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4" r:id="rId57"/>
    <p:sldId id="31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snapToGrid="0">
      <p:cViewPr varScale="1">
        <p:scale>
          <a:sx n="78" d="100"/>
          <a:sy n="78"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0EC7E53-70E8-4F38-A0FF-FFEEF915A57C}" type="datetimeFigureOut">
              <a:rPr lang="en-IN" smtClean="0"/>
              <a:t>16-08-2022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47153207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4"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65893241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5855557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186591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175516215"/>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EC7E53-70E8-4F38-A0FF-FFEEF915A57C}" type="datetimeFigureOut">
              <a:rPr lang="en-IN" smtClean="0"/>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86739158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EC7E53-70E8-4F38-A0FF-FFEEF915A57C}" type="datetimeFigureOut">
              <a:rPr lang="en-IN" smtClean="0"/>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17625762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422812000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51357595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82554907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95635198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85487171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C7E53-70E8-4F38-A0FF-FFEEF915A57C}"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73924163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C7E53-70E8-4F38-A0FF-FFEEF915A57C}" type="datetimeFigureOut">
              <a:rPr lang="en-IN" smtClean="0"/>
              <a:t>16-08-2022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87349705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C7E53-70E8-4F38-A0FF-FFEEF915A57C}" type="datetimeFigureOut">
              <a:rPr lang="en-IN" smtClean="0"/>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78618497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C7E53-70E8-4F38-A0FF-FFEEF915A57C}" type="datetimeFigureOut">
              <a:rPr lang="en-IN" smtClean="0"/>
              <a:t>16-08-2022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0936789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97548332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24241807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EC7E53-70E8-4F38-A0FF-FFEEF915A57C}" type="datetimeFigureOut">
              <a:rPr lang="en-IN" smtClean="0"/>
              <a:t>16-08-2022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B9EFC5-A25D-419D-9465-15FE44C0922B}" type="slidenum">
              <a:rPr lang="en-IN" smtClean="0"/>
              <a:t>‹#›</a:t>
            </a:fld>
            <a:endParaRPr lang="en-IN"/>
          </a:p>
        </p:txBody>
      </p:sp>
    </p:spTree>
    <p:extLst>
      <p:ext uri="{BB962C8B-B14F-4D97-AF65-F5344CB8AC3E}">
        <p14:creationId xmlns:p14="http://schemas.microsoft.com/office/powerpoint/2010/main" val="208944799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Lst>
  <mc:AlternateContent xmlns:mc="http://schemas.openxmlformats.org/markup-compatibility/2006" xmlns:p14="http://schemas.microsoft.com/office/powerpoint/2010/main">
    <mc:Choice Requires="p14">
      <p:transition spd="slow" p14:dur="1600">
        <p14:conveyor dir="l"/>
        <p:sndAc>
          <p:stSnd>
            <p:snd r:embed="rId20" name="click.wav"/>
          </p:stSnd>
        </p:sndAc>
      </p:transition>
    </mc:Choice>
    <mc:Fallback xmlns="">
      <p:transition spd="slow">
        <p:fade/>
        <p:sndAc>
          <p:stSnd>
            <p:snd r:embed="rId22" name="click.wav"/>
          </p:stSnd>
        </p:sndAc>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8.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1087-3DD8-4EC8-9F02-F2FEB87A6FE3}"/>
              </a:ext>
            </a:extLst>
          </p:cNvPr>
          <p:cNvSpPr>
            <a:spLocks noGrp="1"/>
          </p:cNvSpPr>
          <p:nvPr>
            <p:ph type="ctrTitle"/>
          </p:nvPr>
        </p:nvSpPr>
        <p:spPr>
          <a:xfrm>
            <a:off x="792819" y="-93960"/>
            <a:ext cx="8908026" cy="3333078"/>
          </a:xfrm>
        </p:spPr>
        <p:txBody>
          <a:bodyPr>
            <a:normAutofit/>
          </a:bodyPr>
          <a:lstStyle/>
          <a:p>
            <a:r>
              <a:rPr lang="en-US" dirty="0">
                <a:solidFill>
                  <a:schemeClr val="tx1"/>
                </a:solidFill>
                <a:latin typeface="Bahnschrift SemiBold Condensed" panose="020B0502040204020203" pitchFamily="34" charset="0"/>
              </a:rPr>
              <a:t>E-retail factors for customer activation and retention: </a:t>
            </a:r>
            <a:br>
              <a:rPr lang="en-US" dirty="0">
                <a:solidFill>
                  <a:schemeClr val="tx1"/>
                </a:solidFill>
                <a:latin typeface="Bahnschrift SemiBold Condensed" panose="020B0502040204020203" pitchFamily="34" charset="0"/>
              </a:rPr>
            </a:br>
            <a:r>
              <a:rPr lang="en-US" dirty="0">
                <a:solidFill>
                  <a:schemeClr val="tx1"/>
                </a:solidFill>
                <a:latin typeface="Bahnschrift SemiBold Condensed" panose="020B0502040204020203" pitchFamily="34" charset="0"/>
              </a:rPr>
              <a:t>A case study from Indian e-commerce customers </a:t>
            </a:r>
            <a:endParaRPr lang="en-IN" dirty="0">
              <a:solidFill>
                <a:schemeClr val="tx1"/>
              </a:solidFill>
              <a:latin typeface="Bahnschrift SemiBold Condensed" panose="020B0502040204020203" pitchFamily="34" charset="0"/>
            </a:endParaRPr>
          </a:p>
        </p:txBody>
      </p:sp>
      <p:sp>
        <p:nvSpPr>
          <p:cNvPr id="3" name="Subtitle 2">
            <a:extLst>
              <a:ext uri="{FF2B5EF4-FFF2-40B4-BE49-F238E27FC236}">
                <a16:creationId xmlns:a16="http://schemas.microsoft.com/office/drawing/2014/main" id="{81318D7F-335F-4030-8870-555D99BD8A0A}"/>
              </a:ext>
            </a:extLst>
          </p:cNvPr>
          <p:cNvSpPr>
            <a:spLocks noGrp="1"/>
          </p:cNvSpPr>
          <p:nvPr>
            <p:ph type="subTitle" idx="1"/>
          </p:nvPr>
        </p:nvSpPr>
        <p:spPr>
          <a:xfrm>
            <a:off x="909270" y="4111991"/>
            <a:ext cx="8791575" cy="1655762"/>
          </a:xfrm>
        </p:spPr>
        <p:txBody>
          <a:bodyPr/>
          <a:lstStyle/>
          <a:p>
            <a:pPr algn="l"/>
            <a:r>
              <a:rPr lang="en-US" dirty="0">
                <a:solidFill>
                  <a:schemeClr val="bg2">
                    <a:lumMod val="75000"/>
                  </a:schemeClr>
                </a:solidFill>
              </a:rPr>
              <a:t>Analysis by: Ankeet </a:t>
            </a:r>
            <a:r>
              <a:rPr lang="en-US" dirty="0" err="1">
                <a:solidFill>
                  <a:schemeClr val="bg2">
                    <a:lumMod val="75000"/>
                  </a:schemeClr>
                </a:solidFill>
              </a:rPr>
              <a:t>sambyal</a:t>
            </a:r>
            <a:endParaRPr lang="en-US" dirty="0">
              <a:solidFill>
                <a:schemeClr val="bg2">
                  <a:lumMod val="75000"/>
                </a:schemeClr>
              </a:solidFill>
            </a:endParaRPr>
          </a:p>
          <a:p>
            <a:pPr algn="l"/>
            <a:r>
              <a:rPr lang="en-US" dirty="0">
                <a:solidFill>
                  <a:schemeClr val="bg2">
                    <a:lumMod val="75000"/>
                  </a:schemeClr>
                </a:solidFill>
              </a:rPr>
              <a:t>Data science intern @ </a:t>
            </a:r>
            <a:r>
              <a:rPr lang="en-US" dirty="0" err="1">
                <a:solidFill>
                  <a:schemeClr val="bg2">
                    <a:lumMod val="75000"/>
                  </a:schemeClr>
                </a:solidFill>
              </a:rPr>
              <a:t>fliprobo</a:t>
            </a:r>
            <a:r>
              <a:rPr lang="en-US" dirty="0">
                <a:solidFill>
                  <a:schemeClr val="bg2">
                    <a:lumMod val="75000"/>
                  </a:schemeClr>
                </a:solidFill>
              </a:rPr>
              <a:t> technologies</a:t>
            </a:r>
            <a:endParaRPr lang="en-IN" dirty="0">
              <a:solidFill>
                <a:schemeClr val="bg2">
                  <a:lumMod val="75000"/>
                </a:schemeClr>
              </a:solidFill>
            </a:endParaRPr>
          </a:p>
        </p:txBody>
      </p:sp>
      <p:sp>
        <p:nvSpPr>
          <p:cNvPr id="4" name="Rectangle 3">
            <a:extLst>
              <a:ext uri="{FF2B5EF4-FFF2-40B4-BE49-F238E27FC236}">
                <a16:creationId xmlns:a16="http://schemas.microsoft.com/office/drawing/2014/main" id="{CBE2CAE3-9C5A-CACA-CF7B-474A2FAA7C58}"/>
              </a:ext>
            </a:extLst>
          </p:cNvPr>
          <p:cNvSpPr/>
          <p:nvPr/>
        </p:nvSpPr>
        <p:spPr>
          <a:xfrm>
            <a:off x="712177" y="4158762"/>
            <a:ext cx="6260123" cy="101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Analysis by: Ankeet sambyal</a:t>
            </a:r>
          </a:p>
          <a:p>
            <a:pPr algn="ctr"/>
            <a:r>
              <a:rPr lang="en-US"/>
              <a:t>Data science intern @ fliprobo technologies</a:t>
            </a:r>
          </a:p>
        </p:txBody>
      </p:sp>
    </p:spTree>
    <p:extLst>
      <p:ext uri="{BB962C8B-B14F-4D97-AF65-F5344CB8AC3E}">
        <p14:creationId xmlns:p14="http://schemas.microsoft.com/office/powerpoint/2010/main" val="1247875867"/>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C54F98-0662-4DBB-A95F-7853D518FA17}"/>
              </a:ext>
            </a:extLst>
          </p:cNvPr>
          <p:cNvSpPr>
            <a:spLocks noGrp="1"/>
          </p:cNvSpPr>
          <p:nvPr>
            <p:ph type="body" idx="1"/>
          </p:nvPr>
        </p:nvSpPr>
        <p:spPr>
          <a:xfrm>
            <a:off x="932427" y="3966591"/>
            <a:ext cx="8596668" cy="1570962"/>
          </a:xfrm>
        </p:spPr>
        <p:txBody>
          <a:bodyPr>
            <a:normAutofit lnSpcReduction="10000"/>
          </a:bodyPr>
          <a:lstStyle/>
          <a:p>
            <a:pPr rtl="0">
              <a:spcBef>
                <a:spcPts val="1200"/>
              </a:spcBef>
              <a:spcAft>
                <a:spcPts val="1200"/>
              </a:spcAft>
            </a:pPr>
            <a:r>
              <a:rPr lang="en-US" sz="1800" b="0" i="0" u="none" strike="noStrike" dirty="0">
                <a:solidFill>
                  <a:schemeClr val="tx1"/>
                </a:solidFill>
                <a:effectLst/>
                <a:latin typeface="Arial" panose="020B0604020202020204" pitchFamily="34" charset="0"/>
              </a:rPr>
              <a:t>It is observed that Amazon is the most popular E commerce website followed by Flipkart.</a:t>
            </a:r>
            <a:endParaRPr lang="en-US" b="0" dirty="0">
              <a:solidFill>
                <a:schemeClr val="tx1"/>
              </a:solidFill>
              <a:effectLst/>
            </a:endParaRPr>
          </a:p>
          <a:p>
            <a:br>
              <a:rPr lang="en-US" dirty="0">
                <a:solidFill>
                  <a:schemeClr val="tx1"/>
                </a:solidFill>
              </a:rPr>
            </a:br>
            <a:endParaRPr lang="en-IN" dirty="0">
              <a:solidFill>
                <a:schemeClr val="tx1"/>
              </a:solidFill>
            </a:endParaRPr>
          </a:p>
        </p:txBody>
      </p:sp>
      <p:pic>
        <p:nvPicPr>
          <p:cNvPr id="3" name="Picture 2">
            <a:extLst>
              <a:ext uri="{FF2B5EF4-FFF2-40B4-BE49-F238E27FC236}">
                <a16:creationId xmlns:a16="http://schemas.microsoft.com/office/drawing/2014/main" id="{A3B2792E-FE1F-A338-FCCA-BBF264451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79" y="0"/>
            <a:ext cx="9501188" cy="3323302"/>
          </a:xfrm>
          <a:prstGeom prst="rect">
            <a:avLst/>
          </a:prstGeom>
          <a:effectLst>
            <a:reflection blurRad="495300" stA="99000" endPos="29000" dist="50800" dir="5400000" sy="-100000" algn="bl" rotWithShape="0"/>
          </a:effectLst>
        </p:spPr>
      </p:pic>
    </p:spTree>
    <p:extLst>
      <p:ext uri="{BB962C8B-B14F-4D97-AF65-F5344CB8AC3E}">
        <p14:creationId xmlns:p14="http://schemas.microsoft.com/office/powerpoint/2010/main" val="273897242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1BFC-EA8E-4CBB-BAF6-1691338D5191}"/>
              </a:ext>
            </a:extLst>
          </p:cNvPr>
          <p:cNvSpPr>
            <a:spLocks noGrp="1"/>
          </p:cNvSpPr>
          <p:nvPr>
            <p:ph type="title"/>
          </p:nvPr>
        </p:nvSpPr>
        <p:spPr>
          <a:xfrm>
            <a:off x="1326051" y="181160"/>
            <a:ext cx="9905998" cy="1478570"/>
          </a:xfrm>
        </p:spPr>
        <p:txBody>
          <a:bodyPr/>
          <a:lstStyle/>
          <a:p>
            <a:r>
              <a:rPr lang="en-IN" sz="3600" b="1" i="0" u="none" strike="noStrike" dirty="0">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606021E6-1745-4BCC-85FA-E7C6887F553D}"/>
              </a:ext>
            </a:extLst>
          </p:cNvPr>
          <p:cNvSpPr>
            <a:spLocks noGrp="1"/>
          </p:cNvSpPr>
          <p:nvPr>
            <p:ph idx="1"/>
          </p:nvPr>
        </p:nvSpPr>
        <p:spPr>
          <a:xfrm>
            <a:off x="842474" y="1659730"/>
            <a:ext cx="9905999" cy="3541714"/>
          </a:xfrm>
        </p:spPr>
        <p:txBody>
          <a:bodyPr/>
          <a:lstStyle/>
          <a:p>
            <a:r>
              <a:rPr lang="en-US" sz="1800" b="0" i="0" u="none" strike="noStrike" dirty="0">
                <a:solidFill>
                  <a:srgbClr val="000000"/>
                </a:solidFill>
                <a:effectLst/>
                <a:latin typeface="Arial" panose="020B0604020202020204" pitchFamily="34" charset="0"/>
              </a:rPr>
              <a:t>Columns which contained details regarding the demographics of the participants (age, gender, location) were visualized and analyzed.</a:t>
            </a:r>
          </a:p>
          <a:p>
            <a:endParaRPr lang="en-IN" dirty="0"/>
          </a:p>
        </p:txBody>
      </p:sp>
      <p:pic>
        <p:nvPicPr>
          <p:cNvPr id="5" name="Picture 4">
            <a:extLst>
              <a:ext uri="{FF2B5EF4-FFF2-40B4-BE49-F238E27FC236}">
                <a16:creationId xmlns:a16="http://schemas.microsoft.com/office/drawing/2014/main" id="{89487D1F-86D1-4738-A9B3-BD8E279F6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36" y="2826335"/>
            <a:ext cx="4085710" cy="2810482"/>
          </a:xfrm>
          <a:prstGeom prst="rect">
            <a:avLst/>
          </a:prstGeom>
          <a:effectLst>
            <a:reflection blurRad="241300" stA="99000" endPos="31000" dist="127000" dir="5400000" sy="-100000" algn="bl" rotWithShape="0"/>
          </a:effectLst>
        </p:spPr>
      </p:pic>
      <p:pic>
        <p:nvPicPr>
          <p:cNvPr id="7" name="Picture 6">
            <a:extLst>
              <a:ext uri="{FF2B5EF4-FFF2-40B4-BE49-F238E27FC236}">
                <a16:creationId xmlns:a16="http://schemas.microsoft.com/office/drawing/2014/main" id="{A6D4F57D-95E1-4DD8-BC27-909EE4AF73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4733" y="2826335"/>
            <a:ext cx="3687316" cy="2643188"/>
          </a:xfrm>
          <a:prstGeom prst="rect">
            <a:avLst/>
          </a:prstGeom>
          <a:effectLst>
            <a:reflection blurRad="215900" stA="99000" endPos="30000" dist="101600" dir="5400000" sy="-100000" algn="bl" rotWithShape="0"/>
          </a:effectLst>
        </p:spPr>
      </p:pic>
    </p:spTree>
    <p:extLst>
      <p:ext uri="{BB962C8B-B14F-4D97-AF65-F5344CB8AC3E}">
        <p14:creationId xmlns:p14="http://schemas.microsoft.com/office/powerpoint/2010/main" val="232354191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DAD1-A923-49A2-9BDE-7F35D6F48A66}"/>
              </a:ext>
            </a:extLst>
          </p:cNvPr>
          <p:cNvSpPr>
            <a:spLocks noGrp="1"/>
          </p:cNvSpPr>
          <p:nvPr>
            <p:ph type="title"/>
          </p:nvPr>
        </p:nvSpPr>
        <p:spPr>
          <a:xfrm>
            <a:off x="1589821" y="232022"/>
            <a:ext cx="9905998" cy="1183540"/>
          </a:xfrm>
        </p:spPr>
        <p:txBody>
          <a:bodyPr/>
          <a:lstStyle/>
          <a:p>
            <a:r>
              <a:rPr lang="en-IN" sz="3600" b="1" i="0" u="none" strike="noStrike" dirty="0">
                <a:effectLst/>
                <a:latin typeface="Arial" panose="020B0604020202020204" pitchFamily="34" charset="0"/>
              </a:rPr>
              <a:t>Consumer Demographics</a:t>
            </a:r>
            <a:endParaRPr lang="en-IN" dirty="0"/>
          </a:p>
        </p:txBody>
      </p:sp>
      <p:pic>
        <p:nvPicPr>
          <p:cNvPr id="8" name="Content Placeholder 7">
            <a:extLst>
              <a:ext uri="{FF2B5EF4-FFF2-40B4-BE49-F238E27FC236}">
                <a16:creationId xmlns:a16="http://schemas.microsoft.com/office/drawing/2014/main" id="{941D5F8C-3AEE-53F7-74A6-8816F61648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9821" y="1168409"/>
            <a:ext cx="7606934" cy="2260591"/>
          </a:xfrm>
          <a:effectLst>
            <a:reflection blurRad="419100" stA="86000" endPos="65000" dist="50800" dir="5400000" sy="-100000" algn="bl" rotWithShape="0"/>
          </a:effectLst>
        </p:spPr>
      </p:pic>
      <p:pic>
        <p:nvPicPr>
          <p:cNvPr id="10" name="Picture 9">
            <a:extLst>
              <a:ext uri="{FF2B5EF4-FFF2-40B4-BE49-F238E27FC236}">
                <a16:creationId xmlns:a16="http://schemas.microsoft.com/office/drawing/2014/main" id="{D0826F59-A211-9360-29D6-B2437B21F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570" y="3693844"/>
            <a:ext cx="9398976" cy="2932134"/>
          </a:xfrm>
          <a:prstGeom prst="rect">
            <a:avLst/>
          </a:prstGeom>
          <a:effectLst>
            <a:reflection blurRad="266700" stA="68000" endPos="22000" dist="50800" dir="5400000" sy="-100000" algn="bl" rotWithShape="0"/>
          </a:effectLst>
        </p:spPr>
      </p:pic>
    </p:spTree>
    <p:extLst>
      <p:ext uri="{BB962C8B-B14F-4D97-AF65-F5344CB8AC3E}">
        <p14:creationId xmlns:p14="http://schemas.microsoft.com/office/powerpoint/2010/main" val="378496993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083E-DBA8-44AA-A872-964FD63C59F4}"/>
              </a:ext>
            </a:extLst>
          </p:cNvPr>
          <p:cNvSpPr>
            <a:spLocks noGrp="1"/>
          </p:cNvSpPr>
          <p:nvPr>
            <p:ph type="title"/>
          </p:nvPr>
        </p:nvSpPr>
        <p:spPr>
          <a:xfrm>
            <a:off x="620304" y="0"/>
            <a:ext cx="9905998" cy="1478570"/>
          </a:xfrm>
        </p:spPr>
        <p:txBody>
          <a:bodyPr/>
          <a:lstStyle/>
          <a:p>
            <a:r>
              <a:rPr lang="en-IN" sz="3600" b="1" i="0" u="none" strike="noStrike" dirty="0">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F088CB8A-A622-40DF-9FAE-C4623500C7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465" y="1828799"/>
            <a:ext cx="4420124" cy="3392129"/>
          </a:xfrm>
          <a:prstGeom prst="rect">
            <a:avLst/>
          </a:prstGeom>
          <a:ln w="38100" cap="sq">
            <a:solidFill>
              <a:srgbClr val="000000"/>
            </a:solidFill>
            <a:prstDash val="solid"/>
            <a:miter lim="800000"/>
          </a:ln>
          <a:effectLst>
            <a:glow rad="63500">
              <a:schemeClr val="accent4">
                <a:satMod val="175000"/>
                <a:alpha val="40000"/>
              </a:schemeClr>
            </a:glow>
            <a:outerShdw blurRad="50800" dist="38100" dir="2700000" algn="tl" rotWithShape="0">
              <a:srgbClr val="000000">
                <a:alpha val="43000"/>
              </a:srgbClr>
            </a:outerShdw>
            <a:reflection blurRad="114300" stA="50000" endA="300" endPos="30000" dir="5400000" sy="-100000" algn="bl" rotWithShape="0"/>
          </a:effectLst>
        </p:spPr>
      </p:pic>
      <p:pic>
        <p:nvPicPr>
          <p:cNvPr id="4" name="Picture 3">
            <a:extLst>
              <a:ext uri="{FF2B5EF4-FFF2-40B4-BE49-F238E27FC236}">
                <a16:creationId xmlns:a16="http://schemas.microsoft.com/office/drawing/2014/main" id="{C33627F0-243F-FC40-2FA9-78351E5B9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371" y="1720646"/>
            <a:ext cx="6869823" cy="3500282"/>
          </a:xfrm>
          <a:prstGeom prst="rect">
            <a:avLst/>
          </a:prstGeom>
          <a:effectLst>
            <a:reflection blurRad="279400" stA="99000" endPos="30000" dist="190500" dir="5400000" sy="-100000" algn="bl" rotWithShape="0"/>
          </a:effectLst>
        </p:spPr>
      </p:pic>
    </p:spTree>
    <p:extLst>
      <p:ext uri="{BB962C8B-B14F-4D97-AF65-F5344CB8AC3E}">
        <p14:creationId xmlns:p14="http://schemas.microsoft.com/office/powerpoint/2010/main" val="72140679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542-2629-43AB-B15A-932A0B35212A}"/>
              </a:ext>
            </a:extLst>
          </p:cNvPr>
          <p:cNvSpPr>
            <a:spLocks noGrp="1"/>
          </p:cNvSpPr>
          <p:nvPr>
            <p:ph type="title"/>
          </p:nvPr>
        </p:nvSpPr>
        <p:spPr/>
        <p:txBody>
          <a:bodyPr/>
          <a:lstStyle/>
          <a:p>
            <a:r>
              <a:rPr lang="en-IN" sz="3600" b="1" i="0" u="none" strike="noStrike" dirty="0">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9B226270-9E57-4080-9575-8EE31F874793}"/>
              </a:ext>
            </a:extLst>
          </p:cNvPr>
          <p:cNvSpPr>
            <a:spLocks noGrp="1"/>
          </p:cNvSpPr>
          <p:nvPr>
            <p:ph idx="1"/>
          </p:nvPr>
        </p:nvSpPr>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participants are female, comprising 67.29% of the total participants of the survey.</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of the participants hail from </a:t>
            </a:r>
            <a:r>
              <a:rPr lang="en-US" sz="1800" b="0" i="0" u="none" strike="noStrike" dirty="0" err="1">
                <a:effectLst/>
                <a:latin typeface="Arial" panose="020B0604020202020204" pitchFamily="34" charset="0"/>
              </a:rPr>
              <a:t>Delhi,Greater</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Noida,Noida</a:t>
            </a:r>
            <a:r>
              <a:rPr lang="en-US" sz="1800" b="0" i="0" u="none" strike="noStrike" dirty="0">
                <a:effectLst/>
                <a:latin typeface="Arial" panose="020B0604020202020204" pitchFamily="34" charset="0"/>
              </a:rPr>
              <a:t>, and Bangalore.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Of those who hailed from Delhi and Noida, the majority were Male. While of those who hailed from Greater </a:t>
            </a:r>
            <a:r>
              <a:rPr lang="en-US" sz="1800" b="0" i="0" u="none" strike="noStrike" dirty="0" err="1">
                <a:effectLst/>
                <a:latin typeface="Arial" panose="020B0604020202020204" pitchFamily="34" charset="0"/>
              </a:rPr>
              <a:t>Noida,Bangalore</a:t>
            </a:r>
            <a:r>
              <a:rPr lang="en-US" sz="1800" b="0" i="0" u="none" strike="noStrike" dirty="0">
                <a:effectLst/>
                <a:latin typeface="Arial" panose="020B0604020202020204" pitchFamily="34" charset="0"/>
              </a:rPr>
              <a:t> and Karnal, Ghaziabad and Solan the majority were Female</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The age distribution of the majority of the participants lies in the range of 21-40 </a:t>
            </a:r>
            <a:r>
              <a:rPr lang="en-US" sz="1800" b="0" i="0" u="none" strike="noStrike" dirty="0" err="1">
                <a:effectLst/>
                <a:latin typeface="Arial" panose="020B0604020202020204" pitchFamily="34" charset="0"/>
              </a:rPr>
              <a:t>years,with</a:t>
            </a:r>
            <a:r>
              <a:rPr lang="en-US" sz="1800" b="0" i="0" u="none" strike="noStrike" dirty="0">
                <a:effectLst/>
                <a:latin typeface="Arial" panose="020B0604020202020204" pitchFamily="34" charset="0"/>
              </a:rPr>
              <a:t> 59.48% of the total participants falling within that age range, while 26.02% of the participants belong to the age range of 41-50 years.</a:t>
            </a:r>
          </a:p>
          <a:p>
            <a:endParaRPr lang="en-IN" dirty="0"/>
          </a:p>
        </p:txBody>
      </p:sp>
    </p:spTree>
    <p:extLst>
      <p:ext uri="{BB962C8B-B14F-4D97-AF65-F5344CB8AC3E}">
        <p14:creationId xmlns:p14="http://schemas.microsoft.com/office/powerpoint/2010/main" val="129735742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1C32-C638-415F-93BB-340615147C16}"/>
              </a:ext>
            </a:extLst>
          </p:cNvPr>
          <p:cNvSpPr>
            <a:spLocks noGrp="1"/>
          </p:cNvSpPr>
          <p:nvPr>
            <p:ph type="title"/>
          </p:nvPr>
        </p:nvSpPr>
        <p:spPr>
          <a:xfrm>
            <a:off x="730046" y="197674"/>
            <a:ext cx="9905998" cy="1478570"/>
          </a:xfrm>
        </p:spPr>
        <p:txBody>
          <a:bodyPr/>
          <a:lstStyle/>
          <a:p>
            <a:r>
              <a:rPr lang="en-US" b="1" dirty="0">
                <a:solidFill>
                  <a:schemeClr val="tx1"/>
                </a:solidFill>
              </a:rPr>
              <a:t>Consumer online shopping activities and preferences</a:t>
            </a:r>
            <a:endParaRPr lang="en-IN" b="1" dirty="0">
              <a:solidFill>
                <a:schemeClr val="tx1"/>
              </a:solidFill>
            </a:endParaRPr>
          </a:p>
        </p:txBody>
      </p:sp>
      <p:pic>
        <p:nvPicPr>
          <p:cNvPr id="8" name="Content Placeholder 7">
            <a:extLst>
              <a:ext uri="{FF2B5EF4-FFF2-40B4-BE49-F238E27FC236}">
                <a16:creationId xmlns:a16="http://schemas.microsoft.com/office/drawing/2014/main" id="{A29703C1-1EE3-343D-52CA-91CF8F9646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495" y="1409589"/>
            <a:ext cx="4215466" cy="2293710"/>
          </a:xfrm>
        </p:spPr>
      </p:pic>
      <p:pic>
        <p:nvPicPr>
          <p:cNvPr id="21" name="Picture 20">
            <a:extLst>
              <a:ext uri="{FF2B5EF4-FFF2-40B4-BE49-F238E27FC236}">
                <a16:creationId xmlns:a16="http://schemas.microsoft.com/office/drawing/2014/main" id="{8B34DC9E-AD43-4642-8B1C-7E47E92D1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58" y="5195956"/>
            <a:ext cx="5360584" cy="1662044"/>
          </a:xfrm>
          <a:prstGeom prst="rect">
            <a:avLst/>
          </a:prstGeom>
        </p:spPr>
      </p:pic>
      <p:pic>
        <p:nvPicPr>
          <p:cNvPr id="23" name="Picture 22">
            <a:extLst>
              <a:ext uri="{FF2B5EF4-FFF2-40B4-BE49-F238E27FC236}">
                <a16:creationId xmlns:a16="http://schemas.microsoft.com/office/drawing/2014/main" id="{6CE8F349-B976-4F3A-B9D7-27DFAA1A6C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005" y="3689751"/>
            <a:ext cx="2128467" cy="1405839"/>
          </a:xfrm>
          <a:prstGeom prst="rect">
            <a:avLst/>
          </a:prstGeom>
        </p:spPr>
      </p:pic>
      <p:pic>
        <p:nvPicPr>
          <p:cNvPr id="25" name="Picture 24">
            <a:extLst>
              <a:ext uri="{FF2B5EF4-FFF2-40B4-BE49-F238E27FC236}">
                <a16:creationId xmlns:a16="http://schemas.microsoft.com/office/drawing/2014/main" id="{CAF712B0-2D24-42E8-96D8-667B9D2BB1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933197"/>
            <a:ext cx="2207299" cy="1464963"/>
          </a:xfrm>
          <a:prstGeom prst="rect">
            <a:avLst/>
          </a:prstGeom>
        </p:spPr>
      </p:pic>
      <p:pic>
        <p:nvPicPr>
          <p:cNvPr id="27" name="Picture 26">
            <a:extLst>
              <a:ext uri="{FF2B5EF4-FFF2-40B4-BE49-F238E27FC236}">
                <a16:creationId xmlns:a16="http://schemas.microsoft.com/office/drawing/2014/main" id="{4882B2A3-4C87-4386-852A-344F049ABD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1780" y="4913488"/>
            <a:ext cx="2253285" cy="1484672"/>
          </a:xfrm>
          <a:prstGeom prst="rect">
            <a:avLst/>
          </a:prstGeom>
        </p:spPr>
      </p:pic>
      <p:pic>
        <p:nvPicPr>
          <p:cNvPr id="11" name="Picture 10">
            <a:extLst>
              <a:ext uri="{FF2B5EF4-FFF2-40B4-BE49-F238E27FC236}">
                <a16:creationId xmlns:a16="http://schemas.microsoft.com/office/drawing/2014/main" id="{2983B66B-4377-D915-B280-4580ED61DE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7471" y="1373707"/>
            <a:ext cx="5652562" cy="2673650"/>
          </a:xfrm>
          <a:prstGeom prst="rect">
            <a:avLst/>
          </a:prstGeom>
        </p:spPr>
      </p:pic>
    </p:spTree>
    <p:extLst>
      <p:ext uri="{BB962C8B-B14F-4D97-AF65-F5344CB8AC3E}">
        <p14:creationId xmlns:p14="http://schemas.microsoft.com/office/powerpoint/2010/main" val="165119430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9"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F4F-9226-43CC-A0A5-C817CB5FC5D3}"/>
              </a:ext>
            </a:extLst>
          </p:cNvPr>
          <p:cNvSpPr>
            <a:spLocks noGrp="1"/>
          </p:cNvSpPr>
          <p:nvPr>
            <p:ph type="title"/>
          </p:nvPr>
        </p:nvSpPr>
        <p:spPr/>
        <p:txBody>
          <a:bodyPr/>
          <a:lstStyle/>
          <a:p>
            <a:r>
              <a:rPr lang="en-US" b="1" dirty="0">
                <a:solidFill>
                  <a:schemeClr val="tx1"/>
                </a:solidFill>
              </a:rPr>
              <a:t>Consumer online shopping activities and preferences</a:t>
            </a:r>
            <a:endParaRPr lang="en-IN" b="1" dirty="0"/>
          </a:p>
        </p:txBody>
      </p:sp>
      <p:sp>
        <p:nvSpPr>
          <p:cNvPr id="3" name="Content Placeholder 2">
            <a:extLst>
              <a:ext uri="{FF2B5EF4-FFF2-40B4-BE49-F238E27FC236}">
                <a16:creationId xmlns:a16="http://schemas.microsoft.com/office/drawing/2014/main" id="{2A791ADB-F309-44DB-9692-F765DA05DE2C}"/>
              </a:ext>
            </a:extLst>
          </p:cNvPr>
          <p:cNvSpPr>
            <a:spLocks noGrp="1"/>
          </p:cNvSpPr>
          <p:nvPr>
            <p:ph idx="1"/>
          </p:nvPr>
        </p:nvSpPr>
        <p:spPr/>
        <p:txBody>
          <a:bodyPr>
            <a:normAutofit fontScale="85000" lnSpcReduction="10000"/>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consumers have been shopping for over 4 years and have made less than 10 purchases in the last 1 year.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Google Chrome is the most popular web Browser, especially on portable devices, followed by Safari.</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Search Engine is the most common means of arriving at the E commerce websites, followed by  Application and Direct URL.</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Most consumers spend over 15 mins browsing an e-commerce website before making a purchase decision. </a:t>
            </a:r>
          </a:p>
          <a:p>
            <a:endParaRPr lang="en-IN" dirty="0"/>
          </a:p>
        </p:txBody>
      </p:sp>
    </p:spTree>
    <p:extLst>
      <p:ext uri="{BB962C8B-B14F-4D97-AF65-F5344CB8AC3E}">
        <p14:creationId xmlns:p14="http://schemas.microsoft.com/office/powerpoint/2010/main" val="161998575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5E3-7637-4D99-B3A3-B4B0D76AF323}"/>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FC8E849E-C7B7-44B7-8539-248E5EFD7151}"/>
              </a:ext>
            </a:extLst>
          </p:cNvPr>
          <p:cNvSpPr>
            <a:spLocks noGrp="1"/>
          </p:cNvSpPr>
          <p:nvPr>
            <p:ph idx="1"/>
          </p:nvPr>
        </p:nvSpPr>
        <p:spPr/>
        <p:txBody>
          <a:bodyPr/>
          <a:lstStyle/>
          <a:p>
            <a:r>
              <a:rPr lang="en-US" sz="1800" b="0" i="0" u="none" strike="noStrike" dirty="0">
                <a:effectLst/>
                <a:latin typeface="Arial" panose="020B0604020202020204" pitchFamily="34" charset="0"/>
              </a:rPr>
              <a:t>Various factors/reasons which contributed to consumers’  hesitation to complete a purchase online were </a:t>
            </a:r>
            <a:r>
              <a:rPr lang="en-US" sz="1800" b="0" i="0" u="none" strike="noStrike" dirty="0" err="1">
                <a:effectLst/>
                <a:latin typeface="Arial" panose="020B0604020202020204" pitchFamily="34" charset="0"/>
              </a:rPr>
              <a:t>analysed</a:t>
            </a:r>
            <a:r>
              <a:rPr lang="en-US" sz="1800" b="0" i="0" u="none" strike="noStrike" dirty="0">
                <a:effectLst/>
                <a:latin typeface="Arial" panose="020B0604020202020204" pitchFamily="34" charset="0"/>
              </a:rPr>
              <a:t> from the data provided under the columns of the </a:t>
            </a:r>
            <a:r>
              <a:rPr lang="en-US" sz="1800" b="0" i="0" u="none" strike="noStrike" dirty="0" err="1">
                <a:effectLst/>
                <a:latin typeface="Arial" panose="020B0604020202020204" pitchFamily="34" charset="0"/>
              </a:rPr>
              <a:t>dataframe</a:t>
            </a:r>
            <a:r>
              <a:rPr lang="en-US" sz="1800" b="0" i="0" u="none" strike="noStrike" dirty="0">
                <a:effectLst/>
                <a:latin typeface="Arial" panose="020B0604020202020204" pitchFamily="34" charset="0"/>
              </a:rPr>
              <a:t>.</a:t>
            </a:r>
          </a:p>
          <a:p>
            <a:endParaRPr lang="en-US" sz="1800" b="0" i="0" u="none" strike="noStrike" dirty="0">
              <a:effectLst/>
              <a:latin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6231C174-FF6A-4FFF-9BC9-0BA590D69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932" y="3624007"/>
            <a:ext cx="5324044" cy="1623184"/>
          </a:xfrm>
          <a:prstGeom prst="rect">
            <a:avLst/>
          </a:prstGeom>
          <a:effectLst>
            <a:reflection blurRad="482600" stA="89000" endPos="59000" dist="50800" dir="5400000" sy="-100000" algn="bl" rotWithShape="0"/>
          </a:effectLst>
        </p:spPr>
      </p:pic>
      <p:pic>
        <p:nvPicPr>
          <p:cNvPr id="6" name="Picture 5">
            <a:extLst>
              <a:ext uri="{FF2B5EF4-FFF2-40B4-BE49-F238E27FC236}">
                <a16:creationId xmlns:a16="http://schemas.microsoft.com/office/drawing/2014/main" id="{0573FD75-D5F8-6871-445F-C49AA5136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6610932" cy="2409131"/>
          </a:xfrm>
          <a:prstGeom prst="rect">
            <a:avLst/>
          </a:prstGeom>
          <a:effectLst>
            <a:reflection blurRad="393700" stA="82000" endPos="28000" dist="50800" dir="5400000" sy="-100000" algn="bl" rotWithShape="0"/>
          </a:effectLst>
        </p:spPr>
      </p:pic>
    </p:spTree>
    <p:extLst>
      <p:ext uri="{BB962C8B-B14F-4D97-AF65-F5344CB8AC3E}">
        <p14:creationId xmlns:p14="http://schemas.microsoft.com/office/powerpoint/2010/main" val="238484760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A65E-F5FD-490D-B40C-140FE687538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9266D46E-BA8F-4599-A5C3-F7EA161C8DDE}"/>
              </a:ext>
            </a:extLst>
          </p:cNvPr>
          <p:cNvSpPr>
            <a:spLocks noGrp="1"/>
          </p:cNvSpPr>
          <p:nvPr>
            <p:ph idx="1"/>
          </p:nvPr>
        </p:nvSpPr>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Consumers sometimes abandon items  in shopping cart.</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Finding a better alternative offer is the most common reason behind why consumers abandon items on a particular e commerce website.</a:t>
            </a:r>
          </a:p>
          <a:p>
            <a:endParaRPr lang="en-IN" dirty="0"/>
          </a:p>
        </p:txBody>
      </p:sp>
    </p:spTree>
    <p:extLst>
      <p:ext uri="{BB962C8B-B14F-4D97-AF65-F5344CB8AC3E}">
        <p14:creationId xmlns:p14="http://schemas.microsoft.com/office/powerpoint/2010/main" val="309487717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54A-667F-4D5A-9733-9C9C6A16EE90}"/>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01002AE5-7952-4031-BE9C-72D54AA6FF3E}"/>
              </a:ext>
            </a:extLst>
          </p:cNvPr>
          <p:cNvSpPr>
            <a:spLocks noGrp="1"/>
          </p:cNvSpPr>
          <p:nvPr>
            <p:ph idx="1"/>
          </p:nvPr>
        </p:nvSpPr>
        <p:spPr/>
        <p:txBody>
          <a:bodyPr>
            <a:normAutofit fontScale="85000" lnSpcReduction="10000"/>
          </a:bodyPr>
          <a:lstStyle/>
          <a:p>
            <a:r>
              <a:rPr lang="en-US" sz="2000" b="0" i="0" u="none" strike="noStrike" dirty="0">
                <a:effectLst/>
                <a:latin typeface="Arial" panose="020B0604020202020204" pitchFamily="34" charset="0"/>
              </a:rPr>
              <a:t>Analyzing the opinions of the participants on the various features of the e-commerce websites reveals that Majority of the consumers strongly agree that:</a:t>
            </a:r>
          </a:p>
          <a:p>
            <a:pPr marL="457200" rtl="0" fontAlgn="base">
              <a:spcBef>
                <a:spcPts val="1200"/>
              </a:spcBef>
              <a:spcAft>
                <a:spcPts val="0"/>
              </a:spcAft>
              <a:buFont typeface="Arial" panose="020B0604020202020204" pitchFamily="34" charset="0"/>
              <a:buChar char="•"/>
            </a:pPr>
            <a:r>
              <a:rPr lang="en-US" sz="2000" b="0" i="0" u="none" strike="noStrike" dirty="0">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2000" b="0" i="0" u="none" strike="noStrike" dirty="0">
                <a:effectLst/>
                <a:latin typeface="Arial" panose="020B0604020202020204" pitchFamily="34" charset="0"/>
              </a:rPr>
              <a:t>Interface of the website must be user friendly</a:t>
            </a:r>
          </a:p>
          <a:p>
            <a:endParaRPr lang="en-IN" sz="2800" dirty="0"/>
          </a:p>
        </p:txBody>
      </p:sp>
    </p:spTree>
    <p:extLst>
      <p:ext uri="{BB962C8B-B14F-4D97-AF65-F5344CB8AC3E}">
        <p14:creationId xmlns:p14="http://schemas.microsoft.com/office/powerpoint/2010/main" val="155934501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72B8-B0AE-400B-953E-1815B4F5CCFD}"/>
              </a:ext>
            </a:extLst>
          </p:cNvPr>
          <p:cNvSpPr>
            <a:spLocks noGrp="1"/>
          </p:cNvSpPr>
          <p:nvPr>
            <p:ph type="title"/>
          </p:nvPr>
        </p:nvSpPr>
        <p:spPr/>
        <p:txBody>
          <a:bodyPr/>
          <a:lstStyle/>
          <a:p>
            <a:r>
              <a:rPr lang="en-IN" b="1" dirty="0">
                <a:solidFill>
                  <a:schemeClr val="tx1"/>
                </a:solidFill>
              </a:rPr>
              <a:t>Introduction</a:t>
            </a:r>
          </a:p>
        </p:txBody>
      </p:sp>
      <p:sp>
        <p:nvSpPr>
          <p:cNvPr id="3" name="Content Placeholder 2">
            <a:extLst>
              <a:ext uri="{FF2B5EF4-FFF2-40B4-BE49-F238E27FC236}">
                <a16:creationId xmlns:a16="http://schemas.microsoft.com/office/drawing/2014/main" id="{BAB47A38-D3F3-44E1-B2A1-C07BDFD80E03}"/>
              </a:ext>
            </a:extLst>
          </p:cNvPr>
          <p:cNvSpPr>
            <a:spLocks noGrp="1"/>
          </p:cNvSpPr>
          <p:nvPr>
            <p:ph idx="1"/>
          </p:nvPr>
        </p:nvSpPr>
        <p:spPr/>
        <p:txBody>
          <a:bodyPr>
            <a:normAutofit fontScale="85000" lnSpcReduction="20000"/>
          </a:bodyPr>
          <a:lstStyle/>
          <a:p>
            <a:r>
              <a:rPr lang="en-US"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p>
        </p:txBody>
      </p:sp>
    </p:spTree>
    <p:extLst>
      <p:ext uri="{BB962C8B-B14F-4D97-AF65-F5344CB8AC3E}">
        <p14:creationId xmlns:p14="http://schemas.microsoft.com/office/powerpoint/2010/main" val="257079123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A872-83F8-45A0-BCE8-05D94C1057C6}"/>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254B6F2-BE60-4B03-9BFE-58EE6ED5402B}"/>
              </a:ext>
            </a:extLst>
          </p:cNvPr>
          <p:cNvSpPr>
            <a:spLocks noGrp="1"/>
          </p:cNvSpPr>
          <p:nvPr>
            <p:ph idx="1"/>
          </p:nvPr>
        </p:nvSpPr>
        <p:spPr/>
        <p:txBody>
          <a:bodyPr>
            <a:normAutofit fontScale="92500" lnSpcReduction="10000"/>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Convenient Payment methods should be available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is trust in the online retail store fulfilling its part of the transaction at the stipulated time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Empathy (readiness to assist with queries) towards the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Online retail store should be able to guarantee the privacy of the customer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Responsiveness, availability of several communication channels (email, online rep, twitter, phone etc.)</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Online shopping gives monetary benefit and discounts</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Enjoyment is derived from shopping online</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Shopping online is convenient and flexible</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Return and replacement policy of the e-tailer is important for purchase decision</a:t>
            </a: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128816152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1BC-7CF2-45BF-9AD7-9562B5ACCB9D}"/>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4DE9B71-CCFA-4DD4-AA8A-CF9815DAD23B}"/>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Gaining access to loyalty programs is a benefit of shopping online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Displaying quality Information on the website improves satisfaction of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User derive satisfaction while shopping on a good quality website or application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Net Benefit is derived from shopping online can lead to users satisfaction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User satisfaction cannot exist without trust</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E commerce websites must Offer a wide variety of listed product in several category</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Provision of complete and relevant product information </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 Monetary savings must be considerable</a:t>
            </a: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145135495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722D-9FF2-4B09-B716-8FD6DFF29B6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CD3E3640-86DC-4B19-BB49-BDFE9B758AA4}"/>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The Convenience of patronizing the online retailer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the website gives you the sense of adventure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your preferred e-tailer enhances your social status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You feel gratification shopping on your favorite e-tailer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the website helps you fulfill certain roles</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Getting value for money spent is important</a:t>
            </a:r>
          </a:p>
          <a:p>
            <a:endParaRPr lang="en-IN" dirty="0"/>
          </a:p>
        </p:txBody>
      </p:sp>
    </p:spTree>
    <p:extLst>
      <p:ext uri="{BB962C8B-B14F-4D97-AF65-F5344CB8AC3E}">
        <p14:creationId xmlns:p14="http://schemas.microsoft.com/office/powerpoint/2010/main" val="423260655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2DCF-72B8-4700-A092-B26B9A60468E}"/>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Consumer Ecommerce Website preferences and opinions</a:t>
            </a:r>
            <a:br>
              <a:rPr lang="en-US" b="1" dirty="0">
                <a:effectLst/>
              </a:rPr>
            </a:br>
            <a:endParaRPr lang="en-IN" dirty="0"/>
          </a:p>
        </p:txBody>
      </p:sp>
      <p:sp>
        <p:nvSpPr>
          <p:cNvPr id="3" name="Content Placeholder 2">
            <a:extLst>
              <a:ext uri="{FF2B5EF4-FFF2-40B4-BE49-F238E27FC236}">
                <a16:creationId xmlns:a16="http://schemas.microsoft.com/office/drawing/2014/main" id="{AA8F8D89-B14D-4695-858A-845E3F38A159}"/>
              </a:ext>
            </a:extLst>
          </p:cNvPr>
          <p:cNvSpPr>
            <a:spLocks noGrp="1"/>
          </p:cNvSpPr>
          <p:nvPr>
            <p:ph idx="1"/>
          </p:nvPr>
        </p:nvSpPr>
        <p:spPr/>
        <p:txBody>
          <a:bodyPr>
            <a:normAutofit fontScale="92500"/>
          </a:bodyPr>
          <a:lstStyle/>
          <a:p>
            <a:r>
              <a:rPr lang="en-US" sz="1800" b="0" i="0" u="none" strike="noStrike" dirty="0">
                <a:effectLst/>
                <a:latin typeface="Open Sans"/>
              </a:rPr>
              <a:t>Analyzing the Preferences and opinions of the participants regarding the e-commerce websites</a:t>
            </a:r>
            <a:r>
              <a:rPr lang="en-US" sz="1800" b="0" i="0" u="none" strike="noStrike" dirty="0">
                <a:effectLst/>
                <a:latin typeface="Arial" panose="020B0604020202020204" pitchFamily="34" charset="0"/>
              </a:rPr>
              <a:t> reveals that:</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complete, relevant description information of products.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Paytm.com have the fastest loading speed while Flipkart is regarded by very few as being quick to load</a:t>
            </a:r>
          </a:p>
          <a:p>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414372775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4DE3-FE57-46A3-B4E5-858B9127039B}"/>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A2A0268E-48D7-45C6-A430-B697ABB2A1D2}"/>
              </a:ext>
            </a:extLst>
          </p:cNvPr>
          <p:cNvSpPr>
            <a:spLocks noGrp="1"/>
          </p:cNvSpPr>
          <p:nvPr>
            <p:ph idx="1"/>
          </p:nvPr>
        </p:nvSpPr>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3162630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4D40-BD8E-4CD1-9E93-07C81951F08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6C7E8A7D-4013-4B23-8021-219151558C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and Paytm.com have had recent changes in website/Application design, as observed by the consumers.</a:t>
            </a:r>
          </a:p>
          <a:p>
            <a:endParaRPr lang="en-IN" dirty="0"/>
          </a:p>
        </p:txBody>
      </p:sp>
    </p:spTree>
    <p:extLst>
      <p:ext uri="{BB962C8B-B14F-4D97-AF65-F5344CB8AC3E}">
        <p14:creationId xmlns:p14="http://schemas.microsoft.com/office/powerpoint/2010/main" val="284420735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7BA3-4762-454A-9023-CD01BAD2E04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D9DD207A-8E25-446B-876C-93A43277E7CC}"/>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face frequent disruption when moving from one page to another on Amazon.in, Myntra.com and Snapdeal.com.</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are of the opinion that Amazon.in website is as efficient as before followed by Flipkart.com.</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would recommend Amazon.in to a friend, followed by Flipkart.</a:t>
            </a:r>
          </a:p>
          <a:p>
            <a:endParaRPr lang="en-IN" dirty="0"/>
          </a:p>
        </p:txBody>
      </p:sp>
    </p:spTree>
    <p:extLst>
      <p:ext uri="{BB962C8B-B14F-4D97-AF65-F5344CB8AC3E}">
        <p14:creationId xmlns:p14="http://schemas.microsoft.com/office/powerpoint/2010/main" val="2179244427"/>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1452-5657-4E87-8894-8C60D2877AF1}"/>
              </a:ext>
            </a:extLst>
          </p:cNvPr>
          <p:cNvSpPr>
            <a:spLocks noGrp="1"/>
          </p:cNvSpPr>
          <p:nvPr>
            <p:ph type="title"/>
          </p:nvPr>
        </p:nvSpPr>
        <p:spPr>
          <a:xfrm>
            <a:off x="1141413" y="641668"/>
            <a:ext cx="9905998" cy="1478570"/>
          </a:xfrm>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br>
              <a:rPr lang="en-US" dirty="0"/>
            </a:br>
            <a:endParaRPr lang="en-IN" dirty="0"/>
          </a:p>
        </p:txBody>
      </p:sp>
      <p:sp>
        <p:nvSpPr>
          <p:cNvPr id="3" name="Content Placeholder 2">
            <a:extLst>
              <a:ext uri="{FF2B5EF4-FFF2-40B4-BE49-F238E27FC236}">
                <a16:creationId xmlns:a16="http://schemas.microsoft.com/office/drawing/2014/main" id="{4D487136-72F6-4C7F-8DBC-F9F948FCEAE3}"/>
              </a:ext>
            </a:extLst>
          </p:cNvPr>
          <p:cNvSpPr>
            <a:spLocks noGrp="1"/>
          </p:cNvSpPr>
          <p:nvPr>
            <p:ph idx="1"/>
          </p:nvPr>
        </p:nvSpPr>
        <p:spPr/>
        <p:txBody>
          <a:bodyPr>
            <a:normAutofit fontScale="92500" lnSpcReduction="20000"/>
          </a:bodyPr>
          <a:lstStyle/>
          <a:p>
            <a:r>
              <a:rPr lang="en-US" dirty="0"/>
              <a:t>Columns that represent abandoning shopping carts on e commerce websites, reasons behind abandoning shopping </a:t>
            </a:r>
            <a:r>
              <a:rPr lang="en-US" dirty="0" err="1"/>
              <a:t>carts,Longer</a:t>
            </a:r>
            <a:r>
              <a:rPr lang="en-US" dirty="0"/>
              <a:t> delivery </a:t>
            </a:r>
            <a:r>
              <a:rPr lang="en-US" dirty="0" err="1"/>
              <a:t>period,Website</a:t>
            </a:r>
            <a:r>
              <a:rPr lang="en-US" dirty="0"/>
              <a:t> </a:t>
            </a:r>
            <a:r>
              <a:rPr lang="en-US" dirty="0" err="1"/>
              <a:t>disruption,Customer</a:t>
            </a:r>
            <a:r>
              <a:rPr lang="en-US" dirty="0"/>
              <a:t> Data </a:t>
            </a:r>
            <a:r>
              <a:rPr lang="en-US" dirty="0" err="1"/>
              <a:t>security,Trustworthiness</a:t>
            </a:r>
            <a:r>
              <a:rPr lang="en-US" dirty="0"/>
              <a:t> etc. represent perceived risks</a:t>
            </a:r>
          </a:p>
          <a:p>
            <a:r>
              <a:rPr lang="en-US" dirty="0"/>
              <a:t>While the Column representing the recommended e commerce brands represents customer loyalty / retention.</a:t>
            </a:r>
          </a:p>
          <a:p>
            <a:pPr rtl="0">
              <a:spcBef>
                <a:spcPts val="1200"/>
              </a:spcBef>
              <a:spcAft>
                <a:spcPts val="1200"/>
              </a:spcAft>
            </a:pPr>
            <a:r>
              <a:rPr lang="en-US" sz="1800" b="0" i="0" u="none" strike="noStrike" dirty="0">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11304026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F1AF-5B40-4C40-9C89-3A1431C8021B}"/>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A795BA5-8F43-4AB7-9B41-66E584A01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4271" y="1892364"/>
            <a:ext cx="5555225" cy="4258242"/>
          </a:xfrm>
        </p:spPr>
      </p:pic>
    </p:spTree>
    <p:extLst>
      <p:ext uri="{BB962C8B-B14F-4D97-AF65-F5344CB8AC3E}">
        <p14:creationId xmlns:p14="http://schemas.microsoft.com/office/powerpoint/2010/main" val="59110286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A5B7-19A6-47C5-8348-200C8EB9EE6F}"/>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7AAB6CD9-3E36-4C82-B597-26B5F324CF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2052" y="2249488"/>
            <a:ext cx="4964721" cy="3541712"/>
          </a:xfrm>
        </p:spPr>
      </p:pic>
    </p:spTree>
    <p:extLst>
      <p:ext uri="{BB962C8B-B14F-4D97-AF65-F5344CB8AC3E}">
        <p14:creationId xmlns:p14="http://schemas.microsoft.com/office/powerpoint/2010/main" val="36490813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AC21D2-9653-D409-A3CB-05359F9255F7}"/>
              </a:ext>
            </a:extLst>
          </p:cNvPr>
          <p:cNvSpPr/>
          <p:nvPr/>
        </p:nvSpPr>
        <p:spPr>
          <a:xfrm>
            <a:off x="967155" y="949568"/>
            <a:ext cx="5794130" cy="1011115"/>
          </a:xfrm>
          <a:prstGeom prst="rect">
            <a:avLst/>
          </a:prstGeom>
          <a:ln>
            <a:solidFill>
              <a:schemeClr val="bg2"/>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701FD49-477B-4A79-9B46-CBC48DD3FB2E}"/>
              </a:ext>
            </a:extLst>
          </p:cNvPr>
          <p:cNvSpPr>
            <a:spLocks noGrp="1"/>
          </p:cNvSpPr>
          <p:nvPr>
            <p:ph type="title"/>
          </p:nvPr>
        </p:nvSpPr>
        <p:spPr/>
        <p:txBody>
          <a:bodyPr/>
          <a:lstStyle/>
          <a:p>
            <a:r>
              <a:rPr lang="en-IN" b="1" dirty="0"/>
              <a:t>Analysis -</a:t>
            </a:r>
            <a:r>
              <a:rPr lang="en-IN" b="1" dirty="0">
                <a:solidFill>
                  <a:schemeClr val="tx1"/>
                </a:solidFill>
              </a:rPr>
              <a:t> Summary:</a:t>
            </a:r>
          </a:p>
        </p:txBody>
      </p:sp>
      <p:sp>
        <p:nvSpPr>
          <p:cNvPr id="3" name="Content Placeholder 2">
            <a:extLst>
              <a:ext uri="{FF2B5EF4-FFF2-40B4-BE49-F238E27FC236}">
                <a16:creationId xmlns:a16="http://schemas.microsoft.com/office/drawing/2014/main" id="{8A0FD136-935A-41DD-BE30-43D0BEBAB925}"/>
              </a:ext>
            </a:extLst>
          </p:cNvPr>
          <p:cNvSpPr>
            <a:spLocks noGrp="1"/>
          </p:cNvSpPr>
          <p:nvPr>
            <p:ph idx="1"/>
          </p:nvPr>
        </p:nvSpPr>
        <p:spPr>
          <a:xfrm>
            <a:off x="956776" y="2214318"/>
            <a:ext cx="9905999" cy="3541714"/>
          </a:xfrm>
        </p:spPr>
        <p:txBody>
          <a:bodyPr>
            <a:normAutofit fontScale="92500" lnSpcReduction="10000"/>
          </a:bodyPr>
          <a:lstStyle/>
          <a:p>
            <a:r>
              <a:rPr lang="en-US" dirty="0"/>
              <a:t>In this project, a dataset was provided containing the details of the participants of a survey, along with their online shopping experiences, preferences, and opinions regarding various ecommerce websites. The Dataset was first checked for null values, and then the various feature columns were </a:t>
            </a:r>
            <a:r>
              <a:rPr lang="en-US" dirty="0" err="1"/>
              <a:t>analysed</a:t>
            </a:r>
            <a:r>
              <a:rPr lang="en-US" dirty="0"/>
              <a:t>. Exploratory Data analysis was conducted to investigate the relationships that existed between the columns, using various visualization techniques. The dataset was worked with to study and understand how various Hedonic values, Utilitarian values in combination with several perceived risks helped to understand Customer retention and loyalty to various ecommerce websites. </a:t>
            </a:r>
            <a:endParaRPr lang="en-IN" dirty="0"/>
          </a:p>
        </p:txBody>
      </p:sp>
    </p:spTree>
    <p:extLst>
      <p:ext uri="{BB962C8B-B14F-4D97-AF65-F5344CB8AC3E}">
        <p14:creationId xmlns:p14="http://schemas.microsoft.com/office/powerpoint/2010/main" val="315596999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2C13-1E2E-49F0-AE60-F2D7BEB79D75}"/>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035EC83-AC2C-405A-A024-A921435BBA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848" y="2468682"/>
            <a:ext cx="7792849" cy="2817009"/>
          </a:xfrm>
        </p:spPr>
      </p:pic>
    </p:spTree>
    <p:extLst>
      <p:ext uri="{BB962C8B-B14F-4D97-AF65-F5344CB8AC3E}">
        <p14:creationId xmlns:p14="http://schemas.microsoft.com/office/powerpoint/2010/main" val="394121982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4613-DBA5-4A7C-807C-026BDB41D51A}"/>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A2B70D03-B67F-406B-B50E-B04485E01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0814" y="1762848"/>
            <a:ext cx="6204154" cy="4631642"/>
          </a:xfrm>
        </p:spPr>
      </p:pic>
    </p:spTree>
    <p:extLst>
      <p:ext uri="{BB962C8B-B14F-4D97-AF65-F5344CB8AC3E}">
        <p14:creationId xmlns:p14="http://schemas.microsoft.com/office/powerpoint/2010/main" val="107835152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08C-7D6E-4CF4-8C4F-66403A968A06}"/>
              </a:ext>
            </a:extLst>
          </p:cNvPr>
          <p:cNvSpPr>
            <a:spLocks noGrp="1"/>
          </p:cNvSpPr>
          <p:nvPr>
            <p:ph type="title"/>
          </p:nvPr>
        </p:nvSpPr>
        <p:spPr>
          <a:xfrm>
            <a:off x="1143001" y="234917"/>
            <a:ext cx="9905998" cy="1478570"/>
          </a:xfrm>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id="{ECD17502-4514-430E-B068-3C8AEAF08FAA}"/>
              </a:ext>
            </a:extLst>
          </p:cNvPr>
          <p:cNvSpPr>
            <a:spLocks noGrp="1"/>
          </p:cNvSpPr>
          <p:nvPr>
            <p:ph idx="1"/>
          </p:nvPr>
        </p:nvSpPr>
        <p:spPr>
          <a:xfrm>
            <a:off x="852045" y="2342084"/>
            <a:ext cx="9905999" cy="3541714"/>
          </a:xfrm>
        </p:spPr>
        <p:txBody>
          <a:bodyPr>
            <a:normAutofit fontScale="92500" lnSpcReduction="20000"/>
          </a:bodyPr>
          <a:lstStyle/>
          <a:p>
            <a:pPr rtl="0">
              <a:spcBef>
                <a:spcPts val="1200"/>
              </a:spcBef>
              <a:spcAft>
                <a:spcPts val="1200"/>
              </a:spcAft>
            </a:pPr>
            <a:r>
              <a:rPr lang="en-US" sz="1800" b="0" i="0" u="none" strike="noStrike" dirty="0">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Customers face longest delivery Periods when they purchase on Amazon.in, followed by flipkart.com and </a:t>
            </a:r>
            <a:r>
              <a:rPr lang="en-US" sz="1800" b="0" i="0" u="none" strike="noStrike" dirty="0" err="1">
                <a:effectLst/>
                <a:latin typeface="Arial" panose="020B0604020202020204" pitchFamily="34" charset="0"/>
              </a:rPr>
              <a:t>paytm</a:t>
            </a:r>
            <a:r>
              <a:rPr lang="en-US" sz="1800" b="0" i="0" u="none" strike="noStrike" dirty="0">
                <a:effectLst/>
                <a:latin typeface="Arial" panose="020B0604020202020204" pitchFamily="34" charset="0"/>
              </a:rPr>
              <a:t>, however Amazon.in is still the most preferred shopping website.</a:t>
            </a:r>
          </a:p>
          <a:p>
            <a:endParaRPr lang="en-IN" dirty="0"/>
          </a:p>
        </p:txBody>
      </p:sp>
    </p:spTree>
    <p:extLst>
      <p:ext uri="{BB962C8B-B14F-4D97-AF65-F5344CB8AC3E}">
        <p14:creationId xmlns:p14="http://schemas.microsoft.com/office/powerpoint/2010/main" val="94858797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A5C5-21BE-4254-9710-D9A62B1A86C9}"/>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id="{3586909F-33AB-47F4-947B-1898ABB4BA66}"/>
              </a:ext>
            </a:extLst>
          </p:cNvPr>
          <p:cNvSpPr>
            <a:spLocks noGrp="1"/>
          </p:cNvSpPr>
          <p:nvPr>
            <p:ph idx="1"/>
          </p:nvPr>
        </p:nvSpPr>
        <p:spPr/>
        <p:txBody>
          <a:bodyPr>
            <a:normAutofit fontScale="92500" lnSpcReduction="2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observed that those who prefer </a:t>
            </a:r>
            <a:r>
              <a:rPr lang="en-US" sz="1800" b="0" i="0" u="none" strike="noStrike" dirty="0" err="1">
                <a:solidFill>
                  <a:srgbClr val="000000"/>
                </a:solidFill>
                <a:effectLst/>
                <a:latin typeface="Arial" panose="020B0604020202020204" pitchFamily="34" charset="0"/>
              </a:rPr>
              <a:t>Flipkart.com,Paytm.com,Myntra.com</a:t>
            </a:r>
            <a:r>
              <a:rPr lang="en-US" sz="1800" b="0" i="0" u="none" strike="noStrike" dirty="0">
                <a:solidFill>
                  <a:srgbClr val="000000"/>
                </a:solidFill>
                <a:effectLst/>
                <a:latin typeface="Arial" panose="020B0604020202020204" pitchFamily="34" charset="0"/>
              </a:rPr>
              <a:t> and Snapdeal.com to Amazon.in do so because they face frequent disruption when moving from page to page on Amazon.in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prefer Amazon.in and Flipkart.com face longer page loading time during promotion and sales period on snapdeal.com and myntra.com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has the highest trustworthiness as perceived by most consumers.</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have the highest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maintain the greatest privacy for customer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believe that user satisfaction can’t exist without trust recommend Amazon.in and Flipkart.com</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customers who recommend Amazon.in and Flipkart.com the most trust that online retail stores will fulfill their part of the transaction at the stipulated time.</a:t>
            </a:r>
          </a:p>
          <a:p>
            <a:endParaRPr lang="en-IN" dirty="0"/>
          </a:p>
        </p:txBody>
      </p:sp>
    </p:spTree>
    <p:extLst>
      <p:ext uri="{BB962C8B-B14F-4D97-AF65-F5344CB8AC3E}">
        <p14:creationId xmlns:p14="http://schemas.microsoft.com/office/powerpoint/2010/main" val="266932151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AB1D-B4D3-453B-A75D-9494E72327F7}"/>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id="{DD41734F-4ACC-4D4E-8A84-84626A272F61}"/>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the longest time to get logged in on Amazon.in and Flipkart.com the most and yet, recommend those 2 websites the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too long to declare prices during promotion and sales period.</a:t>
            </a:r>
          </a:p>
          <a:p>
            <a:endParaRPr lang="en-IN" dirty="0"/>
          </a:p>
        </p:txBody>
      </p:sp>
    </p:spTree>
    <p:extLst>
      <p:ext uri="{BB962C8B-B14F-4D97-AF65-F5344CB8AC3E}">
        <p14:creationId xmlns:p14="http://schemas.microsoft.com/office/powerpoint/2010/main" val="113609105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1AFE-B3A3-4EFD-9D26-262B9D981BBC}"/>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br>
              <a:rPr lang="en-US" b="1" dirty="0">
                <a:effectLst/>
              </a:rPr>
            </a:br>
            <a:endParaRPr lang="en-IN" dirty="0"/>
          </a:p>
        </p:txBody>
      </p:sp>
      <p:sp>
        <p:nvSpPr>
          <p:cNvPr id="3" name="Content Placeholder 2">
            <a:extLst>
              <a:ext uri="{FF2B5EF4-FFF2-40B4-BE49-F238E27FC236}">
                <a16:creationId xmlns:a16="http://schemas.microsoft.com/office/drawing/2014/main" id="{7017C293-E927-4975-8026-341A245F8398}"/>
              </a:ext>
            </a:extLst>
          </p:cNvPr>
          <p:cNvSpPr>
            <a:spLocks noGrp="1"/>
          </p:cNvSpPr>
          <p:nvPr>
            <p:ph idx="1"/>
          </p:nvPr>
        </p:nvSpPr>
        <p:spPr/>
        <p:txBody>
          <a:bodyPr>
            <a:normAutofit fontScale="85000" lnSpcReduction="10000"/>
          </a:bodyPr>
          <a:lstStyle/>
          <a:p>
            <a:r>
              <a:rPr lang="en-US" sz="1800" b="0" i="0" u="none" strike="noStrike" dirty="0">
                <a:solidFill>
                  <a:srgbClr val="000000"/>
                </a:solidFill>
                <a:effectLst/>
                <a:latin typeface="Arial" panose="020B0604020202020204" pitchFamily="34" charset="0"/>
              </a:rPr>
              <a:t>Hedonic Values serve the purpose of giving emotional / multisensory gratification and a sense of fulfillment of a role to Consumers. </a:t>
            </a:r>
          </a:p>
          <a:p>
            <a:r>
              <a:rPr lang="en-US" sz="1800" i="0" u="none" strike="noStrike" dirty="0">
                <a:solidFill>
                  <a:srgbClr val="000000"/>
                </a:solidFill>
                <a:effectLst/>
                <a:latin typeface="Arial" panose="020B0604020202020204" pitchFamily="34" charset="0"/>
              </a:rPr>
              <a:t>Columns that represent  Enjoyment derived from shopping </a:t>
            </a:r>
            <a:r>
              <a:rPr lang="en-US" sz="1800" i="0" u="none" strike="noStrike" dirty="0" err="1">
                <a:solidFill>
                  <a:srgbClr val="000000"/>
                </a:solidFill>
                <a:effectLst/>
                <a:latin typeface="Arial" panose="020B0604020202020204" pitchFamily="34" charset="0"/>
              </a:rPr>
              <a:t>online,Satisfaction</a:t>
            </a:r>
            <a:r>
              <a:rPr lang="en-US" sz="1800" i="0" u="none" strike="noStrike" dirty="0">
                <a:solidFill>
                  <a:srgbClr val="000000"/>
                </a:solidFill>
                <a:effectLst/>
                <a:latin typeface="Arial" panose="020B0604020202020204" pitchFamily="34" charset="0"/>
              </a:rPr>
              <a:t> of shopping on a good quality </a:t>
            </a:r>
            <a:r>
              <a:rPr lang="en-US" sz="1800" i="0" u="none" strike="noStrike" dirty="0" err="1">
                <a:solidFill>
                  <a:srgbClr val="000000"/>
                </a:solidFill>
                <a:effectLst/>
                <a:latin typeface="Arial" panose="020B0604020202020204" pitchFamily="34" charset="0"/>
              </a:rPr>
              <a:t>website,access</a:t>
            </a:r>
            <a:r>
              <a:rPr lang="en-US" sz="1800" i="0" u="none" strike="noStrike" dirty="0">
                <a:solidFill>
                  <a:srgbClr val="000000"/>
                </a:solidFill>
                <a:effectLst/>
                <a:latin typeface="Arial" panose="020B0604020202020204" pitchFamily="34" charset="0"/>
              </a:rPr>
              <a:t> to loyalty </a:t>
            </a:r>
            <a:r>
              <a:rPr lang="en-US" sz="1800" i="0" u="none" strike="noStrike" dirty="0" err="1">
                <a:solidFill>
                  <a:srgbClr val="000000"/>
                </a:solidFill>
                <a:effectLst/>
                <a:latin typeface="Arial" panose="020B0604020202020204" pitchFamily="34" charset="0"/>
              </a:rPr>
              <a:t>programs,Sense</a:t>
            </a:r>
            <a:r>
              <a:rPr lang="en-US" sz="1800" i="0" u="none" strike="noStrike" dirty="0">
                <a:solidFill>
                  <a:srgbClr val="000000"/>
                </a:solidFill>
                <a:effectLst/>
                <a:latin typeface="Arial" panose="020B0604020202020204" pitchFamily="34" charset="0"/>
              </a:rPr>
              <a:t> adventure in shopping </a:t>
            </a:r>
            <a:r>
              <a:rPr lang="en-US" sz="1800" i="0" u="none" strike="noStrike" dirty="0" err="1">
                <a:solidFill>
                  <a:srgbClr val="000000"/>
                </a:solidFill>
                <a:effectLst/>
                <a:latin typeface="Arial" panose="020B0604020202020204" pitchFamily="34" charset="0"/>
              </a:rPr>
              <a:t>online,Social</a:t>
            </a:r>
            <a:r>
              <a:rPr lang="en-US" sz="1800" i="0" u="none" strike="noStrike" dirty="0">
                <a:solidFill>
                  <a:srgbClr val="000000"/>
                </a:solidFill>
                <a:effectLst/>
                <a:latin typeface="Arial" panose="020B0604020202020204" pitchFamily="34" charset="0"/>
              </a:rPr>
              <a:t> status enhancement from shopping </a:t>
            </a:r>
            <a:r>
              <a:rPr lang="en-US" sz="1800" i="0" u="none" strike="noStrike" dirty="0" err="1">
                <a:solidFill>
                  <a:srgbClr val="000000"/>
                </a:solidFill>
                <a:effectLst/>
                <a:latin typeface="Arial" panose="020B0604020202020204" pitchFamily="34" charset="0"/>
              </a:rPr>
              <a:t>online,feeling</a:t>
            </a:r>
            <a:r>
              <a:rPr lang="en-US" sz="1800" i="0" u="none" strike="noStrike" dirty="0">
                <a:solidFill>
                  <a:srgbClr val="000000"/>
                </a:solidFill>
                <a:effectLst/>
                <a:latin typeface="Arial" panose="020B0604020202020204" pitchFamily="34" charset="0"/>
              </a:rPr>
              <a:t> a sens</a:t>
            </a:r>
            <a:r>
              <a:rPr lang="en-US" dirty="0">
                <a:solidFill>
                  <a:srgbClr val="000000"/>
                </a:solidFill>
                <a:latin typeface="Arial" panose="020B0604020202020204" pitchFamily="34" charset="0"/>
              </a:rPr>
              <a:t>e of gratification from shopping online and fulfillment of roles are hedonic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b="0" dirty="0">
              <a:effectLst/>
            </a:endParaRPr>
          </a:p>
          <a:p>
            <a:pPr marL="0" indent="0">
              <a:buNone/>
            </a:pPr>
            <a:br>
              <a:rPr lang="en-US" dirty="0"/>
            </a:br>
            <a:endParaRPr lang="en-US" sz="180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1935312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B806-8FDD-4020-BD77-AAD4AC9C4B68}"/>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br>
              <a:rPr lang="en-US" b="1" dirty="0">
                <a:effectLst/>
              </a:rPr>
            </a:br>
            <a:endParaRPr lang="en-IN" dirty="0"/>
          </a:p>
        </p:txBody>
      </p:sp>
      <p:pic>
        <p:nvPicPr>
          <p:cNvPr id="5" name="Content Placeholder 4">
            <a:extLst>
              <a:ext uri="{FF2B5EF4-FFF2-40B4-BE49-F238E27FC236}">
                <a16:creationId xmlns:a16="http://schemas.microsoft.com/office/drawing/2014/main" id="{C784779A-5AB0-48A3-8FA6-DAD4018747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9639" y="1718136"/>
            <a:ext cx="4498798" cy="3881437"/>
          </a:xfrm>
        </p:spPr>
      </p:pic>
      <p:pic>
        <p:nvPicPr>
          <p:cNvPr id="6" name="Content Placeholder 4">
            <a:extLst>
              <a:ext uri="{FF2B5EF4-FFF2-40B4-BE49-F238E27FC236}">
                <a16:creationId xmlns:a16="http://schemas.microsoft.com/office/drawing/2014/main" id="{34926D54-F5F0-468B-BBC8-C2635C7B3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9639" y="5599574"/>
            <a:ext cx="4468271" cy="929046"/>
          </a:xfrm>
          <a:prstGeom prst="rect">
            <a:avLst/>
          </a:prstGeom>
        </p:spPr>
      </p:pic>
    </p:spTree>
    <p:extLst>
      <p:ext uri="{BB962C8B-B14F-4D97-AF65-F5344CB8AC3E}">
        <p14:creationId xmlns:p14="http://schemas.microsoft.com/office/powerpoint/2010/main" val="188455231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54F8-5D6D-4BD9-80C6-CEA761EE0DBF}"/>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pic>
        <p:nvPicPr>
          <p:cNvPr id="7" name="Picture 6">
            <a:extLst>
              <a:ext uri="{FF2B5EF4-FFF2-40B4-BE49-F238E27FC236}">
                <a16:creationId xmlns:a16="http://schemas.microsoft.com/office/drawing/2014/main" id="{A7B1461E-5965-4A50-A220-01EC9AB09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196" y="1930400"/>
            <a:ext cx="5174166" cy="4519561"/>
          </a:xfrm>
          <a:prstGeom prst="rect">
            <a:avLst/>
          </a:prstGeom>
        </p:spPr>
      </p:pic>
    </p:spTree>
    <p:extLst>
      <p:ext uri="{BB962C8B-B14F-4D97-AF65-F5344CB8AC3E}">
        <p14:creationId xmlns:p14="http://schemas.microsoft.com/office/powerpoint/2010/main" val="65377664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2B50-2664-4474-A288-E9135B117DF7}"/>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id="{832D3A17-4E70-4EBB-9A12-0071D480EFAA}"/>
              </a:ext>
            </a:extLst>
          </p:cNvPr>
          <p:cNvSpPr>
            <a:spLocks noGrp="1"/>
          </p:cNvSpPr>
          <p:nvPr>
            <p:ph idx="1"/>
          </p:nvPr>
        </p:nvSpPr>
        <p:spPr/>
        <p:txBody>
          <a:bodyPr>
            <a:normAutofit fontScale="850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recommend </a:t>
            </a:r>
            <a:r>
              <a:rPr lang="en-US" sz="1800" b="0" i="0" u="none" strike="noStrike" dirty="0" err="1">
                <a:solidFill>
                  <a:srgbClr val="000000"/>
                </a:solidFill>
                <a:effectLst/>
                <a:latin typeface="Arial" panose="020B0604020202020204" pitchFamily="34" charset="0"/>
              </a:rPr>
              <a:t>Myntra.com,paytm.com</a:t>
            </a:r>
            <a:r>
              <a:rPr lang="en-US" sz="1800" b="0" i="0" u="none" strike="noStrike" dirty="0">
                <a:solidFill>
                  <a:srgbClr val="000000"/>
                </a:solidFill>
                <a:effectLst/>
                <a:latin typeface="Arial" panose="020B0604020202020204" pitchFamily="34" charset="0"/>
              </a:rPr>
              <a:t> and Amazon.in Strongly agree that enjoyment is derived from shopping online, while those who recommend Flipkart and Amazon.in are indifferent about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 for those who recommend Amazon.in and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a:t>
            </a:r>
            <a:r>
              <a:rPr lang="en-US" sz="1800" b="0" i="0" u="none" strike="noStrike" dirty="0">
                <a:solidFill>
                  <a:srgbClr val="000000"/>
                </a:solidFill>
                <a:effectLst/>
                <a:latin typeface="Arial" panose="020B0604020202020204" pitchFamily="34" charset="0"/>
              </a:rPr>
              <a:t> and Myntra.com strongly derive satisfaction while shopping on a good quality website / application.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strongly agree that they get a sense of adventure from shopping online.</a:t>
            </a:r>
          </a:p>
          <a:p>
            <a:br>
              <a:rPr lang="en-US" dirty="0"/>
            </a:br>
            <a:endParaRPr lang="en-IN" dirty="0"/>
          </a:p>
        </p:txBody>
      </p:sp>
    </p:spTree>
    <p:extLst>
      <p:ext uri="{BB962C8B-B14F-4D97-AF65-F5344CB8AC3E}">
        <p14:creationId xmlns:p14="http://schemas.microsoft.com/office/powerpoint/2010/main" val="205183761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7972-F894-4F6E-BA1D-BC39F5B54C42}"/>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id="{65A01C16-3A9A-4C61-B155-574BF7DF6174}"/>
              </a:ext>
            </a:extLst>
          </p:cNvPr>
          <p:cNvSpPr>
            <a:spLocks noGrp="1"/>
          </p:cNvSpPr>
          <p:nvPr>
            <p:ph idx="1"/>
          </p:nvPr>
        </p:nvSpPr>
        <p:spPr/>
        <p:txBody>
          <a:bodyPr>
            <a:normAutofit fontScale="925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Although most consumers are indifferent  to whether or not shopping on e-commerce websites enhances their social status, 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agree that shopping on those websites enhances their social status.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Amazon.in and Flipkart.com get a sense of gratification from shopping on their </a:t>
            </a:r>
            <a:r>
              <a:rPr lang="en-US" sz="1800" b="0" i="0" u="none" strike="noStrike" dirty="0" err="1">
                <a:solidFill>
                  <a:srgbClr val="000000"/>
                </a:solidFill>
                <a:effectLst/>
                <a:latin typeface="Arial" panose="020B0604020202020204" pitchFamily="34" charset="0"/>
              </a:rPr>
              <a:t>favourite</a:t>
            </a:r>
            <a:r>
              <a:rPr lang="en-US" sz="1800" b="0" i="0" u="none" strike="noStrike" dirty="0">
                <a:solidFill>
                  <a:srgbClr val="000000"/>
                </a:solidFill>
                <a:effectLst/>
                <a:latin typeface="Arial" panose="020B0604020202020204" pitchFamily="34" charset="0"/>
              </a:rPr>
              <a:t> e-tailer.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t>
            </a:r>
            <a:r>
              <a:rPr lang="en-US" sz="1800" b="0" i="0" u="none" strike="noStrike" dirty="0" err="1">
                <a:solidFill>
                  <a:srgbClr val="000000"/>
                </a:solidFill>
                <a:effectLst/>
                <a:latin typeface="Arial" panose="020B0604020202020204" pitchFamily="34" charset="0"/>
              </a:rPr>
              <a:t>Amazon.in,Flipkart.com,Myntra.com,snapdeal.com</a:t>
            </a:r>
            <a:r>
              <a:rPr lang="en-US" sz="1800" b="0" i="0" u="none" strike="noStrike" dirty="0">
                <a:solidFill>
                  <a:srgbClr val="000000"/>
                </a:solidFill>
                <a:effectLst/>
                <a:latin typeface="Arial" panose="020B0604020202020204" pitchFamily="34" charset="0"/>
              </a:rPr>
              <a:t> and Paytm.com agree that shopping on the websites fulfills certain roles.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consider Amazon.in and Flipkart.com to have the most visually appealing web-page layout.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Amazon.in appreciate change in website/application design.</a:t>
            </a:r>
          </a:p>
          <a:p>
            <a:endParaRPr lang="en-IN" dirty="0"/>
          </a:p>
        </p:txBody>
      </p:sp>
    </p:spTree>
    <p:extLst>
      <p:ext uri="{BB962C8B-B14F-4D97-AF65-F5344CB8AC3E}">
        <p14:creationId xmlns:p14="http://schemas.microsoft.com/office/powerpoint/2010/main" val="94224302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20AE-80ED-4A34-BBCF-4DF5CABA8787}"/>
              </a:ext>
            </a:extLst>
          </p:cNvPr>
          <p:cNvSpPr>
            <a:spLocks noGrp="1"/>
          </p:cNvSpPr>
          <p:nvPr>
            <p:ph type="title"/>
          </p:nvPr>
        </p:nvSpPr>
        <p:spPr/>
        <p:txBody>
          <a:bodyPr/>
          <a:lstStyle/>
          <a:p>
            <a:r>
              <a:rPr lang="en-IN" b="1" dirty="0">
                <a:solidFill>
                  <a:schemeClr val="tx1"/>
                </a:solidFill>
              </a:rPr>
              <a:t>About the Dataset: </a:t>
            </a:r>
          </a:p>
        </p:txBody>
      </p:sp>
      <p:sp>
        <p:nvSpPr>
          <p:cNvPr id="3" name="Content Placeholder 2">
            <a:extLst>
              <a:ext uri="{FF2B5EF4-FFF2-40B4-BE49-F238E27FC236}">
                <a16:creationId xmlns:a16="http://schemas.microsoft.com/office/drawing/2014/main" id="{C4B52899-D12A-4EAD-9C3E-BB40E2F809CC}"/>
              </a:ext>
            </a:extLst>
          </p:cNvPr>
          <p:cNvSpPr>
            <a:spLocks noGrp="1"/>
          </p:cNvSpPr>
          <p:nvPr>
            <p:ph idx="1"/>
          </p:nvPr>
        </p:nvSpPr>
        <p:spPr/>
        <p:txBody>
          <a:bodyPr>
            <a:normAutofit/>
          </a:bodyPr>
          <a:lstStyle/>
          <a:p>
            <a:r>
              <a:rPr lang="en-US" dirty="0"/>
              <a:t>The given dataset consists of 71 columns and 269 rows</a:t>
            </a:r>
          </a:p>
          <a:p>
            <a:r>
              <a:rPr lang="en-US" dirty="0"/>
              <a:t>The column titled : 'Which of the Indian online retailer would you recommend to a friend?' represents a customer’s loyalty to a website and therefore, its customer retention. </a:t>
            </a:r>
          </a:p>
        </p:txBody>
      </p:sp>
    </p:spTree>
    <p:extLst>
      <p:ext uri="{BB962C8B-B14F-4D97-AF65-F5344CB8AC3E}">
        <p14:creationId xmlns:p14="http://schemas.microsoft.com/office/powerpoint/2010/main" val="298145728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F78A-5C1A-41B4-8339-C984336C39B4}"/>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br>
              <a:rPr lang="en-US" b="1" dirty="0">
                <a:effectLst/>
              </a:rPr>
            </a:br>
            <a:endParaRPr lang="en-IN" dirty="0"/>
          </a:p>
        </p:txBody>
      </p:sp>
      <p:sp>
        <p:nvSpPr>
          <p:cNvPr id="3" name="Content Placeholder 2">
            <a:extLst>
              <a:ext uri="{FF2B5EF4-FFF2-40B4-BE49-F238E27FC236}">
                <a16:creationId xmlns:a16="http://schemas.microsoft.com/office/drawing/2014/main" id="{C530DF15-DED3-4F05-B20B-CEAD6FA42B6D}"/>
              </a:ext>
            </a:extLst>
          </p:cNvPr>
          <p:cNvSpPr>
            <a:spLocks noGrp="1"/>
          </p:cNvSpPr>
          <p:nvPr>
            <p:ph idx="1"/>
          </p:nvPr>
        </p:nvSpPr>
        <p:spPr/>
        <p:txBody>
          <a:bodyPr>
            <a:normAutofit fontScale="92500" lnSpcReduction="20000"/>
          </a:bodyPr>
          <a:lstStyle/>
          <a:p>
            <a:pPr rtl="0">
              <a:spcBef>
                <a:spcPts val="1200"/>
              </a:spcBef>
              <a:spcAft>
                <a:spcPts val="1200"/>
              </a:spcAft>
            </a:pPr>
            <a:r>
              <a:rPr lang="en-US" sz="1600" b="0" i="0" u="none" strike="noStrike" dirty="0">
                <a:effectLst/>
                <a:latin typeface="Arial" panose="020B0604020202020204" pitchFamily="34" charset="0"/>
              </a:rPr>
              <a:t>Utilitarian values are based on rational decisions, are goal related and give importance to functional values of products / transactions on websites that are aimed at enhancing customer satisfaction through meaningful online transactions.</a:t>
            </a:r>
            <a:endParaRPr lang="en-US" sz="1800" b="0" dirty="0">
              <a:effectLst/>
            </a:endParaRPr>
          </a:p>
          <a:p>
            <a:r>
              <a:rPr lang="en-US" sz="1800" dirty="0"/>
              <a:t>Columns that represent Product information, Monetary saving and benefits, net benefits, Payment convenience, ease of browsing the website, Wide variety of products in several categories, Return/replacement policies, delivery time </a:t>
            </a:r>
            <a:r>
              <a:rPr lang="en-US" sz="1800" dirty="0" err="1"/>
              <a:t>etc</a:t>
            </a:r>
            <a:r>
              <a:rPr lang="en-US" sz="1800" dirty="0"/>
              <a:t> are Utilitarian values.</a:t>
            </a:r>
          </a:p>
          <a:p>
            <a:pPr rtl="0">
              <a:spcBef>
                <a:spcPts val="1200"/>
              </a:spcBef>
              <a:spcAft>
                <a:spcPts val="1200"/>
              </a:spcAft>
            </a:pPr>
            <a:r>
              <a:rPr lang="en-US" sz="1600" b="0" i="0" u="none" strike="noStrike" dirty="0">
                <a:effectLst/>
                <a:latin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sz="1800" b="0" dirty="0">
              <a:effectLst/>
            </a:endParaRPr>
          </a:p>
          <a:p>
            <a:br>
              <a:rPr lang="en-US" sz="1800" dirty="0"/>
            </a:br>
            <a:br>
              <a:rPr lang="en-US" sz="1800" dirty="0"/>
            </a:br>
            <a:endParaRPr lang="en-IN" sz="1800" dirty="0"/>
          </a:p>
        </p:txBody>
      </p:sp>
    </p:spTree>
    <p:extLst>
      <p:ext uri="{BB962C8B-B14F-4D97-AF65-F5344CB8AC3E}">
        <p14:creationId xmlns:p14="http://schemas.microsoft.com/office/powerpoint/2010/main" val="3671100197"/>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97E7-05E3-448C-86E9-6444DAE53DAA}"/>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br>
              <a:rPr lang="en-US" b="1" dirty="0">
                <a:effectLst/>
              </a:rPr>
            </a:br>
            <a:endParaRPr lang="en-IN" dirty="0"/>
          </a:p>
        </p:txBody>
      </p:sp>
      <p:pic>
        <p:nvPicPr>
          <p:cNvPr id="2052" name="Picture 4">
            <a:extLst>
              <a:ext uri="{FF2B5EF4-FFF2-40B4-BE49-F238E27FC236}">
                <a16:creationId xmlns:a16="http://schemas.microsoft.com/office/drawing/2014/main" id="{3326C58D-74B5-4A5F-B95A-3B1E894D6A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31270" y="2249488"/>
            <a:ext cx="5126286"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6807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B761-BC8B-4E43-B52B-8BC3EEB844AC}"/>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3074" name="Picture 2">
            <a:extLst>
              <a:ext uri="{FF2B5EF4-FFF2-40B4-BE49-F238E27FC236}">
                <a16:creationId xmlns:a16="http://schemas.microsoft.com/office/drawing/2014/main" id="{29486279-9449-47C3-8FEA-6AB882FEB06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33883" y="2249488"/>
            <a:ext cx="5121060"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44522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8B64-A356-44C7-AA9B-7184EF8E2ED7}"/>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4098" name="Picture 2">
            <a:extLst>
              <a:ext uri="{FF2B5EF4-FFF2-40B4-BE49-F238E27FC236}">
                <a16:creationId xmlns:a16="http://schemas.microsoft.com/office/drawing/2014/main" id="{25D7D0EA-98E1-4D87-8DA5-4A80EF87D02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58227" y="2249488"/>
            <a:ext cx="5072372"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0573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ED3-71A6-4EDA-B1D3-D887ACD99A3B}"/>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5122" name="Picture 2">
            <a:extLst>
              <a:ext uri="{FF2B5EF4-FFF2-40B4-BE49-F238E27FC236}">
                <a16:creationId xmlns:a16="http://schemas.microsoft.com/office/drawing/2014/main" id="{65D2826E-9772-4367-841A-A093B2AD92E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18194" y="2249488"/>
            <a:ext cx="5152437"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41733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5BD4-4ABF-4C54-A01B-E9E2E0B685B0}"/>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6146" name="Picture 2">
            <a:extLst>
              <a:ext uri="{FF2B5EF4-FFF2-40B4-BE49-F238E27FC236}">
                <a16:creationId xmlns:a16="http://schemas.microsoft.com/office/drawing/2014/main" id="{16C74BCB-D109-45CF-B4B4-E7AD222E2E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27614" y="2249488"/>
            <a:ext cx="5133598"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6180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B81E-1273-4641-B8A6-EB2385C9D58E}"/>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7170" name="Picture 2">
            <a:extLst>
              <a:ext uri="{FF2B5EF4-FFF2-40B4-BE49-F238E27FC236}">
                <a16:creationId xmlns:a16="http://schemas.microsoft.com/office/drawing/2014/main" id="{88B09A13-E7A6-4AEE-B8FD-7576136E78E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51162" y="2249488"/>
            <a:ext cx="5086501"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34475"/>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A4BD-49C3-4E53-AE65-4C896C228613}"/>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8194" name="Picture 2">
            <a:extLst>
              <a:ext uri="{FF2B5EF4-FFF2-40B4-BE49-F238E27FC236}">
                <a16:creationId xmlns:a16="http://schemas.microsoft.com/office/drawing/2014/main" id="{84F4FC54-2347-4B37-9628-3C165520B6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86483" y="2249488"/>
            <a:ext cx="8215859"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477665"/>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453F-F58C-4BB4-BB7E-A42DDA031321}"/>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EE0DD528-079C-448E-8872-A26AC313124A}"/>
              </a:ext>
            </a:extLst>
          </p:cNvPr>
          <p:cNvSpPr>
            <a:spLocks noGrp="1"/>
          </p:cNvSpPr>
          <p:nvPr>
            <p:ph idx="1"/>
          </p:nvPr>
        </p:nvSpPr>
        <p:spPr/>
        <p:txBody>
          <a:bodyPr>
            <a:normAutofit fontScale="85000" lnSpcReduction="1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can be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myntra</a:t>
            </a:r>
            <a:r>
              <a:rPr lang="en-US" sz="1800" b="0" i="0" u="none" strike="noStrike" dirty="0">
                <a:solidFill>
                  <a:srgbClr val="000000"/>
                </a:solidFill>
                <a:effectLst/>
                <a:latin typeface="Arial" panose="020B0604020202020204" pitchFamily="34" charset="0"/>
              </a:rPr>
              <a:t> spend more than 15 minutes on Amazon and Myntra.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 and Flipkart offer the widest varieties of products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Prefer payments via Credit/Debit cards and Cash on Delivery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appreciate the ease of understanding and reading content on the respective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information on similar product to be available for comparison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complete product information important.</a:t>
            </a:r>
          </a:p>
          <a:p>
            <a:pPr marL="0" indent="0">
              <a:buNone/>
            </a:pPr>
            <a:endParaRPr lang="en-IN" dirty="0"/>
          </a:p>
        </p:txBody>
      </p:sp>
    </p:spTree>
    <p:extLst>
      <p:ext uri="{BB962C8B-B14F-4D97-AF65-F5344CB8AC3E}">
        <p14:creationId xmlns:p14="http://schemas.microsoft.com/office/powerpoint/2010/main" val="574158975"/>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A270-6BB1-4F7A-AEA4-77005FA77179}"/>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85BA6416-66F8-4F82-BE3F-4C3797C8F0BF}"/>
              </a:ext>
            </a:extLst>
          </p:cNvPr>
          <p:cNvSpPr>
            <a:spLocks noGrp="1"/>
          </p:cNvSpPr>
          <p:nvPr>
            <p:ph idx="1"/>
          </p:nvPr>
        </p:nvSpPr>
        <p:spPr/>
        <p:txBody>
          <a:bodyPr>
            <a:normAutofit fontScale="92500"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clarity on product information to be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ease of website navigation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want the website to load and process quickly.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interface of the websites user friendly.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payment methods most convenient.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customer support representatives to be empathetic.</a:t>
            </a:r>
          </a:p>
          <a:p>
            <a:pPr marL="0" indent="0">
              <a:buNone/>
            </a:pPr>
            <a:endParaRPr lang="en-IN" dirty="0"/>
          </a:p>
        </p:txBody>
      </p:sp>
    </p:spTree>
    <p:extLst>
      <p:ext uri="{BB962C8B-B14F-4D97-AF65-F5344CB8AC3E}">
        <p14:creationId xmlns:p14="http://schemas.microsoft.com/office/powerpoint/2010/main" val="426823346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41F1-25FE-4F67-A516-9C282629BE5F}"/>
              </a:ext>
            </a:extLst>
          </p:cNvPr>
          <p:cNvSpPr>
            <a:spLocks noGrp="1"/>
          </p:cNvSpPr>
          <p:nvPr>
            <p:ph type="title"/>
          </p:nvPr>
        </p:nvSpPr>
        <p:spPr>
          <a:xfrm>
            <a:off x="1317259" y="189863"/>
            <a:ext cx="9905998" cy="1478570"/>
          </a:xfrm>
        </p:spPr>
        <p:txBody>
          <a:bodyPr/>
          <a:lstStyle/>
          <a:p>
            <a:r>
              <a:rPr lang="en-US" b="1" dirty="0"/>
              <a:t>E</a:t>
            </a:r>
            <a:r>
              <a:rPr lang="en-IN" b="1" dirty="0"/>
              <a:t>DA Project design</a:t>
            </a:r>
            <a:endParaRPr lang="en-IN" b="1" dirty="0">
              <a:solidFill>
                <a:schemeClr val="tx1"/>
              </a:solidFill>
            </a:endParaRPr>
          </a:p>
        </p:txBody>
      </p:sp>
      <p:pic>
        <p:nvPicPr>
          <p:cNvPr id="4" name="Content Placeholder 3">
            <a:extLst>
              <a:ext uri="{FF2B5EF4-FFF2-40B4-BE49-F238E27FC236}">
                <a16:creationId xmlns:a16="http://schemas.microsoft.com/office/drawing/2014/main" id="{9BB233EE-9954-40BD-9648-5F9AF8234196}"/>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0438" y="1802423"/>
            <a:ext cx="9064870" cy="4572000"/>
          </a:xfrm>
          <a:prstGeom prst="rect">
            <a:avLst/>
          </a:prstGeom>
          <a:noFill/>
          <a:ln>
            <a:noFill/>
          </a:ln>
        </p:spPr>
      </p:pic>
    </p:spTree>
    <p:extLst>
      <p:ext uri="{BB962C8B-B14F-4D97-AF65-F5344CB8AC3E}">
        <p14:creationId xmlns:p14="http://schemas.microsoft.com/office/powerpoint/2010/main" val="178195951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0183-F1B9-4E8F-8CA5-0BF2346C4E47}"/>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7F3C7696-4DB1-49EC-961C-E535D783679D}"/>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prefer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there to exist Responsiveness and availability of many communication channels.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that shopping on there gives them monetary benefits and discounts.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find shopping on there convenient and flexible.</a:t>
            </a: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return and replacement policy is important for purchase decisions.</a:t>
            </a:r>
          </a:p>
          <a:p>
            <a:pPr marL="0" indent="0">
              <a:buNone/>
            </a:pPr>
            <a:endParaRPr lang="en-IN" dirty="0"/>
          </a:p>
        </p:txBody>
      </p:sp>
    </p:spTree>
    <p:extLst>
      <p:ext uri="{BB962C8B-B14F-4D97-AF65-F5344CB8AC3E}">
        <p14:creationId xmlns:p14="http://schemas.microsoft.com/office/powerpoint/2010/main" val="213758136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D4F9-DC47-48CD-AA13-035A3BE6F4CD}"/>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36A04BCE-616F-44D3-B3B7-3CF0C98D3D7A}"/>
              </a:ext>
            </a:extLst>
          </p:cNvPr>
          <p:cNvSpPr>
            <a:spLocks noGrp="1"/>
          </p:cNvSpPr>
          <p:nvPr>
            <p:ph idx="1"/>
          </p:nvPr>
        </p:nvSpPr>
        <p:spPr/>
        <p:txBody>
          <a:bodyPr>
            <a:normAutofit fontScale="85000"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display quality information on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believe net benefit is derived from shopping online leads to user satisfaction.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a wide variety of products in several categories.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provide complete and relevant product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Amazon,myntra,paytm</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monetary savings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consider convenience of patronizing the online retailer important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get value for money spent.</a:t>
            </a:r>
          </a:p>
          <a:p>
            <a:endParaRPr lang="en-IN" dirty="0"/>
          </a:p>
        </p:txBody>
      </p:sp>
    </p:spTree>
    <p:extLst>
      <p:ext uri="{BB962C8B-B14F-4D97-AF65-F5344CB8AC3E}">
        <p14:creationId xmlns:p14="http://schemas.microsoft.com/office/powerpoint/2010/main" val="334707684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1038-58FC-42EF-8C6B-59ED2C5A88B1}"/>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257C7635-C045-4565-B88D-53BA1660DC29}"/>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Amazon,paytm,myntra</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the ease of using them.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are quick to </a:t>
            </a:r>
            <a:r>
              <a:rPr lang="en-US" sz="1800" b="0" i="0" u="none" strike="noStrike" dirty="0" err="1">
                <a:solidFill>
                  <a:srgbClr val="000000"/>
                </a:solidFill>
                <a:effectLst/>
                <a:latin typeface="Arial" panose="020B0604020202020204" pitchFamily="34" charset="0"/>
              </a:rPr>
              <a:t>load,reliable</a:t>
            </a:r>
            <a:r>
              <a:rPr lang="en-US" sz="1800" b="0" i="0" u="none" strike="noStrike" dirty="0">
                <a:solidFill>
                  <a:srgbClr val="000000"/>
                </a:solidFill>
                <a:effectLst/>
                <a:latin typeface="Arial" panose="020B0604020202020204" pitchFamily="34" charset="0"/>
              </a:rPr>
              <a:t>, many payment options are </a:t>
            </a:r>
            <a:r>
              <a:rPr lang="en-US" sz="1800" b="0" i="0" u="none" strike="noStrike" dirty="0" err="1">
                <a:solidFill>
                  <a:srgbClr val="000000"/>
                </a:solidFill>
                <a:effectLst/>
                <a:latin typeface="Arial" panose="020B0604020202020204" pitchFamily="34" charset="0"/>
              </a:rPr>
              <a:t>available,purchasing</a:t>
            </a:r>
            <a:r>
              <a:rPr lang="en-US" sz="1800" b="0" i="0" u="none" strike="noStrike" dirty="0">
                <a:solidFill>
                  <a:srgbClr val="000000"/>
                </a:solidFill>
                <a:effectLst/>
                <a:latin typeface="Arial" panose="020B0604020202020204" pitchFamily="34" charset="0"/>
              </a:rPr>
              <a:t> is quick.</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the website is as efficient as before.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of presence of online assistance through multiple channels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a:t>
            </a:r>
            <a:r>
              <a:rPr lang="en-US" sz="1800" b="0" i="0" u="none" strike="noStrike" dirty="0" err="1">
                <a:solidFill>
                  <a:srgbClr val="000000"/>
                </a:solidFill>
                <a:effectLst/>
                <a:latin typeface="Arial" panose="020B0604020202020204" pitchFamily="34" charset="0"/>
              </a:rPr>
              <a:t>snapdeal,myntra,paytm</a:t>
            </a:r>
            <a:r>
              <a:rPr lang="en-US" sz="1800" b="0" i="0" u="none" strike="noStrike" dirty="0">
                <a:solidFill>
                  <a:srgbClr val="000000"/>
                </a:solidFill>
                <a:effectLst/>
                <a:latin typeface="Arial" panose="020B0604020202020204" pitchFamily="34" charset="0"/>
              </a:rPr>
              <a:t> have limited modes of payment during promotion or sale periods.</a:t>
            </a:r>
          </a:p>
          <a:p>
            <a:endParaRPr lang="en-IN" dirty="0"/>
          </a:p>
        </p:txBody>
      </p:sp>
    </p:spTree>
    <p:extLst>
      <p:ext uri="{BB962C8B-B14F-4D97-AF65-F5344CB8AC3E}">
        <p14:creationId xmlns:p14="http://schemas.microsoft.com/office/powerpoint/2010/main" val="243477329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94EF-F609-472B-9774-B28FA335C777}"/>
              </a:ext>
            </a:extLst>
          </p:cNvPr>
          <p:cNvSpPr>
            <a:spLocks noGrp="1"/>
          </p:cNvSpPr>
          <p:nvPr>
            <p:ph type="title"/>
          </p:nvPr>
        </p:nvSpPr>
        <p:spPr/>
        <p:txBody>
          <a:bodyPr/>
          <a:lstStyle/>
          <a:p>
            <a:r>
              <a:rPr lang="en-US" sz="3200" b="1" i="0" u="none" strike="noStrike" dirty="0">
                <a:solidFill>
                  <a:srgbClr val="000000"/>
                </a:solidFill>
                <a:effectLst/>
                <a:latin typeface="Arial" panose="020B0604020202020204" pitchFamily="34" charset="0"/>
              </a:rPr>
              <a:t>Perceived Risk on E Commerce Websites</a:t>
            </a:r>
            <a:endParaRPr lang="en-IN" dirty="0"/>
          </a:p>
        </p:txBody>
      </p:sp>
      <p:sp>
        <p:nvSpPr>
          <p:cNvPr id="3" name="Content Placeholder 2">
            <a:extLst>
              <a:ext uri="{FF2B5EF4-FFF2-40B4-BE49-F238E27FC236}">
                <a16:creationId xmlns:a16="http://schemas.microsoft.com/office/drawing/2014/main" id="{AC350950-B4A1-49FC-B85E-81793DB95812}"/>
              </a:ext>
            </a:extLst>
          </p:cNvPr>
          <p:cNvSpPr>
            <a:spLocks noGrp="1"/>
          </p:cNvSpPr>
          <p:nvPr>
            <p:ph idx="1"/>
          </p:nvPr>
        </p:nvSpPr>
        <p:spPr>
          <a:xfrm>
            <a:off x="559346" y="2160588"/>
            <a:ext cx="8596668" cy="3880773"/>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 between perceived risks and online e-commerce websites were visualized and observations were made.</a:t>
            </a:r>
            <a:endParaRPr lang="en-US" b="0" dirty="0">
              <a:effectLst/>
            </a:endParaRPr>
          </a:p>
          <a:p>
            <a:pPr marL="0" indent="0">
              <a:buNone/>
            </a:pPr>
            <a:br>
              <a:rPr lang="en-US" dirty="0"/>
            </a:br>
            <a:endParaRPr lang="en-IN" dirty="0"/>
          </a:p>
        </p:txBody>
      </p:sp>
      <p:pic>
        <p:nvPicPr>
          <p:cNvPr id="9222" name="Picture 6">
            <a:extLst>
              <a:ext uri="{FF2B5EF4-FFF2-40B4-BE49-F238E27FC236}">
                <a16:creationId xmlns:a16="http://schemas.microsoft.com/office/drawing/2014/main" id="{41E01DBE-E018-4E89-857C-A3A1A4DD8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749" y="3004521"/>
            <a:ext cx="7645310" cy="260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6097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1C50-D034-418F-9D0B-49CBA34B200B}"/>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pic>
        <p:nvPicPr>
          <p:cNvPr id="10242" name="Picture 2">
            <a:extLst>
              <a:ext uri="{FF2B5EF4-FFF2-40B4-BE49-F238E27FC236}">
                <a16:creationId xmlns:a16="http://schemas.microsoft.com/office/drawing/2014/main" id="{8A88C569-645C-4EB6-B09A-275062AA7A1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9876" y="1930400"/>
            <a:ext cx="8596312" cy="271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06499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27BB-45B1-4FCC-9C49-6E62A398698D}"/>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sp>
        <p:nvSpPr>
          <p:cNvPr id="3" name="Content Placeholder 2">
            <a:extLst>
              <a:ext uri="{FF2B5EF4-FFF2-40B4-BE49-F238E27FC236}">
                <a16:creationId xmlns:a16="http://schemas.microsoft.com/office/drawing/2014/main" id="{BC69C30B-2142-4615-8493-914CA36BD16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it is observed that:</a:t>
            </a:r>
            <a:endParaRPr lang="en-US" b="0"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customers abandon their shopping carts on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change in price or when they find a better deal elsewhere, whereas on </a:t>
            </a:r>
            <a:r>
              <a:rPr lang="en-US" sz="1800" b="0" i="0" u="none" strike="noStrike" dirty="0" err="1">
                <a:solidFill>
                  <a:srgbClr val="000000"/>
                </a:solidFill>
                <a:effectLst/>
                <a:latin typeface="Arial" panose="020B0604020202020204" pitchFamily="34" charset="0"/>
              </a:rPr>
              <a:t>paytm,myntra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snapdeal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reasons are varied but largely are due to lack of trust or absence of preferred mode of payment.</a:t>
            </a:r>
          </a:p>
          <a:p>
            <a:endParaRPr lang="en-IN" dirty="0"/>
          </a:p>
        </p:txBody>
      </p:sp>
    </p:spTree>
    <p:extLst>
      <p:ext uri="{BB962C8B-B14F-4D97-AF65-F5344CB8AC3E}">
        <p14:creationId xmlns:p14="http://schemas.microsoft.com/office/powerpoint/2010/main" val="306860025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BB92-5459-4B2A-A890-F44BEBF35BB9}"/>
              </a:ext>
            </a:extLst>
          </p:cNvPr>
          <p:cNvSpPr>
            <a:spLocks noGrp="1"/>
          </p:cNvSpPr>
          <p:nvPr>
            <p:ph type="title"/>
          </p:nvPr>
        </p:nvSpPr>
        <p:spPr/>
        <p:txBody>
          <a:bodyPr/>
          <a:lstStyle/>
          <a:p>
            <a:pPr rtl="0">
              <a:spcBef>
                <a:spcPts val="1000"/>
              </a:spcBef>
              <a:spcAft>
                <a:spcPts val="0"/>
              </a:spcAft>
            </a:pPr>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449BABC1-9BF1-4F72-96B1-8CF0888D6224}"/>
              </a:ext>
            </a:extLst>
          </p:cNvPr>
          <p:cNvSpPr>
            <a:spLocks noGrp="1"/>
          </p:cNvSpPr>
          <p:nvPr>
            <p:ph idx="1"/>
          </p:nvPr>
        </p:nvSpPr>
        <p:spPr/>
        <p:txBody>
          <a:bodyPr>
            <a:normAutofit fontScale="92500" lnSpcReduction="10000"/>
          </a:bodyPr>
          <a:lstStyle/>
          <a:p>
            <a:r>
              <a:rPr lang="en-US" sz="1800" b="0" i="0" u="none" strike="noStrike" dirty="0">
                <a:solidFill>
                  <a:srgbClr val="000000"/>
                </a:solidFill>
                <a:effectLst/>
                <a:latin typeface="Open Sans"/>
              </a:rPr>
              <a:t>From the above Exploratory Data Analysis, it is determined that for any website to retain </a:t>
            </a:r>
            <a:r>
              <a:rPr lang="en-US" sz="1800" b="0" i="0" u="none" strike="noStrike" dirty="0" err="1">
                <a:solidFill>
                  <a:srgbClr val="000000"/>
                </a:solidFill>
                <a:effectLst/>
                <a:latin typeface="Open Sans"/>
              </a:rPr>
              <a:t>customers,for</a:t>
            </a:r>
            <a:r>
              <a:rPr lang="en-US" sz="1800" b="0" i="0" u="none" strike="noStrike" dirty="0">
                <a:solidFill>
                  <a:srgbClr val="000000"/>
                </a:solidFill>
                <a:effectLst/>
                <a:latin typeface="Open Sans"/>
              </a:rPr>
              <a:t>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a:t>
            </a:r>
            <a:r>
              <a:rPr lang="en-US" sz="1800" b="0" i="0" u="none" strike="noStrike" dirty="0" err="1">
                <a:solidFill>
                  <a:srgbClr val="000000"/>
                </a:solidFill>
                <a:effectLst/>
                <a:latin typeface="Open Sans"/>
              </a:rPr>
              <a:t>minimise</a:t>
            </a:r>
            <a:r>
              <a:rPr lang="en-US" sz="1800" b="0" i="0" u="none" strike="noStrike" dirty="0">
                <a:solidFill>
                  <a:srgbClr val="000000"/>
                </a:solidFill>
                <a:effectLst/>
                <a:latin typeface="Open Sans"/>
              </a:rPr>
              <a:t> the perceived risks. Offering a huge variety of products, impeccable website design, user friendly interface, a huge variety of safe and convenient payment options, offering strong data security and privacy, helpful, empathetic support staff and impeccable customer service, </a:t>
            </a:r>
            <a:r>
              <a:rPr lang="en-US" sz="1800" b="0" i="0" u="none" strike="noStrike" dirty="0" err="1">
                <a:solidFill>
                  <a:srgbClr val="000000"/>
                </a:solidFill>
                <a:effectLst/>
                <a:latin typeface="Open Sans"/>
              </a:rPr>
              <a:t>optimised</a:t>
            </a:r>
            <a:r>
              <a:rPr lang="en-US" sz="1800" b="0" i="0" u="none" strike="noStrike" dirty="0">
                <a:solidFill>
                  <a:srgbClr val="000000"/>
                </a:solidFill>
                <a:effectLst/>
                <a:latin typeface="Open Sans"/>
              </a:rPr>
              <a:t> website processes that universally load in optimal time on all types of platforms and systems, faster delivery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are vital to ensure customer loyalty to the brand of the e-tailer Experienced customers, give great  importance to their experiences of previous purchases, which in turn speeds up the process of attaining their shopping goals. </a:t>
            </a:r>
            <a:endParaRPr lang="en-IN" dirty="0"/>
          </a:p>
        </p:txBody>
      </p:sp>
    </p:spTree>
    <p:extLst>
      <p:ext uri="{BB962C8B-B14F-4D97-AF65-F5344CB8AC3E}">
        <p14:creationId xmlns:p14="http://schemas.microsoft.com/office/powerpoint/2010/main" val="164589218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1735-9A06-43FB-86C7-BABDD89CF8D9}"/>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53B937BF-F167-48AC-A310-84A5BD3DDD6C}"/>
              </a:ext>
            </a:extLst>
          </p:cNvPr>
          <p:cNvSpPr>
            <a:spLocks noGrp="1"/>
          </p:cNvSpPr>
          <p:nvPr>
            <p:ph idx="1"/>
          </p:nvPr>
        </p:nvSpPr>
        <p:spPr/>
        <p:txBody>
          <a:bodyPr>
            <a:normAutofit fontScale="92500" lnSpcReduction="10000"/>
          </a:bodyPr>
          <a:lstStyle/>
          <a:p>
            <a:pPr rtl="0">
              <a:spcBef>
                <a:spcPts val="1000"/>
              </a:spcBef>
              <a:spcAft>
                <a:spcPts val="0"/>
              </a:spcAft>
            </a:pPr>
            <a:r>
              <a:rPr lang="en-US" sz="1800" b="0" i="0" u="none" strike="noStrike" dirty="0">
                <a:solidFill>
                  <a:srgbClr val="000000"/>
                </a:solidFill>
                <a:effectLst/>
                <a:latin typeface="Open Sans"/>
              </a:rPr>
              <a:t> 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a:t>
            </a:r>
            <a:r>
              <a:rPr lang="en-US" sz="1800" b="0" i="0" u="none" strike="noStrike" dirty="0" err="1">
                <a:solidFill>
                  <a:srgbClr val="000000"/>
                </a:solidFill>
                <a:effectLst/>
                <a:latin typeface="Open Sans"/>
              </a:rPr>
              <a:t>discounts,cashbacks</a:t>
            </a:r>
            <a:r>
              <a:rPr lang="en-US" sz="1800" b="0" i="0" u="none" strike="noStrike" dirty="0">
                <a:solidFill>
                  <a:srgbClr val="000000"/>
                </a:solidFill>
                <a:effectLst/>
                <a:latin typeface="Open Sans"/>
              </a:rPr>
              <a:t> loyalty programs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that keep them returning to make recurring purchases.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22467109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CA98-75E2-44F6-8FAA-70F10A87834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A97A4C30-CDB2-405A-89B8-6AB67EBC4E9F}"/>
              </a:ext>
            </a:extLst>
          </p:cNvPr>
          <p:cNvSpPr>
            <a:spLocks noGrp="1"/>
          </p:cNvSpPr>
          <p:nvPr>
            <p:ph idx="1"/>
          </p:nvPr>
        </p:nvSpPr>
        <p:spPr/>
        <p:txBody>
          <a:bodyPr>
            <a:normAutofit fontScale="55000" lnSpcReduction="20000"/>
          </a:bodyPr>
          <a:lstStyle/>
          <a:p>
            <a:r>
              <a:rPr lang="en-US" dirty="0"/>
              <a:t>According to studies it is observed that repeat customer purchase resulting from a long standing loyalty positively affects an e-retailer growth and profitability.</a:t>
            </a:r>
          </a:p>
          <a:p>
            <a:r>
              <a:rPr lang="en-US" dirty="0"/>
              <a:t>The motivation level of a Customer to shop from an e-retail vendor depends on various factors. They can be psychologically </a:t>
            </a:r>
            <a:r>
              <a:rPr lang="en-US" dirty="0" err="1"/>
              <a:t>categorised</a:t>
            </a:r>
            <a:r>
              <a:rPr lang="en-US" dirty="0"/>
              <a:t> into two broad categories: (a) Hedonistic (b) Utilitarian shopping values. </a:t>
            </a:r>
          </a:p>
          <a:p>
            <a:r>
              <a:rPr lang="en-US" dirty="0"/>
              <a:t>Hedonistic values represent the excitement, and pleasurable experiences derived from shopping online. </a:t>
            </a:r>
          </a:p>
          <a:p>
            <a:r>
              <a:rPr lang="en-US" dirty="0"/>
              <a:t>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r>
              <a:rPr lang="en-US" dirty="0"/>
              <a:t>Utilitarian shopping values are those related to the level of fulfillment as a result of being able to achieve the shopping goals. </a:t>
            </a:r>
          </a:p>
          <a:p>
            <a:r>
              <a:rPr lang="en-US" dirty="0"/>
              <a:t>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IN" dirty="0"/>
          </a:p>
        </p:txBody>
      </p:sp>
    </p:spTree>
    <p:extLst>
      <p:ext uri="{BB962C8B-B14F-4D97-AF65-F5344CB8AC3E}">
        <p14:creationId xmlns:p14="http://schemas.microsoft.com/office/powerpoint/2010/main" val="176894208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A70-078E-4614-B67B-D474FD25A01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60B4BCAF-B8E6-4439-B563-3526BB4AA350}"/>
              </a:ext>
            </a:extLst>
          </p:cNvPr>
          <p:cNvSpPr>
            <a:spLocks noGrp="1"/>
          </p:cNvSpPr>
          <p:nvPr>
            <p:ph idx="1"/>
          </p:nvPr>
        </p:nvSpPr>
        <p:spPr/>
        <p:txBody>
          <a:bodyPr>
            <a:normAutofit fontScale="92500"/>
          </a:bodyPr>
          <a:lstStyle/>
          <a:p>
            <a:r>
              <a:rPr lang="en-US" dirty="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a:t>Online shopping has a more pronounced perception of risk  than the traditional physical shopping </a:t>
            </a:r>
            <a:r>
              <a:rPr lang="en-US" dirty="0" err="1"/>
              <a:t>store,because</a:t>
            </a:r>
            <a:r>
              <a:rPr lang="en-US" dirty="0"/>
              <a:t>  of temporal and spatial separation between the sellers and buyers. </a:t>
            </a:r>
          </a:p>
          <a:p>
            <a:r>
              <a:rPr lang="en-US" dirty="0"/>
              <a:t>Risk could arise from an unpredictable event during a transaction or delivery period or at the end of a delivery and may not be pleasant to the online customer.</a:t>
            </a:r>
            <a:endParaRPr lang="en-IN" dirty="0"/>
          </a:p>
        </p:txBody>
      </p:sp>
    </p:spTree>
    <p:extLst>
      <p:ext uri="{BB962C8B-B14F-4D97-AF65-F5344CB8AC3E}">
        <p14:creationId xmlns:p14="http://schemas.microsoft.com/office/powerpoint/2010/main" val="413448386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BEC6-6F8E-488C-8068-8C861760A2D4}"/>
              </a:ext>
            </a:extLst>
          </p:cNvPr>
          <p:cNvSpPr>
            <a:spLocks noGrp="1"/>
          </p:cNvSpPr>
          <p:nvPr>
            <p:ph type="title"/>
          </p:nvPr>
        </p:nvSpPr>
        <p:spPr/>
        <p:txBody>
          <a:bodyPr>
            <a:normAutofit fontScale="90000"/>
          </a:bodyPr>
          <a:lstStyle/>
          <a:p>
            <a:pPr rtl="0">
              <a:spcBef>
                <a:spcPts val="1200"/>
              </a:spcBef>
              <a:spcAft>
                <a:spcPts val="1200"/>
              </a:spcAft>
            </a:pPr>
            <a:r>
              <a:rPr kumimoji="0" lang="en-IN" sz="3600" b="1" i="0" u="none" strike="noStrike" kern="1200" cap="none" spc="0" normalizeH="0" baseline="0" noProof="0" dirty="0">
                <a:ln>
                  <a:noFill/>
                </a:ln>
                <a:effectLst/>
                <a:uLnTx/>
                <a:uFillTx/>
                <a:latin typeface="Trebuchet MS" panose="020B0603020202020204"/>
                <a:ea typeface="+mj-ea"/>
                <a:cs typeface="+mj-cs"/>
              </a:rPr>
              <a:t>Exploratory Data Analysis</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5666F854-0136-49ED-BFDD-8730D8670691}"/>
              </a:ext>
            </a:extLst>
          </p:cNvPr>
          <p:cNvSpPr>
            <a:spLocks noGrp="1"/>
          </p:cNvSpPr>
          <p:nvPr>
            <p:ph idx="1"/>
          </p:nvPr>
        </p:nvSpPr>
        <p:spPr/>
        <p:txBody>
          <a:bodyPr>
            <a:normAutofit lnSpcReduction="10000"/>
          </a:bodyPr>
          <a:lstStyle/>
          <a:p>
            <a:pPr rtl="0">
              <a:spcBef>
                <a:spcPts val="1200"/>
              </a:spcBef>
              <a:spcAft>
                <a:spcPts val="1200"/>
              </a:spcAft>
            </a:pPr>
            <a:r>
              <a:rPr lang="en-US" b="0" i="0" u="none" strike="noStrike" dirty="0">
                <a:solidFill>
                  <a:srgbClr val="000000"/>
                </a:solidFill>
                <a:effectLst/>
                <a:latin typeface="Arial" panose="020B0604020202020204" pitchFamily="34" charset="0"/>
              </a:rPr>
              <a:t>The individual columns of the dataset were first </a:t>
            </a:r>
            <a:r>
              <a:rPr lang="en-US" b="0" i="0" u="none" strike="noStrike" dirty="0" err="1">
                <a:solidFill>
                  <a:srgbClr val="000000"/>
                </a:solidFill>
                <a:effectLst/>
                <a:latin typeface="Arial" panose="020B0604020202020204" pitchFamily="34" charset="0"/>
              </a:rPr>
              <a:t>analysed</a:t>
            </a:r>
            <a:r>
              <a:rPr lang="en-US" b="0" i="0" u="none" strike="noStrike" dirty="0">
                <a:solidFill>
                  <a:srgbClr val="000000"/>
                </a:solidFill>
                <a:effectLst/>
                <a:latin typeface="Arial" panose="020B0604020202020204" pitchFamily="34" charset="0"/>
              </a:rPr>
              <a:t> to study their composition and then, with reference to the diagram and the theoretical background of the case study, the relationships between various columns were understood through data visualization using </a:t>
            </a:r>
            <a:r>
              <a:rPr lang="en-US" b="0" i="0" u="none" strike="noStrike" dirty="0" err="1">
                <a:solidFill>
                  <a:srgbClr val="000000"/>
                </a:solidFill>
                <a:effectLst/>
                <a:latin typeface="Arial" panose="020B0604020202020204" pitchFamily="34" charset="0"/>
              </a:rPr>
              <a:t>Countplots</a:t>
            </a:r>
            <a:r>
              <a:rPr lang="en-US" b="0" i="0" u="none" strike="noStrike" dirty="0">
                <a:solidFill>
                  <a:srgbClr val="000000"/>
                </a:solidFill>
                <a:effectLst/>
                <a:latin typeface="Arial" panose="020B0604020202020204" pitchFamily="34" charset="0"/>
              </a:rPr>
              <a:t>.</a:t>
            </a:r>
            <a:endParaRPr lang="en-US" sz="3200" b="0" dirty="0">
              <a:effectLst/>
            </a:endParaRPr>
          </a:p>
          <a:p>
            <a:pPr marL="0" indent="0">
              <a:buNone/>
            </a:pPr>
            <a:br>
              <a:rPr lang="en-US" sz="3200" dirty="0"/>
            </a:br>
            <a:endParaRPr lang="en-IN" sz="3200" dirty="0"/>
          </a:p>
        </p:txBody>
      </p:sp>
    </p:spTree>
    <p:extLst>
      <p:ext uri="{BB962C8B-B14F-4D97-AF65-F5344CB8AC3E}">
        <p14:creationId xmlns:p14="http://schemas.microsoft.com/office/powerpoint/2010/main" val="154317236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8C69-10B4-46C7-8172-0E650F2CE7E0}"/>
              </a:ext>
            </a:extLst>
          </p:cNvPr>
          <p:cNvSpPr>
            <a:spLocks noGrp="1"/>
          </p:cNvSpPr>
          <p:nvPr>
            <p:ph type="title"/>
          </p:nvPr>
        </p:nvSpPr>
        <p:spPr/>
        <p:txBody>
          <a:bodyPr/>
          <a:lstStyle/>
          <a:p>
            <a:r>
              <a:rPr lang="en-IN" sz="3600" b="1" i="0" u="none" strike="noStrike" dirty="0">
                <a:effectLst/>
                <a:latin typeface="Arial" panose="020B0604020202020204" pitchFamily="34" charset="0"/>
              </a:rPr>
              <a:t>Analysing the Target Class</a:t>
            </a:r>
          </a:p>
        </p:txBody>
      </p:sp>
      <p:sp>
        <p:nvSpPr>
          <p:cNvPr id="3" name="Content Placeholder 2">
            <a:extLst>
              <a:ext uri="{FF2B5EF4-FFF2-40B4-BE49-F238E27FC236}">
                <a16:creationId xmlns:a16="http://schemas.microsoft.com/office/drawing/2014/main" id="{CD7F9F84-2B55-424D-BE2D-43A1180191BB}"/>
              </a:ext>
            </a:extLst>
          </p:cNvPr>
          <p:cNvSpPr>
            <a:spLocks noGrp="1"/>
          </p:cNvSpPr>
          <p:nvPr>
            <p:ph idx="1"/>
          </p:nvPr>
        </p:nvSpPr>
        <p:spPr/>
        <p:txBody>
          <a:bodyPr>
            <a:normAutofit/>
          </a:bodyPr>
          <a:lstStyle/>
          <a:p>
            <a:r>
              <a:rPr lang="en-US" b="1" i="0" u="none" strike="noStrike" dirty="0">
                <a:solidFill>
                  <a:srgbClr val="000000"/>
                </a:solidFill>
                <a:effectLst/>
                <a:latin typeface="Arial" panose="020B0604020202020204" pitchFamily="34" charset="0"/>
              </a:rPr>
              <a:t>Underlying Assumptions</a:t>
            </a:r>
            <a:r>
              <a:rPr lang="en-US" i="0" u="none" strike="noStrike" dirty="0">
                <a:solidFill>
                  <a:srgbClr val="000000"/>
                </a:solidFill>
                <a:effectLst/>
                <a:latin typeface="Arial" panose="020B0604020202020204" pitchFamily="34" charset="0"/>
              </a:rPr>
              <a:t>:</a:t>
            </a:r>
          </a:p>
          <a:p>
            <a:r>
              <a:rPr lang="en-US" i="0" u="none" strike="noStrike" dirty="0">
                <a:solidFill>
                  <a:srgbClr val="000000"/>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p>
          <a:p>
            <a:endParaRPr lang="en-US" sz="3200" dirty="0">
              <a:effectLst/>
            </a:endParaRPr>
          </a:p>
          <a:p>
            <a:endParaRPr lang="en-IN" sz="3200" dirty="0"/>
          </a:p>
        </p:txBody>
      </p:sp>
    </p:spTree>
    <p:extLst>
      <p:ext uri="{BB962C8B-B14F-4D97-AF65-F5344CB8AC3E}">
        <p14:creationId xmlns:p14="http://schemas.microsoft.com/office/powerpoint/2010/main" val="167176560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4078</Words>
  <Application>Microsoft Office PowerPoint</Application>
  <PresentationFormat>Widescreen</PresentationFormat>
  <Paragraphs>224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Bahnschrift SemiBold Condensed</vt:lpstr>
      <vt:lpstr>Open Sans</vt:lpstr>
      <vt:lpstr>Trebuchet MS</vt:lpstr>
      <vt:lpstr>Tw Cen MT</vt:lpstr>
      <vt:lpstr>Circuit</vt:lpstr>
      <vt:lpstr>E-retail factors for customer activation and retention:  A case study from Indian e-commerce customers </vt:lpstr>
      <vt:lpstr>Introduction</vt:lpstr>
      <vt:lpstr>Analysis - Summary:</vt:lpstr>
      <vt:lpstr>About the Dataset: </vt:lpstr>
      <vt:lpstr>EDA Project design</vt:lpstr>
      <vt:lpstr>Theoretical Background</vt:lpstr>
      <vt:lpstr>Theoretical Background</vt:lpstr>
      <vt:lpstr>Exploratory Data Analysis  </vt:lpstr>
      <vt:lpstr>Analysing the Target Class</vt:lpstr>
      <vt:lpstr>PowerPoint Presentation</vt:lpstr>
      <vt:lpstr>Consumer Demographics</vt:lpstr>
      <vt:lpstr>Consumer Demographics</vt:lpstr>
      <vt:lpstr>Consumer Demographics</vt:lpstr>
      <vt:lpstr>Consumer Demographics</vt:lpstr>
      <vt:lpstr>Consumer online shopping activities and preferences</vt:lpstr>
      <vt:lpstr>Consumer online shopping activities and preferences</vt:lpstr>
      <vt:lpstr>Consumer Hesitation</vt:lpstr>
      <vt:lpstr>Consumer Hesitation</vt:lpstr>
      <vt:lpstr>Consumer opinions on Website Features</vt:lpstr>
      <vt:lpstr>Consumer opinions on Website Features</vt:lpstr>
      <vt:lpstr>Consumer opinions on Website Features</vt:lpstr>
      <vt:lpstr>Consumer opinions on Website Features</vt:lpstr>
      <vt:lpstr>Consumer Ecommerce Website preferences and opinions </vt:lpstr>
      <vt:lpstr>Consumer Ecommerce Website preferences and opinions</vt:lpstr>
      <vt:lpstr>Consumer Ecommerce Website preferences and opinions</vt:lpstr>
      <vt:lpstr>Consumer Ecommerce Website preferences and opinions</vt:lpstr>
      <vt:lpstr>Analysing Relationship between Customer retention and Perceived Risks </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Hedonic Value </vt:lpstr>
      <vt:lpstr>Analysing Relationship between Customer retention and Hedonic Value </vt:lpstr>
      <vt:lpstr>Analysing Relationship between Customer retention and Hedonic Value</vt:lpstr>
      <vt:lpstr>Analysing Relationship between Customer retention and Hedonic Value</vt:lpstr>
      <vt:lpstr>Analysing Relationship between Customer retention and Hedonic Value</vt:lpstr>
      <vt:lpstr>Analysing Relationship between Customer retention and Utilitarian Value </vt:lpstr>
      <vt:lpstr>Analysing Relationship between Customer retention and Utilitarian Value </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Perceived Risk on E Commerce Websites</vt:lpstr>
      <vt:lpstr>Perceived Risk on E Commerce Websites</vt:lpstr>
      <vt:lpstr>Perceived Risk on E Commerce Websites</vt:lpstr>
      <vt:lpstr>Concluding Remarks. </vt:lpstr>
      <vt:lpstr>Concluding Remarks.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2022-06-02T06:00:30Z</dcterms:created>
  <dcterms:modified xsi:type="dcterms:W3CDTF">2022-08-16T05:42:47Z</dcterms:modified>
</cp:coreProperties>
</file>