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64" r:id="rId11"/>
    <p:sldId id="290" r:id="rId12"/>
    <p:sldId id="292" r:id="rId13"/>
    <p:sldId id="293" r:id="rId14"/>
    <p:sldId id="294" r:id="rId15"/>
    <p:sldId id="295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206" autoAdjust="0"/>
  </p:normalViewPr>
  <p:slideViewPr>
    <p:cSldViewPr>
      <p:cViewPr varScale="1">
        <p:scale>
          <a:sx n="71" d="100"/>
          <a:sy n="71" d="100"/>
        </p:scale>
        <p:origin x="17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47"/>
            <a:ext cx="9143999" cy="10261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90762" cy="101993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77" y="52959"/>
            <a:ext cx="9145639" cy="90068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30452" y="1400543"/>
            <a:ext cx="6467094" cy="5966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47"/>
            <a:ext cx="9143999" cy="102615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1357" y="0"/>
            <a:ext cx="4742641" cy="5999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90762" cy="101993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77" y="52959"/>
            <a:ext cx="9145639" cy="9006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1086" y="547242"/>
            <a:ext cx="394182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650" y="2051050"/>
            <a:ext cx="8477250" cy="4286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547" y="3735095"/>
            <a:ext cx="5872480" cy="1012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FFFF"/>
                </a:solidFill>
                <a:latin typeface="Constantia"/>
                <a:cs typeface="Constantia"/>
              </a:rPr>
              <a:t>Department</a:t>
            </a:r>
            <a:r>
              <a:rPr sz="2800" b="0" spc="-14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sz="2800" b="0" spc="6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Constantia"/>
                <a:cs typeface="Constantia"/>
              </a:rPr>
              <a:t>Computer</a:t>
            </a:r>
            <a:r>
              <a:rPr sz="2800" b="0" spc="-10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Constantia"/>
                <a:cs typeface="Constantia"/>
              </a:rPr>
              <a:t>Engineering </a:t>
            </a:r>
            <a:r>
              <a:rPr sz="2800" b="0" spc="-69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b="0" spc="-45" dirty="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sz="2800" b="0" spc="-5" dirty="0">
                <a:solidFill>
                  <a:srgbClr val="FFFFFF"/>
                </a:solidFill>
                <a:latin typeface="Constantia"/>
                <a:cs typeface="Constantia"/>
              </a:rPr>
              <a:t>ata</a:t>
            </a:r>
            <a:r>
              <a:rPr sz="2800" b="0" spc="-5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800" b="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800" b="0" spc="-10" dirty="0">
                <a:solidFill>
                  <a:srgbClr val="FFFFFF"/>
                </a:solidFill>
                <a:latin typeface="Constantia"/>
                <a:cs typeface="Constantia"/>
              </a:rPr>
              <a:t>ie</a:t>
            </a:r>
            <a:r>
              <a:rPr sz="2800" b="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800" b="0" spc="-6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800" b="0" spc="-5" dirty="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sz="2800" b="0" spc="-17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Constantia"/>
                <a:cs typeface="Constantia"/>
              </a:rPr>
              <a:t>and </a:t>
            </a:r>
            <a:r>
              <a:rPr sz="2800" b="0" spc="-30" dirty="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sz="2800" b="0" spc="-5" dirty="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sz="2800" b="0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800" b="0" spc="-5" dirty="0">
                <a:solidFill>
                  <a:srgbClr val="FFFFFF"/>
                </a:solidFill>
                <a:latin typeface="Constantia"/>
                <a:cs typeface="Constantia"/>
              </a:rPr>
              <a:t>hine</a:t>
            </a:r>
            <a:r>
              <a:rPr sz="2800" b="0" spc="-6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b="0" spc="15" dirty="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sz="2800" b="0" spc="-5" dirty="0">
                <a:solidFill>
                  <a:srgbClr val="FFFFFF"/>
                </a:solidFill>
                <a:latin typeface="Constantia"/>
                <a:cs typeface="Constantia"/>
              </a:rPr>
              <a:t>ear</a:t>
            </a:r>
            <a:r>
              <a:rPr sz="2800" b="0" dirty="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sz="2800" b="0" spc="-10" dirty="0">
                <a:solidFill>
                  <a:srgbClr val="FFFFFF"/>
                </a:solidFill>
                <a:latin typeface="Constantia"/>
                <a:cs typeface="Constantia"/>
              </a:rPr>
              <a:t>ing  P</a:t>
            </a:r>
            <a:endParaRPr sz="2800" dirty="0">
              <a:latin typeface="Constantia"/>
              <a:cs typeface="Constant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2286000"/>
            <a:ext cx="1810512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094" y="449326"/>
            <a:ext cx="619252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69920" algn="l"/>
              </a:tabLst>
            </a:pPr>
            <a:r>
              <a:rPr sz="5000" b="0" spc="-5" dirty="0">
                <a:latin typeface="Calibri"/>
                <a:cs typeface="Calibri"/>
              </a:rPr>
              <a:t>Arithmetic	</a:t>
            </a:r>
            <a:r>
              <a:rPr sz="5000" b="0" spc="-10" dirty="0">
                <a:latin typeface="Calibri"/>
                <a:cs typeface="Calibri"/>
              </a:rPr>
              <a:t>Expressions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226031"/>
            <a:ext cx="7853045" cy="51943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600" spc="-5" dirty="0">
                <a:latin typeface="Constantia"/>
                <a:cs typeface="Constantia"/>
              </a:rPr>
              <a:t>Consider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following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expression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:</a:t>
            </a:r>
          </a:p>
          <a:p>
            <a:pPr marL="927100">
              <a:lnSpc>
                <a:spcPct val="100000"/>
              </a:lnSpc>
              <a:spcBef>
                <a:spcPts val="645"/>
              </a:spcBef>
            </a:pPr>
            <a:r>
              <a:rPr sz="2600" spc="-200" dirty="0">
                <a:latin typeface="Arial MT"/>
                <a:cs typeface="Arial MT"/>
              </a:rPr>
              <a:t>3*((i%4)*(5+(j-2)/(k+3)))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Arial MT"/>
              <a:cs typeface="Arial MT"/>
            </a:endParaRPr>
          </a:p>
          <a:p>
            <a:pPr marL="285115" marR="5080" indent="-273050">
              <a:lnSpc>
                <a:spcPct val="100000"/>
              </a:lnSpc>
              <a:tabLst>
                <a:tab pos="1439545" algn="l"/>
                <a:tab pos="4341495" algn="l"/>
                <a:tab pos="4969510" algn="l"/>
                <a:tab pos="6637020" algn="l"/>
                <a:tab pos="6937375" algn="l"/>
                <a:tab pos="7463790" algn="l"/>
              </a:tabLst>
            </a:pPr>
            <a:r>
              <a:rPr sz="2600" spc="-275" dirty="0">
                <a:latin typeface="Arial MT"/>
                <a:cs typeface="Arial MT"/>
              </a:rPr>
              <a:t>Where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25" dirty="0">
                <a:latin typeface="Arial MT"/>
                <a:cs typeface="Arial MT"/>
              </a:rPr>
              <a:t>i,j,</a:t>
            </a:r>
            <a:r>
              <a:rPr sz="2600" spc="-235" dirty="0">
                <a:latin typeface="Arial MT"/>
                <a:cs typeface="Arial MT"/>
              </a:rPr>
              <a:t>k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265" dirty="0">
                <a:latin typeface="Arial MT"/>
                <a:cs typeface="Arial MT"/>
              </a:rPr>
              <a:t>a</a:t>
            </a:r>
            <a:r>
              <a:rPr sz="2600" spc="-165" dirty="0">
                <a:latin typeface="Arial MT"/>
                <a:cs typeface="Arial MT"/>
              </a:rPr>
              <a:t>r</a:t>
            </a:r>
            <a:r>
              <a:rPr sz="2600" spc="-260" dirty="0">
                <a:latin typeface="Arial MT"/>
                <a:cs typeface="Arial MT"/>
              </a:rPr>
              <a:t>e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95" dirty="0">
                <a:latin typeface="Arial MT"/>
                <a:cs typeface="Arial MT"/>
              </a:rPr>
              <a:t>i</a:t>
            </a:r>
            <a:r>
              <a:rPr sz="2600" spc="-240" dirty="0">
                <a:latin typeface="Arial MT"/>
                <a:cs typeface="Arial MT"/>
              </a:rPr>
              <a:t>ntege</a:t>
            </a:r>
            <a:r>
              <a:rPr sz="2600" spc="-155" dirty="0">
                <a:latin typeface="Arial MT"/>
                <a:cs typeface="Arial MT"/>
              </a:rPr>
              <a:t>r </a:t>
            </a:r>
            <a:r>
              <a:rPr sz="2600" spc="-220" dirty="0">
                <a:latin typeface="Arial MT"/>
                <a:cs typeface="Arial MT"/>
              </a:rPr>
              <a:t>variab</a:t>
            </a:r>
            <a:r>
              <a:rPr sz="2600" spc="-100" dirty="0">
                <a:latin typeface="Arial MT"/>
                <a:cs typeface="Arial MT"/>
              </a:rPr>
              <a:t>l</a:t>
            </a:r>
            <a:r>
              <a:rPr sz="2600" spc="-250" dirty="0">
                <a:latin typeface="Arial MT"/>
                <a:cs typeface="Arial MT"/>
              </a:rPr>
              <a:t>es</a:t>
            </a:r>
            <a:r>
              <a:rPr sz="2600" spc="-130" dirty="0">
                <a:latin typeface="Arial MT"/>
                <a:cs typeface="Arial MT"/>
              </a:rPr>
              <a:t>.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spc="-135" dirty="0">
                <a:latin typeface="Arial MT"/>
                <a:cs typeface="Arial MT"/>
              </a:rPr>
              <a:t>I</a:t>
            </a:r>
            <a:r>
              <a:rPr sz="2600" spc="-130" dirty="0">
                <a:latin typeface="Arial MT"/>
                <a:cs typeface="Arial MT"/>
              </a:rPr>
              <a:t>f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125" dirty="0">
                <a:latin typeface="Arial MT"/>
                <a:cs typeface="Arial MT"/>
              </a:rPr>
              <a:t>i,</a:t>
            </a:r>
            <a:r>
              <a:rPr sz="2600" spc="-105" dirty="0">
                <a:latin typeface="Arial MT"/>
                <a:cs typeface="Arial MT"/>
              </a:rPr>
              <a:t>j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135" dirty="0">
                <a:latin typeface="Arial MT"/>
                <a:cs typeface="Arial MT"/>
              </a:rPr>
              <a:t>,</a:t>
            </a:r>
            <a:r>
              <a:rPr sz="2600" spc="-235" dirty="0">
                <a:latin typeface="Arial MT"/>
                <a:cs typeface="Arial MT"/>
              </a:rPr>
              <a:t>k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254" dirty="0">
                <a:latin typeface="Arial MT"/>
                <a:cs typeface="Arial MT"/>
              </a:rPr>
              <a:t>hav</a:t>
            </a:r>
            <a:r>
              <a:rPr sz="2600" spc="-260" dirty="0">
                <a:latin typeface="Arial MT"/>
                <a:cs typeface="Arial MT"/>
              </a:rPr>
              <a:t>e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220" dirty="0">
                <a:latin typeface="Arial MT"/>
                <a:cs typeface="Arial MT"/>
              </a:rPr>
              <a:t>valu</a:t>
            </a:r>
            <a:r>
              <a:rPr sz="2600" spc="-260" dirty="0">
                <a:latin typeface="Arial MT"/>
                <a:cs typeface="Arial MT"/>
              </a:rPr>
              <a:t>e</a:t>
            </a:r>
            <a:r>
              <a:rPr sz="2600" spc="-235" dirty="0">
                <a:latin typeface="Arial MT"/>
                <a:cs typeface="Arial MT"/>
              </a:rPr>
              <a:t>s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260" dirty="0">
                <a:latin typeface="Arial MT"/>
                <a:cs typeface="Arial MT"/>
              </a:rPr>
              <a:t>9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200" dirty="0">
                <a:latin typeface="Arial MT"/>
                <a:cs typeface="Arial MT"/>
              </a:rPr>
              <a:t>,1</a:t>
            </a:r>
            <a:r>
              <a:rPr sz="2600" spc="-260" dirty="0">
                <a:latin typeface="Arial MT"/>
                <a:cs typeface="Arial MT"/>
              </a:rPr>
              <a:t>4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145" dirty="0">
                <a:latin typeface="Arial MT"/>
                <a:cs typeface="Arial MT"/>
              </a:rPr>
              <a:t>,</a:t>
            </a:r>
            <a:r>
              <a:rPr sz="2600" spc="-200" dirty="0">
                <a:latin typeface="Arial MT"/>
                <a:cs typeface="Arial MT"/>
              </a:rPr>
              <a:t>6  </a:t>
            </a:r>
            <a:r>
              <a:rPr sz="2600" spc="-204" dirty="0">
                <a:latin typeface="Arial MT"/>
                <a:cs typeface="Arial MT"/>
              </a:rPr>
              <a:t>respectively</a:t>
            </a:r>
            <a:r>
              <a:rPr sz="2600" spc="-165" dirty="0">
                <a:latin typeface="Arial MT"/>
                <a:cs typeface="Arial MT"/>
              </a:rPr>
              <a:t> </a:t>
            </a:r>
            <a:r>
              <a:rPr sz="2600" spc="-225" dirty="0">
                <a:latin typeface="Arial MT"/>
                <a:cs typeface="Arial MT"/>
              </a:rPr>
              <a:t>the</a:t>
            </a:r>
            <a:r>
              <a:rPr sz="2600" spc="-260" dirty="0">
                <a:latin typeface="Arial MT"/>
                <a:cs typeface="Arial MT"/>
              </a:rPr>
              <a:t>n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260" dirty="0">
                <a:latin typeface="Arial MT"/>
                <a:cs typeface="Arial MT"/>
              </a:rPr>
              <a:t>above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229" dirty="0">
                <a:latin typeface="Arial MT"/>
                <a:cs typeface="Arial MT"/>
              </a:rPr>
              <a:t>expressio</a:t>
            </a:r>
            <a:r>
              <a:rPr sz="2600" spc="-260" dirty="0">
                <a:latin typeface="Arial MT"/>
                <a:cs typeface="Arial MT"/>
              </a:rPr>
              <a:t>n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spc="-245" dirty="0">
                <a:latin typeface="Arial MT"/>
                <a:cs typeface="Arial MT"/>
              </a:rPr>
              <a:t>would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spc="-265" dirty="0">
                <a:latin typeface="Arial MT"/>
                <a:cs typeface="Arial MT"/>
              </a:rPr>
              <a:t>b</a:t>
            </a:r>
            <a:r>
              <a:rPr sz="2600" spc="-260" dirty="0">
                <a:latin typeface="Arial MT"/>
                <a:cs typeface="Arial MT"/>
              </a:rPr>
              <a:t>e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225" dirty="0">
                <a:latin typeface="Arial MT"/>
                <a:cs typeface="Arial MT"/>
              </a:rPr>
              <a:t>evaluate</a:t>
            </a:r>
            <a:r>
              <a:rPr sz="2600" spc="-260" dirty="0">
                <a:latin typeface="Arial MT"/>
                <a:cs typeface="Arial MT"/>
              </a:rPr>
              <a:t>d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254" dirty="0">
                <a:latin typeface="Arial MT"/>
                <a:cs typeface="Arial MT"/>
              </a:rPr>
              <a:t>as</a:t>
            </a:r>
            <a:endParaRPr sz="2600" dirty="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-260" dirty="0">
                <a:latin typeface="Arial MT"/>
                <a:cs typeface="Arial MT"/>
              </a:rPr>
              <a:t>3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85" dirty="0">
                <a:latin typeface="Arial MT"/>
                <a:cs typeface="Arial MT"/>
              </a:rPr>
              <a:t>*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170" dirty="0">
                <a:latin typeface="Arial MT"/>
                <a:cs typeface="Arial MT"/>
              </a:rPr>
              <a:t>(</a:t>
            </a:r>
            <a:r>
              <a:rPr sz="2600" spc="-210" dirty="0">
                <a:latin typeface="Arial MT"/>
                <a:cs typeface="Arial MT"/>
              </a:rPr>
              <a:t>(9</a:t>
            </a:r>
            <a:r>
              <a:rPr sz="2600" spc="-434" dirty="0">
                <a:latin typeface="Arial MT"/>
                <a:cs typeface="Arial MT"/>
              </a:rPr>
              <a:t>%</a:t>
            </a:r>
            <a:r>
              <a:rPr sz="2600" spc="-265" dirty="0">
                <a:latin typeface="Arial MT"/>
                <a:cs typeface="Arial MT"/>
              </a:rPr>
              <a:t>4</a:t>
            </a:r>
            <a:r>
              <a:rPr sz="2600" spc="-155" dirty="0">
                <a:latin typeface="Arial MT"/>
                <a:cs typeface="Arial MT"/>
              </a:rPr>
              <a:t>)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spc="-185" dirty="0">
                <a:latin typeface="Arial MT"/>
                <a:cs typeface="Arial MT"/>
              </a:rPr>
              <a:t>*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210" dirty="0">
                <a:latin typeface="Arial MT"/>
                <a:cs typeface="Arial MT"/>
              </a:rPr>
              <a:t>(5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275" dirty="0">
                <a:latin typeface="Arial MT"/>
                <a:cs typeface="Arial MT"/>
              </a:rPr>
              <a:t>+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70" dirty="0">
                <a:latin typeface="Arial MT"/>
                <a:cs typeface="Arial MT"/>
              </a:rPr>
              <a:t>(</a:t>
            </a:r>
            <a:r>
              <a:rPr sz="2600" spc="-265" dirty="0">
                <a:latin typeface="Arial MT"/>
                <a:cs typeface="Arial MT"/>
              </a:rPr>
              <a:t>1</a:t>
            </a:r>
            <a:r>
              <a:rPr sz="2600" spc="-260" dirty="0">
                <a:latin typeface="Arial MT"/>
                <a:cs typeface="Arial MT"/>
              </a:rPr>
              <a:t>4</a:t>
            </a:r>
            <a:r>
              <a:rPr sz="2600" spc="-135" dirty="0">
                <a:latin typeface="Arial MT"/>
                <a:cs typeface="Arial MT"/>
              </a:rPr>
              <a:t> </a:t>
            </a:r>
            <a:r>
              <a:rPr sz="2600" spc="-260" dirty="0">
                <a:latin typeface="Arial MT"/>
                <a:cs typeface="Arial MT"/>
              </a:rPr>
              <a:t>–</a:t>
            </a:r>
            <a:r>
              <a:rPr sz="2600" spc="-135" dirty="0">
                <a:latin typeface="Arial MT"/>
                <a:cs typeface="Arial MT"/>
              </a:rPr>
              <a:t> </a:t>
            </a:r>
            <a:r>
              <a:rPr sz="2600" spc="-265" dirty="0">
                <a:latin typeface="Arial MT"/>
                <a:cs typeface="Arial MT"/>
              </a:rPr>
              <a:t>2</a:t>
            </a:r>
            <a:r>
              <a:rPr sz="2600" spc="-155" dirty="0">
                <a:latin typeface="Arial MT"/>
                <a:cs typeface="Arial MT"/>
              </a:rPr>
              <a:t>)</a:t>
            </a:r>
            <a:r>
              <a:rPr sz="2600" spc="-130" dirty="0">
                <a:latin typeface="Arial MT"/>
                <a:cs typeface="Arial MT"/>
              </a:rPr>
              <a:t> /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210" dirty="0">
                <a:latin typeface="Arial MT"/>
                <a:cs typeface="Arial MT"/>
              </a:rPr>
              <a:t>(6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265" dirty="0">
                <a:latin typeface="Arial MT"/>
                <a:cs typeface="Arial MT"/>
              </a:rPr>
              <a:t>+3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60" dirty="0">
                <a:latin typeface="Arial MT"/>
                <a:cs typeface="Arial MT"/>
              </a:rPr>
              <a:t>)))</a:t>
            </a:r>
            <a:endParaRPr sz="2600" dirty="0">
              <a:latin typeface="Arial MT"/>
              <a:cs typeface="Arial MT"/>
            </a:endParaRPr>
          </a:p>
          <a:p>
            <a:pPr marL="535305">
              <a:lnSpc>
                <a:spcPct val="100000"/>
              </a:lnSpc>
              <a:spcBef>
                <a:spcPts val="625"/>
              </a:spcBef>
              <a:tabLst>
                <a:tab pos="843280" algn="l"/>
              </a:tabLst>
            </a:pPr>
            <a:r>
              <a:rPr sz="2600" spc="-275" dirty="0">
                <a:latin typeface="Arial MT"/>
                <a:cs typeface="Arial MT"/>
              </a:rPr>
              <a:t>=	</a:t>
            </a:r>
            <a:r>
              <a:rPr sz="2600" spc="-260" dirty="0">
                <a:latin typeface="Arial MT"/>
                <a:cs typeface="Arial MT"/>
              </a:rPr>
              <a:t>3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85" dirty="0">
                <a:latin typeface="Arial MT"/>
                <a:cs typeface="Arial MT"/>
              </a:rPr>
              <a:t>*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spc="-160" dirty="0">
                <a:latin typeface="Arial MT"/>
                <a:cs typeface="Arial MT"/>
              </a:rPr>
              <a:t>(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260" dirty="0">
                <a:latin typeface="Arial MT"/>
                <a:cs typeface="Arial MT"/>
              </a:rPr>
              <a:t>1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85" dirty="0">
                <a:latin typeface="Arial MT"/>
                <a:cs typeface="Arial MT"/>
              </a:rPr>
              <a:t>*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210" dirty="0">
                <a:latin typeface="Arial MT"/>
                <a:cs typeface="Arial MT"/>
              </a:rPr>
              <a:t>(5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275" dirty="0">
                <a:latin typeface="Arial MT"/>
                <a:cs typeface="Arial MT"/>
              </a:rPr>
              <a:t>+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225" dirty="0">
                <a:latin typeface="Arial MT"/>
                <a:cs typeface="Arial MT"/>
              </a:rPr>
              <a:t>(12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130" dirty="0">
                <a:latin typeface="Arial MT"/>
                <a:cs typeface="Arial MT"/>
              </a:rPr>
              <a:t>/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265" dirty="0">
                <a:latin typeface="Arial MT"/>
                <a:cs typeface="Arial MT"/>
              </a:rPr>
              <a:t>9</a:t>
            </a:r>
            <a:r>
              <a:rPr sz="2600" spc="-155" dirty="0">
                <a:latin typeface="Arial MT"/>
                <a:cs typeface="Arial MT"/>
              </a:rPr>
              <a:t>)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160" dirty="0">
                <a:latin typeface="Arial MT"/>
                <a:cs typeface="Arial MT"/>
              </a:rPr>
              <a:t>)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60" dirty="0">
                <a:latin typeface="Arial MT"/>
                <a:cs typeface="Arial MT"/>
              </a:rPr>
              <a:t>)</a:t>
            </a:r>
            <a:endParaRPr sz="2600" dirty="0">
              <a:latin typeface="Arial MT"/>
              <a:cs typeface="Arial MT"/>
            </a:endParaRPr>
          </a:p>
          <a:p>
            <a:pPr marL="535305">
              <a:lnSpc>
                <a:spcPct val="100000"/>
              </a:lnSpc>
              <a:spcBef>
                <a:spcPts val="625"/>
              </a:spcBef>
              <a:tabLst>
                <a:tab pos="843280" algn="l"/>
              </a:tabLst>
            </a:pPr>
            <a:r>
              <a:rPr sz="2600" spc="-275" dirty="0">
                <a:latin typeface="Arial MT"/>
                <a:cs typeface="Arial MT"/>
              </a:rPr>
              <a:t>=	</a:t>
            </a:r>
            <a:r>
              <a:rPr sz="2600" spc="-260" dirty="0">
                <a:latin typeface="Arial MT"/>
                <a:cs typeface="Arial MT"/>
              </a:rPr>
              <a:t>3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85" dirty="0">
                <a:latin typeface="Arial MT"/>
                <a:cs typeface="Arial MT"/>
              </a:rPr>
              <a:t>*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spc="-160" dirty="0">
                <a:latin typeface="Arial MT"/>
                <a:cs typeface="Arial MT"/>
              </a:rPr>
              <a:t>(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260" dirty="0">
                <a:latin typeface="Arial MT"/>
                <a:cs typeface="Arial MT"/>
              </a:rPr>
              <a:t>1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85" dirty="0">
                <a:latin typeface="Arial MT"/>
                <a:cs typeface="Arial MT"/>
              </a:rPr>
              <a:t>*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210" dirty="0">
                <a:latin typeface="Arial MT"/>
                <a:cs typeface="Arial MT"/>
              </a:rPr>
              <a:t>(5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275" dirty="0">
                <a:latin typeface="Arial MT"/>
                <a:cs typeface="Arial MT"/>
              </a:rPr>
              <a:t>+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95" dirty="0">
                <a:latin typeface="Arial MT"/>
                <a:cs typeface="Arial MT"/>
              </a:rPr>
              <a:t>1))</a:t>
            </a:r>
            <a:endParaRPr sz="2600" dirty="0">
              <a:latin typeface="Arial MT"/>
              <a:cs typeface="Arial MT"/>
            </a:endParaRPr>
          </a:p>
          <a:p>
            <a:pPr marL="535305">
              <a:lnSpc>
                <a:spcPct val="100000"/>
              </a:lnSpc>
              <a:spcBef>
                <a:spcPts val="620"/>
              </a:spcBef>
              <a:tabLst>
                <a:tab pos="843280" algn="l"/>
              </a:tabLst>
            </a:pPr>
            <a:r>
              <a:rPr sz="2600" spc="-270" dirty="0">
                <a:latin typeface="Arial MT"/>
                <a:cs typeface="Arial MT"/>
              </a:rPr>
              <a:t>=	</a:t>
            </a:r>
            <a:r>
              <a:rPr sz="2600" spc="-260" dirty="0">
                <a:latin typeface="Arial MT"/>
                <a:cs typeface="Arial MT"/>
              </a:rPr>
              <a:t>3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85" dirty="0">
                <a:latin typeface="Arial MT"/>
                <a:cs typeface="Arial MT"/>
              </a:rPr>
              <a:t>*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spc="-155" dirty="0">
                <a:latin typeface="Arial MT"/>
                <a:cs typeface="Arial MT"/>
              </a:rPr>
              <a:t>(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260" dirty="0">
                <a:latin typeface="Arial MT"/>
                <a:cs typeface="Arial MT"/>
              </a:rPr>
              <a:t>1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85" dirty="0">
                <a:latin typeface="Arial MT"/>
                <a:cs typeface="Arial MT"/>
              </a:rPr>
              <a:t>*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spc="-260" dirty="0">
                <a:latin typeface="Arial MT"/>
                <a:cs typeface="Arial MT"/>
              </a:rPr>
              <a:t>6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55" dirty="0">
                <a:latin typeface="Arial MT"/>
                <a:cs typeface="Arial MT"/>
              </a:rPr>
              <a:t>)</a:t>
            </a:r>
            <a:endParaRPr sz="2600" dirty="0">
              <a:latin typeface="Arial MT"/>
              <a:cs typeface="Arial MT"/>
            </a:endParaRPr>
          </a:p>
          <a:p>
            <a:pPr marL="535305">
              <a:lnSpc>
                <a:spcPct val="100000"/>
              </a:lnSpc>
              <a:spcBef>
                <a:spcPts val="630"/>
              </a:spcBef>
              <a:tabLst>
                <a:tab pos="843280" algn="l"/>
              </a:tabLst>
            </a:pPr>
            <a:r>
              <a:rPr sz="2600" spc="-275" dirty="0">
                <a:latin typeface="Arial MT"/>
                <a:cs typeface="Arial MT"/>
              </a:rPr>
              <a:t>=	</a:t>
            </a:r>
            <a:r>
              <a:rPr sz="2600" spc="-260" dirty="0">
                <a:latin typeface="Arial MT"/>
                <a:cs typeface="Arial MT"/>
              </a:rPr>
              <a:t>3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85" dirty="0">
                <a:latin typeface="Arial MT"/>
                <a:cs typeface="Arial MT"/>
              </a:rPr>
              <a:t>*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spc="-260" dirty="0">
                <a:latin typeface="Arial MT"/>
                <a:cs typeface="Arial MT"/>
              </a:rPr>
              <a:t>6</a:t>
            </a:r>
            <a:endParaRPr sz="2600" dirty="0">
              <a:latin typeface="Arial MT"/>
              <a:cs typeface="Arial MT"/>
            </a:endParaRPr>
          </a:p>
          <a:p>
            <a:pPr marL="535305">
              <a:lnSpc>
                <a:spcPct val="100000"/>
              </a:lnSpc>
              <a:spcBef>
                <a:spcPts val="620"/>
              </a:spcBef>
              <a:tabLst>
                <a:tab pos="843280" algn="l"/>
              </a:tabLst>
            </a:pPr>
            <a:r>
              <a:rPr sz="2600" spc="-275" dirty="0">
                <a:latin typeface="Arial MT"/>
                <a:cs typeface="Arial MT"/>
              </a:rPr>
              <a:t>=	</a:t>
            </a:r>
            <a:r>
              <a:rPr sz="2600" spc="-265" dirty="0">
                <a:latin typeface="Arial MT"/>
                <a:cs typeface="Arial MT"/>
              </a:rPr>
              <a:t>18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A73E-40BD-ED06-5451-D003FCA1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21B4-8C72-FBC1-5739-ABB8280CC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50" y="1219200"/>
            <a:ext cx="8477250" cy="553997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[36 ÷ (-9)] ÷ [(-24) ÷ 6]</a:t>
            </a:r>
          </a:p>
          <a:p>
            <a:pPr marL="342900" indent="-342900">
              <a:buAutoNum type="arabicPeriod"/>
            </a:pPr>
            <a:endParaRPr lang="en-IN" b="1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46*2+(46-42)*4</a:t>
            </a:r>
          </a:p>
          <a:p>
            <a:pPr marL="342900" indent="-342900">
              <a:buAutoNum type="arabicPeriod"/>
            </a:pPr>
            <a:endParaRPr lang="en-IN" b="1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[91+46(76*3)*(47-2)+(41+41)]</a:t>
            </a:r>
          </a:p>
          <a:p>
            <a:pPr marL="342900" indent="-342900">
              <a:buAutoNum type="arabicPeriod"/>
            </a:pPr>
            <a:endParaRPr lang="en-IN" b="1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X=A+B-C*D/E</a:t>
            </a:r>
          </a:p>
          <a:p>
            <a:pPr marL="342900" indent="-342900">
              <a:buAutoNum type="arabicPeriod"/>
            </a:pPr>
            <a:endParaRPr lang="en-IN" b="1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A=2</a:t>
            </a:r>
          </a:p>
          <a:p>
            <a:r>
              <a:rPr lang="en-IN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B=3</a:t>
            </a:r>
          </a:p>
          <a:p>
            <a:r>
              <a:rPr lang="en-IN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C=4</a:t>
            </a:r>
          </a:p>
          <a:p>
            <a:r>
              <a:rPr lang="en-IN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D=1</a:t>
            </a:r>
          </a:p>
          <a:p>
            <a:r>
              <a:rPr lang="en-IN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E=6</a:t>
            </a:r>
          </a:p>
          <a:p>
            <a:endParaRPr lang="en-IN" b="1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(8×3+4)−(10/2)×2+(15%7)</a:t>
            </a:r>
          </a:p>
          <a:p>
            <a:endParaRPr lang="en-IN" b="1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IN" b="0" i="0" dirty="0">
                <a:solidFill>
                  <a:srgbClr val="D1D5DB"/>
                </a:solidFill>
                <a:effectLst/>
                <a:latin typeface="KaTeX_Main"/>
              </a:rPr>
              <a:t> </a:t>
            </a:r>
            <a:r>
              <a:rPr lang="en-IN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3a2+(b−4c)​×(e5d​+f​)−(hg2​−(</a:t>
            </a:r>
            <a:r>
              <a:rPr lang="en-IN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i×j</a:t>
            </a:r>
            <a:r>
              <a:rPr lang="en-IN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indent="-342900">
              <a:buAutoNum type="arabicPeriod"/>
            </a:pPr>
            <a:endParaRPr lang="en-IN" b="1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b="1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4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DEC7-C83B-AE8B-49BB-AFC7699A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AB862-9214-CDB7-AF6C-2E5ABDF5A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50" y="762000"/>
            <a:ext cx="8477250" cy="2769989"/>
          </a:xfrm>
        </p:spPr>
        <p:txBody>
          <a:bodyPr/>
          <a:lstStyle/>
          <a:p>
            <a:r>
              <a:rPr lang="en-US" dirty="0"/>
              <a:t>Ans 1:-  1</a:t>
            </a:r>
          </a:p>
          <a:p>
            <a:endParaRPr lang="en-US" dirty="0"/>
          </a:p>
          <a:p>
            <a:r>
              <a:rPr lang="en-US" dirty="0"/>
              <a:t>Ans 2:- 108</a:t>
            </a:r>
          </a:p>
          <a:p>
            <a:endParaRPr lang="en-US" dirty="0"/>
          </a:p>
          <a:p>
            <a:r>
              <a:rPr lang="en-US" dirty="0"/>
              <a:t>Ans3:- 472133</a:t>
            </a:r>
          </a:p>
          <a:p>
            <a:endParaRPr lang="en-US" dirty="0"/>
          </a:p>
          <a:p>
            <a:r>
              <a:rPr lang="en-US" dirty="0"/>
              <a:t>Ans4:- 4.333</a:t>
            </a:r>
          </a:p>
          <a:p>
            <a:endParaRPr lang="en-US" dirty="0"/>
          </a:p>
          <a:p>
            <a:r>
              <a:rPr lang="en-US" dirty="0"/>
              <a:t>Ans5:- 19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9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7F0C-AEE2-86C2-BBDD-11B5E1F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B8037-E510-CF34-E82C-FD9A0A01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50" y="685800"/>
            <a:ext cx="8477250" cy="6370975"/>
          </a:xfrm>
        </p:spPr>
        <p:txBody>
          <a:bodyPr/>
          <a:lstStyle/>
          <a:p>
            <a:r>
              <a:rPr lang="en-US" dirty="0"/>
              <a:t>Identify the type of following literals:-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23.789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23789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True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‘True’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“True”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False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‘ “False” ‘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“39.87”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“Hello90.3”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766.23E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75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0D36-4243-AB88-32E6-E88D5967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8CB35-E21E-4FE3-217E-4D14BD64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50" y="914400"/>
            <a:ext cx="8477250" cy="5638800"/>
          </a:xfrm>
        </p:spPr>
        <p:txBody>
          <a:bodyPr/>
          <a:lstStyle/>
          <a:p>
            <a:r>
              <a:rPr lang="en-US" dirty="0"/>
              <a:t>1.</a:t>
            </a:r>
            <a:r>
              <a:rPr lang="en-IN" dirty="0"/>
              <a:t>”This Course is great”</a:t>
            </a:r>
          </a:p>
          <a:p>
            <a:endParaRPr lang="en-IN" dirty="0"/>
          </a:p>
          <a:p>
            <a:r>
              <a:rPr lang="en-IN" dirty="0"/>
              <a:t>2.’She Shouted “</a:t>
            </a:r>
            <a:r>
              <a:rPr lang="en-IN" dirty="0" err="1"/>
              <a:t>Hellow</a:t>
            </a:r>
            <a:r>
              <a:rPr lang="en-IN" dirty="0"/>
              <a:t>” very loudly”</a:t>
            </a:r>
          </a:p>
          <a:p>
            <a:endParaRPr lang="en-IN" dirty="0"/>
          </a:p>
          <a:p>
            <a:r>
              <a:rPr lang="en-IN" dirty="0"/>
              <a:t>3.”Goodbye’</a:t>
            </a:r>
          </a:p>
          <a:p>
            <a:endParaRPr lang="en-IN" dirty="0"/>
          </a:p>
          <a:p>
            <a:r>
              <a:rPr lang="en-IN" dirty="0"/>
              <a:t>4.”Hello”</a:t>
            </a:r>
          </a:p>
          <a:p>
            <a:endParaRPr lang="en-IN" dirty="0"/>
          </a:p>
          <a:p>
            <a:r>
              <a:rPr lang="en-IN" dirty="0"/>
              <a:t>5.’I liked the movie ‘ABCD’ very much.”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7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E111-A215-6929-4196-636B26BB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CE706-0333-C818-DA27-8CCB1E6E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50" y="1325502"/>
            <a:ext cx="8477250" cy="5227698"/>
          </a:xfrm>
        </p:spPr>
        <p:txBody>
          <a:bodyPr/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Compiler: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compiler translates code from a high-level programming language (like Python, JavaScript or Go) into machine code before the program runs.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 interpreter translates code written in a high-level programming language into machine code line-by-line as the code runs.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698B0-70F6-2487-1A4B-A60C7A7C4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2620902"/>
            <a:ext cx="6354852" cy="26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0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72846"/>
            <a:ext cx="53790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dirty="0">
                <a:latin typeface="Calibri"/>
                <a:cs typeface="Calibri"/>
              </a:rPr>
              <a:t>Modes</a:t>
            </a:r>
            <a:r>
              <a:rPr sz="5000" b="0" spc="-45" dirty="0">
                <a:latin typeface="Calibri"/>
                <a:cs typeface="Calibri"/>
              </a:rPr>
              <a:t> </a:t>
            </a:r>
            <a:r>
              <a:rPr sz="5000" b="0" dirty="0">
                <a:latin typeface="Calibri"/>
                <a:cs typeface="Calibri"/>
              </a:rPr>
              <a:t>of</a:t>
            </a:r>
            <a:r>
              <a:rPr sz="5000" b="0" spc="-30" dirty="0">
                <a:latin typeface="Calibri"/>
                <a:cs typeface="Calibri"/>
              </a:rPr>
              <a:t> </a:t>
            </a:r>
            <a:r>
              <a:rPr sz="5000" b="0" spc="-10" dirty="0">
                <a:latin typeface="Calibri"/>
                <a:cs typeface="Calibri"/>
              </a:rPr>
              <a:t>Expression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890522"/>
            <a:ext cx="7600315" cy="3342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5"/>
              </a:spcBef>
            </a:pPr>
            <a:r>
              <a:rPr sz="3200" spc="-229" dirty="0">
                <a:latin typeface="Constantia"/>
                <a:cs typeface="Constantia"/>
              </a:rPr>
              <a:t>W</a:t>
            </a:r>
            <a:r>
              <a:rPr sz="3200" dirty="0">
                <a:latin typeface="Constantia"/>
                <a:cs typeface="Constantia"/>
              </a:rPr>
              <a:t>e</a:t>
            </a:r>
            <a:r>
              <a:rPr sz="3200" spc="-155" dirty="0">
                <a:latin typeface="Constantia"/>
                <a:cs typeface="Constantia"/>
              </a:rPr>
              <a:t> </a:t>
            </a:r>
            <a:r>
              <a:rPr sz="3200" spc="-5" dirty="0">
                <a:latin typeface="Constantia"/>
                <a:cs typeface="Constantia"/>
              </a:rPr>
              <a:t>ca</a:t>
            </a:r>
            <a:r>
              <a:rPr sz="3200" dirty="0">
                <a:latin typeface="Constantia"/>
                <a:cs typeface="Constantia"/>
              </a:rPr>
              <a:t>n</a:t>
            </a:r>
            <a:r>
              <a:rPr sz="3200" spc="-5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h</a:t>
            </a:r>
            <a:r>
              <a:rPr sz="3200" spc="-75" dirty="0">
                <a:latin typeface="Constantia"/>
                <a:cs typeface="Constantia"/>
              </a:rPr>
              <a:t>av</a:t>
            </a:r>
            <a:r>
              <a:rPr sz="3200" dirty="0">
                <a:latin typeface="Constantia"/>
                <a:cs typeface="Constantia"/>
              </a:rPr>
              <a:t>e</a:t>
            </a:r>
            <a:r>
              <a:rPr sz="3200" spc="-18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an</a:t>
            </a:r>
            <a:r>
              <a:rPr sz="3200" spc="-13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arithmetic</a:t>
            </a:r>
            <a:r>
              <a:rPr sz="3200" spc="-15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sta</a:t>
            </a:r>
            <a:r>
              <a:rPr sz="3200" spc="-60" dirty="0">
                <a:latin typeface="Constantia"/>
                <a:cs typeface="Constantia"/>
              </a:rPr>
              <a:t>t</a:t>
            </a:r>
            <a:r>
              <a:rPr sz="3200" dirty="0">
                <a:latin typeface="Constantia"/>
                <a:cs typeface="Constantia"/>
              </a:rPr>
              <a:t>ement</a:t>
            </a:r>
            <a:r>
              <a:rPr sz="3200" spc="-16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of</a:t>
            </a:r>
            <a:r>
              <a:rPr sz="3200" spc="30" dirty="0">
                <a:latin typeface="Constantia"/>
                <a:cs typeface="Constantia"/>
              </a:rPr>
              <a:t> </a:t>
            </a:r>
            <a:r>
              <a:rPr sz="3200" spc="-5" dirty="0">
                <a:latin typeface="Constantia"/>
                <a:cs typeface="Constantia"/>
              </a:rPr>
              <a:t>the  </a:t>
            </a:r>
            <a:r>
              <a:rPr sz="3200" spc="-10" dirty="0">
                <a:latin typeface="Constantia"/>
                <a:cs typeface="Constantia"/>
              </a:rPr>
              <a:t>following</a:t>
            </a:r>
            <a:r>
              <a:rPr sz="3200" spc="-65" dirty="0">
                <a:latin typeface="Constantia"/>
                <a:cs typeface="Constantia"/>
              </a:rPr>
              <a:t> </a:t>
            </a:r>
            <a:r>
              <a:rPr sz="3200" spc="-5" dirty="0">
                <a:latin typeface="Constantia"/>
                <a:cs typeface="Constantia"/>
              </a:rPr>
              <a:t>types</a:t>
            </a:r>
            <a:r>
              <a:rPr sz="3200" spc="-80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:</a:t>
            </a:r>
            <a:endParaRPr sz="3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Constantia"/>
              <a:cs typeface="Constantia"/>
            </a:endParaRPr>
          </a:p>
          <a:p>
            <a:pPr marL="12700" marR="956944">
              <a:lnSpc>
                <a:spcPct val="120000"/>
              </a:lnSpc>
            </a:pPr>
            <a:r>
              <a:rPr sz="3000" spc="10" dirty="0">
                <a:solidFill>
                  <a:srgbClr val="0AD0D9"/>
                </a:solidFill>
                <a:latin typeface="Constantia"/>
                <a:cs typeface="Constantia"/>
              </a:rPr>
              <a:t>(i)</a:t>
            </a:r>
            <a:r>
              <a:rPr sz="3000" spc="190" dirty="0">
                <a:solidFill>
                  <a:srgbClr val="0AD0D9"/>
                </a:solidFill>
                <a:latin typeface="Constantia"/>
                <a:cs typeface="Constantia"/>
              </a:rPr>
              <a:t> </a:t>
            </a:r>
            <a:r>
              <a:rPr sz="3200" spc="-20" dirty="0">
                <a:latin typeface="Constantia"/>
                <a:cs typeface="Constantia"/>
              </a:rPr>
              <a:t>Integer</a:t>
            </a:r>
            <a:r>
              <a:rPr sz="3200" spc="-145" dirty="0">
                <a:latin typeface="Constantia"/>
                <a:cs typeface="Constantia"/>
              </a:rPr>
              <a:t> </a:t>
            </a:r>
            <a:r>
              <a:rPr sz="3200" spc="-5" dirty="0">
                <a:latin typeface="Constantia"/>
                <a:cs typeface="Constantia"/>
              </a:rPr>
              <a:t>mode</a:t>
            </a:r>
            <a:r>
              <a:rPr sz="3200" spc="-16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arithmetic</a:t>
            </a:r>
            <a:r>
              <a:rPr sz="3200" spc="-155" dirty="0">
                <a:latin typeface="Constantia"/>
                <a:cs typeface="Constantia"/>
              </a:rPr>
              <a:t> </a:t>
            </a:r>
            <a:r>
              <a:rPr sz="3200" spc="-5" dirty="0">
                <a:latin typeface="Constantia"/>
                <a:cs typeface="Constantia"/>
              </a:rPr>
              <a:t>statement </a:t>
            </a:r>
            <a:r>
              <a:rPr sz="3200" spc="-790" dirty="0">
                <a:latin typeface="Constantia"/>
                <a:cs typeface="Constantia"/>
              </a:rPr>
              <a:t> </a:t>
            </a:r>
            <a:r>
              <a:rPr sz="3000" spc="10" dirty="0">
                <a:solidFill>
                  <a:srgbClr val="0AD0D9"/>
                </a:solidFill>
                <a:latin typeface="Constantia"/>
                <a:cs typeface="Constantia"/>
              </a:rPr>
              <a:t>(ii)</a:t>
            </a:r>
            <a:r>
              <a:rPr sz="3200" spc="10" dirty="0">
                <a:latin typeface="Constantia"/>
                <a:cs typeface="Constantia"/>
              </a:rPr>
              <a:t>Real </a:t>
            </a:r>
            <a:r>
              <a:rPr sz="3200" spc="-5" dirty="0">
                <a:latin typeface="Constantia"/>
                <a:cs typeface="Constantia"/>
              </a:rPr>
              <a:t>mode </a:t>
            </a:r>
            <a:r>
              <a:rPr sz="3200" dirty="0">
                <a:latin typeface="Constantia"/>
                <a:cs typeface="Constantia"/>
              </a:rPr>
              <a:t>arithmetic </a:t>
            </a:r>
            <a:r>
              <a:rPr sz="3200" spc="-5" dirty="0">
                <a:latin typeface="Constantia"/>
                <a:cs typeface="Constantia"/>
              </a:rPr>
              <a:t>statement </a:t>
            </a:r>
            <a:r>
              <a:rPr sz="3200" dirty="0">
                <a:latin typeface="Constantia"/>
                <a:cs typeface="Constantia"/>
              </a:rPr>
              <a:t> </a:t>
            </a:r>
            <a:r>
              <a:rPr sz="3000" dirty="0">
                <a:solidFill>
                  <a:srgbClr val="0AD0D9"/>
                </a:solidFill>
                <a:latin typeface="Constantia"/>
                <a:cs typeface="Constantia"/>
              </a:rPr>
              <a:t>(iii)</a:t>
            </a:r>
            <a:r>
              <a:rPr sz="3200" dirty="0">
                <a:latin typeface="Constantia"/>
                <a:cs typeface="Constantia"/>
              </a:rPr>
              <a:t>Mixed</a:t>
            </a:r>
            <a:r>
              <a:rPr sz="3200" spc="-30" dirty="0">
                <a:latin typeface="Constantia"/>
                <a:cs typeface="Constantia"/>
              </a:rPr>
              <a:t> </a:t>
            </a:r>
            <a:r>
              <a:rPr sz="3200" spc="-5" dirty="0">
                <a:latin typeface="Constantia"/>
                <a:cs typeface="Constantia"/>
              </a:rPr>
              <a:t>mode</a:t>
            </a:r>
            <a:r>
              <a:rPr sz="3200" spc="-165" dirty="0">
                <a:latin typeface="Constantia"/>
                <a:cs typeface="Constantia"/>
              </a:rPr>
              <a:t> </a:t>
            </a:r>
            <a:r>
              <a:rPr sz="3200" dirty="0">
                <a:latin typeface="Constantia"/>
                <a:cs typeface="Constantia"/>
              </a:rPr>
              <a:t>arithmetic</a:t>
            </a:r>
            <a:r>
              <a:rPr sz="3200" spc="-165" dirty="0">
                <a:latin typeface="Constantia"/>
                <a:cs typeface="Constantia"/>
              </a:rPr>
              <a:t> </a:t>
            </a:r>
            <a:r>
              <a:rPr sz="3200" spc="-10" dirty="0">
                <a:latin typeface="Constantia"/>
                <a:cs typeface="Constantia"/>
              </a:rPr>
              <a:t>statement</a:t>
            </a:r>
            <a:endParaRPr sz="3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8016" y="566419"/>
            <a:ext cx="7058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0" dirty="0">
                <a:latin typeface="Calibri"/>
                <a:cs typeface="Calibri"/>
              </a:rPr>
              <a:t>Integer </a:t>
            </a:r>
            <a:r>
              <a:rPr sz="4000" b="0" spc="-5" dirty="0">
                <a:latin typeface="Calibri"/>
                <a:cs typeface="Calibri"/>
              </a:rPr>
              <a:t>mode</a:t>
            </a:r>
            <a:r>
              <a:rPr sz="4000" b="0" spc="-20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arithmetic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statement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21053"/>
            <a:ext cx="8311515" cy="5337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908685" indent="-273050">
              <a:lnSpc>
                <a:spcPct val="100000"/>
              </a:lnSpc>
              <a:spcBef>
                <a:spcPts val="105"/>
              </a:spcBef>
            </a:pPr>
            <a:r>
              <a:rPr sz="2600" spc="-135" dirty="0">
                <a:latin typeface="Arial MT"/>
                <a:cs typeface="Arial MT"/>
              </a:rPr>
              <a:t>It </a:t>
            </a:r>
            <a:r>
              <a:rPr sz="2600" spc="-215" dirty="0">
                <a:latin typeface="Arial MT"/>
                <a:cs typeface="Arial MT"/>
              </a:rPr>
              <a:t>consist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spc="-200" dirty="0">
                <a:latin typeface="Arial MT"/>
                <a:cs typeface="Arial MT"/>
              </a:rPr>
              <a:t>of</a:t>
            </a:r>
            <a:r>
              <a:rPr sz="2600" spc="-135" dirty="0">
                <a:latin typeface="Arial MT"/>
                <a:cs typeface="Arial MT"/>
              </a:rPr>
              <a:t> </a:t>
            </a:r>
            <a:r>
              <a:rPr sz="2600" spc="-160" dirty="0">
                <a:latin typeface="Arial MT"/>
                <a:cs typeface="Arial MT"/>
              </a:rPr>
              <a:t>all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250" dirty="0">
                <a:latin typeface="Arial MT"/>
                <a:cs typeface="Arial MT"/>
              </a:rPr>
              <a:t>operands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spc="-250" dirty="0">
                <a:latin typeface="Arial MT"/>
                <a:cs typeface="Arial MT"/>
              </a:rPr>
              <a:t>as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spc="-200" dirty="0">
                <a:latin typeface="Arial MT"/>
                <a:cs typeface="Arial MT"/>
              </a:rPr>
              <a:t>either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spc="-210" dirty="0">
                <a:latin typeface="Arial MT"/>
                <a:cs typeface="Arial MT"/>
              </a:rPr>
              <a:t>integer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229" dirty="0">
                <a:latin typeface="Arial MT"/>
                <a:cs typeface="Arial MT"/>
              </a:rPr>
              <a:t>constants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spc="-210" dirty="0">
                <a:latin typeface="Arial MT"/>
                <a:cs typeface="Arial MT"/>
              </a:rPr>
              <a:t>or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210" dirty="0">
                <a:latin typeface="Arial MT"/>
                <a:cs typeface="Arial MT"/>
              </a:rPr>
              <a:t>integer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215" dirty="0">
                <a:latin typeface="Arial MT"/>
                <a:cs typeface="Arial MT"/>
              </a:rPr>
              <a:t>variables</a:t>
            </a:r>
            <a:r>
              <a:rPr sz="2600" spc="-130" dirty="0">
                <a:latin typeface="Arial MT"/>
                <a:cs typeface="Arial MT"/>
              </a:rPr>
              <a:t>.</a:t>
            </a:r>
            <a:r>
              <a:rPr sz="2600" spc="-165" dirty="0">
                <a:latin typeface="Arial MT"/>
                <a:cs typeface="Arial MT"/>
              </a:rPr>
              <a:t> </a:t>
            </a:r>
            <a:r>
              <a:rPr sz="2600" spc="-235" dirty="0">
                <a:latin typeface="Arial MT"/>
                <a:cs typeface="Arial MT"/>
              </a:rPr>
              <a:t>For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254" dirty="0">
                <a:latin typeface="Arial MT"/>
                <a:cs typeface="Arial MT"/>
              </a:rPr>
              <a:t>exampl</a:t>
            </a:r>
            <a:r>
              <a:rPr sz="2600" spc="-260" dirty="0">
                <a:latin typeface="Arial MT"/>
                <a:cs typeface="Arial MT"/>
              </a:rPr>
              <a:t>e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130" dirty="0">
                <a:latin typeface="Arial MT"/>
                <a:cs typeface="Arial MT"/>
              </a:rPr>
              <a:t>,</a:t>
            </a:r>
            <a:endParaRPr sz="2600" dirty="0">
              <a:latin typeface="Arial MT"/>
              <a:cs typeface="Arial MT"/>
            </a:endParaRPr>
          </a:p>
          <a:p>
            <a:pPr marL="311150" marR="5788025" indent="-26034">
              <a:lnSpc>
                <a:spcPct val="120000"/>
              </a:lnSpc>
              <a:tabLst>
                <a:tab pos="720090" algn="l"/>
              </a:tabLst>
            </a:pPr>
            <a:r>
              <a:rPr sz="2600" spc="-190" dirty="0">
                <a:latin typeface="Arial MT"/>
                <a:cs typeface="Arial MT"/>
              </a:rPr>
              <a:t>in</a:t>
            </a:r>
            <a:r>
              <a:rPr sz="2600" spc="-130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	</a:t>
            </a:r>
            <a:r>
              <a:rPr sz="2600" spc="-240" dirty="0">
                <a:latin typeface="Arial MT"/>
                <a:cs typeface="Arial MT"/>
              </a:rPr>
              <a:t>s</a:t>
            </a:r>
            <a:r>
              <a:rPr sz="2600" spc="-130" dirty="0">
                <a:latin typeface="Arial MT"/>
                <a:cs typeface="Arial MT"/>
              </a:rPr>
              <a:t>,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400" dirty="0">
                <a:latin typeface="Arial MT"/>
                <a:cs typeface="Arial MT"/>
              </a:rPr>
              <a:t>y</a:t>
            </a:r>
            <a:r>
              <a:rPr sz="2600" spc="-130" dirty="0">
                <a:latin typeface="Arial MT"/>
                <a:cs typeface="Arial MT"/>
              </a:rPr>
              <a:t>,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spc="-135" dirty="0">
                <a:latin typeface="Arial MT"/>
                <a:cs typeface="Arial MT"/>
              </a:rPr>
              <a:t>I</a:t>
            </a:r>
            <a:r>
              <a:rPr sz="2600" spc="-130" dirty="0">
                <a:latin typeface="Arial MT"/>
                <a:cs typeface="Arial MT"/>
              </a:rPr>
              <a:t>,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110" dirty="0">
                <a:latin typeface="Arial MT"/>
                <a:cs typeface="Arial MT"/>
              </a:rPr>
              <a:t>j</a:t>
            </a:r>
            <a:r>
              <a:rPr sz="2600" spc="-130" dirty="0">
                <a:latin typeface="Arial MT"/>
                <a:cs typeface="Arial MT"/>
              </a:rPr>
              <a:t>,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190" dirty="0">
                <a:latin typeface="Arial MT"/>
                <a:cs typeface="Arial MT"/>
              </a:rPr>
              <a:t>result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130" dirty="0">
                <a:latin typeface="Arial MT"/>
                <a:cs typeface="Arial MT"/>
              </a:rPr>
              <a:t>;  </a:t>
            </a:r>
            <a:r>
              <a:rPr sz="2600" spc="-229" dirty="0">
                <a:latin typeface="Arial MT"/>
                <a:cs typeface="Arial MT"/>
              </a:rPr>
              <a:t>x=50;</a:t>
            </a:r>
            <a:endParaRPr sz="2600" dirty="0">
              <a:latin typeface="Arial MT"/>
              <a:cs typeface="Arial MT"/>
            </a:endParaRPr>
          </a:p>
          <a:p>
            <a:pPr marL="311150" marR="7026275">
              <a:lnSpc>
                <a:spcPts val="3750"/>
              </a:lnSpc>
              <a:spcBef>
                <a:spcPts val="225"/>
              </a:spcBef>
            </a:pPr>
            <a:r>
              <a:rPr sz="2600" spc="-215" dirty="0">
                <a:latin typeface="Arial MT"/>
                <a:cs typeface="Arial MT"/>
              </a:rPr>
              <a:t>y=x+10;  </a:t>
            </a:r>
            <a:r>
              <a:rPr sz="2600" spc="-200" dirty="0">
                <a:latin typeface="Arial MT"/>
                <a:cs typeface="Arial MT"/>
              </a:rPr>
              <a:t>i=2;</a:t>
            </a:r>
            <a:endParaRPr sz="2600" dirty="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390"/>
              </a:spcBef>
            </a:pPr>
            <a:r>
              <a:rPr sz="2600" spc="-175" dirty="0">
                <a:latin typeface="Arial MT"/>
                <a:cs typeface="Arial MT"/>
              </a:rPr>
              <a:t>j=i*3;</a:t>
            </a:r>
            <a:endParaRPr sz="2600" dirty="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625"/>
              </a:spcBef>
            </a:pPr>
            <a:r>
              <a:rPr sz="2600" spc="-204" dirty="0">
                <a:latin typeface="Arial MT"/>
                <a:cs typeface="Arial MT"/>
              </a:rPr>
              <a:t>result=x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130" dirty="0">
                <a:latin typeface="Arial MT"/>
                <a:cs typeface="Arial MT"/>
              </a:rPr>
              <a:t>/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260" dirty="0">
                <a:latin typeface="Arial MT"/>
                <a:cs typeface="Arial MT"/>
              </a:rPr>
              <a:t>7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260" dirty="0">
                <a:latin typeface="Arial MT"/>
                <a:cs typeface="Arial MT"/>
              </a:rPr>
              <a:t>–</a:t>
            </a:r>
            <a:r>
              <a:rPr sz="2600" spc="-135" dirty="0">
                <a:latin typeface="Arial MT"/>
                <a:cs typeface="Arial MT"/>
              </a:rPr>
              <a:t> </a:t>
            </a:r>
            <a:r>
              <a:rPr sz="2600" spc="-235" dirty="0">
                <a:latin typeface="Arial MT"/>
                <a:cs typeface="Arial MT"/>
              </a:rPr>
              <a:t>y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415" dirty="0">
                <a:latin typeface="Arial MT"/>
                <a:cs typeface="Arial MT"/>
              </a:rPr>
              <a:t>%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spc="-105" dirty="0">
                <a:latin typeface="Arial MT"/>
                <a:cs typeface="Arial MT"/>
              </a:rPr>
              <a:t>j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spc="-275" dirty="0">
                <a:latin typeface="Arial MT"/>
                <a:cs typeface="Arial MT"/>
              </a:rPr>
              <a:t>+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130" dirty="0">
                <a:latin typeface="Arial MT"/>
                <a:cs typeface="Arial MT"/>
              </a:rPr>
              <a:t>I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130" dirty="0">
                <a:latin typeface="Arial MT"/>
                <a:cs typeface="Arial MT"/>
              </a:rPr>
              <a:t>;</a:t>
            </a:r>
            <a:endParaRPr sz="2600" dirty="0">
              <a:latin typeface="Arial MT"/>
              <a:cs typeface="Arial MT"/>
            </a:endParaRPr>
          </a:p>
          <a:p>
            <a:pPr marL="285115" marR="5080" indent="-273050">
              <a:lnSpc>
                <a:spcPct val="100000"/>
              </a:lnSpc>
              <a:spcBef>
                <a:spcPts val="620"/>
              </a:spcBef>
            </a:pPr>
            <a:r>
              <a:rPr sz="2600" spc="-200" dirty="0">
                <a:latin typeface="Arial MT"/>
                <a:cs typeface="Arial MT"/>
              </a:rPr>
              <a:t>In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250" dirty="0">
                <a:latin typeface="Arial MT"/>
                <a:cs typeface="Arial MT"/>
              </a:rPr>
              <a:t>case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spc="-200" dirty="0">
                <a:latin typeface="Arial MT"/>
                <a:cs typeface="Arial MT"/>
              </a:rPr>
              <a:t>of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210" dirty="0">
                <a:latin typeface="Arial MT"/>
                <a:cs typeface="Arial MT"/>
              </a:rPr>
              <a:t>integer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190" dirty="0">
                <a:latin typeface="Arial MT"/>
                <a:cs typeface="Arial MT"/>
              </a:rPr>
              <a:t>division,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spc="-190" dirty="0">
                <a:latin typeface="Arial MT"/>
                <a:cs typeface="Arial MT"/>
              </a:rPr>
              <a:t>result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170" dirty="0">
                <a:latin typeface="Arial MT"/>
                <a:cs typeface="Arial MT"/>
              </a:rPr>
              <a:t>is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225" dirty="0">
                <a:latin typeface="Arial MT"/>
                <a:cs typeface="Arial MT"/>
              </a:rPr>
              <a:t>truncated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spc="-240" dirty="0">
                <a:latin typeface="Arial MT"/>
                <a:cs typeface="Arial MT"/>
              </a:rPr>
              <a:t>towards</a:t>
            </a:r>
            <a:r>
              <a:rPr sz="2600" spc="-135" dirty="0">
                <a:latin typeface="Arial MT"/>
                <a:cs typeface="Arial MT"/>
              </a:rPr>
              <a:t> </a:t>
            </a:r>
            <a:r>
              <a:rPr sz="2600" spc="-229" dirty="0">
                <a:latin typeface="Arial MT"/>
                <a:cs typeface="Arial MT"/>
              </a:rPr>
              <a:t>zero</a:t>
            </a:r>
            <a:r>
              <a:rPr sz="2600" spc="-135" dirty="0">
                <a:latin typeface="Arial MT"/>
                <a:cs typeface="Arial MT"/>
              </a:rPr>
              <a:t> </a:t>
            </a:r>
            <a:r>
              <a:rPr sz="2600" spc="-280" dirty="0">
                <a:latin typeface="Arial MT"/>
                <a:cs typeface="Arial MT"/>
              </a:rPr>
              <a:t>when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spc="-235" dirty="0">
                <a:latin typeface="Arial MT"/>
                <a:cs typeface="Arial MT"/>
              </a:rPr>
              <a:t>both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spc="-220" dirty="0">
                <a:latin typeface="Arial MT"/>
                <a:cs typeface="Arial MT"/>
              </a:rPr>
              <a:t>the </a:t>
            </a:r>
            <a:r>
              <a:rPr sz="2600" spc="-250" dirty="0">
                <a:latin typeface="Arial MT"/>
                <a:cs typeface="Arial MT"/>
              </a:rPr>
              <a:t>operands </a:t>
            </a:r>
            <a:r>
              <a:rPr sz="2600" spc="-229" dirty="0">
                <a:latin typeface="Arial MT"/>
                <a:cs typeface="Arial MT"/>
              </a:rPr>
              <a:t>are </a:t>
            </a:r>
            <a:r>
              <a:rPr sz="2600" spc="-200" dirty="0">
                <a:latin typeface="Arial MT"/>
                <a:cs typeface="Arial MT"/>
              </a:rPr>
              <a:t>of </a:t>
            </a:r>
            <a:r>
              <a:rPr sz="2600" spc="-225" dirty="0">
                <a:latin typeface="Arial MT"/>
                <a:cs typeface="Arial MT"/>
              </a:rPr>
              <a:t>the </a:t>
            </a:r>
            <a:r>
              <a:rPr sz="2600" spc="-290" dirty="0">
                <a:latin typeface="Arial MT"/>
                <a:cs typeface="Arial MT"/>
              </a:rPr>
              <a:t>same</a:t>
            </a:r>
            <a:r>
              <a:rPr sz="2600" spc="-285" dirty="0">
                <a:latin typeface="Arial MT"/>
                <a:cs typeface="Arial MT"/>
              </a:rPr>
              <a:t> </a:t>
            </a:r>
            <a:r>
              <a:rPr sz="2600" spc="-204" dirty="0">
                <a:latin typeface="Arial MT"/>
                <a:cs typeface="Arial MT"/>
              </a:rPr>
              <a:t>sign. </a:t>
            </a:r>
            <a:r>
              <a:rPr sz="2600" spc="-305" dirty="0">
                <a:latin typeface="Arial MT"/>
                <a:cs typeface="Arial MT"/>
              </a:rPr>
              <a:t>When</a:t>
            </a:r>
            <a:r>
              <a:rPr sz="2600" spc="-300" dirty="0">
                <a:latin typeface="Arial MT"/>
                <a:cs typeface="Arial MT"/>
              </a:rPr>
              <a:t> </a:t>
            </a:r>
            <a:r>
              <a:rPr sz="2600" spc="-265" dirty="0">
                <a:latin typeface="Arial MT"/>
                <a:cs typeface="Arial MT"/>
              </a:rPr>
              <a:t>one</a:t>
            </a:r>
            <a:r>
              <a:rPr sz="2600" spc="-260" dirty="0">
                <a:latin typeface="Arial MT"/>
                <a:cs typeface="Arial MT"/>
              </a:rPr>
              <a:t> </a:t>
            </a:r>
            <a:r>
              <a:rPr sz="2600" spc="-200" dirty="0">
                <a:latin typeface="Arial MT"/>
                <a:cs typeface="Arial MT"/>
              </a:rPr>
              <a:t>of </a:t>
            </a:r>
            <a:r>
              <a:rPr sz="2600" spc="-225" dirty="0">
                <a:latin typeface="Arial MT"/>
                <a:cs typeface="Arial MT"/>
              </a:rPr>
              <a:t>the </a:t>
            </a:r>
            <a:r>
              <a:rPr sz="2600" spc="-250" dirty="0">
                <a:latin typeface="Arial MT"/>
                <a:cs typeface="Arial MT"/>
              </a:rPr>
              <a:t>operands </a:t>
            </a:r>
            <a:r>
              <a:rPr sz="2600" spc="-175" dirty="0">
                <a:latin typeface="Arial MT"/>
                <a:cs typeface="Arial MT"/>
              </a:rPr>
              <a:t>is </a:t>
            </a:r>
            <a:r>
              <a:rPr sz="2600" spc="-170" dirty="0">
                <a:latin typeface="Arial MT"/>
                <a:cs typeface="Arial MT"/>
              </a:rPr>
              <a:t> </a:t>
            </a:r>
            <a:r>
              <a:rPr sz="2600" spc="-220" dirty="0">
                <a:latin typeface="Arial MT"/>
                <a:cs typeface="Arial MT"/>
              </a:rPr>
              <a:t>negativ</a:t>
            </a:r>
            <a:r>
              <a:rPr sz="2600" spc="-260" dirty="0">
                <a:latin typeface="Arial MT"/>
                <a:cs typeface="Arial MT"/>
              </a:rPr>
              <a:t>e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spc="-200" dirty="0">
                <a:latin typeface="Arial MT"/>
                <a:cs typeface="Arial MT"/>
              </a:rPr>
              <a:t>th</a:t>
            </a:r>
            <a:r>
              <a:rPr sz="2600" spc="-260" dirty="0">
                <a:latin typeface="Arial MT"/>
                <a:cs typeface="Arial MT"/>
              </a:rPr>
              <a:t>e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135" dirty="0">
                <a:latin typeface="Arial MT"/>
                <a:cs typeface="Arial MT"/>
              </a:rPr>
              <a:t>t</a:t>
            </a:r>
            <a:r>
              <a:rPr sz="2600" spc="-165" dirty="0">
                <a:latin typeface="Arial MT"/>
                <a:cs typeface="Arial MT"/>
              </a:rPr>
              <a:t>r</a:t>
            </a:r>
            <a:r>
              <a:rPr sz="2600" spc="-220" dirty="0">
                <a:latin typeface="Arial MT"/>
                <a:cs typeface="Arial MT"/>
              </a:rPr>
              <a:t>uncatio</a:t>
            </a:r>
            <a:r>
              <a:rPr sz="2600" spc="-260" dirty="0">
                <a:latin typeface="Arial MT"/>
                <a:cs typeface="Arial MT"/>
              </a:rPr>
              <a:t>n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spc="-265" dirty="0">
                <a:latin typeface="Arial MT"/>
                <a:cs typeface="Arial MT"/>
              </a:rPr>
              <a:t>depend</a:t>
            </a:r>
            <a:r>
              <a:rPr sz="2600" spc="-235" dirty="0">
                <a:latin typeface="Arial MT"/>
                <a:cs typeface="Arial MT"/>
              </a:rPr>
              <a:t>s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spc="-265" dirty="0">
                <a:latin typeface="Arial MT"/>
                <a:cs typeface="Arial MT"/>
              </a:rPr>
              <a:t>upo</a:t>
            </a:r>
            <a:r>
              <a:rPr sz="2600" spc="-260" dirty="0">
                <a:latin typeface="Arial MT"/>
                <a:cs typeface="Arial MT"/>
              </a:rPr>
              <a:t>n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45" dirty="0">
                <a:latin typeface="Arial MT"/>
                <a:cs typeface="Arial MT"/>
              </a:rPr>
              <a:t>t</a:t>
            </a:r>
            <a:r>
              <a:rPr sz="2600" spc="-265" dirty="0">
                <a:latin typeface="Arial MT"/>
                <a:cs typeface="Arial MT"/>
              </a:rPr>
              <a:t>h</a:t>
            </a:r>
            <a:r>
              <a:rPr sz="2600" spc="-260" dirty="0">
                <a:latin typeface="Arial MT"/>
                <a:cs typeface="Arial MT"/>
              </a:rPr>
              <a:t>e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229" dirty="0">
                <a:latin typeface="Arial MT"/>
                <a:cs typeface="Arial MT"/>
              </a:rPr>
              <a:t>implementation</a:t>
            </a:r>
            <a:r>
              <a:rPr sz="2600" spc="-130" dirty="0">
                <a:latin typeface="Arial MT"/>
                <a:cs typeface="Arial MT"/>
              </a:rPr>
              <a:t>.</a:t>
            </a:r>
            <a:r>
              <a:rPr sz="2600" spc="-165" dirty="0">
                <a:latin typeface="Arial MT"/>
                <a:cs typeface="Arial MT"/>
              </a:rPr>
              <a:t> </a:t>
            </a:r>
            <a:r>
              <a:rPr sz="2600" spc="-195" dirty="0">
                <a:latin typeface="Arial MT"/>
                <a:cs typeface="Arial MT"/>
              </a:rPr>
              <a:t>For  </a:t>
            </a:r>
            <a:r>
              <a:rPr sz="2600" spc="-254" dirty="0">
                <a:latin typeface="Arial MT"/>
                <a:cs typeface="Arial MT"/>
              </a:rPr>
              <a:t>exampl</a:t>
            </a:r>
            <a:r>
              <a:rPr sz="2600" spc="-260" dirty="0">
                <a:latin typeface="Arial MT"/>
                <a:cs typeface="Arial MT"/>
              </a:rPr>
              <a:t>e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130" dirty="0">
                <a:latin typeface="Arial MT"/>
                <a:cs typeface="Arial MT"/>
              </a:rPr>
              <a:t>: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97763"/>
            <a:ext cx="7279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latin typeface="Calibri"/>
                <a:cs typeface="Calibri"/>
              </a:rPr>
              <a:t>Integer</a:t>
            </a:r>
            <a:r>
              <a:rPr sz="4000" b="0" spc="5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mode</a:t>
            </a:r>
            <a:r>
              <a:rPr sz="4000" b="0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arithmetic</a:t>
            </a:r>
            <a:r>
              <a:rPr sz="4000" b="0" spc="-30" dirty="0">
                <a:latin typeface="Calibri"/>
                <a:cs typeface="Calibri"/>
              </a:rPr>
              <a:t> </a:t>
            </a:r>
            <a:r>
              <a:rPr sz="4000" b="0" spc="-25" dirty="0">
                <a:latin typeface="Calibri"/>
                <a:cs typeface="Calibri"/>
              </a:rPr>
              <a:t>statement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537207"/>
            <a:ext cx="7628255" cy="4147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16330" algn="l"/>
                <a:tab pos="1839595" algn="l"/>
              </a:tabLst>
            </a:pPr>
            <a:r>
              <a:rPr sz="2600" dirty="0">
                <a:latin typeface="Times New Roman"/>
                <a:cs typeface="Times New Roman"/>
              </a:rPr>
              <a:t>3/5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 0	</a:t>
            </a:r>
            <a:r>
              <a:rPr sz="2600" spc="-5" dirty="0">
                <a:latin typeface="Times New Roman"/>
                <a:cs typeface="Times New Roman"/>
              </a:rPr>
              <a:t>and	-3/-5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=0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470275" algn="l"/>
                <a:tab pos="3909695" algn="l"/>
              </a:tabLst>
            </a:pPr>
            <a:r>
              <a:rPr sz="2600" dirty="0">
                <a:latin typeface="Times New Roman"/>
                <a:cs typeface="Times New Roman"/>
              </a:rPr>
              <a:t>But -3/5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result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into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	or	</a:t>
            </a:r>
            <a:r>
              <a:rPr sz="2600" spc="-5" dirty="0">
                <a:latin typeface="Times New Roman"/>
                <a:cs typeface="Times New Roman"/>
              </a:rPr>
              <a:t>-1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(it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machine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dependent)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285115" marR="214629" indent="-27305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For modulo division , </a:t>
            </a:r>
            <a:r>
              <a:rPr sz="2600" spc="-5" dirty="0">
                <a:latin typeface="Times New Roman"/>
                <a:cs typeface="Times New Roman"/>
              </a:rPr>
              <a:t>the sign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result </a:t>
            </a:r>
            <a:r>
              <a:rPr sz="2600" dirty="0">
                <a:latin typeface="Times New Roman"/>
                <a:cs typeface="Times New Roman"/>
              </a:rPr>
              <a:t>is always </a:t>
            </a:r>
            <a:r>
              <a:rPr sz="2600" spc="-5" dirty="0">
                <a:latin typeface="Times New Roman"/>
                <a:cs typeface="Times New Roman"/>
              </a:rPr>
              <a:t>that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first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operand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dividend.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example,</a:t>
            </a:r>
            <a:endParaRPr sz="26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13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%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-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5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-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13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%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-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5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-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-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13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%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5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-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47446"/>
            <a:ext cx="66744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0" dirty="0">
                <a:latin typeface="Calibri"/>
                <a:cs typeface="Calibri"/>
              </a:rPr>
              <a:t>Real</a:t>
            </a:r>
            <a:r>
              <a:rPr sz="4000" b="0" spc="-30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mode</a:t>
            </a:r>
            <a:r>
              <a:rPr sz="4000" b="0" spc="5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arithmetic</a:t>
            </a:r>
            <a:r>
              <a:rPr sz="4000" b="0" spc="-30" dirty="0">
                <a:latin typeface="Calibri"/>
                <a:cs typeface="Calibri"/>
              </a:rPr>
              <a:t> statement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16482"/>
            <a:ext cx="8328659" cy="446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089660" indent="-27305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/>
                <a:cs typeface="Times New Roman"/>
              </a:rPr>
              <a:t>It consist of </a:t>
            </a:r>
            <a:r>
              <a:rPr sz="2600" spc="-5" dirty="0">
                <a:latin typeface="Times New Roman"/>
                <a:cs typeface="Times New Roman"/>
              </a:rPr>
              <a:t>all </a:t>
            </a:r>
            <a:r>
              <a:rPr sz="2600" dirty="0">
                <a:latin typeface="Times New Roman"/>
                <a:cs typeface="Times New Roman"/>
              </a:rPr>
              <a:t>operands as </a:t>
            </a:r>
            <a:r>
              <a:rPr sz="2600" spc="-5" dirty="0">
                <a:latin typeface="Times New Roman"/>
                <a:cs typeface="Times New Roman"/>
              </a:rPr>
              <a:t>either real variables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5" dirty="0">
                <a:latin typeface="Times New Roman"/>
                <a:cs typeface="Times New Roman"/>
              </a:rPr>
              <a:t>real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constants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example,</a:t>
            </a:r>
            <a:endParaRPr sz="2600">
              <a:latin typeface="Times New Roman"/>
              <a:cs typeface="Times New Roman"/>
            </a:endParaRPr>
          </a:p>
          <a:p>
            <a:pPr marL="1841500" marR="4892040">
              <a:lnSpc>
                <a:spcPct val="120000"/>
              </a:lnSpc>
              <a:tabLst>
                <a:tab pos="2693035" algn="l"/>
              </a:tabLst>
            </a:pPr>
            <a:r>
              <a:rPr sz="2600" dirty="0">
                <a:latin typeface="Times New Roman"/>
                <a:cs typeface="Times New Roman"/>
              </a:rPr>
              <a:t>float	a,b,d;  a=5.0;</a:t>
            </a:r>
            <a:endParaRPr sz="2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b=a*20.5;</a:t>
            </a:r>
            <a:endParaRPr sz="2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d=a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/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2.0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*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10.0;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Times New Roman"/>
                <a:cs typeface="Times New Roman"/>
              </a:rPr>
              <a:t>In PL, </a:t>
            </a:r>
            <a:r>
              <a:rPr sz="2600" spc="-5" dirty="0">
                <a:latin typeface="Times New Roman"/>
                <a:cs typeface="Times New Roman"/>
              </a:rPr>
              <a:t>real </a:t>
            </a:r>
            <a:r>
              <a:rPr sz="2600" dirty="0">
                <a:latin typeface="Times New Roman"/>
                <a:cs typeface="Times New Roman"/>
              </a:rPr>
              <a:t>operand </a:t>
            </a:r>
            <a:r>
              <a:rPr sz="2600" spc="-5" dirty="0">
                <a:latin typeface="Times New Roman"/>
                <a:cs typeface="Times New Roman"/>
              </a:rPr>
              <a:t>may store </a:t>
            </a:r>
            <a:r>
              <a:rPr sz="2600" dirty="0">
                <a:latin typeface="Times New Roman"/>
                <a:cs typeface="Times New Roman"/>
              </a:rPr>
              <a:t>value in </a:t>
            </a:r>
            <a:r>
              <a:rPr sz="2600" spc="-5" dirty="0">
                <a:latin typeface="Times New Roman"/>
                <a:cs typeface="Times New Roman"/>
              </a:rPr>
              <a:t>either </a:t>
            </a:r>
            <a:r>
              <a:rPr sz="2600" dirty="0">
                <a:latin typeface="Times New Roman"/>
                <a:cs typeface="Times New Roman"/>
              </a:rPr>
              <a:t>of the </a:t>
            </a:r>
            <a:r>
              <a:rPr sz="2600" spc="-5" dirty="0">
                <a:latin typeface="Times New Roman"/>
                <a:cs typeface="Times New Roman"/>
              </a:rPr>
              <a:t>two forms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i.e.,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fractional </a:t>
            </a:r>
            <a:r>
              <a:rPr sz="2600" dirty="0">
                <a:latin typeface="Times New Roman"/>
                <a:cs typeface="Times New Roman"/>
              </a:rPr>
              <a:t>form or </a:t>
            </a:r>
            <a:r>
              <a:rPr sz="2600" spc="-5" dirty="0">
                <a:latin typeface="Times New Roman"/>
                <a:cs typeface="Times New Roman"/>
              </a:rPr>
              <a:t>exponential form. </a:t>
            </a:r>
            <a:r>
              <a:rPr sz="2600" spc="-100" dirty="0">
                <a:latin typeface="Times New Roman"/>
                <a:cs typeface="Times New Roman"/>
              </a:rPr>
              <a:t>We </a:t>
            </a:r>
            <a:r>
              <a:rPr sz="2600" dirty="0">
                <a:latin typeface="Times New Roman"/>
                <a:cs typeface="Times New Roman"/>
              </a:rPr>
              <a:t>cannot use </a:t>
            </a:r>
            <a:r>
              <a:rPr sz="2600" spc="5" dirty="0">
                <a:latin typeface="Times New Roman"/>
                <a:cs typeface="Times New Roman"/>
              </a:rPr>
              <a:t>%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operator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 </a:t>
            </a:r>
            <a:r>
              <a:rPr sz="2600" spc="-5" dirty="0">
                <a:latin typeface="Times New Roman"/>
                <a:cs typeface="Times New Roman"/>
              </a:rPr>
              <a:t>real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operands.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7" y="0"/>
            <a:ext cx="9145905" cy="6858000"/>
            <a:chOff x="-877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47"/>
              <a:ext cx="9143999" cy="10261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0762" cy="10199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77" y="52959"/>
              <a:ext cx="9145639" cy="90068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84322" y="854709"/>
            <a:ext cx="3649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FFFF"/>
                </a:solidFill>
              </a:rPr>
              <a:t>Expressions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459740" y="4094226"/>
            <a:ext cx="1071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5DFD0"/>
                </a:solidFill>
                <a:latin typeface="Arial"/>
                <a:cs typeface="Arial"/>
              </a:rPr>
              <a:t>Exa</a:t>
            </a:r>
            <a:r>
              <a:rPr sz="2000" b="1" spc="-10" dirty="0">
                <a:solidFill>
                  <a:srgbClr val="85DFD0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85DFD0"/>
                </a:solidFill>
                <a:latin typeface="Arial"/>
                <a:cs typeface="Arial"/>
              </a:rPr>
              <a:t>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6517" y="3510533"/>
            <a:ext cx="30181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715" algn="l"/>
                <a:tab pos="1269365" algn="l"/>
                <a:tab pos="1898014" algn="l"/>
              </a:tabLst>
            </a:pPr>
            <a:r>
              <a:rPr sz="6600" b="1" dirty="0">
                <a:solidFill>
                  <a:srgbClr val="F0540E"/>
                </a:solidFill>
                <a:latin typeface="Times New Roman"/>
                <a:cs typeface="Times New Roman"/>
              </a:rPr>
              <a:t>2	*	y	+</a:t>
            </a:r>
            <a:r>
              <a:rPr sz="6600" b="1" spc="-95" dirty="0">
                <a:solidFill>
                  <a:srgbClr val="F0540E"/>
                </a:solidFill>
                <a:latin typeface="Times New Roman"/>
                <a:cs typeface="Times New Roman"/>
              </a:rPr>
              <a:t> </a:t>
            </a:r>
            <a:r>
              <a:rPr sz="6600" b="1" dirty="0">
                <a:solidFill>
                  <a:srgbClr val="F0540E"/>
                </a:solidFill>
                <a:latin typeface="Times New Roman"/>
                <a:cs typeface="Times New Roman"/>
              </a:rPr>
              <a:t>5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84958" y="4292980"/>
            <a:ext cx="2600960" cy="1681480"/>
          </a:xfrm>
          <a:custGeom>
            <a:avLst/>
            <a:gdLst/>
            <a:ahLst/>
            <a:cxnLst/>
            <a:rect l="l" t="t" r="r" b="b"/>
            <a:pathLst>
              <a:path w="2600960" h="1681479">
                <a:moveTo>
                  <a:pt x="2600960" y="9398"/>
                </a:moveTo>
                <a:lnTo>
                  <a:pt x="2592324" y="0"/>
                </a:lnTo>
                <a:lnTo>
                  <a:pt x="819746" y="1624926"/>
                </a:lnTo>
                <a:lnTo>
                  <a:pt x="800646" y="1604073"/>
                </a:lnTo>
                <a:lnTo>
                  <a:pt x="826020" y="1578673"/>
                </a:lnTo>
                <a:lnTo>
                  <a:pt x="828040" y="1576654"/>
                </a:lnTo>
                <a:lnTo>
                  <a:pt x="798004" y="1566646"/>
                </a:lnTo>
                <a:lnTo>
                  <a:pt x="1231011" y="267335"/>
                </a:lnTo>
                <a:lnTo>
                  <a:pt x="1219073" y="263271"/>
                </a:lnTo>
                <a:lnTo>
                  <a:pt x="785939" y="1562633"/>
                </a:lnTo>
                <a:lnTo>
                  <a:pt x="755777" y="1552562"/>
                </a:lnTo>
                <a:lnTo>
                  <a:pt x="762533" y="1599819"/>
                </a:lnTo>
                <a:lnTo>
                  <a:pt x="742124" y="1609102"/>
                </a:lnTo>
                <a:lnTo>
                  <a:pt x="11684" y="2032"/>
                </a:lnTo>
                <a:lnTo>
                  <a:pt x="0" y="7366"/>
                </a:lnTo>
                <a:lnTo>
                  <a:pt x="730567" y="1614360"/>
                </a:lnTo>
                <a:lnTo>
                  <a:pt x="701675" y="1627492"/>
                </a:lnTo>
                <a:lnTo>
                  <a:pt x="767842" y="1681099"/>
                </a:lnTo>
                <a:lnTo>
                  <a:pt x="769543" y="1635201"/>
                </a:lnTo>
                <a:lnTo>
                  <a:pt x="795286" y="1609432"/>
                </a:lnTo>
                <a:lnTo>
                  <a:pt x="767842" y="1681099"/>
                </a:lnTo>
                <a:lnTo>
                  <a:pt x="849757" y="1657692"/>
                </a:lnTo>
                <a:lnTo>
                  <a:pt x="836180" y="1642872"/>
                </a:lnTo>
                <a:lnTo>
                  <a:pt x="828294" y="1634261"/>
                </a:lnTo>
                <a:lnTo>
                  <a:pt x="2600960" y="93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51630" y="5813247"/>
            <a:ext cx="18097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  <a:latin typeface="Arial MT"/>
                <a:cs typeface="Arial MT"/>
              </a:rPr>
              <a:t>Operands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03168" y="3143630"/>
            <a:ext cx="1983739" cy="702945"/>
          </a:xfrm>
          <a:custGeom>
            <a:avLst/>
            <a:gdLst/>
            <a:ahLst/>
            <a:cxnLst/>
            <a:rect l="l" t="t" r="r" b="b"/>
            <a:pathLst>
              <a:path w="1983739" h="702945">
                <a:moveTo>
                  <a:pt x="1983232" y="11049"/>
                </a:moveTo>
                <a:lnTo>
                  <a:pt x="1898777" y="0"/>
                </a:lnTo>
                <a:lnTo>
                  <a:pt x="1906955" y="23723"/>
                </a:lnTo>
                <a:lnTo>
                  <a:pt x="1899158" y="25019"/>
                </a:lnTo>
                <a:lnTo>
                  <a:pt x="1904009" y="31711"/>
                </a:lnTo>
                <a:lnTo>
                  <a:pt x="0" y="690880"/>
                </a:lnTo>
                <a:lnTo>
                  <a:pt x="4064" y="702818"/>
                </a:lnTo>
                <a:lnTo>
                  <a:pt x="1911845" y="42519"/>
                </a:lnTo>
                <a:lnTo>
                  <a:pt x="1914931" y="46761"/>
                </a:lnTo>
                <a:lnTo>
                  <a:pt x="1916620" y="51663"/>
                </a:lnTo>
                <a:lnTo>
                  <a:pt x="1141349" y="615569"/>
                </a:lnTo>
                <a:lnTo>
                  <a:pt x="1148715" y="625729"/>
                </a:lnTo>
                <a:lnTo>
                  <a:pt x="1920976" y="64236"/>
                </a:lnTo>
                <a:lnTo>
                  <a:pt x="1923669" y="72009"/>
                </a:lnTo>
                <a:lnTo>
                  <a:pt x="1929180" y="66370"/>
                </a:lnTo>
                <a:lnTo>
                  <a:pt x="1943989" y="86741"/>
                </a:lnTo>
                <a:lnTo>
                  <a:pt x="1966506" y="43307"/>
                </a:lnTo>
                <a:lnTo>
                  <a:pt x="1983232" y="110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55166" y="1944446"/>
            <a:ext cx="6922134" cy="1410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Combination</a:t>
            </a:r>
            <a:r>
              <a:rPr sz="2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Operands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Arial"/>
              <a:cs typeface="Arial"/>
            </a:endParaRPr>
          </a:p>
          <a:p>
            <a:pPr marL="419354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Operators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008634"/>
            <a:ext cx="6182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Mixed mode arithmetic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112391"/>
            <a:ext cx="631190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3876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integer,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dirty="0">
                <a:latin typeface="Times New Roman"/>
                <a:cs typeface="Times New Roman"/>
              </a:rPr>
              <a:t> Mixed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Arithmetic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either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type,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performed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always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real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number.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Thus: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409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15/10.0=1.5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4551045"/>
            <a:ext cx="918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471" y="4551045"/>
            <a:ext cx="878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5/10=1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799541"/>
            <a:ext cx="7775575" cy="1444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732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Relational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Operators</a:t>
            </a:r>
          </a:p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2800" b="0" spc="-5" dirty="0">
                <a:latin typeface="Times New Roman"/>
                <a:cs typeface="Times New Roman"/>
              </a:rPr>
              <a:t>These are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used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to compare</a:t>
            </a:r>
            <a:r>
              <a:rPr sz="2800" b="0" spc="15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two</a:t>
            </a:r>
            <a:r>
              <a:rPr sz="2800" b="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variables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or</a:t>
            </a:r>
            <a:r>
              <a:rPr sz="2800" b="0" spc="1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constants</a:t>
            </a:r>
            <a:r>
              <a:rPr sz="2800" b="0" spc="-25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. </a:t>
            </a:r>
            <a:r>
              <a:rPr sz="2800" b="0" spc="-685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PL</a:t>
            </a:r>
            <a:r>
              <a:rPr sz="2800" b="0" spc="-9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has</a:t>
            </a:r>
            <a:r>
              <a:rPr sz="2800" b="0" spc="-1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the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following relational</a:t>
            </a:r>
            <a:r>
              <a:rPr sz="2800" b="0" spc="-35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operators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0450" y="2736850"/>
          <a:ext cx="6778625" cy="3627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Operator</a:t>
                      </a:r>
                      <a:endParaRPr sz="2800" dirty="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Meaning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&lt;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2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2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than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&lt;=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less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 to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&gt;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greater than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&gt;=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greater</a:t>
                      </a:r>
                      <a:r>
                        <a:rPr sz="2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2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2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to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==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2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to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!=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equal</a:t>
                      </a:r>
                      <a:r>
                        <a:rPr sz="2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to</a:t>
                      </a:r>
                      <a:endParaRPr sz="2800" dirty="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0"/>
            <a:ext cx="1600200" cy="1453515"/>
          </a:xfrm>
          <a:custGeom>
            <a:avLst/>
            <a:gdLst/>
            <a:ahLst/>
            <a:cxnLst/>
            <a:rect l="l" t="t" r="r" b="b"/>
            <a:pathLst>
              <a:path w="1600200" h="1453515">
                <a:moveTo>
                  <a:pt x="491947" y="274789"/>
                </a:moveTo>
                <a:lnTo>
                  <a:pt x="431736" y="226669"/>
                </a:lnTo>
                <a:lnTo>
                  <a:pt x="452386" y="199174"/>
                </a:lnTo>
                <a:lnTo>
                  <a:pt x="469582" y="128803"/>
                </a:lnTo>
                <a:lnTo>
                  <a:pt x="460984" y="66941"/>
                </a:lnTo>
                <a:lnTo>
                  <a:pt x="431736" y="13741"/>
                </a:lnTo>
                <a:lnTo>
                  <a:pt x="368096" y="0"/>
                </a:lnTo>
                <a:lnTo>
                  <a:pt x="311327" y="25768"/>
                </a:lnTo>
                <a:lnTo>
                  <a:pt x="258013" y="137388"/>
                </a:lnTo>
                <a:lnTo>
                  <a:pt x="244246" y="238696"/>
                </a:lnTo>
                <a:lnTo>
                  <a:pt x="266611" y="319392"/>
                </a:lnTo>
                <a:lnTo>
                  <a:pt x="325094" y="327990"/>
                </a:lnTo>
                <a:lnTo>
                  <a:pt x="390461" y="291973"/>
                </a:lnTo>
                <a:lnTo>
                  <a:pt x="417982" y="247294"/>
                </a:lnTo>
                <a:lnTo>
                  <a:pt x="469582" y="283375"/>
                </a:lnTo>
                <a:lnTo>
                  <a:pt x="491947" y="274789"/>
                </a:lnTo>
                <a:close/>
              </a:path>
              <a:path w="1600200" h="1453515">
                <a:moveTo>
                  <a:pt x="1376057" y="247294"/>
                </a:moveTo>
                <a:lnTo>
                  <a:pt x="1364005" y="202615"/>
                </a:lnTo>
                <a:lnTo>
                  <a:pt x="1336522" y="151142"/>
                </a:lnTo>
                <a:lnTo>
                  <a:pt x="1314119" y="118491"/>
                </a:lnTo>
                <a:lnTo>
                  <a:pt x="1269415" y="84124"/>
                </a:lnTo>
                <a:lnTo>
                  <a:pt x="1212634" y="70370"/>
                </a:lnTo>
                <a:lnTo>
                  <a:pt x="1162761" y="89281"/>
                </a:lnTo>
                <a:lnTo>
                  <a:pt x="1145603" y="115049"/>
                </a:lnTo>
                <a:lnTo>
                  <a:pt x="1140434" y="151142"/>
                </a:lnTo>
                <a:lnTo>
                  <a:pt x="1159319" y="216357"/>
                </a:lnTo>
                <a:lnTo>
                  <a:pt x="1181709" y="269633"/>
                </a:lnTo>
                <a:lnTo>
                  <a:pt x="1185151" y="283375"/>
                </a:lnTo>
                <a:lnTo>
                  <a:pt x="1109433" y="314236"/>
                </a:lnTo>
                <a:lnTo>
                  <a:pt x="1114602" y="326263"/>
                </a:lnTo>
                <a:lnTo>
                  <a:pt x="1128382" y="348602"/>
                </a:lnTo>
                <a:lnTo>
                  <a:pt x="1145603" y="348602"/>
                </a:lnTo>
                <a:lnTo>
                  <a:pt x="1198930" y="305650"/>
                </a:lnTo>
                <a:lnTo>
                  <a:pt x="1221257" y="331419"/>
                </a:lnTo>
                <a:lnTo>
                  <a:pt x="1260792" y="353758"/>
                </a:lnTo>
                <a:lnTo>
                  <a:pt x="1296974" y="362356"/>
                </a:lnTo>
                <a:lnTo>
                  <a:pt x="1333068" y="353758"/>
                </a:lnTo>
                <a:lnTo>
                  <a:pt x="1358912" y="345173"/>
                </a:lnTo>
                <a:lnTo>
                  <a:pt x="1376057" y="291973"/>
                </a:lnTo>
                <a:lnTo>
                  <a:pt x="1376057" y="247294"/>
                </a:lnTo>
                <a:close/>
              </a:path>
              <a:path w="1600200" h="1453515">
                <a:moveTo>
                  <a:pt x="1599704" y="836358"/>
                </a:moveTo>
                <a:lnTo>
                  <a:pt x="1594535" y="819188"/>
                </a:lnTo>
                <a:lnTo>
                  <a:pt x="1572145" y="814031"/>
                </a:lnTo>
                <a:lnTo>
                  <a:pt x="1536039" y="796848"/>
                </a:lnTo>
                <a:lnTo>
                  <a:pt x="1513725" y="765937"/>
                </a:lnTo>
                <a:lnTo>
                  <a:pt x="1501660" y="748766"/>
                </a:lnTo>
                <a:lnTo>
                  <a:pt x="1513725" y="717842"/>
                </a:lnTo>
                <a:lnTo>
                  <a:pt x="1546377" y="676668"/>
                </a:lnTo>
                <a:lnTo>
                  <a:pt x="1585925" y="623392"/>
                </a:lnTo>
                <a:lnTo>
                  <a:pt x="1589366" y="589026"/>
                </a:lnTo>
                <a:lnTo>
                  <a:pt x="1589366" y="571842"/>
                </a:lnTo>
                <a:lnTo>
                  <a:pt x="1563598" y="541858"/>
                </a:lnTo>
                <a:lnTo>
                  <a:pt x="1563598" y="602780"/>
                </a:lnTo>
                <a:lnTo>
                  <a:pt x="1554988" y="628548"/>
                </a:lnTo>
                <a:lnTo>
                  <a:pt x="1536039" y="659485"/>
                </a:lnTo>
                <a:lnTo>
                  <a:pt x="1513725" y="686904"/>
                </a:lnTo>
                <a:lnTo>
                  <a:pt x="1494980" y="718058"/>
                </a:lnTo>
                <a:lnTo>
                  <a:pt x="1491322" y="676668"/>
                </a:lnTo>
                <a:lnTo>
                  <a:pt x="1479270" y="614807"/>
                </a:lnTo>
                <a:lnTo>
                  <a:pt x="1462112" y="553021"/>
                </a:lnTo>
                <a:lnTo>
                  <a:pt x="1443164" y="496316"/>
                </a:lnTo>
                <a:lnTo>
                  <a:pt x="1437614" y="481939"/>
                </a:lnTo>
                <a:lnTo>
                  <a:pt x="1451775" y="491159"/>
                </a:lnTo>
                <a:lnTo>
                  <a:pt x="1487881" y="522084"/>
                </a:lnTo>
                <a:lnTo>
                  <a:pt x="1523987" y="549579"/>
                </a:lnTo>
                <a:lnTo>
                  <a:pt x="1549819" y="583882"/>
                </a:lnTo>
                <a:lnTo>
                  <a:pt x="1563598" y="602780"/>
                </a:lnTo>
                <a:lnTo>
                  <a:pt x="1563598" y="541858"/>
                </a:lnTo>
                <a:lnTo>
                  <a:pt x="1558429" y="535838"/>
                </a:lnTo>
                <a:lnTo>
                  <a:pt x="1451775" y="429298"/>
                </a:lnTo>
                <a:lnTo>
                  <a:pt x="1407071" y="393280"/>
                </a:lnTo>
                <a:lnTo>
                  <a:pt x="1392224" y="393280"/>
                </a:lnTo>
                <a:lnTo>
                  <a:pt x="1389837" y="389839"/>
                </a:lnTo>
                <a:lnTo>
                  <a:pt x="1355458" y="381254"/>
                </a:lnTo>
                <a:lnTo>
                  <a:pt x="1327899" y="384695"/>
                </a:lnTo>
                <a:lnTo>
                  <a:pt x="1314259" y="399249"/>
                </a:lnTo>
                <a:lnTo>
                  <a:pt x="1310754" y="398437"/>
                </a:lnTo>
                <a:lnTo>
                  <a:pt x="1274572" y="412178"/>
                </a:lnTo>
                <a:lnTo>
                  <a:pt x="1229868" y="451637"/>
                </a:lnTo>
                <a:lnTo>
                  <a:pt x="1217803" y="468820"/>
                </a:lnTo>
                <a:lnTo>
                  <a:pt x="1167930" y="513499"/>
                </a:lnTo>
                <a:lnTo>
                  <a:pt x="1083665" y="553021"/>
                </a:lnTo>
                <a:lnTo>
                  <a:pt x="1025169" y="575284"/>
                </a:lnTo>
                <a:lnTo>
                  <a:pt x="940917" y="619963"/>
                </a:lnTo>
                <a:lnTo>
                  <a:pt x="853135" y="642302"/>
                </a:lnTo>
                <a:lnTo>
                  <a:pt x="808418" y="642302"/>
                </a:lnTo>
                <a:lnTo>
                  <a:pt x="794550" y="631469"/>
                </a:lnTo>
                <a:lnTo>
                  <a:pt x="794715" y="630275"/>
                </a:lnTo>
                <a:lnTo>
                  <a:pt x="792670" y="629996"/>
                </a:lnTo>
                <a:lnTo>
                  <a:pt x="768883" y="611365"/>
                </a:lnTo>
                <a:lnTo>
                  <a:pt x="718997" y="611365"/>
                </a:lnTo>
                <a:lnTo>
                  <a:pt x="718997" y="640981"/>
                </a:lnTo>
                <a:lnTo>
                  <a:pt x="703516" y="650887"/>
                </a:lnTo>
                <a:lnTo>
                  <a:pt x="658799" y="644017"/>
                </a:lnTo>
                <a:lnTo>
                  <a:pt x="572795" y="613092"/>
                </a:lnTo>
                <a:lnTo>
                  <a:pt x="495388" y="558101"/>
                </a:lnTo>
                <a:lnTo>
                  <a:pt x="491451" y="555967"/>
                </a:lnTo>
                <a:lnTo>
                  <a:pt x="483349" y="537552"/>
                </a:lnTo>
                <a:lnTo>
                  <a:pt x="447217" y="470535"/>
                </a:lnTo>
                <a:lnTo>
                  <a:pt x="435267" y="447878"/>
                </a:lnTo>
                <a:lnTo>
                  <a:pt x="435267" y="524637"/>
                </a:lnTo>
                <a:lnTo>
                  <a:pt x="361213" y="477405"/>
                </a:lnTo>
                <a:lnTo>
                  <a:pt x="354330" y="469392"/>
                </a:lnTo>
                <a:lnTo>
                  <a:pt x="354330" y="461949"/>
                </a:lnTo>
                <a:lnTo>
                  <a:pt x="351536" y="417233"/>
                </a:lnTo>
                <a:lnTo>
                  <a:pt x="362927" y="429298"/>
                </a:lnTo>
                <a:lnTo>
                  <a:pt x="393890" y="465378"/>
                </a:lnTo>
                <a:lnTo>
                  <a:pt x="435267" y="524637"/>
                </a:lnTo>
                <a:lnTo>
                  <a:pt x="435267" y="447878"/>
                </a:lnTo>
                <a:lnTo>
                  <a:pt x="412826" y="405307"/>
                </a:lnTo>
                <a:lnTo>
                  <a:pt x="380136" y="358914"/>
                </a:lnTo>
                <a:lnTo>
                  <a:pt x="357771" y="352044"/>
                </a:lnTo>
                <a:lnTo>
                  <a:pt x="344563" y="380479"/>
                </a:lnTo>
                <a:lnTo>
                  <a:pt x="342290" y="370941"/>
                </a:lnTo>
                <a:lnTo>
                  <a:pt x="314769" y="341731"/>
                </a:lnTo>
                <a:lnTo>
                  <a:pt x="287248" y="336575"/>
                </a:lnTo>
                <a:lnTo>
                  <a:pt x="251129" y="346887"/>
                </a:lnTo>
                <a:lnTo>
                  <a:pt x="247053" y="353491"/>
                </a:lnTo>
                <a:lnTo>
                  <a:pt x="235648" y="346887"/>
                </a:lnTo>
                <a:lnTo>
                  <a:pt x="213283" y="350316"/>
                </a:lnTo>
                <a:lnTo>
                  <a:pt x="202958" y="382968"/>
                </a:lnTo>
                <a:lnTo>
                  <a:pt x="216369" y="410972"/>
                </a:lnTo>
                <a:lnTo>
                  <a:pt x="196088" y="465378"/>
                </a:lnTo>
                <a:lnTo>
                  <a:pt x="177165" y="530682"/>
                </a:lnTo>
                <a:lnTo>
                  <a:pt x="159969" y="601065"/>
                </a:lnTo>
                <a:lnTo>
                  <a:pt x="146202" y="671512"/>
                </a:lnTo>
                <a:lnTo>
                  <a:pt x="141046" y="736739"/>
                </a:lnTo>
                <a:lnTo>
                  <a:pt x="141046" y="781405"/>
                </a:lnTo>
                <a:lnTo>
                  <a:pt x="155752" y="820140"/>
                </a:lnTo>
                <a:lnTo>
                  <a:pt x="146202" y="827773"/>
                </a:lnTo>
                <a:lnTo>
                  <a:pt x="122123" y="896467"/>
                </a:lnTo>
                <a:lnTo>
                  <a:pt x="111798" y="1008100"/>
                </a:lnTo>
                <a:lnTo>
                  <a:pt x="120408" y="1145489"/>
                </a:lnTo>
                <a:lnTo>
                  <a:pt x="151371" y="1284605"/>
                </a:lnTo>
                <a:lnTo>
                  <a:pt x="173723" y="1348143"/>
                </a:lnTo>
                <a:lnTo>
                  <a:pt x="163398" y="1360157"/>
                </a:lnTo>
                <a:lnTo>
                  <a:pt x="137604" y="1363599"/>
                </a:lnTo>
                <a:lnTo>
                  <a:pt x="61912" y="1368755"/>
                </a:lnTo>
                <a:lnTo>
                  <a:pt x="8597" y="1387640"/>
                </a:lnTo>
                <a:lnTo>
                  <a:pt x="0" y="1403096"/>
                </a:lnTo>
                <a:lnTo>
                  <a:pt x="5156" y="1428864"/>
                </a:lnTo>
                <a:lnTo>
                  <a:pt x="48158" y="1452905"/>
                </a:lnTo>
                <a:lnTo>
                  <a:pt x="63639" y="1437449"/>
                </a:lnTo>
                <a:lnTo>
                  <a:pt x="70523" y="1415122"/>
                </a:lnTo>
                <a:lnTo>
                  <a:pt x="115239" y="1399667"/>
                </a:lnTo>
                <a:lnTo>
                  <a:pt x="161683" y="1389354"/>
                </a:lnTo>
                <a:lnTo>
                  <a:pt x="197802" y="1394510"/>
                </a:lnTo>
                <a:lnTo>
                  <a:pt x="218440" y="1385925"/>
                </a:lnTo>
                <a:lnTo>
                  <a:pt x="218440" y="1372184"/>
                </a:lnTo>
                <a:lnTo>
                  <a:pt x="192646" y="1317231"/>
                </a:lnTo>
                <a:lnTo>
                  <a:pt x="168567" y="1241666"/>
                </a:lnTo>
                <a:lnTo>
                  <a:pt x="146202" y="1159230"/>
                </a:lnTo>
                <a:lnTo>
                  <a:pt x="149644" y="1093965"/>
                </a:lnTo>
                <a:lnTo>
                  <a:pt x="154800" y="1011529"/>
                </a:lnTo>
                <a:lnTo>
                  <a:pt x="173723" y="947991"/>
                </a:lnTo>
                <a:lnTo>
                  <a:pt x="190931" y="889596"/>
                </a:lnTo>
                <a:lnTo>
                  <a:pt x="209219" y="863714"/>
                </a:lnTo>
                <a:lnTo>
                  <a:pt x="237375" y="872426"/>
                </a:lnTo>
                <a:lnTo>
                  <a:pt x="255663" y="872426"/>
                </a:lnTo>
                <a:lnTo>
                  <a:pt x="266611" y="906767"/>
                </a:lnTo>
                <a:lnTo>
                  <a:pt x="307886" y="958291"/>
                </a:lnTo>
                <a:lnTo>
                  <a:pt x="323367" y="1006373"/>
                </a:lnTo>
                <a:lnTo>
                  <a:pt x="330250" y="1061339"/>
                </a:lnTo>
                <a:lnTo>
                  <a:pt x="335419" y="1138618"/>
                </a:lnTo>
                <a:lnTo>
                  <a:pt x="338848" y="1212469"/>
                </a:lnTo>
                <a:lnTo>
                  <a:pt x="321652" y="1281163"/>
                </a:lnTo>
                <a:lnTo>
                  <a:pt x="299288" y="1312075"/>
                </a:lnTo>
                <a:lnTo>
                  <a:pt x="294132" y="1337843"/>
                </a:lnTo>
                <a:lnTo>
                  <a:pt x="304457" y="1349857"/>
                </a:lnTo>
                <a:lnTo>
                  <a:pt x="350901" y="1365313"/>
                </a:lnTo>
                <a:lnTo>
                  <a:pt x="392176" y="1391081"/>
                </a:lnTo>
                <a:lnTo>
                  <a:pt x="436905" y="1430578"/>
                </a:lnTo>
                <a:lnTo>
                  <a:pt x="471297" y="1444320"/>
                </a:lnTo>
                <a:lnTo>
                  <a:pt x="495388" y="1430578"/>
                </a:lnTo>
                <a:lnTo>
                  <a:pt x="493661" y="1418551"/>
                </a:lnTo>
                <a:lnTo>
                  <a:pt x="447217" y="1384211"/>
                </a:lnTo>
                <a:lnTo>
                  <a:pt x="388734" y="1358442"/>
                </a:lnTo>
                <a:lnTo>
                  <a:pt x="342290" y="1341272"/>
                </a:lnTo>
                <a:lnTo>
                  <a:pt x="335419" y="1324102"/>
                </a:lnTo>
                <a:lnTo>
                  <a:pt x="354330" y="1265707"/>
                </a:lnTo>
                <a:lnTo>
                  <a:pt x="368096" y="1205598"/>
                </a:lnTo>
                <a:lnTo>
                  <a:pt x="364655" y="1154074"/>
                </a:lnTo>
                <a:lnTo>
                  <a:pt x="359498" y="1068209"/>
                </a:lnTo>
                <a:lnTo>
                  <a:pt x="349173" y="989203"/>
                </a:lnTo>
                <a:lnTo>
                  <a:pt x="347446" y="937679"/>
                </a:lnTo>
                <a:lnTo>
                  <a:pt x="323367" y="855243"/>
                </a:lnTo>
                <a:lnTo>
                  <a:pt x="318503" y="849020"/>
                </a:lnTo>
                <a:lnTo>
                  <a:pt x="328536" y="841502"/>
                </a:lnTo>
                <a:lnTo>
                  <a:pt x="350901" y="771093"/>
                </a:lnTo>
                <a:lnTo>
                  <a:pt x="354330" y="686904"/>
                </a:lnTo>
                <a:lnTo>
                  <a:pt x="354330" y="502780"/>
                </a:lnTo>
                <a:lnTo>
                  <a:pt x="369811" y="511771"/>
                </a:lnTo>
                <a:lnTo>
                  <a:pt x="460730" y="581355"/>
                </a:lnTo>
                <a:lnTo>
                  <a:pt x="467868" y="601065"/>
                </a:lnTo>
                <a:lnTo>
                  <a:pt x="450659" y="623392"/>
                </a:lnTo>
                <a:lnTo>
                  <a:pt x="424853" y="650887"/>
                </a:lnTo>
                <a:lnTo>
                  <a:pt x="395617" y="669798"/>
                </a:lnTo>
                <a:lnTo>
                  <a:pt x="364655" y="695502"/>
                </a:lnTo>
                <a:lnTo>
                  <a:pt x="357771" y="712685"/>
                </a:lnTo>
                <a:lnTo>
                  <a:pt x="354330" y="747052"/>
                </a:lnTo>
                <a:lnTo>
                  <a:pt x="362927" y="791705"/>
                </a:lnTo>
                <a:lnTo>
                  <a:pt x="390461" y="834644"/>
                </a:lnTo>
                <a:lnTo>
                  <a:pt x="421424" y="860399"/>
                </a:lnTo>
                <a:lnTo>
                  <a:pt x="431736" y="836358"/>
                </a:lnTo>
                <a:lnTo>
                  <a:pt x="433463" y="819188"/>
                </a:lnTo>
                <a:lnTo>
                  <a:pt x="414540" y="807161"/>
                </a:lnTo>
                <a:lnTo>
                  <a:pt x="385292" y="781405"/>
                </a:lnTo>
                <a:lnTo>
                  <a:pt x="374980" y="745324"/>
                </a:lnTo>
                <a:lnTo>
                  <a:pt x="368096" y="722985"/>
                </a:lnTo>
                <a:lnTo>
                  <a:pt x="387019" y="697217"/>
                </a:lnTo>
                <a:lnTo>
                  <a:pt x="430022" y="669798"/>
                </a:lnTo>
                <a:lnTo>
                  <a:pt x="483349" y="630275"/>
                </a:lnTo>
                <a:lnTo>
                  <a:pt x="495769" y="600773"/>
                </a:lnTo>
                <a:lnTo>
                  <a:pt x="574509" y="635431"/>
                </a:lnTo>
                <a:lnTo>
                  <a:pt x="636435" y="668070"/>
                </a:lnTo>
                <a:lnTo>
                  <a:pt x="681164" y="714400"/>
                </a:lnTo>
                <a:lnTo>
                  <a:pt x="715556" y="733298"/>
                </a:lnTo>
                <a:lnTo>
                  <a:pt x="774052" y="726427"/>
                </a:lnTo>
                <a:lnTo>
                  <a:pt x="776427" y="719010"/>
                </a:lnTo>
                <a:lnTo>
                  <a:pt x="786104" y="721271"/>
                </a:lnTo>
                <a:lnTo>
                  <a:pt x="820483" y="707529"/>
                </a:lnTo>
                <a:lnTo>
                  <a:pt x="870369" y="668070"/>
                </a:lnTo>
                <a:lnTo>
                  <a:pt x="937463" y="642302"/>
                </a:lnTo>
                <a:lnTo>
                  <a:pt x="1044117" y="611365"/>
                </a:lnTo>
                <a:lnTo>
                  <a:pt x="1154214" y="544423"/>
                </a:lnTo>
                <a:lnTo>
                  <a:pt x="1257427" y="499745"/>
                </a:lnTo>
                <a:lnTo>
                  <a:pt x="1288973" y="485406"/>
                </a:lnTo>
                <a:lnTo>
                  <a:pt x="1288364" y="491159"/>
                </a:lnTo>
                <a:lnTo>
                  <a:pt x="1288364" y="690346"/>
                </a:lnTo>
                <a:lnTo>
                  <a:pt x="1293520" y="765937"/>
                </a:lnTo>
                <a:lnTo>
                  <a:pt x="1314119" y="827773"/>
                </a:lnTo>
                <a:lnTo>
                  <a:pt x="1314615" y="828116"/>
                </a:lnTo>
                <a:lnTo>
                  <a:pt x="1279740" y="894753"/>
                </a:lnTo>
                <a:lnTo>
                  <a:pt x="1265961" y="942835"/>
                </a:lnTo>
                <a:lnTo>
                  <a:pt x="1240205" y="1018400"/>
                </a:lnTo>
                <a:lnTo>
                  <a:pt x="1217803" y="1102550"/>
                </a:lnTo>
                <a:lnTo>
                  <a:pt x="1204099" y="1150645"/>
                </a:lnTo>
                <a:lnTo>
                  <a:pt x="1204099" y="1212469"/>
                </a:lnTo>
                <a:lnTo>
                  <a:pt x="1207541" y="1274292"/>
                </a:lnTo>
                <a:lnTo>
                  <a:pt x="1198930" y="1288034"/>
                </a:lnTo>
                <a:lnTo>
                  <a:pt x="1150772" y="1296619"/>
                </a:lnTo>
                <a:lnTo>
                  <a:pt x="1088834" y="1310360"/>
                </a:lnTo>
                <a:lnTo>
                  <a:pt x="1035507" y="1332687"/>
                </a:lnTo>
                <a:lnTo>
                  <a:pt x="1030338" y="1344701"/>
                </a:lnTo>
                <a:lnTo>
                  <a:pt x="1052728" y="1363599"/>
                </a:lnTo>
                <a:lnTo>
                  <a:pt x="1088834" y="1358442"/>
                </a:lnTo>
                <a:lnTo>
                  <a:pt x="1142161" y="1327531"/>
                </a:lnTo>
                <a:lnTo>
                  <a:pt x="1185151" y="1310360"/>
                </a:lnTo>
                <a:lnTo>
                  <a:pt x="1235036" y="1305204"/>
                </a:lnTo>
                <a:lnTo>
                  <a:pt x="1248816" y="1296619"/>
                </a:lnTo>
                <a:lnTo>
                  <a:pt x="1248816" y="1270863"/>
                </a:lnTo>
                <a:lnTo>
                  <a:pt x="1235036" y="1234795"/>
                </a:lnTo>
                <a:lnTo>
                  <a:pt x="1229868" y="1164374"/>
                </a:lnTo>
                <a:lnTo>
                  <a:pt x="1248816" y="1092250"/>
                </a:lnTo>
                <a:lnTo>
                  <a:pt x="1271130" y="1018400"/>
                </a:lnTo>
                <a:lnTo>
                  <a:pt x="1288364" y="965161"/>
                </a:lnTo>
                <a:lnTo>
                  <a:pt x="1314119" y="920508"/>
                </a:lnTo>
                <a:lnTo>
                  <a:pt x="1364005" y="881011"/>
                </a:lnTo>
                <a:lnTo>
                  <a:pt x="1379994" y="855243"/>
                </a:lnTo>
                <a:lnTo>
                  <a:pt x="1403616" y="855243"/>
                </a:lnTo>
                <a:lnTo>
                  <a:pt x="1428572" y="848131"/>
                </a:lnTo>
                <a:lnTo>
                  <a:pt x="1429385" y="862114"/>
                </a:lnTo>
                <a:lnTo>
                  <a:pt x="1434553" y="929093"/>
                </a:lnTo>
                <a:lnTo>
                  <a:pt x="1420774" y="1009815"/>
                </a:lnTo>
                <a:lnTo>
                  <a:pt x="1407071" y="1075080"/>
                </a:lnTo>
                <a:lnTo>
                  <a:pt x="1367447" y="1150645"/>
                </a:lnTo>
                <a:lnTo>
                  <a:pt x="1327899" y="1217625"/>
                </a:lnTo>
                <a:lnTo>
                  <a:pt x="1293520" y="1265707"/>
                </a:lnTo>
                <a:lnTo>
                  <a:pt x="1288364" y="1279448"/>
                </a:lnTo>
                <a:lnTo>
                  <a:pt x="1305585" y="1293177"/>
                </a:lnTo>
                <a:lnTo>
                  <a:pt x="1341678" y="1296619"/>
                </a:lnTo>
                <a:lnTo>
                  <a:pt x="1386395" y="1313802"/>
                </a:lnTo>
                <a:lnTo>
                  <a:pt x="1425943" y="1341272"/>
                </a:lnTo>
                <a:lnTo>
                  <a:pt x="1425943" y="1363599"/>
                </a:lnTo>
                <a:lnTo>
                  <a:pt x="1439722" y="1380782"/>
                </a:lnTo>
                <a:lnTo>
                  <a:pt x="1487881" y="1367040"/>
                </a:lnTo>
                <a:lnTo>
                  <a:pt x="1496491" y="1344701"/>
                </a:lnTo>
                <a:lnTo>
                  <a:pt x="1491322" y="1327531"/>
                </a:lnTo>
                <a:lnTo>
                  <a:pt x="1443164" y="1296619"/>
                </a:lnTo>
                <a:lnTo>
                  <a:pt x="1372616" y="1274292"/>
                </a:lnTo>
                <a:lnTo>
                  <a:pt x="1345133" y="1265707"/>
                </a:lnTo>
                <a:lnTo>
                  <a:pt x="1341678" y="1251966"/>
                </a:lnTo>
                <a:lnTo>
                  <a:pt x="1377784" y="1195298"/>
                </a:lnTo>
                <a:lnTo>
                  <a:pt x="1439722" y="1066495"/>
                </a:lnTo>
                <a:lnTo>
                  <a:pt x="1479270" y="934250"/>
                </a:lnTo>
                <a:lnTo>
                  <a:pt x="1491322" y="822617"/>
                </a:lnTo>
                <a:lnTo>
                  <a:pt x="1488097" y="796290"/>
                </a:lnTo>
                <a:lnTo>
                  <a:pt x="1496491" y="774522"/>
                </a:lnTo>
                <a:lnTo>
                  <a:pt x="1518818" y="814031"/>
                </a:lnTo>
                <a:lnTo>
                  <a:pt x="1554988" y="846658"/>
                </a:lnTo>
                <a:lnTo>
                  <a:pt x="1594535" y="863828"/>
                </a:lnTo>
                <a:lnTo>
                  <a:pt x="1599704" y="836358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spc="-85" dirty="0"/>
              <a:t> </a:t>
            </a:r>
            <a:r>
              <a:rPr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250" y="1517650"/>
          <a:ext cx="6778625" cy="2073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Operator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Meaning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spc="-10" dirty="0">
                          <a:latin typeface="Arial MT"/>
                          <a:cs typeface="Arial MT"/>
                        </a:rPr>
                        <a:t>&amp;&amp;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Logical</a:t>
                      </a:r>
                      <a:r>
                        <a:rPr sz="2800" spc="-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AND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spc="-15" dirty="0">
                          <a:latin typeface="Arial MT"/>
                          <a:cs typeface="Arial MT"/>
                        </a:rPr>
                        <a:t>||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Logical</a:t>
                      </a:r>
                      <a:r>
                        <a:rPr sz="2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OR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!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Logical</a:t>
                      </a:r>
                      <a:r>
                        <a:rPr sz="28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NOT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69644" y="3988689"/>
            <a:ext cx="59918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Logical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expression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compound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relational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expression-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 MT"/>
                <a:cs typeface="Arial MT"/>
              </a:rPr>
              <a:t>An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expression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" dirty="0">
                <a:latin typeface="Arial MT"/>
                <a:cs typeface="Arial MT"/>
              </a:rPr>
              <a:t> combines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relational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expressions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Arial MT"/>
                <a:cs typeface="Arial MT"/>
              </a:rPr>
              <a:t>Ex: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(a==b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&amp;&amp;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b==c)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14599" cy="14340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543253"/>
            <a:ext cx="2150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latin typeface="Calibri"/>
                <a:cs typeface="Calibri"/>
              </a:rPr>
              <a:t>Truth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55" dirty="0">
                <a:latin typeface="Calibri"/>
                <a:cs typeface="Calibri"/>
              </a:rPr>
              <a:t>Table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51050" y="2279650"/>
          <a:ext cx="5384800" cy="3035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a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b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67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40" dirty="0">
                          <a:latin typeface="Arial MT"/>
                          <a:cs typeface="Arial MT"/>
                        </a:rPr>
                        <a:t>Value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expression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7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7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&amp;&amp;</a:t>
                      </a:r>
                      <a:r>
                        <a:rPr sz="2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b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||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b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447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346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72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1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7" y="2788"/>
            <a:ext cx="1822816" cy="156280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258061"/>
            <a:ext cx="4182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Assignment</a:t>
            </a:r>
            <a:r>
              <a:rPr spc="-25" dirty="0">
                <a:latin typeface="Calibri"/>
                <a:cs typeface="Calibri"/>
              </a:rPr>
              <a:t> 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7954"/>
            <a:ext cx="6114415" cy="430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22070">
              <a:lnSpc>
                <a:spcPct val="120100"/>
              </a:lnSpc>
              <a:spcBef>
                <a:spcPts val="100"/>
              </a:spcBef>
              <a:tabLst>
                <a:tab pos="2032635" algn="l"/>
              </a:tabLst>
            </a:pPr>
            <a:r>
              <a:rPr sz="2600" spc="-6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t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ass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gn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esult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  </a:t>
            </a:r>
            <a:r>
              <a:rPr sz="2600" spc="-10" dirty="0">
                <a:latin typeface="Constantia"/>
                <a:cs typeface="Constantia"/>
              </a:rPr>
              <a:t>expression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	</a:t>
            </a:r>
            <a:r>
              <a:rPr sz="2600" spc="-5" dirty="0">
                <a:latin typeface="Constantia"/>
                <a:cs typeface="Constantia"/>
              </a:rPr>
              <a:t>variable.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15" dirty="0">
                <a:latin typeface="Constantia"/>
                <a:cs typeface="Constantia"/>
              </a:rPr>
              <a:t>Syntax:</a:t>
            </a:r>
            <a:endParaRPr sz="2600">
              <a:latin typeface="Constantia"/>
              <a:cs typeface="Constantia"/>
            </a:endParaRPr>
          </a:p>
          <a:p>
            <a:pPr marL="12700" marR="3356610" indent="272415">
              <a:lnSpc>
                <a:spcPts val="3750"/>
              </a:lnSpc>
              <a:spcBef>
                <a:spcPts val="220"/>
              </a:spcBef>
            </a:pPr>
            <a:r>
              <a:rPr sz="2600" dirty="0">
                <a:latin typeface="Constantia"/>
                <a:cs typeface="Constantia"/>
              </a:rPr>
              <a:t>v op = </a:t>
            </a:r>
            <a:r>
              <a:rPr sz="2600" spc="-5" dirty="0">
                <a:latin typeface="Constantia"/>
                <a:cs typeface="Constantia"/>
              </a:rPr>
              <a:t>exp; </a:t>
            </a:r>
            <a:r>
              <a:rPr sz="2600" dirty="0">
                <a:latin typeface="Constantia"/>
                <a:cs typeface="Constantia"/>
              </a:rPr>
              <a:t> Whe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ar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able,</a:t>
            </a:r>
            <a:endParaRPr sz="2600">
              <a:latin typeface="Constantia"/>
              <a:cs typeface="Constantia"/>
            </a:endParaRPr>
          </a:p>
          <a:p>
            <a:pPr marL="1166495" marR="5080" indent="-228600">
              <a:lnSpc>
                <a:spcPts val="3740"/>
              </a:lnSpc>
            </a:pPr>
            <a:r>
              <a:rPr sz="2600" dirty="0">
                <a:latin typeface="Constantia"/>
                <a:cs typeface="Constantia"/>
              </a:rPr>
              <a:t>op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shorthand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assignment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operator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exp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=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expression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600" dirty="0">
                <a:latin typeface="Constantia"/>
                <a:cs typeface="Constantia"/>
              </a:rPr>
              <a:t>Ex: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x=x+3</a:t>
            </a:r>
            <a:endParaRPr sz="2600">
              <a:latin typeface="Constantia"/>
              <a:cs typeface="Constantia"/>
            </a:endParaRPr>
          </a:p>
          <a:p>
            <a:pPr marL="524510">
              <a:lnSpc>
                <a:spcPct val="100000"/>
              </a:lnSpc>
              <a:spcBef>
                <a:spcPts val="620"/>
              </a:spcBef>
            </a:pPr>
            <a:r>
              <a:rPr sz="2600" spc="-5" dirty="0">
                <a:latin typeface="Constantia"/>
                <a:cs typeface="Constantia"/>
              </a:rPr>
              <a:t>x+=3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333500"/>
            <a:ext cx="21336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" y="1086358"/>
            <a:ext cx="6280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Shorthand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Assignment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6650" y="1974850"/>
          <a:ext cx="6934200" cy="3251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Simple assignment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operator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Shorthand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operator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221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a+1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=1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a-1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=1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6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a*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(m+n)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m+n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(m+n)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m+n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=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%b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%=b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3800" y="685800"/>
            <a:ext cx="1600200" cy="1280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258061"/>
            <a:ext cx="660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Increment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&amp;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Decrement </a:t>
            </a:r>
            <a:r>
              <a:rPr spc="-25" dirty="0">
                <a:latin typeface="Calibri"/>
                <a:cs typeface="Calibri"/>
              </a:rPr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7991"/>
            <a:ext cx="6415405" cy="30778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600" spc="-25" dirty="0">
                <a:latin typeface="Constantia"/>
                <a:cs typeface="Constantia"/>
              </a:rPr>
              <a:t>PL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supports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2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useful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operators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namely</a:t>
            </a:r>
            <a:endParaRPr sz="2600">
              <a:latin typeface="Constantia"/>
              <a:cs typeface="Constantia"/>
            </a:endParaRPr>
          </a:p>
          <a:p>
            <a:pPr marL="622300" indent="-610235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AutoNum type="arabicPeriod"/>
              <a:tabLst>
                <a:tab pos="622300" algn="l"/>
                <a:tab pos="622935" algn="l"/>
              </a:tabLst>
            </a:pPr>
            <a:r>
              <a:rPr sz="2600" spc="-5" dirty="0">
                <a:latin typeface="Constantia"/>
                <a:cs typeface="Constantia"/>
              </a:rPr>
              <a:t>Increment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++</a:t>
            </a:r>
            <a:endParaRPr sz="2600">
              <a:latin typeface="Constantia"/>
              <a:cs typeface="Constantia"/>
            </a:endParaRPr>
          </a:p>
          <a:p>
            <a:pPr marL="622300" indent="-610235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4230"/>
              <a:buAutoNum type="arabicPeriod"/>
              <a:tabLst>
                <a:tab pos="622300" algn="l"/>
                <a:tab pos="622935" algn="l"/>
              </a:tabLst>
            </a:pPr>
            <a:r>
              <a:rPr sz="2600" spc="-5" dirty="0">
                <a:latin typeface="Constantia"/>
                <a:cs typeface="Constantia"/>
              </a:rPr>
              <a:t>Decrement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operators</a:t>
            </a:r>
            <a:endParaRPr sz="2600">
              <a:latin typeface="Constantia"/>
              <a:cs typeface="Constantia"/>
            </a:endParaRPr>
          </a:p>
          <a:p>
            <a:pPr marL="12700" marR="5080">
              <a:lnSpc>
                <a:spcPts val="3440"/>
              </a:lnSpc>
              <a:spcBef>
                <a:spcPts val="160"/>
              </a:spcBef>
            </a:pP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++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adds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alue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and 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</a:t>
            </a:r>
            <a:r>
              <a:rPr sz="2600" spc="5" dirty="0">
                <a:latin typeface="Constantia"/>
                <a:cs typeface="Constantia"/>
              </a:rPr>
              <a:t>b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acts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1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and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latin typeface="Constantia"/>
                <a:cs typeface="Constantia"/>
              </a:rPr>
              <a:t>++a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a++</a:t>
            </a:r>
            <a:endParaRPr sz="2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latin typeface="Constantia"/>
                <a:cs typeface="Constantia"/>
              </a:rPr>
              <a:t>--a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--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981200"/>
            <a:ext cx="1429511" cy="116281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531061"/>
            <a:ext cx="4466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Rules</a:t>
            </a:r>
            <a:r>
              <a:rPr sz="3200" spc="-20" dirty="0">
                <a:latin typeface="Calibri"/>
                <a:cs typeface="Calibri"/>
              </a:rPr>
              <a:t> for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++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--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58441"/>
            <a:ext cx="7832725" cy="373887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434"/>
              </a:spcBef>
              <a:buClr>
                <a:srgbClr val="0AD0D9"/>
              </a:buClr>
              <a:buSzPct val="94642"/>
              <a:buAutoNum type="arabicPeriod"/>
              <a:tabLst>
                <a:tab pos="622300" algn="l"/>
                <a:tab pos="622935" algn="l"/>
              </a:tabLst>
            </a:pPr>
            <a:r>
              <a:rPr sz="2800" spc="-10" dirty="0">
                <a:latin typeface="Constantia"/>
                <a:cs typeface="Constantia"/>
              </a:rPr>
              <a:t>Thes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eq</a:t>
            </a:r>
            <a:r>
              <a:rPr sz="2800" dirty="0">
                <a:latin typeface="Constantia"/>
                <a:cs typeface="Constantia"/>
              </a:rPr>
              <a:t>u</a:t>
            </a:r>
            <a:r>
              <a:rPr sz="2800" spc="-10" dirty="0">
                <a:latin typeface="Constantia"/>
                <a:cs typeface="Constantia"/>
              </a:rPr>
              <a:t>i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6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ariables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as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heir</a:t>
            </a:r>
            <a:r>
              <a:rPr sz="2800" spc="-1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ope</a:t>
            </a:r>
            <a:r>
              <a:rPr sz="2800" spc="-60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ands</a:t>
            </a:r>
            <a:endParaRPr sz="2800">
              <a:latin typeface="Constantia"/>
              <a:cs typeface="Constantia"/>
            </a:endParaRPr>
          </a:p>
          <a:p>
            <a:pPr marL="622300" marR="62865" indent="-610235">
              <a:lnSpc>
                <a:spcPct val="90000"/>
              </a:lnSpc>
              <a:spcBef>
                <a:spcPts val="670"/>
              </a:spcBef>
              <a:buClr>
                <a:srgbClr val="0AD0D9"/>
              </a:buClr>
              <a:buSzPct val="94642"/>
              <a:buAutoNum type="arabicPeriod"/>
              <a:tabLst>
                <a:tab pos="622300" algn="l"/>
                <a:tab pos="622935" algn="l"/>
              </a:tabLst>
            </a:pPr>
            <a:r>
              <a:rPr sz="2800" spc="-5" dirty="0">
                <a:latin typeface="Constantia"/>
                <a:cs typeface="Constantia"/>
              </a:rPr>
              <a:t>When </a:t>
            </a:r>
            <a:r>
              <a:rPr sz="2800" dirty="0">
                <a:latin typeface="Constantia"/>
                <a:cs typeface="Constantia"/>
              </a:rPr>
              <a:t>postfix </a:t>
            </a:r>
            <a:r>
              <a:rPr sz="2800" spc="-5" dirty="0">
                <a:latin typeface="Constantia"/>
                <a:cs typeface="Constantia"/>
              </a:rPr>
              <a:t>either </a:t>
            </a:r>
            <a:r>
              <a:rPr sz="2800" dirty="0">
                <a:latin typeface="Constantia"/>
                <a:cs typeface="Constantia"/>
              </a:rPr>
              <a:t>++ </a:t>
            </a:r>
            <a:r>
              <a:rPr sz="2800" spc="-5" dirty="0">
                <a:latin typeface="Constantia"/>
                <a:cs typeface="Constantia"/>
              </a:rPr>
              <a:t>or – is </a:t>
            </a:r>
            <a:r>
              <a:rPr sz="2800" spc="-10" dirty="0">
                <a:latin typeface="Constantia"/>
                <a:cs typeface="Constantia"/>
              </a:rPr>
              <a:t>used </a:t>
            </a:r>
            <a:r>
              <a:rPr sz="2800" spc="-5" dirty="0">
                <a:latin typeface="Constantia"/>
                <a:cs typeface="Constantia"/>
              </a:rPr>
              <a:t>with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5" dirty="0">
                <a:latin typeface="Constantia"/>
                <a:cs typeface="Constantia"/>
              </a:rPr>
              <a:t> variable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in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given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expression,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expression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is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evaluated </a:t>
            </a:r>
            <a:r>
              <a:rPr sz="2800" spc="5" dirty="0">
                <a:latin typeface="Constantia"/>
                <a:cs typeface="Constantia"/>
              </a:rPr>
              <a:t>first </a:t>
            </a:r>
            <a:r>
              <a:rPr sz="2800" spc="-5" dirty="0">
                <a:latin typeface="Constantia"/>
                <a:cs typeface="Constantia"/>
              </a:rPr>
              <a:t>and then it is </a:t>
            </a:r>
            <a:r>
              <a:rPr sz="2800" spc="-10" dirty="0">
                <a:latin typeface="Constantia"/>
                <a:cs typeface="Constantia"/>
              </a:rPr>
              <a:t>incremented </a:t>
            </a:r>
            <a:r>
              <a:rPr sz="2800" spc="-5" dirty="0">
                <a:latin typeface="Constantia"/>
                <a:cs typeface="Constantia"/>
              </a:rPr>
              <a:t>or 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decremented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by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one</a:t>
            </a:r>
            <a:endParaRPr sz="2800">
              <a:latin typeface="Constantia"/>
              <a:cs typeface="Constantia"/>
            </a:endParaRPr>
          </a:p>
          <a:p>
            <a:pPr marL="622300" marR="5080" indent="-610235">
              <a:lnSpc>
                <a:spcPct val="90000"/>
              </a:lnSpc>
              <a:spcBef>
                <a:spcPts val="675"/>
              </a:spcBef>
              <a:buClr>
                <a:srgbClr val="0AD0D9"/>
              </a:buClr>
              <a:buSzPct val="94642"/>
              <a:buAutoNum type="arabicPeriod"/>
              <a:tabLst>
                <a:tab pos="622300" algn="l"/>
                <a:tab pos="622935" algn="l"/>
                <a:tab pos="6441440" algn="l"/>
              </a:tabLst>
            </a:pPr>
            <a:r>
              <a:rPr sz="2800" spc="-5" dirty="0">
                <a:latin typeface="Constantia"/>
                <a:cs typeface="Constantia"/>
              </a:rPr>
              <a:t>When </a:t>
            </a:r>
            <a:r>
              <a:rPr sz="2800" dirty="0">
                <a:latin typeface="Constantia"/>
                <a:cs typeface="Constantia"/>
              </a:rPr>
              <a:t>prefix </a:t>
            </a:r>
            <a:r>
              <a:rPr sz="2800" spc="-5" dirty="0">
                <a:latin typeface="Constantia"/>
                <a:cs typeface="Constantia"/>
              </a:rPr>
              <a:t>either ++ or – is </a:t>
            </a:r>
            <a:r>
              <a:rPr sz="2800" spc="-10" dirty="0">
                <a:latin typeface="Constantia"/>
                <a:cs typeface="Constantia"/>
              </a:rPr>
              <a:t>used </a:t>
            </a:r>
            <a:r>
              <a:rPr sz="2800" spc="-5" dirty="0">
                <a:latin typeface="Constantia"/>
                <a:cs typeface="Constantia"/>
              </a:rPr>
              <a:t>with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5" dirty="0">
                <a:latin typeface="Constantia"/>
                <a:cs typeface="Constantia"/>
              </a:rPr>
              <a:t> variable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in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given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expression,</a:t>
            </a:r>
            <a:r>
              <a:rPr sz="2800" spc="-5" dirty="0">
                <a:latin typeface="Constantia"/>
                <a:cs typeface="Constantia"/>
              </a:rPr>
              <a:t> it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incremented </a:t>
            </a:r>
            <a:r>
              <a:rPr sz="2800" spc="-6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or</a:t>
            </a:r>
            <a:r>
              <a:rPr sz="2800" spc="-16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decremented</a:t>
            </a:r>
            <a:r>
              <a:rPr sz="2800" spc="-2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by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one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first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then	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expression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evaluated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with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new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value</a:t>
            </a:r>
            <a:endParaRPr sz="28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39"/>
            <a:ext cx="1300294" cy="159833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258061"/>
            <a:ext cx="5662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Calibri"/>
                <a:cs typeface="Calibri"/>
              </a:rPr>
              <a:t>Examples</a:t>
            </a:r>
            <a:r>
              <a:rPr b="0" spc="-25" dirty="0">
                <a:latin typeface="Calibri"/>
                <a:cs typeface="Calibri"/>
              </a:rPr>
              <a:t> for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++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&amp;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--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30" dirty="0">
                <a:latin typeface="Calibri"/>
                <a:cs typeface="Calibri"/>
              </a:rPr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9135"/>
            <a:ext cx="7840345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89175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Constantia"/>
                <a:cs typeface="Constantia"/>
              </a:rPr>
              <a:t>Let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</a:t>
            </a:r>
            <a:r>
              <a:rPr sz="2800" spc="-1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value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</a:t>
            </a:r>
            <a:r>
              <a:rPr sz="2800" spc="-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=5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b=++a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then </a:t>
            </a:r>
            <a:r>
              <a:rPr sz="2800" spc="-6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=6</a:t>
            </a:r>
            <a:endParaRPr sz="2800">
              <a:latin typeface="Constantia"/>
              <a:cs typeface="Constantia"/>
            </a:endParaRPr>
          </a:p>
          <a:p>
            <a:pPr marL="12700" marR="2193290">
              <a:lnSpc>
                <a:spcPct val="100000"/>
              </a:lnSpc>
              <a:spcBef>
                <a:spcPts val="5"/>
              </a:spcBef>
            </a:pPr>
            <a:r>
              <a:rPr sz="2800" spc="5" dirty="0">
                <a:latin typeface="Constantia"/>
                <a:cs typeface="Constantia"/>
              </a:rPr>
              <a:t>Let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value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</a:t>
            </a:r>
            <a:r>
              <a:rPr sz="2800" spc="-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=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5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b=a++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then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=5 </a:t>
            </a:r>
            <a:r>
              <a:rPr sz="2800" spc="-5" dirty="0">
                <a:latin typeface="Constantia"/>
                <a:cs typeface="Constantia"/>
              </a:rPr>
              <a:t>but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b=6</a:t>
            </a:r>
            <a:endParaRPr sz="28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nstantia"/>
                <a:cs typeface="Constantia"/>
              </a:rPr>
              <a:t>i.e.:</a:t>
            </a:r>
            <a:endParaRPr sz="2800">
              <a:latin typeface="Constantia"/>
              <a:cs typeface="Constantia"/>
            </a:endParaRPr>
          </a:p>
          <a:p>
            <a:pPr marL="285115" marR="276860" indent="-273050" algn="just">
              <a:lnSpc>
                <a:spcPct val="80000"/>
              </a:lnSpc>
              <a:spcBef>
                <a:spcPts val="675"/>
              </a:spcBef>
              <a:buAutoNum type="arabicPeriod"/>
              <a:tabLst>
                <a:tab pos="294640" algn="l"/>
              </a:tabLst>
            </a:pP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prefix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operator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5" dirty="0">
                <a:latin typeface="Constantia"/>
                <a:cs typeface="Constantia"/>
              </a:rPr>
              <a:t>first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adds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1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to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operand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 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then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result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assigned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to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variable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on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left</a:t>
            </a:r>
            <a:endParaRPr sz="2800">
              <a:latin typeface="Constantia"/>
              <a:cs typeface="Constantia"/>
            </a:endParaRPr>
          </a:p>
          <a:p>
            <a:pPr marL="285115" marR="5080" indent="-273050" algn="just">
              <a:lnSpc>
                <a:spcPts val="2690"/>
              </a:lnSpc>
              <a:spcBef>
                <a:spcPts val="650"/>
              </a:spcBef>
              <a:buAutoNum type="arabicPeriod"/>
              <a:tabLst>
                <a:tab pos="356870" algn="l"/>
              </a:tabLst>
            </a:pPr>
            <a:r>
              <a:rPr sz="2800" spc="-5" dirty="0">
                <a:latin typeface="Constantia"/>
                <a:cs typeface="Constantia"/>
              </a:rPr>
              <a:t>a </a:t>
            </a:r>
            <a:r>
              <a:rPr sz="2800" dirty="0">
                <a:latin typeface="Constantia"/>
                <a:cs typeface="Constantia"/>
              </a:rPr>
              <a:t>postfix </a:t>
            </a:r>
            <a:r>
              <a:rPr sz="2800" spc="-15" dirty="0">
                <a:latin typeface="Constantia"/>
                <a:cs typeface="Constantia"/>
              </a:rPr>
              <a:t>operator </a:t>
            </a:r>
            <a:r>
              <a:rPr sz="2800" spc="5" dirty="0">
                <a:latin typeface="Constantia"/>
                <a:cs typeface="Constantia"/>
              </a:rPr>
              <a:t>first </a:t>
            </a:r>
            <a:r>
              <a:rPr sz="2800" spc="-5" dirty="0">
                <a:latin typeface="Constantia"/>
                <a:cs typeface="Constantia"/>
              </a:rPr>
              <a:t>assigns </a:t>
            </a:r>
            <a:r>
              <a:rPr sz="2800" spc="-10" dirty="0">
                <a:latin typeface="Constantia"/>
                <a:cs typeface="Constantia"/>
              </a:rPr>
              <a:t>the value </a:t>
            </a:r>
            <a:r>
              <a:rPr sz="2800" spc="-25" dirty="0">
                <a:latin typeface="Constantia"/>
                <a:cs typeface="Constantia"/>
              </a:rPr>
              <a:t>to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5" dirty="0">
                <a:latin typeface="Constantia"/>
                <a:cs typeface="Constantia"/>
              </a:rPr>
              <a:t> variable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on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left</a:t>
            </a:r>
            <a:r>
              <a:rPr sz="2800" spc="-1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then</a:t>
            </a:r>
            <a:r>
              <a:rPr sz="2800" spc="-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increments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operand.</a:t>
            </a:r>
            <a:endParaRPr sz="28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240" y="1447800"/>
            <a:ext cx="1594103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" y="1314958"/>
            <a:ext cx="7693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Conditional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operators(Ternary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Operator)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0815"/>
            <a:ext cx="7868920" cy="39287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latin typeface="Constantia"/>
                <a:cs typeface="Constantia"/>
              </a:rPr>
              <a:t>Syntax: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latin typeface="Constantia"/>
                <a:cs typeface="Constantia"/>
              </a:rPr>
              <a:t>exp1 </a:t>
            </a:r>
            <a:r>
              <a:rPr sz="2000" dirty="0">
                <a:latin typeface="Constantia"/>
                <a:cs typeface="Constantia"/>
              </a:rPr>
              <a:t>?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exp2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: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exp3</a:t>
            </a:r>
            <a:endParaRPr sz="2000">
              <a:latin typeface="Constantia"/>
              <a:cs typeface="Constantia"/>
            </a:endParaRPr>
          </a:p>
          <a:p>
            <a:pPr marL="12700" marR="3272790">
              <a:lnSpc>
                <a:spcPct val="120000"/>
              </a:lnSpc>
            </a:pPr>
            <a:r>
              <a:rPr sz="2000" spc="-5" dirty="0">
                <a:latin typeface="Constantia"/>
                <a:cs typeface="Constantia"/>
              </a:rPr>
              <a:t>Where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exp1,exp2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exp3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expressions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30" dirty="0">
                <a:latin typeface="Constantia"/>
                <a:cs typeface="Constantia"/>
              </a:rPr>
              <a:t>Working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?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Operator: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onstantia"/>
                <a:cs typeface="Constantia"/>
              </a:rPr>
              <a:t>Exp1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evaluated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first,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if</a:t>
            </a:r>
            <a:r>
              <a:rPr sz="2000" spc="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it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nonzero(1/true)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then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expression2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endParaRPr sz="20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latin typeface="Constantia"/>
                <a:cs typeface="Constantia"/>
              </a:rPr>
              <a:t>evaluated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this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becomes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value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expression,</a:t>
            </a:r>
            <a:endParaRPr sz="20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nstantia"/>
                <a:cs typeface="Constantia"/>
              </a:rPr>
              <a:t>If </a:t>
            </a:r>
            <a:r>
              <a:rPr sz="2000" spc="-10" dirty="0">
                <a:latin typeface="Constantia"/>
                <a:cs typeface="Constantia"/>
              </a:rPr>
              <a:t>exp1 </a:t>
            </a:r>
            <a:r>
              <a:rPr sz="2000" spc="-5" dirty="0">
                <a:latin typeface="Constantia"/>
                <a:cs typeface="Constantia"/>
              </a:rPr>
              <a:t>is false(0/zero) </a:t>
            </a:r>
            <a:r>
              <a:rPr sz="2000" spc="-10" dirty="0">
                <a:latin typeface="Constantia"/>
                <a:cs typeface="Constantia"/>
              </a:rPr>
              <a:t>exp3 </a:t>
            </a:r>
            <a:r>
              <a:rPr sz="2000" spc="-5" dirty="0">
                <a:latin typeface="Constantia"/>
                <a:cs typeface="Constantia"/>
              </a:rPr>
              <a:t>is evaluated </a:t>
            </a:r>
            <a:r>
              <a:rPr sz="2000" dirty="0">
                <a:latin typeface="Constantia"/>
                <a:cs typeface="Constantia"/>
              </a:rPr>
              <a:t>and </a:t>
            </a:r>
            <a:r>
              <a:rPr sz="2000" spc="-5" dirty="0">
                <a:latin typeface="Constantia"/>
                <a:cs typeface="Constantia"/>
              </a:rPr>
              <a:t>its value becomes the value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expression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onstantia"/>
                <a:cs typeface="Constantia"/>
              </a:rPr>
              <a:t>Ex: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m=2;</a:t>
            </a:r>
            <a:endParaRPr sz="2000">
              <a:latin typeface="Constantia"/>
              <a:cs typeface="Constantia"/>
            </a:endParaRPr>
          </a:p>
          <a:p>
            <a:pPr marL="4114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onstantia"/>
                <a:cs typeface="Constantia"/>
              </a:rPr>
              <a:t>n=3</a:t>
            </a:r>
            <a:endParaRPr sz="2000">
              <a:latin typeface="Constantia"/>
              <a:cs typeface="Constantia"/>
            </a:endParaRPr>
          </a:p>
          <a:p>
            <a:pPr marL="40894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Constantia"/>
                <a:cs typeface="Constantia"/>
              </a:rPr>
              <a:t>r=(m&gt;n)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?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m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: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n;</a:t>
            </a:r>
            <a:endParaRPr sz="20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8859" y="1828800"/>
            <a:ext cx="2275332" cy="15514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7" y="0"/>
            <a:ext cx="9145905" cy="6858000"/>
            <a:chOff x="-877" y="0"/>
            <a:chExt cx="914590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47"/>
              <a:ext cx="9143999" cy="10261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57" y="0"/>
              <a:ext cx="4742641" cy="599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0762" cy="10199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877" y="52959"/>
              <a:ext cx="9145639" cy="90068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18459" y="1177797"/>
            <a:ext cx="2366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30" dirty="0">
                <a:solidFill>
                  <a:srgbClr val="C00000"/>
                </a:solidFill>
                <a:latin typeface="Constantia"/>
                <a:cs typeface="Constantia"/>
              </a:rPr>
              <a:t>OPERATORS</a:t>
            </a:r>
            <a:endParaRPr sz="32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600" y="1709369"/>
            <a:ext cx="8076565" cy="2289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C000"/>
                </a:solidFill>
                <a:latin typeface="Constantia"/>
                <a:cs typeface="Constantia"/>
              </a:rPr>
              <a:t>Definition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Constantia"/>
              <a:cs typeface="Constantia"/>
            </a:endParaRPr>
          </a:p>
          <a:p>
            <a:pPr marL="12700" marR="5080">
              <a:lnSpc>
                <a:spcPts val="2590"/>
              </a:lnSpc>
            </a:pPr>
            <a:r>
              <a:rPr sz="2400" spc="-80" dirty="0">
                <a:solidFill>
                  <a:srgbClr val="FFFFFF"/>
                </a:solidFill>
                <a:latin typeface="Constantia"/>
                <a:cs typeface="Constantia"/>
              </a:rPr>
              <a:t>“An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operator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is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symbol (+,-,*,/) that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directs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Constantia"/>
                <a:cs typeface="Constantia"/>
              </a:rPr>
              <a:t>computer 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to </a:t>
            </a:r>
            <a:r>
              <a:rPr sz="2400" spc="-59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perform</a:t>
            </a:r>
            <a:r>
              <a:rPr sz="2400" spc="-114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certain</a:t>
            </a:r>
            <a:r>
              <a:rPr sz="2400" spc="-5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mathematical</a:t>
            </a:r>
            <a:r>
              <a:rPr sz="2400" spc="-9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or</a:t>
            </a:r>
            <a:r>
              <a:rPr sz="2400" spc="-8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logical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 manipulations</a:t>
            </a:r>
            <a:r>
              <a:rPr sz="2400" spc="-11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is </a:t>
            </a:r>
            <a:r>
              <a:rPr sz="2400" spc="-59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usually</a:t>
            </a:r>
            <a:r>
              <a:rPr sz="2400" spc="-11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used</a:t>
            </a:r>
            <a:r>
              <a:rPr sz="2400" spc="-3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nstantia"/>
                <a:cs typeface="Constantia"/>
              </a:rPr>
              <a:t>manipulate</a:t>
            </a:r>
            <a:r>
              <a:rPr sz="2400" spc="-13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data</a:t>
            </a:r>
            <a:r>
              <a:rPr sz="2400" spc="-12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nstantia"/>
                <a:cs typeface="Constantia"/>
              </a:rPr>
              <a:t>variables”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Ex:</a:t>
            </a:r>
            <a:r>
              <a:rPr sz="2400" spc="-11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FFFF"/>
                </a:solidFill>
                <a:latin typeface="Constantia"/>
                <a:cs typeface="Constantia"/>
              </a:rPr>
              <a:t>a+b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00400" y="4038600"/>
            <a:ext cx="2819400" cy="180593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08736"/>
            <a:ext cx="33578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Bitwise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73453"/>
            <a:ext cx="782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These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operators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allow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manipulation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level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51050" y="2051050"/>
          <a:ext cx="5412104" cy="3140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Operator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12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Meaning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&amp;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Bitwise</a:t>
                      </a:r>
                      <a:r>
                        <a:rPr sz="2800" spc="-1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AND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|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Bitwise</a:t>
                      </a:r>
                      <a:r>
                        <a:rPr sz="2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OR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^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Bitwise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exclusive</a:t>
                      </a:r>
                      <a:r>
                        <a:rPr sz="2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OR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&lt;&lt;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Shift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left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&gt;&gt;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Shift</a:t>
                      </a:r>
                      <a:r>
                        <a:rPr sz="2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right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0" y="1828800"/>
            <a:ext cx="1524000" cy="221894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258061"/>
            <a:ext cx="3300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Special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7954"/>
            <a:ext cx="6333490" cy="19284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AutoNum type="arabicPeriod"/>
              <a:tabLst>
                <a:tab pos="622300" algn="l"/>
                <a:tab pos="622935" algn="l"/>
              </a:tabLst>
            </a:pPr>
            <a:r>
              <a:rPr sz="2600" spc="-4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om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(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,)</a:t>
            </a:r>
            <a:endParaRPr sz="2600">
              <a:latin typeface="Constantia"/>
              <a:cs typeface="Constantia"/>
            </a:endParaRPr>
          </a:p>
          <a:p>
            <a:pPr marL="622300" indent="-61023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622300" algn="l"/>
                <a:tab pos="622935" algn="l"/>
              </a:tabLst>
            </a:pPr>
            <a:r>
              <a:rPr sz="2600" spc="-5" dirty="0">
                <a:latin typeface="Constantia"/>
                <a:cs typeface="Constantia"/>
              </a:rPr>
              <a:t>sizeof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operator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sizeof(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622300" indent="-61023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622300" algn="l"/>
                <a:tab pos="622935" algn="l"/>
              </a:tabLst>
            </a:pPr>
            <a:r>
              <a:rPr sz="2600" spc="-7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n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ors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 ( &amp;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*)</a:t>
            </a:r>
            <a:endParaRPr sz="2600">
              <a:latin typeface="Constantia"/>
              <a:cs typeface="Constantia"/>
            </a:endParaRPr>
          </a:p>
          <a:p>
            <a:pPr marL="622300" indent="-61023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622300" algn="l"/>
                <a:tab pos="622935" algn="l"/>
              </a:tabLst>
            </a:pPr>
            <a:r>
              <a:rPr sz="2600" spc="-5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ember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selecti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5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3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 (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.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-</a:t>
            </a:r>
            <a:r>
              <a:rPr sz="2600" dirty="0">
                <a:latin typeface="Constantia"/>
                <a:cs typeface="Constantia"/>
              </a:rPr>
              <a:t>&gt;)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3407" y="1219200"/>
            <a:ext cx="1574291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08736"/>
            <a:ext cx="4257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alibri"/>
                <a:cs typeface="Calibri"/>
              </a:rPr>
              <a:t>Arithmetic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Expressions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289050"/>
          <a:ext cx="8458200" cy="525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Algebraic</a:t>
                      </a:r>
                      <a:r>
                        <a:rPr sz="2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expression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34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PL</a:t>
                      </a:r>
                      <a:r>
                        <a:rPr sz="2800" spc="-1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expression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axb-c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a*b-c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(m+n)(x+y)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63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(m+n)*(x+y)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1518920" marR="2453005" algn="ctr">
                        <a:lnSpc>
                          <a:spcPct val="118700"/>
                        </a:lnSpc>
                        <a:spcBef>
                          <a:spcPts val="90"/>
                        </a:spcBef>
                      </a:pPr>
                      <a:r>
                        <a:rPr sz="2050" i="1" spc="105" dirty="0">
                          <a:latin typeface="Times New Roman"/>
                          <a:cs typeface="Times New Roman"/>
                        </a:rPr>
                        <a:t>ab  </a:t>
                      </a:r>
                      <a:r>
                        <a:rPr sz="205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a*b/c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3x</a:t>
                      </a:r>
                      <a:r>
                        <a:rPr sz="2775" baseline="2552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+2x+1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50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3*x*x+2*x+1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697989" marR="2433320" indent="1905" algn="ctr">
                        <a:lnSpc>
                          <a:spcPct val="118700"/>
                        </a:lnSpc>
                        <a:spcBef>
                          <a:spcPts val="655"/>
                        </a:spcBef>
                      </a:pPr>
                      <a:r>
                        <a:rPr sz="2050" i="1" dirty="0">
                          <a:latin typeface="Times New Roman"/>
                          <a:cs typeface="Times New Roman"/>
                        </a:rPr>
                        <a:t>a  b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a/b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922655">
                        <a:lnSpc>
                          <a:spcPct val="100000"/>
                        </a:lnSpc>
                        <a:spcBef>
                          <a:spcPts val="1105"/>
                        </a:spcBef>
                        <a:tabLst>
                          <a:tab pos="1508125" algn="l"/>
                        </a:tabLst>
                      </a:pPr>
                      <a:r>
                        <a:rPr sz="2700" spc="-7" baseline="-35493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2700" baseline="-35493" dirty="0">
                          <a:latin typeface="Arial MT"/>
                          <a:cs typeface="Arial MT"/>
                        </a:rPr>
                        <a:t>=	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0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00" i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7655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S=(a+b+c)/2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828800" y="32004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76200" y="609600"/>
                </a:moveTo>
                <a:lnTo>
                  <a:pt x="46559" y="605609"/>
                </a:lnTo>
                <a:lnTo>
                  <a:pt x="22336" y="594725"/>
                </a:lnTo>
                <a:lnTo>
                  <a:pt x="5994" y="578578"/>
                </a:lnTo>
                <a:lnTo>
                  <a:pt x="0" y="558800"/>
                </a:lnTo>
                <a:lnTo>
                  <a:pt x="0" y="50800"/>
                </a:lnTo>
                <a:lnTo>
                  <a:pt x="5994" y="31021"/>
                </a:lnTo>
                <a:lnTo>
                  <a:pt x="22336" y="14874"/>
                </a:lnTo>
                <a:lnTo>
                  <a:pt x="46559" y="3990"/>
                </a:lnTo>
                <a:lnTo>
                  <a:pt x="76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958433" y="3195637"/>
            <a:ext cx="408940" cy="619125"/>
            <a:chOff x="1958433" y="3195637"/>
            <a:chExt cx="408940" cy="619125"/>
          </a:xfrm>
        </p:grpSpPr>
        <p:sp>
          <p:nvSpPr>
            <p:cNvPr id="6" name="object 6"/>
            <p:cNvSpPr/>
            <p:nvPr/>
          </p:nvSpPr>
          <p:spPr>
            <a:xfrm>
              <a:off x="1958433" y="3478672"/>
              <a:ext cx="298450" cy="0"/>
            </a:xfrm>
            <a:custGeom>
              <a:avLst/>
              <a:gdLst/>
              <a:ahLst/>
              <a:cxnLst/>
              <a:rect l="l" t="t" r="r" b="b"/>
              <a:pathLst>
                <a:path w="298450">
                  <a:moveTo>
                    <a:pt x="0" y="0"/>
                  </a:moveTo>
                  <a:lnTo>
                    <a:pt x="298280" y="0"/>
                  </a:lnTo>
                </a:path>
              </a:pathLst>
            </a:custGeom>
            <a:ln w="11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000" y="3200400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0" y="0"/>
                  </a:moveTo>
                  <a:lnTo>
                    <a:pt x="29640" y="3990"/>
                  </a:lnTo>
                  <a:lnTo>
                    <a:pt x="53863" y="14874"/>
                  </a:lnTo>
                  <a:lnTo>
                    <a:pt x="70205" y="31021"/>
                  </a:lnTo>
                  <a:lnTo>
                    <a:pt x="76200" y="50800"/>
                  </a:lnTo>
                  <a:lnTo>
                    <a:pt x="76200" y="558800"/>
                  </a:lnTo>
                  <a:lnTo>
                    <a:pt x="70205" y="578578"/>
                  </a:lnTo>
                  <a:lnTo>
                    <a:pt x="53863" y="594725"/>
                  </a:lnTo>
                  <a:lnTo>
                    <a:pt x="29640" y="605609"/>
                  </a:lnTo>
                  <a:lnTo>
                    <a:pt x="0" y="609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139193" y="5150499"/>
            <a:ext cx="172720" cy="0"/>
          </a:xfrm>
          <a:custGeom>
            <a:avLst/>
            <a:gdLst/>
            <a:ahLst/>
            <a:cxnLst/>
            <a:rect l="l" t="t" r="r" b="b"/>
            <a:pathLst>
              <a:path w="172719">
                <a:moveTo>
                  <a:pt x="0" y="0"/>
                </a:moveTo>
                <a:lnTo>
                  <a:pt x="172647" y="0"/>
                </a:lnTo>
              </a:path>
            </a:pathLst>
          </a:custGeom>
          <a:ln w="118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062037" y="5862637"/>
            <a:ext cx="1779270" cy="314325"/>
            <a:chOff x="1062037" y="5862637"/>
            <a:chExt cx="1779270" cy="314325"/>
          </a:xfrm>
        </p:grpSpPr>
        <p:sp>
          <p:nvSpPr>
            <p:cNvPr id="10" name="object 10"/>
            <p:cNvSpPr/>
            <p:nvPr/>
          </p:nvSpPr>
          <p:spPr>
            <a:xfrm>
              <a:off x="1947566" y="6054012"/>
              <a:ext cx="893444" cy="0"/>
            </a:xfrm>
            <a:custGeom>
              <a:avLst/>
              <a:gdLst/>
              <a:ahLst/>
              <a:cxnLst/>
              <a:rect l="l" t="t" r="r" b="b"/>
              <a:pathLst>
                <a:path w="893444">
                  <a:moveTo>
                    <a:pt x="0" y="0"/>
                  </a:moveTo>
                  <a:lnTo>
                    <a:pt x="893336" y="0"/>
                  </a:lnTo>
                </a:path>
              </a:pathLst>
            </a:custGeom>
            <a:ln w="10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800" y="5867400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0" y="304800"/>
                  </a:moveTo>
                  <a:lnTo>
                    <a:pt x="914400" y="3048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08736"/>
            <a:ext cx="4257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alibri"/>
                <a:cs typeface="Calibri"/>
              </a:rPr>
              <a:t>Arithmetic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Expressions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050" y="1289050"/>
          <a:ext cx="8992870" cy="510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3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Algebraic</a:t>
                      </a:r>
                      <a:r>
                        <a:rPr sz="2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expression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PL</a:t>
                      </a:r>
                      <a:r>
                        <a:rPr sz="2800" spc="-1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expression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area=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950" i="1" spc="3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50" spc="5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95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50" i="1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950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i="1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50" spc="2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95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50" i="1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Symbol"/>
                          <a:cs typeface="Symbol"/>
                        </a:rPr>
                        <a:t></a:t>
                      </a:r>
                      <a:endParaRPr sz="1950">
                        <a:latin typeface="Symbol"/>
                        <a:cs typeface="Symbol"/>
                      </a:endParaRPr>
                    </a:p>
                  </a:txBody>
                  <a:tcPr marL="0" marR="0" marT="1174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area=sqrt(s*(s-a)*(s-b)*(s-c))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 gridSpan="2">
                  <a:txBody>
                    <a:bodyPr/>
                    <a:lstStyle/>
                    <a:p>
                      <a:pPr marL="108585" algn="ctr">
                        <a:lnSpc>
                          <a:spcPts val="1235"/>
                        </a:lnSpc>
                        <a:spcBef>
                          <a:spcPts val="2175"/>
                        </a:spcBef>
                        <a:tabLst>
                          <a:tab pos="596900" algn="l"/>
                          <a:tab pos="1048385" algn="l"/>
                        </a:tabLst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Sin	</a:t>
                      </a:r>
                      <a:r>
                        <a:rPr sz="2400" spc="15" baseline="31250" dirty="0">
                          <a:latin typeface="Symbol"/>
                          <a:cs typeface="Symbol"/>
                        </a:rPr>
                        <a:t></a:t>
                      </a:r>
                      <a:r>
                        <a:rPr sz="2400" u="sng" spc="15" baseline="-3472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i="1" u="sng" spc="15" baseline="2430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</a:t>
                      </a:r>
                      <a:endParaRPr sz="2400" baseline="24305">
                        <a:latin typeface="Times New Roman"/>
                        <a:cs typeface="Times New Roman"/>
                      </a:endParaRPr>
                    </a:p>
                    <a:p>
                      <a:pPr marL="121920" algn="ctr">
                        <a:lnSpc>
                          <a:spcPts val="994"/>
                        </a:lnSpc>
                      </a:pPr>
                      <a:r>
                        <a:rPr sz="1600" dirty="0">
                          <a:latin typeface="Symbol"/>
                          <a:cs typeface="Symbol"/>
                        </a:rPr>
                        <a:t></a:t>
                      </a:r>
                      <a:endParaRPr sz="1600">
                        <a:latin typeface="Symbol"/>
                        <a:cs typeface="Symbol"/>
                      </a:endParaRPr>
                    </a:p>
                    <a:p>
                      <a:pPr marL="12192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dirty="0">
                          <a:latin typeface="Symbol"/>
                          <a:cs typeface="Symbol"/>
                        </a:rPr>
                        <a:t>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276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sin(b/sqrt(a*a+b*b))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R="83185" algn="r">
                        <a:lnSpc>
                          <a:spcPct val="100000"/>
                        </a:lnSpc>
                      </a:pPr>
                      <a:r>
                        <a:rPr sz="1650" spc="40" dirty="0">
                          <a:latin typeface="Symbol"/>
                          <a:cs typeface="Symbol"/>
                        </a:rPr>
                        <a:t></a:t>
                      </a:r>
                      <a:r>
                        <a:rPr sz="1350" spc="60" baseline="-2469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350" spc="247" baseline="-2469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15" dirty="0">
                          <a:latin typeface="Symbol"/>
                          <a:cs typeface="Symbol"/>
                        </a:rPr>
                        <a:t>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ts val="1150"/>
                        </a:lnSpc>
                      </a:pPr>
                      <a:r>
                        <a:rPr sz="2400" spc="-15" baseline="38194" dirty="0">
                          <a:latin typeface="Symbol"/>
                          <a:cs typeface="Symbol"/>
                        </a:rPr>
                        <a:t></a:t>
                      </a:r>
                      <a:r>
                        <a:rPr sz="2475" spc="315" baseline="40404" dirty="0">
                          <a:latin typeface="Symbol"/>
                          <a:cs typeface="Symbol"/>
                        </a:rPr>
                        <a:t></a:t>
                      </a:r>
                      <a:r>
                        <a:rPr sz="1350" i="1" baseline="49382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1350" i="1" spc="-30" baseline="4938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172" baseline="41666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475" baseline="40404" dirty="0">
                          <a:latin typeface="Symbol"/>
                          <a:cs typeface="Symbol"/>
                        </a:rPr>
                        <a:t></a:t>
                      </a:r>
                      <a:r>
                        <a:rPr sz="2475" spc="-240" baseline="404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50" i="1" baseline="49382" dirty="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sz="1350" i="1" spc="-135" baseline="49382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aseline="38194" dirty="0">
                          <a:latin typeface="Symbol"/>
                          <a:cs typeface="Symbol"/>
                        </a:rPr>
                        <a:t></a:t>
                      </a:r>
                      <a:r>
                        <a:rPr sz="2400" spc="-292" baseline="3819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9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650" spc="-50" dirty="0">
                          <a:latin typeface="Symbol"/>
                          <a:cs typeface="Symbol"/>
                        </a:rPr>
                        <a:t></a:t>
                      </a:r>
                      <a:r>
                        <a:rPr sz="1600" i="1" spc="3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i="1" spc="4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350" baseline="43209" dirty="0">
                          <a:latin typeface="Times New Roman"/>
                          <a:cs typeface="Times New Roman"/>
                        </a:rPr>
                        <a:t>2</a:t>
                      </a:r>
                      <a:endParaRPr sz="1350" baseline="43209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ts val="810"/>
                        </a:lnSpc>
                        <a:tabLst>
                          <a:tab pos="460375" algn="l"/>
                          <a:tab pos="836294" algn="l"/>
                        </a:tabLst>
                      </a:pPr>
                      <a:r>
                        <a:rPr sz="1600" spc="15" dirty="0">
                          <a:latin typeface="Symbol"/>
                          <a:cs typeface="Symbol"/>
                        </a:rPr>
                        <a:t>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22" baseline="-32986" dirty="0">
                          <a:latin typeface="Times New Roman"/>
                          <a:cs typeface="Times New Roman"/>
                        </a:rPr>
                        <a:t>2	</a:t>
                      </a:r>
                      <a:r>
                        <a:rPr sz="1600" spc="15" dirty="0">
                          <a:latin typeface="Symbol"/>
                          <a:cs typeface="Symbol"/>
                        </a:rPr>
                        <a:t></a:t>
                      </a:r>
                      <a:endParaRPr sz="1600">
                        <a:latin typeface="Symbol"/>
                        <a:cs typeface="Symbol"/>
                      </a:endParaRPr>
                    </a:p>
                    <a:p>
                      <a:pPr marL="88265">
                        <a:lnSpc>
                          <a:spcPts val="1639"/>
                        </a:lnSpc>
                        <a:tabLst>
                          <a:tab pos="836294" algn="l"/>
                        </a:tabLst>
                      </a:pPr>
                      <a:r>
                        <a:rPr sz="1600" spc="15" dirty="0">
                          <a:latin typeface="Symbol"/>
                          <a:cs typeface="Symbol"/>
                        </a:rPr>
                        <a:t>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600" spc="15" dirty="0">
                          <a:latin typeface="Symbol"/>
                          <a:cs typeface="Symbol"/>
                        </a:rPr>
                        <a:t></a:t>
                      </a:r>
                      <a:endParaRPr sz="1600">
                        <a:latin typeface="Symbol"/>
                        <a:cs typeface="Symbol"/>
                      </a:endParaRPr>
                    </a:p>
                  </a:txBody>
                  <a:tcPr marL="0" marR="0" marT="6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tow1=sqrt((rowx-rowy)/2+tow*x*y*y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)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11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80645" algn="r">
                        <a:lnSpc>
                          <a:spcPct val="100000"/>
                        </a:lnSpc>
                      </a:pPr>
                      <a:r>
                        <a:rPr sz="1550" spc="65" dirty="0">
                          <a:latin typeface="Symbol"/>
                          <a:cs typeface="Symbol"/>
                        </a:rPr>
                        <a:t></a:t>
                      </a:r>
                      <a:r>
                        <a:rPr sz="1275" spc="97" baseline="-2287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275" spc="262" baseline="-228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80" dirty="0">
                          <a:latin typeface="Symbol"/>
                          <a:cs typeface="Symbol"/>
                        </a:rPr>
                        <a:t></a:t>
                      </a:r>
                      <a:endParaRPr sz="1450">
                        <a:latin typeface="Symbol"/>
                        <a:cs typeface="Symbo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485"/>
                        </a:lnSpc>
                        <a:spcBef>
                          <a:spcPts val="1860"/>
                        </a:spcBef>
                        <a:tabLst>
                          <a:tab pos="447040" algn="l"/>
                          <a:tab pos="828040" algn="l"/>
                        </a:tabLst>
                      </a:pPr>
                      <a:r>
                        <a:rPr sz="2175" spc="75" baseline="-3831" dirty="0">
                          <a:latin typeface="Symbol"/>
                          <a:cs typeface="Symbol"/>
                        </a:rPr>
                        <a:t></a:t>
                      </a:r>
                      <a:r>
                        <a:rPr sz="1550" spc="50" dirty="0">
                          <a:latin typeface="Symbol"/>
                          <a:cs typeface="Symbol"/>
                        </a:rPr>
                        <a:t></a:t>
                      </a:r>
                      <a:r>
                        <a:rPr sz="1550" spc="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50" spc="114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1550" spc="114" dirty="0">
                          <a:latin typeface="Symbol"/>
                          <a:cs typeface="Symbol"/>
                        </a:rPr>
                        <a:t></a:t>
                      </a:r>
                      <a:r>
                        <a:rPr sz="1550" spc="114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75" spc="97" baseline="-3831" dirty="0">
                          <a:latin typeface="Symbol"/>
                          <a:cs typeface="Symbol"/>
                        </a:rPr>
                        <a:t></a:t>
                      </a:r>
                      <a:r>
                        <a:rPr sz="1275" spc="97" baseline="58823" dirty="0">
                          <a:latin typeface="Times New Roman"/>
                          <a:cs typeface="Times New Roman"/>
                        </a:rPr>
                        <a:t>2</a:t>
                      </a:r>
                      <a:endParaRPr sz="1275" baseline="58823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ts val="1360"/>
                        </a:lnSpc>
                        <a:tabLst>
                          <a:tab pos="339725" algn="l"/>
                          <a:tab pos="729615" algn="l"/>
                        </a:tabLst>
                      </a:pPr>
                      <a:r>
                        <a:rPr sz="2175" spc="104" baseline="-9578" dirty="0">
                          <a:latin typeface="Symbol"/>
                          <a:cs typeface="Symbol"/>
                        </a:rPr>
                        <a:t></a:t>
                      </a:r>
                      <a:r>
                        <a:rPr sz="2175" spc="104" baseline="-9578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75" i="1" spc="52" baseline="49019" dirty="0">
                          <a:latin typeface="Times New Roman"/>
                          <a:cs typeface="Times New Roman"/>
                        </a:rPr>
                        <a:t>x	y</a:t>
                      </a:r>
                      <a:r>
                        <a:rPr sz="1275" i="1" spc="195" baseline="4901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75" spc="104" baseline="-9578" dirty="0">
                          <a:latin typeface="Symbol"/>
                          <a:cs typeface="Symbol"/>
                        </a:rPr>
                        <a:t></a:t>
                      </a:r>
                      <a:r>
                        <a:rPr sz="2175" spc="735" baseline="-957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50" spc="8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550" spc="80" dirty="0">
                          <a:latin typeface="Symbol"/>
                          <a:cs typeface="Symbol"/>
                        </a:rPr>
                        <a:t></a:t>
                      </a:r>
                      <a:r>
                        <a:rPr sz="1450" i="1" spc="80" dirty="0">
                          <a:latin typeface="Times New Roman"/>
                          <a:cs typeface="Times New Roman"/>
                        </a:rPr>
                        <a:t>xy</a:t>
                      </a:r>
                      <a:r>
                        <a:rPr sz="1275" spc="120" baseline="42483" dirty="0">
                          <a:latin typeface="Times New Roman"/>
                          <a:cs typeface="Times New Roman"/>
                        </a:rPr>
                        <a:t>2</a:t>
                      </a:r>
                      <a:endParaRPr sz="1275" baseline="42483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ts val="1614"/>
                        </a:lnSpc>
                        <a:tabLst>
                          <a:tab pos="457200" algn="l"/>
                          <a:tab pos="828040" algn="l"/>
                        </a:tabLst>
                      </a:pPr>
                      <a:r>
                        <a:rPr sz="1450" spc="70" dirty="0">
                          <a:latin typeface="Symbol"/>
                          <a:cs typeface="Symbol"/>
                        </a:rPr>
                        <a:t></a:t>
                      </a:r>
                      <a:r>
                        <a:rPr sz="1450" spc="7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175" spc="104" baseline="13409" dirty="0">
                          <a:latin typeface="Times New Roman"/>
                          <a:cs typeface="Times New Roman"/>
                        </a:rPr>
                        <a:t>2	</a:t>
                      </a:r>
                      <a:r>
                        <a:rPr sz="1450" spc="70" dirty="0">
                          <a:latin typeface="Symbol"/>
                          <a:cs typeface="Symbol"/>
                        </a:rPr>
                        <a:t></a:t>
                      </a:r>
                      <a:endParaRPr sz="1450">
                        <a:latin typeface="Symbol"/>
                        <a:cs typeface="Symbol"/>
                      </a:endParaRPr>
                    </a:p>
                  </a:txBody>
                  <a:tcPr marL="0" marR="0" marT="2362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tow1=sqrt(pow((rowx-rowy)/2,2)+tow*x*y*y)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9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 gridSpan="2">
                  <a:txBody>
                    <a:bodyPr/>
                    <a:lstStyle/>
                    <a:p>
                      <a:pPr marR="586740" algn="ctr">
                        <a:lnSpc>
                          <a:spcPts val="1650"/>
                        </a:lnSpc>
                        <a:spcBef>
                          <a:spcPts val="2645"/>
                        </a:spcBef>
                      </a:pPr>
                      <a:r>
                        <a:rPr sz="1600" i="1" spc="7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600" i="1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9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6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u="sng" spc="60" baseline="32679" dirty="0">
                          <a:uFill>
                            <a:solidFill>
                              <a:srgbClr val="000000"/>
                            </a:solidFill>
                          </a:uFill>
                          <a:latin typeface="Symbol"/>
                          <a:cs typeface="Symbol"/>
                        </a:rPr>
                        <a:t></a:t>
                      </a:r>
                      <a:r>
                        <a:rPr sz="2550" u="sng" spc="195" baseline="32679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u="sng" spc="135" baseline="34722" dirty="0">
                          <a:uFill>
                            <a:solidFill>
                              <a:srgbClr val="000000"/>
                            </a:solidFill>
                          </a:uFill>
                          <a:latin typeface="Symbol"/>
                          <a:cs typeface="Symbol"/>
                        </a:rPr>
                        <a:t></a:t>
                      </a:r>
                      <a:r>
                        <a:rPr sz="2400" u="sng" spc="37" baseline="34722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50" u="sng" spc="52" baseline="32679" dirty="0">
                          <a:uFill>
                            <a:solidFill>
                              <a:srgbClr val="000000"/>
                            </a:solidFill>
                          </a:uFill>
                          <a:latin typeface="Symbol"/>
                          <a:cs typeface="Symbol"/>
                        </a:rPr>
                        <a:t></a:t>
                      </a:r>
                      <a:r>
                        <a:rPr sz="2550" spc="465" baseline="3267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9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16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i="1" spc="70" dirty="0">
                          <a:latin typeface="Times New Roman"/>
                          <a:cs typeface="Times New Roman"/>
                        </a:rPr>
                        <a:t>x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633730" algn="ctr">
                        <a:lnSpc>
                          <a:spcPts val="1650"/>
                        </a:lnSpc>
                      </a:pPr>
                      <a:r>
                        <a:rPr sz="1600" spc="100" dirty="0">
                          <a:latin typeface="Times New Roman"/>
                          <a:cs typeface="Times New Roman"/>
                        </a:rPr>
                        <a:t>sin</a:t>
                      </a:r>
                      <a:r>
                        <a:rPr sz="1700" spc="100" dirty="0">
                          <a:latin typeface="Symbol"/>
                          <a:cs typeface="Symbol"/>
                        </a:rPr>
                        <a:t></a:t>
                      </a:r>
                      <a:endParaRPr sz="1700">
                        <a:latin typeface="Symbol"/>
                        <a:cs typeface="Symbol"/>
                      </a:endParaRPr>
                    </a:p>
                  </a:txBody>
                  <a:tcPr marL="0" marR="0" marT="335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y=(alpha+beta)/sin(theta*3.1416/180)+abs(x)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557262" y="2026804"/>
            <a:ext cx="1608455" cy="317500"/>
            <a:chOff x="1557262" y="2026804"/>
            <a:chExt cx="1608455" cy="317500"/>
          </a:xfrm>
        </p:grpSpPr>
        <p:sp>
          <p:nvSpPr>
            <p:cNvPr id="5" name="object 5"/>
            <p:cNvSpPr/>
            <p:nvPr/>
          </p:nvSpPr>
          <p:spPr>
            <a:xfrm>
              <a:off x="1562023" y="2224922"/>
              <a:ext cx="26034" cy="18415"/>
            </a:xfrm>
            <a:custGeom>
              <a:avLst/>
              <a:gdLst/>
              <a:ahLst/>
              <a:cxnLst/>
              <a:rect l="l" t="t" r="r" b="b"/>
              <a:pathLst>
                <a:path w="26034" h="18414">
                  <a:moveTo>
                    <a:pt x="0" y="18372"/>
                  </a:moveTo>
                  <a:lnTo>
                    <a:pt x="26038" y="0"/>
                  </a:lnTo>
                </a:path>
              </a:pathLst>
            </a:custGeom>
            <a:ln w="9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061" y="2230383"/>
              <a:ext cx="37465" cy="104775"/>
            </a:xfrm>
            <a:custGeom>
              <a:avLst/>
              <a:gdLst/>
              <a:ahLst/>
              <a:cxnLst/>
              <a:rect l="l" t="t" r="r" b="b"/>
              <a:pathLst>
                <a:path w="37465" h="104775">
                  <a:moveTo>
                    <a:pt x="0" y="0"/>
                  </a:moveTo>
                  <a:lnTo>
                    <a:pt x="37197" y="104767"/>
                  </a:lnTo>
                </a:path>
              </a:pathLst>
            </a:custGeom>
            <a:ln w="17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9392" y="2031779"/>
              <a:ext cx="50165" cy="303530"/>
            </a:xfrm>
            <a:custGeom>
              <a:avLst/>
              <a:gdLst/>
              <a:ahLst/>
              <a:cxnLst/>
              <a:rect l="l" t="t" r="r" b="b"/>
              <a:pathLst>
                <a:path w="50164" h="303530">
                  <a:moveTo>
                    <a:pt x="0" y="303371"/>
                  </a:moveTo>
                  <a:lnTo>
                    <a:pt x="49594" y="0"/>
                  </a:lnTo>
                </a:path>
              </a:pathLst>
            </a:custGeom>
            <a:ln w="83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8987" y="2026804"/>
              <a:ext cx="1486535" cy="10160"/>
            </a:xfrm>
            <a:custGeom>
              <a:avLst/>
              <a:gdLst/>
              <a:ahLst/>
              <a:cxnLst/>
              <a:rect l="l" t="t" r="r" b="b"/>
              <a:pathLst>
                <a:path w="1486535" h="10160">
                  <a:moveTo>
                    <a:pt x="1486322" y="0"/>
                  </a:moveTo>
                  <a:lnTo>
                    <a:pt x="0" y="0"/>
                  </a:lnTo>
                  <a:lnTo>
                    <a:pt x="0" y="9951"/>
                  </a:lnTo>
                  <a:lnTo>
                    <a:pt x="1442049" y="9951"/>
                  </a:lnTo>
                  <a:lnTo>
                    <a:pt x="14863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282236" y="3040984"/>
            <a:ext cx="128905" cy="196215"/>
            <a:chOff x="2282236" y="3040984"/>
            <a:chExt cx="128905" cy="196215"/>
          </a:xfrm>
        </p:grpSpPr>
        <p:sp>
          <p:nvSpPr>
            <p:cNvPr id="10" name="object 10"/>
            <p:cNvSpPr/>
            <p:nvPr/>
          </p:nvSpPr>
          <p:spPr>
            <a:xfrm>
              <a:off x="2286608" y="3194317"/>
              <a:ext cx="26670" cy="15240"/>
            </a:xfrm>
            <a:custGeom>
              <a:avLst/>
              <a:gdLst/>
              <a:ahLst/>
              <a:cxnLst/>
              <a:rect l="l" t="t" r="r" b="b"/>
              <a:pathLst>
                <a:path w="26669" h="15239">
                  <a:moveTo>
                    <a:pt x="0" y="14935"/>
                  </a:moveTo>
                  <a:lnTo>
                    <a:pt x="26336" y="0"/>
                  </a:lnTo>
                </a:path>
              </a:pathLst>
            </a:custGeom>
            <a:ln w="87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12944" y="3198880"/>
              <a:ext cx="14604" cy="29845"/>
            </a:xfrm>
            <a:custGeom>
              <a:avLst/>
              <a:gdLst/>
              <a:ahLst/>
              <a:cxnLst/>
              <a:rect l="l" t="t" r="r" b="b"/>
              <a:pathLst>
                <a:path w="14605" h="29844">
                  <a:moveTo>
                    <a:pt x="0" y="0"/>
                  </a:moveTo>
                  <a:lnTo>
                    <a:pt x="14178" y="29513"/>
                  </a:lnTo>
                </a:path>
              </a:pathLst>
            </a:custGeom>
            <a:ln w="17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72909" y="3045373"/>
              <a:ext cx="33655" cy="153670"/>
            </a:xfrm>
            <a:custGeom>
              <a:avLst/>
              <a:gdLst/>
              <a:ahLst/>
              <a:cxnLst/>
              <a:rect l="l" t="t" r="r" b="b"/>
              <a:pathLst>
                <a:path w="33655" h="153669">
                  <a:moveTo>
                    <a:pt x="0" y="153586"/>
                  </a:moveTo>
                  <a:lnTo>
                    <a:pt x="33255" y="0"/>
                  </a:lnTo>
                </a:path>
              </a:pathLst>
            </a:custGeom>
            <a:ln w="87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672414" y="4095750"/>
            <a:ext cx="631825" cy="0"/>
          </a:xfrm>
          <a:custGeom>
            <a:avLst/>
            <a:gdLst/>
            <a:ahLst/>
            <a:cxnLst/>
            <a:rect l="l" t="t" r="r" b="b"/>
            <a:pathLst>
              <a:path w="631825">
                <a:moveTo>
                  <a:pt x="0" y="0"/>
                </a:moveTo>
                <a:lnTo>
                  <a:pt x="631523" y="0"/>
                </a:lnTo>
              </a:path>
            </a:pathLst>
          </a:custGeom>
          <a:ln w="80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435706" y="3780216"/>
            <a:ext cx="1502410" cy="606425"/>
            <a:chOff x="1435706" y="3780216"/>
            <a:chExt cx="1502410" cy="606425"/>
          </a:xfrm>
        </p:grpSpPr>
        <p:sp>
          <p:nvSpPr>
            <p:cNvPr id="15" name="object 15"/>
            <p:cNvSpPr/>
            <p:nvPr/>
          </p:nvSpPr>
          <p:spPr>
            <a:xfrm>
              <a:off x="1439746" y="4151050"/>
              <a:ext cx="26034" cy="15240"/>
            </a:xfrm>
            <a:custGeom>
              <a:avLst/>
              <a:gdLst/>
              <a:ahLst/>
              <a:cxnLst/>
              <a:rect l="l" t="t" r="r" b="b"/>
              <a:pathLst>
                <a:path w="26034" h="15239">
                  <a:moveTo>
                    <a:pt x="0" y="14832"/>
                  </a:moveTo>
                  <a:lnTo>
                    <a:pt x="25438" y="0"/>
                  </a:lnTo>
                </a:path>
              </a:pathLst>
            </a:custGeom>
            <a:ln w="80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65185" y="4155472"/>
              <a:ext cx="37465" cy="222885"/>
            </a:xfrm>
            <a:custGeom>
              <a:avLst/>
              <a:gdLst/>
              <a:ahLst/>
              <a:cxnLst/>
              <a:rect l="l" t="t" r="r" b="b"/>
              <a:pathLst>
                <a:path w="37465" h="222885">
                  <a:moveTo>
                    <a:pt x="0" y="0"/>
                  </a:moveTo>
                  <a:lnTo>
                    <a:pt x="37341" y="222446"/>
                  </a:lnTo>
                </a:path>
              </a:pathLst>
            </a:custGeom>
            <a:ln w="16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06644" y="3784319"/>
              <a:ext cx="1431925" cy="593725"/>
            </a:xfrm>
            <a:custGeom>
              <a:avLst/>
              <a:gdLst/>
              <a:ahLst/>
              <a:cxnLst/>
              <a:rect l="l" t="t" r="r" b="b"/>
              <a:pathLst>
                <a:path w="1431925" h="593725">
                  <a:moveTo>
                    <a:pt x="0" y="593599"/>
                  </a:moveTo>
                  <a:lnTo>
                    <a:pt x="49227" y="0"/>
                  </a:lnTo>
                </a:path>
                <a:path w="1431925" h="593725">
                  <a:moveTo>
                    <a:pt x="49227" y="0"/>
                  </a:moveTo>
                  <a:lnTo>
                    <a:pt x="1431334" y="0"/>
                  </a:lnTo>
                </a:path>
              </a:pathLst>
            </a:custGeom>
            <a:ln w="81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672269" y="5099782"/>
            <a:ext cx="624205" cy="0"/>
          </a:xfrm>
          <a:custGeom>
            <a:avLst/>
            <a:gdLst/>
            <a:ahLst/>
            <a:cxnLst/>
            <a:rect l="l" t="t" r="r" b="b"/>
            <a:pathLst>
              <a:path w="624205">
                <a:moveTo>
                  <a:pt x="0" y="0"/>
                </a:moveTo>
                <a:lnTo>
                  <a:pt x="623615" y="0"/>
                </a:lnTo>
              </a:path>
            </a:pathLst>
          </a:custGeom>
          <a:ln w="75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438526" y="4769160"/>
            <a:ext cx="1571625" cy="600710"/>
            <a:chOff x="1438526" y="4769160"/>
            <a:chExt cx="1571625" cy="600710"/>
          </a:xfrm>
        </p:grpSpPr>
        <p:sp>
          <p:nvSpPr>
            <p:cNvPr id="20" name="object 20"/>
            <p:cNvSpPr/>
            <p:nvPr/>
          </p:nvSpPr>
          <p:spPr>
            <a:xfrm>
              <a:off x="1442363" y="5136563"/>
              <a:ext cx="26034" cy="13970"/>
            </a:xfrm>
            <a:custGeom>
              <a:avLst/>
              <a:gdLst/>
              <a:ahLst/>
              <a:cxnLst/>
              <a:rect l="l" t="t" r="r" b="b"/>
              <a:pathLst>
                <a:path w="26034" h="13970">
                  <a:moveTo>
                    <a:pt x="0" y="13890"/>
                  </a:moveTo>
                  <a:lnTo>
                    <a:pt x="25532" y="0"/>
                  </a:lnTo>
                </a:path>
              </a:pathLst>
            </a:custGeom>
            <a:ln w="76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67895" y="5140689"/>
              <a:ext cx="36830" cy="220979"/>
            </a:xfrm>
            <a:custGeom>
              <a:avLst/>
              <a:gdLst/>
              <a:ahLst/>
              <a:cxnLst/>
              <a:rect l="l" t="t" r="r" b="b"/>
              <a:pathLst>
                <a:path w="36830" h="220979">
                  <a:moveTo>
                    <a:pt x="0" y="0"/>
                  </a:moveTo>
                  <a:lnTo>
                    <a:pt x="36503" y="220713"/>
                  </a:lnTo>
                </a:path>
              </a:pathLst>
            </a:custGeom>
            <a:ln w="165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08862" y="4773213"/>
              <a:ext cx="1501140" cy="588645"/>
            </a:xfrm>
            <a:custGeom>
              <a:avLst/>
              <a:gdLst/>
              <a:ahLst/>
              <a:cxnLst/>
              <a:rect l="l" t="t" r="r" b="b"/>
              <a:pathLst>
                <a:path w="1501139" h="588645">
                  <a:moveTo>
                    <a:pt x="0" y="588190"/>
                  </a:moveTo>
                  <a:lnTo>
                    <a:pt x="48247" y="0"/>
                  </a:lnTo>
                </a:path>
                <a:path w="1501139" h="588645">
                  <a:moveTo>
                    <a:pt x="48247" y="0"/>
                  </a:moveTo>
                  <a:lnTo>
                    <a:pt x="1500661" y="0"/>
                  </a:lnTo>
                </a:path>
              </a:pathLst>
            </a:custGeom>
            <a:ln w="7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345815" y="5865078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39"/>
                </a:lnTo>
              </a:path>
            </a:pathLst>
          </a:custGeom>
          <a:ln w="9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8965" y="5865078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539"/>
                </a:lnTo>
              </a:path>
            </a:pathLst>
          </a:custGeom>
          <a:ln w="96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860806"/>
            <a:ext cx="633666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10" dirty="0">
                <a:latin typeface="Calibri"/>
                <a:cs typeface="Calibri"/>
              </a:rPr>
              <a:t>Precedence</a:t>
            </a:r>
            <a:r>
              <a:rPr sz="5000" b="0" spc="-50" dirty="0">
                <a:latin typeface="Calibri"/>
                <a:cs typeface="Calibri"/>
              </a:rPr>
              <a:t> </a:t>
            </a:r>
            <a:r>
              <a:rPr sz="5000" b="0" spc="-5" dirty="0">
                <a:latin typeface="Calibri"/>
                <a:cs typeface="Calibri"/>
              </a:rPr>
              <a:t>of</a:t>
            </a:r>
            <a:r>
              <a:rPr sz="5000" b="0" spc="-25" dirty="0">
                <a:latin typeface="Calibri"/>
                <a:cs typeface="Calibri"/>
              </a:rPr>
              <a:t> </a:t>
            </a:r>
            <a:r>
              <a:rPr sz="5000" b="0" spc="-40" dirty="0">
                <a:latin typeface="Calibri"/>
                <a:cs typeface="Calibri"/>
              </a:rPr>
              <a:t>operators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98091"/>
            <a:ext cx="7882890" cy="4740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onstantia"/>
                <a:cs typeface="Constantia"/>
              </a:rPr>
              <a:t>BODMAS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RULE-</a:t>
            </a:r>
            <a:endParaRPr sz="2600">
              <a:latin typeface="Constantia"/>
              <a:cs typeface="Constantia"/>
            </a:endParaRPr>
          </a:p>
          <a:p>
            <a:pPr marL="12700" marR="431165" algn="just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solidFill>
                  <a:srgbClr val="FF0066"/>
                </a:solidFill>
                <a:latin typeface="Constantia"/>
                <a:cs typeface="Constantia"/>
              </a:rPr>
              <a:t>B</a:t>
            </a:r>
            <a:r>
              <a:rPr sz="2400" spc="-15" dirty="0">
                <a:latin typeface="Constantia"/>
                <a:cs typeface="Constantia"/>
              </a:rPr>
              <a:t>rackets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Constantia"/>
                <a:cs typeface="Constantia"/>
              </a:rPr>
              <a:t>o</a:t>
            </a:r>
            <a:r>
              <a:rPr sz="2400" spc="-5" dirty="0">
                <a:latin typeface="Constantia"/>
                <a:cs typeface="Constantia"/>
              </a:rPr>
              <a:t>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Constantia"/>
                <a:cs typeface="Constantia"/>
              </a:rPr>
              <a:t>D</a:t>
            </a:r>
            <a:r>
              <a:rPr sz="2400" spc="-5" dirty="0">
                <a:latin typeface="Constantia"/>
                <a:cs typeface="Constantia"/>
              </a:rPr>
              <a:t>ivision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Constantia"/>
                <a:cs typeface="Constantia"/>
              </a:rPr>
              <a:t>M</a:t>
            </a:r>
            <a:r>
              <a:rPr sz="2400" spc="-5" dirty="0">
                <a:latin typeface="Constantia"/>
                <a:cs typeface="Constantia"/>
              </a:rPr>
              <a:t>ultiplication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0066"/>
                </a:solidFill>
                <a:latin typeface="Constantia"/>
                <a:cs typeface="Constantia"/>
              </a:rPr>
              <a:t>A</a:t>
            </a:r>
            <a:r>
              <a:rPr sz="2400" spc="-10" dirty="0">
                <a:latin typeface="Constantia"/>
                <a:cs typeface="Constantia"/>
              </a:rPr>
              <a:t>ddition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ubtraction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Brackets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highest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precedence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have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evaluated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first,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comes</a:t>
            </a:r>
            <a:endParaRPr sz="2400">
              <a:latin typeface="Constantia"/>
              <a:cs typeface="Constantia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Constantia"/>
                <a:cs typeface="Constantia"/>
              </a:rPr>
              <a:t>division,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multiplication,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addition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finally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subtraction.</a:t>
            </a:r>
            <a:endParaRPr sz="2400">
              <a:latin typeface="Constantia"/>
              <a:cs typeface="Constantia"/>
            </a:endParaRPr>
          </a:p>
          <a:p>
            <a:pPr marL="285115" marR="417195" indent="-273050" algn="just">
              <a:lnSpc>
                <a:spcPts val="2300"/>
              </a:lnSpc>
              <a:spcBef>
                <a:spcPts val="560"/>
              </a:spcBef>
            </a:pPr>
            <a:r>
              <a:rPr sz="2400" spc="-10" dirty="0">
                <a:latin typeface="Constantia"/>
                <a:cs typeface="Constantia"/>
              </a:rPr>
              <a:t>Programming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language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some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rules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evaluating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expressions</a:t>
            </a:r>
            <a:endParaRPr sz="2400">
              <a:latin typeface="Constantia"/>
              <a:cs typeface="Constantia"/>
            </a:endParaRPr>
          </a:p>
          <a:p>
            <a:pPr marL="12700" marR="22352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they </a:t>
            </a:r>
            <a:r>
              <a:rPr sz="2400" dirty="0">
                <a:latin typeface="Constantia"/>
                <a:cs typeface="Constantia"/>
              </a:rPr>
              <a:t>r </a:t>
            </a:r>
            <a:r>
              <a:rPr sz="2400" spc="-5" dirty="0">
                <a:latin typeface="Constantia"/>
                <a:cs typeface="Constantia"/>
              </a:rPr>
              <a:t>called </a:t>
            </a:r>
            <a:r>
              <a:rPr sz="2400" dirty="0">
                <a:latin typeface="Constantia"/>
                <a:cs typeface="Constantia"/>
              </a:rPr>
              <a:t>as </a:t>
            </a:r>
            <a:r>
              <a:rPr sz="2400" spc="-15" dirty="0">
                <a:latin typeface="Constantia"/>
                <a:cs typeface="Constantia"/>
              </a:rPr>
              <a:t>precedence </a:t>
            </a:r>
            <a:r>
              <a:rPr sz="2400" spc="-5" dirty="0">
                <a:latin typeface="Constantia"/>
                <a:cs typeface="Constantia"/>
              </a:rPr>
              <a:t>rules </a:t>
            </a:r>
            <a:r>
              <a:rPr sz="2400" dirty="0">
                <a:latin typeface="Constantia"/>
                <a:cs typeface="Constantia"/>
              </a:rPr>
              <a:t>or </a:t>
            </a:r>
            <a:r>
              <a:rPr sz="2400" spc="-5" dirty="0">
                <a:latin typeface="Constantia"/>
                <a:cs typeface="Constantia"/>
              </a:rPr>
              <a:t>sometimes </a:t>
            </a:r>
            <a:r>
              <a:rPr sz="2400" dirty="0">
                <a:latin typeface="Constantia"/>
                <a:cs typeface="Constantia"/>
              </a:rPr>
              <a:t>also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hie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c</a:t>
            </a:r>
            <a:r>
              <a:rPr sz="2400" spc="-4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ope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ation</a:t>
            </a:r>
            <a:r>
              <a:rPr sz="2400" spc="-3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</a:t>
            </a:r>
            <a:r>
              <a:rPr sz="2400" spc="-10" dirty="0">
                <a:latin typeface="Constantia"/>
                <a:cs typeface="Constantia"/>
              </a:rPr>
              <a:t>m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ope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ors  with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highest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precedence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some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least.</a:t>
            </a:r>
            <a:endParaRPr sz="2400">
              <a:latin typeface="Constantia"/>
              <a:cs typeface="Constanti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2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dist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spc="-10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els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thme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ope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ors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spc="15" dirty="0">
                <a:latin typeface="Constantia"/>
                <a:cs typeface="Constantia"/>
              </a:rPr>
              <a:t>e</a:t>
            </a:r>
            <a:r>
              <a:rPr sz="2400" dirty="0">
                <a:latin typeface="Constantia"/>
                <a:cs typeface="Constantia"/>
              </a:rPr>
              <a:t>-  </a:t>
            </a:r>
            <a:r>
              <a:rPr sz="2400" spc="-5" dirty="0">
                <a:latin typeface="Constantia"/>
                <a:cs typeface="Constantia"/>
              </a:rPr>
              <a:t>Highest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priority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: *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/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%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Constantia"/>
                <a:cs typeface="Constantia"/>
              </a:rPr>
              <a:t>Lowest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priority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: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+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-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94054"/>
            <a:ext cx="6965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"/>
                <a:cs typeface="Calibri"/>
              </a:rPr>
              <a:t>Rules</a:t>
            </a:r>
            <a:r>
              <a:rPr sz="4000" b="0" spc="-20" dirty="0">
                <a:latin typeface="Calibri"/>
                <a:cs typeface="Calibri"/>
              </a:rPr>
              <a:t> </a:t>
            </a:r>
            <a:r>
              <a:rPr sz="4000" b="0" spc="-35" dirty="0">
                <a:latin typeface="Calibri"/>
                <a:cs typeface="Calibri"/>
              </a:rPr>
              <a:t>for</a:t>
            </a:r>
            <a:r>
              <a:rPr sz="4000" b="0" spc="-15" dirty="0">
                <a:latin typeface="Calibri"/>
                <a:cs typeface="Calibri"/>
              </a:rPr>
              <a:t> evaluation</a:t>
            </a:r>
            <a:r>
              <a:rPr sz="4000" b="0" spc="-20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Calibri"/>
                <a:cs typeface="Calibri"/>
              </a:rPr>
              <a:t>of</a:t>
            </a:r>
            <a:r>
              <a:rPr sz="4000" b="0" spc="-15" dirty="0">
                <a:latin typeface="Calibri"/>
                <a:cs typeface="Calibri"/>
              </a:rPr>
              <a:t> expression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90815"/>
            <a:ext cx="7967980" cy="37458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5000"/>
              <a:buAutoNum type="arabicPeriod"/>
              <a:tabLst>
                <a:tab pos="622300" algn="l"/>
                <a:tab pos="622935" algn="l"/>
              </a:tabLst>
            </a:pPr>
            <a:r>
              <a:rPr sz="2000" spc="-10" dirty="0">
                <a:latin typeface="Constantia"/>
                <a:cs typeface="Constantia"/>
              </a:rPr>
              <a:t>First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parenthesized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sub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expression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from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left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to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right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evaluated.</a:t>
            </a:r>
            <a:endParaRPr sz="2000">
              <a:latin typeface="Constantia"/>
              <a:cs typeface="Constantia"/>
            </a:endParaRPr>
          </a:p>
          <a:p>
            <a:pPr marL="622300" marR="5080" indent="-610235">
              <a:lnSpc>
                <a:spcPct val="100000"/>
              </a:lnSpc>
              <a:spcBef>
                <a:spcPts val="484"/>
              </a:spcBef>
              <a:buClr>
                <a:srgbClr val="0AD0D9"/>
              </a:buClr>
              <a:buSzPct val="95000"/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Constantia"/>
                <a:cs typeface="Constantia"/>
              </a:rPr>
              <a:t>If</a:t>
            </a:r>
            <a:r>
              <a:rPr sz="2000" spc="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parentheses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nested,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evaluation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begins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innermost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sub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expression</a:t>
            </a:r>
            <a:endParaRPr sz="2000">
              <a:latin typeface="Constantia"/>
              <a:cs typeface="Constantia"/>
            </a:endParaRPr>
          </a:p>
          <a:p>
            <a:pPr marL="622300" marR="1000760" indent="-610235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AutoNum type="arabicPeriod"/>
              <a:tabLst>
                <a:tab pos="622300" algn="l"/>
                <a:tab pos="622935" algn="l"/>
              </a:tabLst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precedence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rule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applied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determining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order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application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operators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evaluating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sub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expressions</a:t>
            </a:r>
            <a:endParaRPr sz="2000">
              <a:latin typeface="Constantia"/>
              <a:cs typeface="Constantia"/>
            </a:endParaRPr>
          </a:p>
          <a:p>
            <a:pPr marL="622300" marR="361950" indent="-610235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AutoNum type="arabicPeriod"/>
              <a:tabLst>
                <a:tab pos="622300" algn="l"/>
                <a:tab pos="622935" algn="l"/>
              </a:tabLst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associatively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rule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applied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when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2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or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more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operators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same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precedence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level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appear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sub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expression.</a:t>
            </a:r>
            <a:endParaRPr sz="2000">
              <a:latin typeface="Constantia"/>
              <a:cs typeface="Constantia"/>
            </a:endParaRPr>
          </a:p>
          <a:p>
            <a:pPr marL="622300" marR="385445" indent="-610235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AutoNum type="arabicPeriod"/>
              <a:tabLst>
                <a:tab pos="622300" algn="l"/>
                <a:tab pos="622935" algn="l"/>
              </a:tabLst>
            </a:pPr>
            <a:r>
              <a:rPr sz="2000" spc="-5" dirty="0">
                <a:latin typeface="Constantia"/>
                <a:cs typeface="Constantia"/>
              </a:rPr>
              <a:t>Arithmetic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expressions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evaluated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from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left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right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using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rules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precedence</a:t>
            </a:r>
            <a:endParaRPr sz="2000">
              <a:latin typeface="Constantia"/>
              <a:cs typeface="Constantia"/>
            </a:endParaRPr>
          </a:p>
          <a:p>
            <a:pPr marL="622300" indent="-610235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AutoNum type="arabicPeriod"/>
              <a:tabLst>
                <a:tab pos="622300" algn="l"/>
                <a:tab pos="622935" algn="l"/>
              </a:tabLst>
            </a:pPr>
            <a:r>
              <a:rPr sz="2000" dirty="0">
                <a:latin typeface="Constantia"/>
                <a:cs typeface="Constantia"/>
              </a:rPr>
              <a:t>When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parentheses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used,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expressions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within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parentheses</a:t>
            </a:r>
            <a:endParaRPr sz="2000">
              <a:latin typeface="Constantia"/>
              <a:cs typeface="Constantia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nstantia"/>
                <a:cs typeface="Constantia"/>
              </a:rPr>
              <a:t>assume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highest</a:t>
            </a:r>
            <a:r>
              <a:rPr sz="2000" spc="-11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priority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754126"/>
            <a:ext cx="772731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5" dirty="0">
                <a:latin typeface="Calibri"/>
                <a:cs typeface="Calibri"/>
              </a:rPr>
              <a:t>The</a:t>
            </a:r>
            <a:r>
              <a:rPr sz="5000" b="0" spc="-10" dirty="0">
                <a:latin typeface="Calibri"/>
                <a:cs typeface="Calibri"/>
              </a:rPr>
              <a:t> </a:t>
            </a:r>
            <a:r>
              <a:rPr sz="5000" b="0" spc="-5" dirty="0">
                <a:latin typeface="Calibri"/>
                <a:cs typeface="Calibri"/>
              </a:rPr>
              <a:t>Associativity</a:t>
            </a:r>
            <a:r>
              <a:rPr sz="5000" b="0" spc="-30" dirty="0">
                <a:latin typeface="Calibri"/>
                <a:cs typeface="Calibri"/>
              </a:rPr>
              <a:t> </a:t>
            </a:r>
            <a:r>
              <a:rPr sz="5000" b="0" spc="-5" dirty="0">
                <a:latin typeface="Calibri"/>
                <a:cs typeface="Calibri"/>
              </a:rPr>
              <a:t>of</a:t>
            </a:r>
            <a:r>
              <a:rPr sz="5000" b="0" spc="-10" dirty="0">
                <a:latin typeface="Calibri"/>
                <a:cs typeface="Calibri"/>
              </a:rPr>
              <a:t> </a:t>
            </a:r>
            <a:r>
              <a:rPr sz="5000" b="0" spc="-35" dirty="0">
                <a:latin typeface="Calibri"/>
                <a:cs typeface="Calibri"/>
              </a:rPr>
              <a:t>Operators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93" y="1596593"/>
            <a:ext cx="7757795" cy="472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tabLst>
                <a:tab pos="3615054" algn="l"/>
              </a:tabLst>
            </a:pPr>
            <a:r>
              <a:rPr sz="4400" dirty="0">
                <a:latin typeface="Constantia"/>
                <a:cs typeface="Constantia"/>
              </a:rPr>
              <a:t>The</a:t>
            </a:r>
            <a:r>
              <a:rPr sz="4400" spc="-229" dirty="0">
                <a:latin typeface="Constantia"/>
                <a:cs typeface="Constantia"/>
              </a:rPr>
              <a:t> </a:t>
            </a:r>
            <a:r>
              <a:rPr sz="4400" spc="-15" dirty="0">
                <a:latin typeface="Constantia"/>
                <a:cs typeface="Constantia"/>
              </a:rPr>
              <a:t>operators	</a:t>
            </a:r>
            <a:r>
              <a:rPr sz="4400" spc="-20" dirty="0">
                <a:latin typeface="Constantia"/>
                <a:cs typeface="Constantia"/>
              </a:rPr>
              <a:t>having </a:t>
            </a:r>
            <a:r>
              <a:rPr sz="4400" spc="-5" dirty="0">
                <a:latin typeface="Constantia"/>
                <a:cs typeface="Constantia"/>
              </a:rPr>
              <a:t>the </a:t>
            </a:r>
            <a:r>
              <a:rPr sz="4400" dirty="0">
                <a:latin typeface="Constantia"/>
                <a:cs typeface="Constantia"/>
              </a:rPr>
              <a:t>equal </a:t>
            </a:r>
            <a:r>
              <a:rPr sz="4400" spc="-1090" dirty="0">
                <a:latin typeface="Constantia"/>
                <a:cs typeface="Constantia"/>
              </a:rPr>
              <a:t> </a:t>
            </a:r>
            <a:r>
              <a:rPr sz="4400" spc="-25" dirty="0">
                <a:latin typeface="Constantia"/>
                <a:cs typeface="Constantia"/>
              </a:rPr>
              <a:t>precedence </a:t>
            </a:r>
            <a:r>
              <a:rPr sz="4400" spc="-20" dirty="0">
                <a:latin typeface="Constantia"/>
                <a:cs typeface="Constantia"/>
              </a:rPr>
              <a:t>are </a:t>
            </a:r>
            <a:r>
              <a:rPr sz="4400" spc="-15" dirty="0">
                <a:latin typeface="Constantia"/>
                <a:cs typeface="Constantia"/>
              </a:rPr>
              <a:t>evaluated </a:t>
            </a:r>
            <a:r>
              <a:rPr sz="4400" spc="-10" dirty="0">
                <a:latin typeface="Constantia"/>
                <a:cs typeface="Constantia"/>
              </a:rPr>
              <a:t> </a:t>
            </a:r>
            <a:r>
              <a:rPr sz="4400" dirty="0">
                <a:latin typeface="Constantia"/>
                <a:cs typeface="Constantia"/>
              </a:rPr>
              <a:t>either</a:t>
            </a:r>
            <a:r>
              <a:rPr sz="4400" spc="-185" dirty="0">
                <a:latin typeface="Constantia"/>
                <a:cs typeface="Constantia"/>
              </a:rPr>
              <a:t> </a:t>
            </a:r>
            <a:r>
              <a:rPr sz="4400" spc="-15" dirty="0">
                <a:latin typeface="Constantia"/>
                <a:cs typeface="Constantia"/>
              </a:rPr>
              <a:t>from</a:t>
            </a:r>
            <a:r>
              <a:rPr sz="4400" spc="-95" dirty="0">
                <a:latin typeface="Constantia"/>
                <a:cs typeface="Constantia"/>
              </a:rPr>
              <a:t> </a:t>
            </a:r>
            <a:r>
              <a:rPr sz="4400" dirty="0">
                <a:latin typeface="Constantia"/>
                <a:cs typeface="Constantia"/>
              </a:rPr>
              <a:t>left</a:t>
            </a:r>
            <a:r>
              <a:rPr sz="4400" spc="-170" dirty="0">
                <a:latin typeface="Constantia"/>
                <a:cs typeface="Constantia"/>
              </a:rPr>
              <a:t> </a:t>
            </a:r>
            <a:r>
              <a:rPr sz="4400" spc="-30" dirty="0">
                <a:latin typeface="Constantia"/>
                <a:cs typeface="Constantia"/>
              </a:rPr>
              <a:t>to</a:t>
            </a:r>
            <a:r>
              <a:rPr sz="4400" spc="-204" dirty="0">
                <a:latin typeface="Constantia"/>
                <a:cs typeface="Constantia"/>
              </a:rPr>
              <a:t> </a:t>
            </a:r>
            <a:r>
              <a:rPr sz="4400" spc="-10" dirty="0">
                <a:latin typeface="Constantia"/>
                <a:cs typeface="Constantia"/>
              </a:rPr>
              <a:t>right</a:t>
            </a:r>
            <a:r>
              <a:rPr sz="4400" spc="-225" dirty="0">
                <a:latin typeface="Constantia"/>
                <a:cs typeface="Constantia"/>
              </a:rPr>
              <a:t> </a:t>
            </a:r>
            <a:r>
              <a:rPr sz="4400" dirty="0">
                <a:latin typeface="Constantia"/>
                <a:cs typeface="Constantia"/>
              </a:rPr>
              <a:t>or</a:t>
            </a:r>
            <a:r>
              <a:rPr sz="4400" spc="-190" dirty="0">
                <a:latin typeface="Constantia"/>
                <a:cs typeface="Constantia"/>
              </a:rPr>
              <a:t> </a:t>
            </a:r>
            <a:r>
              <a:rPr sz="4400" spc="-15" dirty="0">
                <a:latin typeface="Constantia"/>
                <a:cs typeface="Constantia"/>
              </a:rPr>
              <a:t>from </a:t>
            </a:r>
            <a:r>
              <a:rPr sz="4400" spc="-1090" dirty="0">
                <a:latin typeface="Constantia"/>
                <a:cs typeface="Constantia"/>
              </a:rPr>
              <a:t> </a:t>
            </a:r>
            <a:r>
              <a:rPr sz="4400" spc="-15" dirty="0">
                <a:latin typeface="Constantia"/>
                <a:cs typeface="Constantia"/>
              </a:rPr>
              <a:t>right </a:t>
            </a:r>
            <a:r>
              <a:rPr sz="4400" spc="-30" dirty="0">
                <a:latin typeface="Constantia"/>
                <a:cs typeface="Constantia"/>
              </a:rPr>
              <a:t>to </a:t>
            </a:r>
            <a:r>
              <a:rPr sz="4400" dirty="0">
                <a:latin typeface="Constantia"/>
                <a:cs typeface="Constantia"/>
              </a:rPr>
              <a:t>left, </a:t>
            </a:r>
            <a:r>
              <a:rPr sz="4400" spc="-5" dirty="0">
                <a:latin typeface="Constantia"/>
                <a:cs typeface="Constantia"/>
              </a:rPr>
              <a:t>depending </a:t>
            </a:r>
            <a:r>
              <a:rPr sz="4400" dirty="0">
                <a:latin typeface="Constantia"/>
                <a:cs typeface="Constantia"/>
              </a:rPr>
              <a:t>on </a:t>
            </a:r>
            <a:r>
              <a:rPr sz="4400" spc="-5" dirty="0">
                <a:latin typeface="Constantia"/>
                <a:cs typeface="Constantia"/>
              </a:rPr>
              <a:t>the </a:t>
            </a:r>
            <a:r>
              <a:rPr sz="4400" dirty="0">
                <a:latin typeface="Constantia"/>
                <a:cs typeface="Constantia"/>
              </a:rPr>
              <a:t> </a:t>
            </a:r>
            <a:r>
              <a:rPr sz="4400" spc="-20" dirty="0">
                <a:latin typeface="Constantia"/>
                <a:cs typeface="Constantia"/>
              </a:rPr>
              <a:t>level. </a:t>
            </a:r>
            <a:r>
              <a:rPr sz="4400" spc="-55" dirty="0">
                <a:latin typeface="Constantia"/>
                <a:cs typeface="Constantia"/>
              </a:rPr>
              <a:t>It </a:t>
            </a:r>
            <a:r>
              <a:rPr sz="4400" spc="-5" dirty="0">
                <a:latin typeface="Constantia"/>
                <a:cs typeface="Constantia"/>
              </a:rPr>
              <a:t>is </a:t>
            </a:r>
            <a:r>
              <a:rPr sz="4400" spc="-20" dirty="0">
                <a:latin typeface="Constantia"/>
                <a:cs typeface="Constantia"/>
              </a:rPr>
              <a:t>known </a:t>
            </a:r>
            <a:r>
              <a:rPr sz="4400" dirty="0">
                <a:latin typeface="Constantia"/>
                <a:cs typeface="Constantia"/>
              </a:rPr>
              <a:t>as </a:t>
            </a:r>
            <a:r>
              <a:rPr sz="4400" spc="5" dirty="0">
                <a:latin typeface="Constantia"/>
                <a:cs typeface="Constantia"/>
              </a:rPr>
              <a:t> </a:t>
            </a:r>
            <a:r>
              <a:rPr sz="4400" spc="-5" dirty="0">
                <a:latin typeface="Constantia"/>
                <a:cs typeface="Constantia"/>
              </a:rPr>
              <a:t>associativity </a:t>
            </a:r>
            <a:r>
              <a:rPr sz="4400" spc="-10" dirty="0">
                <a:latin typeface="Constantia"/>
                <a:cs typeface="Constantia"/>
              </a:rPr>
              <a:t>property </a:t>
            </a:r>
            <a:r>
              <a:rPr sz="4400" dirty="0">
                <a:latin typeface="Constantia"/>
                <a:cs typeface="Constantia"/>
              </a:rPr>
              <a:t>of </a:t>
            </a:r>
            <a:r>
              <a:rPr sz="4400" spc="-5" dirty="0">
                <a:latin typeface="Constantia"/>
                <a:cs typeface="Constantia"/>
              </a:rPr>
              <a:t>the </a:t>
            </a:r>
            <a:r>
              <a:rPr sz="4400" dirty="0">
                <a:latin typeface="Constantia"/>
                <a:cs typeface="Constantia"/>
              </a:rPr>
              <a:t> </a:t>
            </a:r>
            <a:r>
              <a:rPr sz="4400" spc="-60" dirty="0">
                <a:latin typeface="Constantia"/>
                <a:cs typeface="Constantia"/>
              </a:rPr>
              <a:t>operator.</a:t>
            </a:r>
            <a:endParaRPr sz="4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21765"/>
            <a:ext cx="38023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latin typeface="Calibri"/>
                <a:cs typeface="Calibri"/>
              </a:rPr>
              <a:t>Hierarchy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2051050"/>
          <a:ext cx="8458200" cy="4273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Operator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Description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Associativity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(</a:t>
                      </a:r>
                      <a:r>
                        <a:rPr sz="2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),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[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]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01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Function call, array </a:t>
                      </a:r>
                      <a:r>
                        <a:rPr sz="2400" spc="-6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element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reference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Left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Right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+,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-,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++,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2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-</a:t>
                      </a:r>
                      <a:endParaRPr sz="28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,!,~,*,&amp;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42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Unary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plus,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minus,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increment,</a:t>
                      </a:r>
                      <a:r>
                        <a:rPr sz="2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decrement, </a:t>
                      </a:r>
                      <a:r>
                        <a:rPr sz="2400" spc="-6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logical</a:t>
                      </a:r>
                      <a:r>
                        <a:rPr sz="24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negation, 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1’s 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complement, pointer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reference, address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245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Right</a:t>
                      </a:r>
                      <a:r>
                        <a:rPr sz="2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Left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4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*,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%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489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Multiplication, </a:t>
                      </a:r>
                      <a:r>
                        <a:rPr sz="2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division,</a:t>
                      </a:r>
                      <a:r>
                        <a:rPr sz="28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modulus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Left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Right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980059"/>
            <a:ext cx="193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Calibri"/>
                <a:cs typeface="Calibri"/>
              </a:rPr>
              <a:t>Example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920847"/>
            <a:ext cx="7411084" cy="40506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spc="-15" dirty="0">
                <a:latin typeface="Constantia"/>
                <a:cs typeface="Constantia"/>
              </a:rPr>
              <a:t>Evaluate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x1=(-b+</a:t>
            </a:r>
            <a:r>
              <a:rPr sz="2400" spc="-60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sqrt</a:t>
            </a:r>
            <a:r>
              <a:rPr sz="2400" spc="-45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(b*b-4*a*c))/(2*a)</a:t>
            </a:r>
            <a:r>
              <a:rPr sz="2400" spc="-15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@</a:t>
            </a:r>
            <a:r>
              <a:rPr sz="2400" spc="-60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a=1,</a:t>
            </a:r>
            <a:r>
              <a:rPr sz="2400" spc="10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b=-5,</a:t>
            </a:r>
            <a:r>
              <a:rPr sz="2400" spc="-65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FF3300"/>
                </a:solidFill>
                <a:latin typeface="Constantia"/>
                <a:cs typeface="Constantia"/>
              </a:rPr>
              <a:t>c=6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=(-(-</a:t>
            </a:r>
            <a:r>
              <a:rPr sz="2400" spc="-5" dirty="0">
                <a:solidFill>
                  <a:srgbClr val="0000FF"/>
                </a:solidFill>
                <a:latin typeface="Constantia"/>
                <a:cs typeface="Constantia"/>
              </a:rPr>
              <a:t>5</a:t>
            </a: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)+sqrt((-5)(-5)-4*1*6))/(2*1)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=(</a:t>
            </a:r>
            <a:r>
              <a:rPr sz="2400" spc="-5" dirty="0">
                <a:solidFill>
                  <a:srgbClr val="0000FF"/>
                </a:solidFill>
                <a:latin typeface="Constantia"/>
                <a:cs typeface="Constantia"/>
              </a:rPr>
              <a:t>5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+</a:t>
            </a:r>
            <a:r>
              <a:rPr sz="2400" spc="-35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sqrt((-</a:t>
            </a:r>
            <a:r>
              <a:rPr sz="2400" spc="-5" dirty="0">
                <a:solidFill>
                  <a:srgbClr val="FF00FF"/>
                </a:solidFill>
                <a:latin typeface="Constantia"/>
                <a:cs typeface="Constantia"/>
              </a:rPr>
              <a:t>5</a:t>
            </a: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)(-</a:t>
            </a:r>
            <a:r>
              <a:rPr sz="2400" spc="-5" dirty="0">
                <a:solidFill>
                  <a:srgbClr val="FF00FF"/>
                </a:solidFill>
                <a:latin typeface="Constantia"/>
                <a:cs typeface="Constantia"/>
              </a:rPr>
              <a:t>5</a:t>
            </a: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)-4*1*6))/(2*1)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=(</a:t>
            </a:r>
            <a:r>
              <a:rPr sz="2400" spc="-5" dirty="0">
                <a:solidFill>
                  <a:srgbClr val="0000FF"/>
                </a:solidFill>
                <a:latin typeface="Constantia"/>
                <a:cs typeface="Constantia"/>
              </a:rPr>
              <a:t>5</a:t>
            </a:r>
            <a:r>
              <a:rPr sz="2400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+</a:t>
            </a:r>
            <a:r>
              <a:rPr sz="2400" spc="-50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sqrt(25</a:t>
            </a:r>
            <a:r>
              <a:rPr sz="2400" spc="-25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-4*1*6))/(2*1)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=(</a:t>
            </a:r>
            <a:r>
              <a:rPr sz="2400" spc="-5" dirty="0">
                <a:solidFill>
                  <a:srgbClr val="0000FF"/>
                </a:solidFill>
                <a:latin typeface="Constantia"/>
                <a:cs typeface="Constantia"/>
              </a:rPr>
              <a:t>5</a:t>
            </a:r>
            <a:r>
              <a:rPr sz="24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+</a:t>
            </a:r>
            <a:r>
              <a:rPr sz="2400" spc="-55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sqrt(25</a:t>
            </a:r>
            <a:r>
              <a:rPr sz="2400" spc="-25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-</a:t>
            </a:r>
            <a:r>
              <a:rPr sz="2400" spc="-5" dirty="0">
                <a:solidFill>
                  <a:srgbClr val="FF00FF"/>
                </a:solidFill>
                <a:latin typeface="Constantia"/>
                <a:cs typeface="Constantia"/>
              </a:rPr>
              <a:t>4</a:t>
            </a: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*6))/(2*1)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=(</a:t>
            </a:r>
            <a:r>
              <a:rPr sz="2400" spc="-5" dirty="0">
                <a:solidFill>
                  <a:srgbClr val="0000FF"/>
                </a:solidFill>
                <a:latin typeface="Constantia"/>
                <a:cs typeface="Constantia"/>
              </a:rPr>
              <a:t>5</a:t>
            </a:r>
            <a:r>
              <a:rPr sz="2400" spc="-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+</a:t>
            </a:r>
            <a:r>
              <a:rPr sz="2400" spc="-65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sqrt(25</a:t>
            </a:r>
            <a:r>
              <a:rPr sz="2400" spc="-35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-</a:t>
            </a:r>
            <a:r>
              <a:rPr sz="2400" dirty="0">
                <a:solidFill>
                  <a:srgbClr val="FF00FF"/>
                </a:solidFill>
                <a:latin typeface="Constantia"/>
                <a:cs typeface="Constantia"/>
              </a:rPr>
              <a:t>24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))/(2*1)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=(</a:t>
            </a:r>
            <a:r>
              <a:rPr sz="2400" spc="-5" dirty="0">
                <a:solidFill>
                  <a:srgbClr val="0000FF"/>
                </a:solidFill>
                <a:latin typeface="Constantia"/>
                <a:cs typeface="Constantia"/>
              </a:rPr>
              <a:t>5</a:t>
            </a:r>
            <a:r>
              <a:rPr sz="24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+</a:t>
            </a:r>
            <a:r>
              <a:rPr sz="2400" spc="-70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sqrt(1))/(2*1)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=(</a:t>
            </a:r>
            <a:r>
              <a:rPr sz="2400" spc="-5" dirty="0">
                <a:solidFill>
                  <a:srgbClr val="0000FF"/>
                </a:solidFill>
                <a:latin typeface="Constantia"/>
                <a:cs typeface="Constantia"/>
              </a:rPr>
              <a:t>5</a:t>
            </a:r>
            <a:r>
              <a:rPr sz="24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+</a:t>
            </a:r>
            <a:r>
              <a:rPr sz="2400" spc="-20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1.0)/(2*1)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=(</a:t>
            </a:r>
            <a:r>
              <a:rPr sz="2400" dirty="0">
                <a:solidFill>
                  <a:srgbClr val="0000FF"/>
                </a:solidFill>
                <a:latin typeface="Constantia"/>
                <a:cs typeface="Constantia"/>
              </a:rPr>
              <a:t>6.0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)/(2*1)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=</a:t>
            </a:r>
            <a:r>
              <a:rPr sz="2400" spc="-5" dirty="0">
                <a:solidFill>
                  <a:srgbClr val="0000FF"/>
                </a:solidFill>
                <a:latin typeface="Constantia"/>
                <a:cs typeface="Constantia"/>
              </a:rPr>
              <a:t>6.0</a:t>
            </a:r>
            <a:r>
              <a:rPr sz="2400" spc="-5" dirty="0">
                <a:solidFill>
                  <a:srgbClr val="FF3300"/>
                </a:solidFill>
                <a:latin typeface="Constantia"/>
                <a:cs typeface="Constantia"/>
              </a:rPr>
              <a:t>/2</a:t>
            </a:r>
            <a:r>
              <a:rPr sz="2400" spc="-50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=</a:t>
            </a:r>
            <a:r>
              <a:rPr sz="2400" spc="-40" dirty="0">
                <a:solidFill>
                  <a:srgbClr val="FF3300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FF3300"/>
                </a:solidFill>
                <a:latin typeface="Constantia"/>
                <a:cs typeface="Constantia"/>
              </a:rPr>
              <a:t>3.0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26714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15" dirty="0">
                <a:latin typeface="Calibri"/>
                <a:cs typeface="Calibri"/>
              </a:rPr>
              <a:t>Example</a:t>
            </a:r>
            <a:r>
              <a:rPr sz="5000" b="0" spc="-90" dirty="0">
                <a:latin typeface="Calibri"/>
                <a:cs typeface="Calibri"/>
              </a:rPr>
              <a:t> </a:t>
            </a:r>
            <a:r>
              <a:rPr sz="5000" b="0" dirty="0">
                <a:latin typeface="Calibri"/>
                <a:cs typeface="Calibri"/>
              </a:rPr>
              <a:t>2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67954"/>
            <a:ext cx="4784090" cy="24041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2600" spc="-15" dirty="0">
                <a:latin typeface="Constantia"/>
                <a:cs typeface="Constantia"/>
              </a:rPr>
              <a:t>Evaluate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expression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when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a=4</a:t>
            </a:r>
            <a:endParaRPr sz="2600">
              <a:latin typeface="Constantia"/>
              <a:cs typeface="Constantia"/>
            </a:endParaRPr>
          </a:p>
          <a:p>
            <a:pPr marL="3288029" algn="ctr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b=a-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++a</a:t>
            </a:r>
            <a:endParaRPr sz="2600">
              <a:latin typeface="Constantia"/>
              <a:cs typeface="Constantia"/>
            </a:endParaRPr>
          </a:p>
          <a:p>
            <a:pPr marL="3286125" algn="ctr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=a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5</a:t>
            </a:r>
            <a:endParaRPr sz="2600">
              <a:latin typeface="Constantia"/>
              <a:cs typeface="Constantia"/>
            </a:endParaRPr>
          </a:p>
          <a:p>
            <a:pPr marL="3286760" algn="ctr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=5-5</a:t>
            </a:r>
            <a:endParaRPr sz="2600">
              <a:latin typeface="Constantia"/>
              <a:cs typeface="Constantia"/>
            </a:endParaRPr>
          </a:p>
          <a:p>
            <a:pPr marL="3288029" algn="ctr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=0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469900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35" dirty="0">
                <a:latin typeface="Calibri"/>
                <a:cs typeface="Calibri"/>
              </a:rPr>
              <a:t>Operators</a:t>
            </a:r>
            <a:r>
              <a:rPr sz="5000" b="0" spc="-60" dirty="0">
                <a:latin typeface="Calibri"/>
                <a:cs typeface="Calibri"/>
              </a:rPr>
              <a:t> </a:t>
            </a:r>
            <a:r>
              <a:rPr sz="5000" b="0" dirty="0">
                <a:latin typeface="Calibri"/>
                <a:cs typeface="Calibri"/>
              </a:rPr>
              <a:t>in</a:t>
            </a:r>
            <a:r>
              <a:rPr sz="5000" b="0" spc="-35" dirty="0">
                <a:latin typeface="Calibri"/>
                <a:cs typeface="Calibri"/>
              </a:rPr>
              <a:t> </a:t>
            </a:r>
            <a:r>
              <a:rPr sz="5000" b="0" spc="-25" dirty="0">
                <a:latin typeface="Calibri"/>
                <a:cs typeface="Calibri"/>
              </a:rPr>
              <a:t>Prog.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74965"/>
            <a:ext cx="5365115" cy="35382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680"/>
              </a:spcBef>
              <a:buClr>
                <a:srgbClr val="0AD0D9"/>
              </a:buClr>
              <a:buSzPct val="93750"/>
              <a:buAutoNum type="arabicPeriod"/>
              <a:tabLst>
                <a:tab pos="622300" algn="l"/>
                <a:tab pos="622935" algn="l"/>
              </a:tabLst>
            </a:pPr>
            <a:r>
              <a:rPr sz="2400" spc="-5" dirty="0">
                <a:latin typeface="Constantia"/>
                <a:cs typeface="Constantia"/>
              </a:rPr>
              <a:t>Ar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thmet</a:t>
            </a:r>
            <a:r>
              <a:rPr sz="2400" dirty="0">
                <a:latin typeface="Constantia"/>
                <a:cs typeface="Constantia"/>
              </a:rPr>
              <a:t>ic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ope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ors</a:t>
            </a:r>
            <a:endParaRPr sz="2400">
              <a:latin typeface="Constantia"/>
              <a:cs typeface="Constantia"/>
            </a:endParaRPr>
          </a:p>
          <a:p>
            <a:pPr marL="622300" indent="-61023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622300" algn="l"/>
                <a:tab pos="622935" algn="l"/>
              </a:tabLst>
            </a:pPr>
            <a:r>
              <a:rPr sz="2400" spc="-5" dirty="0">
                <a:latin typeface="Constantia"/>
                <a:cs typeface="Constantia"/>
              </a:rPr>
              <a:t>Relational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operators</a:t>
            </a:r>
            <a:endParaRPr sz="2400">
              <a:latin typeface="Constantia"/>
              <a:cs typeface="Constantia"/>
            </a:endParaRPr>
          </a:p>
          <a:p>
            <a:pPr marL="622300" indent="-610235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622300" algn="l"/>
                <a:tab pos="622935" algn="l"/>
              </a:tabLst>
            </a:pPr>
            <a:r>
              <a:rPr sz="2400" dirty="0">
                <a:latin typeface="Constantia"/>
                <a:cs typeface="Constantia"/>
              </a:rPr>
              <a:t>Logical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operators</a:t>
            </a:r>
            <a:endParaRPr sz="2400">
              <a:latin typeface="Constantia"/>
              <a:cs typeface="Constantia"/>
            </a:endParaRPr>
          </a:p>
          <a:p>
            <a:pPr marL="622300" indent="-61023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622300" algn="l"/>
                <a:tab pos="622935" algn="l"/>
              </a:tabLst>
            </a:pPr>
            <a:r>
              <a:rPr sz="2400" spc="-5" dirty="0">
                <a:latin typeface="Constantia"/>
                <a:cs typeface="Constantia"/>
              </a:rPr>
              <a:t>Assignment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operators</a:t>
            </a:r>
            <a:endParaRPr sz="2400">
              <a:latin typeface="Constantia"/>
              <a:cs typeface="Constantia"/>
            </a:endParaRPr>
          </a:p>
          <a:p>
            <a:pPr marL="622300" indent="-610235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622300" algn="l"/>
                <a:tab pos="622935" algn="l"/>
              </a:tabLst>
            </a:pPr>
            <a:r>
              <a:rPr sz="2400" spc="-5" dirty="0">
                <a:latin typeface="Constantia"/>
                <a:cs typeface="Constantia"/>
              </a:rPr>
              <a:t>Increment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decrement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operators</a:t>
            </a:r>
            <a:endParaRPr sz="2400">
              <a:latin typeface="Constantia"/>
              <a:cs typeface="Constantia"/>
            </a:endParaRPr>
          </a:p>
          <a:p>
            <a:pPr marL="622300" indent="-61023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622300" algn="l"/>
                <a:tab pos="622935" algn="l"/>
              </a:tabLst>
            </a:pPr>
            <a:r>
              <a:rPr sz="2400" spc="-10" dirty="0">
                <a:latin typeface="Constantia"/>
                <a:cs typeface="Constantia"/>
              </a:rPr>
              <a:t>Conditional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operators</a:t>
            </a:r>
            <a:endParaRPr sz="2400">
              <a:latin typeface="Constantia"/>
              <a:cs typeface="Constantia"/>
            </a:endParaRPr>
          </a:p>
          <a:p>
            <a:pPr marL="622300" indent="-61023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622300" algn="l"/>
                <a:tab pos="622935" algn="l"/>
              </a:tabLst>
            </a:pPr>
            <a:r>
              <a:rPr sz="2400" spc="-5" dirty="0">
                <a:latin typeface="Constantia"/>
                <a:cs typeface="Constantia"/>
              </a:rPr>
              <a:t>Bitwis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ope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ors</a:t>
            </a:r>
            <a:endParaRPr sz="2400">
              <a:latin typeface="Constantia"/>
              <a:cs typeface="Constantia"/>
            </a:endParaRPr>
          </a:p>
          <a:p>
            <a:pPr marL="622300" indent="-610235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622300" algn="l"/>
                <a:tab pos="622935" algn="l"/>
              </a:tabLst>
            </a:pPr>
            <a:r>
              <a:rPr sz="2400" dirty="0">
                <a:latin typeface="Constantia"/>
                <a:cs typeface="Constantia"/>
              </a:rPr>
              <a:t>Special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operators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4667" y="838200"/>
            <a:ext cx="1427988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00" y="762000"/>
              <a:ext cx="2217420" cy="4000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00" y="457200"/>
              <a:ext cx="3657600" cy="4000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0" y="0"/>
              <a:ext cx="3657600" cy="68579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181599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87426"/>
            <a:ext cx="547878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0" spc="-5" dirty="0">
                <a:latin typeface="Calibri"/>
                <a:cs typeface="Calibri"/>
              </a:rPr>
              <a:t>Arithmetic</a:t>
            </a:r>
            <a:r>
              <a:rPr sz="5000" b="0" spc="-50" dirty="0">
                <a:latin typeface="Calibri"/>
                <a:cs typeface="Calibri"/>
              </a:rPr>
              <a:t> </a:t>
            </a:r>
            <a:r>
              <a:rPr sz="5000" b="0" spc="-35" dirty="0">
                <a:latin typeface="Calibri"/>
                <a:cs typeface="Calibri"/>
              </a:rPr>
              <a:t>Operators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466214"/>
            <a:ext cx="759269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onstantia"/>
                <a:cs typeface="Constantia"/>
              </a:rPr>
              <a:t>These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5" dirty="0">
                <a:latin typeface="Constantia"/>
                <a:cs typeface="Constantia"/>
              </a:rPr>
              <a:t>used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perform </a:t>
            </a:r>
            <a:r>
              <a:rPr sz="2600" dirty="0">
                <a:latin typeface="Constantia"/>
                <a:cs typeface="Constantia"/>
              </a:rPr>
              <a:t>arithmetic </a:t>
            </a:r>
            <a:r>
              <a:rPr sz="2600" spc="-10" dirty="0">
                <a:latin typeface="Constantia"/>
                <a:cs typeface="Constantia"/>
              </a:rPr>
              <a:t>operations. </a:t>
            </a:r>
            <a:r>
              <a:rPr sz="2600" spc="-5" dirty="0">
                <a:latin typeface="Constantia"/>
                <a:cs typeface="Constantia"/>
              </a:rPr>
              <a:t>All </a:t>
            </a:r>
            <a:r>
              <a:rPr sz="2600" dirty="0">
                <a:latin typeface="Constantia"/>
                <a:cs typeface="Constantia"/>
              </a:rPr>
              <a:t> of</a:t>
            </a:r>
            <a:r>
              <a:rPr sz="2600" spc="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these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binary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operators.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These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0198" y="2258949"/>
            <a:ext cx="1828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onstantia"/>
                <a:cs typeface="Constantia"/>
              </a:rPr>
              <a:t>+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6294" y="3606076"/>
            <a:ext cx="271780" cy="9779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25"/>
              </a:spcBef>
            </a:pPr>
            <a:r>
              <a:rPr sz="2600" dirty="0">
                <a:latin typeface="Constantia"/>
                <a:cs typeface="Constantia"/>
              </a:rPr>
              <a:t>/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r>
              <a:rPr sz="2600" dirty="0">
                <a:latin typeface="Constantia"/>
                <a:cs typeface="Constantia"/>
              </a:rPr>
              <a:t>%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6294" y="2180310"/>
            <a:ext cx="5761990" cy="24034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071245">
              <a:lnSpc>
                <a:spcPct val="100000"/>
              </a:lnSpc>
              <a:spcBef>
                <a:spcPts val="720"/>
              </a:spcBef>
            </a:pPr>
            <a:r>
              <a:rPr sz="2600" dirty="0">
                <a:latin typeface="Constantia"/>
                <a:cs typeface="Constantia"/>
              </a:rPr>
              <a:t>add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625"/>
              </a:spcBef>
              <a:tabLst>
                <a:tab pos="914400" algn="l"/>
              </a:tabLst>
            </a:pPr>
            <a:r>
              <a:rPr sz="2600" dirty="0">
                <a:latin typeface="Constantia"/>
                <a:cs typeface="Constantia"/>
              </a:rPr>
              <a:t>-	</a:t>
            </a:r>
            <a:r>
              <a:rPr sz="2600" spc="-5" dirty="0">
                <a:latin typeface="Constantia"/>
                <a:cs typeface="Constantia"/>
              </a:rPr>
              <a:t>subtract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625"/>
              </a:spcBef>
              <a:tabLst>
                <a:tab pos="914400" algn="l"/>
              </a:tabLst>
            </a:pPr>
            <a:r>
              <a:rPr sz="2600" dirty="0">
                <a:latin typeface="Constantia"/>
                <a:cs typeface="Constantia"/>
              </a:rPr>
              <a:t>*	</a:t>
            </a:r>
            <a:r>
              <a:rPr sz="2600" spc="-10" dirty="0">
                <a:latin typeface="Constantia"/>
                <a:cs typeface="Constantia"/>
              </a:rPr>
              <a:t>multiply</a:t>
            </a:r>
            <a:endParaRPr sz="2600">
              <a:latin typeface="Constantia"/>
              <a:cs typeface="Constantia"/>
            </a:endParaRPr>
          </a:p>
          <a:p>
            <a:pPr marL="914400" marR="5080">
              <a:lnSpc>
                <a:spcPts val="3750"/>
              </a:lnSpc>
              <a:spcBef>
                <a:spcPts val="90"/>
              </a:spcBef>
            </a:pPr>
            <a:r>
              <a:rPr sz="2600" spc="-5" dirty="0">
                <a:latin typeface="Constantia"/>
                <a:cs typeface="Constantia"/>
              </a:rPr>
              <a:t>divide( </a:t>
            </a:r>
            <a:r>
              <a:rPr sz="2600" spc="-10" dirty="0">
                <a:latin typeface="Constantia"/>
                <a:cs typeface="Constantia"/>
              </a:rPr>
              <a:t>divisor </a:t>
            </a:r>
            <a:r>
              <a:rPr sz="2600" spc="-5" dirty="0">
                <a:latin typeface="Constantia"/>
                <a:cs typeface="Constantia"/>
              </a:rPr>
              <a:t>must </a:t>
            </a:r>
            <a:r>
              <a:rPr sz="2600" dirty="0">
                <a:latin typeface="Constantia"/>
                <a:cs typeface="Constantia"/>
              </a:rPr>
              <a:t>be </a:t>
            </a:r>
            <a:r>
              <a:rPr sz="2600" spc="-5" dirty="0">
                <a:latin typeface="Constantia"/>
                <a:cs typeface="Constantia"/>
              </a:rPr>
              <a:t>non </a:t>
            </a:r>
            <a:r>
              <a:rPr sz="2600" spc="-15" dirty="0">
                <a:latin typeface="Constantia"/>
                <a:cs typeface="Constantia"/>
              </a:rPr>
              <a:t>zero </a:t>
            </a:r>
            <a:r>
              <a:rPr sz="2600" dirty="0">
                <a:latin typeface="Constantia"/>
                <a:cs typeface="Constantia"/>
              </a:rPr>
              <a:t>)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modulo</a:t>
            </a:r>
            <a:r>
              <a:rPr sz="2600" spc="30" dirty="0">
                <a:latin typeface="Constantia"/>
                <a:cs typeface="Constantia"/>
              </a:rPr>
              <a:t>(</a:t>
            </a:r>
            <a:r>
              <a:rPr sz="2600" dirty="0">
                <a:latin typeface="Constantia"/>
                <a:cs typeface="Constantia"/>
              </a:rPr>
              <a:t>g</a:t>
            </a:r>
            <a:r>
              <a:rPr sz="2600" spc="-35" dirty="0">
                <a:latin typeface="Constantia"/>
                <a:cs typeface="Constantia"/>
              </a:rPr>
              <a:t>i</a:t>
            </a:r>
            <a:r>
              <a:rPr sz="2600" spc="-60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emai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de</a:t>
            </a:r>
            <a:r>
              <a:rPr sz="2600" dirty="0">
                <a:latin typeface="Constantia"/>
                <a:cs typeface="Constantia"/>
              </a:rPr>
              <a:t>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af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</a:t>
            </a:r>
            <a:r>
              <a:rPr sz="2600" spc="-30" dirty="0">
                <a:latin typeface="Constantia"/>
                <a:cs typeface="Constantia"/>
              </a:rPr>
              <a:t>i</a:t>
            </a:r>
            <a:r>
              <a:rPr sz="2600" dirty="0">
                <a:latin typeface="Constantia"/>
                <a:cs typeface="Constantia"/>
              </a:rPr>
              <a:t>v)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4636770"/>
            <a:ext cx="713994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0" marR="5080" indent="-197485">
              <a:lnSpc>
                <a:spcPct val="100000"/>
              </a:lnSpc>
              <a:spcBef>
                <a:spcPts val="100"/>
              </a:spcBef>
              <a:tabLst>
                <a:tab pos="2146935" algn="l"/>
                <a:tab pos="2487295" algn="l"/>
                <a:tab pos="3266440" algn="l"/>
                <a:tab pos="3543935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operators	</a:t>
            </a:r>
            <a:r>
              <a:rPr sz="2600" dirty="0">
                <a:latin typeface="Constantia"/>
                <a:cs typeface="Constantia"/>
              </a:rPr>
              <a:t>+	and	-	</a:t>
            </a:r>
            <a:r>
              <a:rPr sz="2600" spc="-5" dirty="0">
                <a:latin typeface="Constantia"/>
                <a:cs typeface="Constantia"/>
              </a:rPr>
              <a:t>cab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unary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plus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5" dirty="0">
                <a:latin typeface="Constantia"/>
                <a:cs typeface="Constantia"/>
              </a:rPr>
              <a:t>unary </a:t>
            </a:r>
            <a:r>
              <a:rPr sz="2600" spc="-5" dirty="0">
                <a:latin typeface="Constantia"/>
                <a:cs typeface="Constantia"/>
              </a:rPr>
              <a:t>minus arithmetic </a:t>
            </a:r>
            <a:r>
              <a:rPr sz="2600" spc="-10" dirty="0">
                <a:latin typeface="Constantia"/>
                <a:cs typeface="Constantia"/>
              </a:rPr>
              <a:t>operators </a:t>
            </a:r>
            <a:r>
              <a:rPr sz="2600" spc="-20" dirty="0">
                <a:latin typeface="Constantia"/>
                <a:cs typeface="Constantia"/>
              </a:rPr>
              <a:t>also.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una</a:t>
            </a:r>
            <a:r>
              <a:rPr sz="2600" spc="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–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nega</a:t>
            </a:r>
            <a:r>
              <a:rPr sz="2600" spc="-40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sign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95" dirty="0">
                <a:latin typeface="Constantia"/>
                <a:cs typeface="Constantia"/>
              </a:rPr>
              <a:t>’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p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5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and 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353" y="1162558"/>
            <a:ext cx="39833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Arithmetic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2127250"/>
          <a:ext cx="7588885" cy="3108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Operator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example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Meaning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+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b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Addition</a:t>
                      </a:r>
                      <a:r>
                        <a:rPr sz="2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–unary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-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b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Subtraction-</a:t>
                      </a:r>
                      <a:r>
                        <a:rPr sz="2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unary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*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*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b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Multiplication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/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b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Division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%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%</a:t>
                      </a:r>
                      <a:r>
                        <a:rPr sz="2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latin typeface="Arial MT"/>
                          <a:cs typeface="Arial MT"/>
                        </a:rPr>
                        <a:t>b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Modulo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division-</a:t>
                      </a:r>
                      <a:r>
                        <a:rPr sz="2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dirty="0">
                          <a:latin typeface="Arial MT"/>
                          <a:cs typeface="Arial MT"/>
                        </a:rPr>
                        <a:t>remainder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34667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773377"/>
            <a:ext cx="783907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Following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arithmetic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operators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12700" marR="2274570" indent="978535">
              <a:lnSpc>
                <a:spcPct val="200100"/>
              </a:lnSpc>
              <a:tabLst>
                <a:tab pos="1789430" algn="l"/>
                <a:tab pos="3196590" algn="l"/>
                <a:tab pos="3893820" algn="l"/>
                <a:tab pos="4902200" algn="l"/>
              </a:tabLst>
            </a:pPr>
            <a:r>
              <a:rPr sz="2800" spc="-5" dirty="0">
                <a:latin typeface="Times New Roman"/>
                <a:cs typeface="Times New Roman"/>
              </a:rPr>
              <a:t>x+</a:t>
            </a:r>
            <a:r>
              <a:rPr sz="2800" spc="-18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x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-18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, x*</a:t>
            </a:r>
            <a:r>
              <a:rPr sz="2800" spc="-175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r>
              <a:rPr sz="2800" dirty="0">
                <a:latin typeface="Times New Roman"/>
                <a:cs typeface="Times New Roman"/>
              </a:rPr>
              <a:t>/</a:t>
            </a:r>
            <a:r>
              <a:rPr sz="2800" spc="-18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x%y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Times New Roman"/>
                <a:cs typeface="Times New Roman"/>
              </a:rPr>
              <a:t>x*y  </a:t>
            </a:r>
            <a:r>
              <a:rPr sz="2800" spc="-5" dirty="0">
                <a:latin typeface="Times New Roman"/>
                <a:cs typeface="Times New Roman"/>
              </a:rPr>
              <a:t>Here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 are operands.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 marR="272415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The %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operator cannot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 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floating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point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type.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115" y="449326"/>
            <a:ext cx="61988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73095" algn="l"/>
              </a:tabLst>
            </a:pPr>
            <a:r>
              <a:rPr sz="5000" b="0" dirty="0">
                <a:latin typeface="Calibri"/>
                <a:cs typeface="Calibri"/>
              </a:rPr>
              <a:t>Arithm</a:t>
            </a:r>
            <a:r>
              <a:rPr sz="5000" b="0" spc="-25" dirty="0">
                <a:latin typeface="Calibri"/>
                <a:cs typeface="Calibri"/>
              </a:rPr>
              <a:t>e</a:t>
            </a:r>
            <a:r>
              <a:rPr sz="5000" b="0" dirty="0">
                <a:latin typeface="Calibri"/>
                <a:cs typeface="Calibri"/>
              </a:rPr>
              <a:t>tic	</a:t>
            </a:r>
            <a:r>
              <a:rPr sz="5000" b="0" spc="-5" dirty="0">
                <a:latin typeface="Calibri"/>
                <a:cs typeface="Calibri"/>
              </a:rPr>
              <a:t>E</a:t>
            </a:r>
            <a:r>
              <a:rPr sz="5000" b="0" spc="5" dirty="0">
                <a:latin typeface="Calibri"/>
                <a:cs typeface="Calibri"/>
              </a:rPr>
              <a:t>x</a:t>
            </a:r>
            <a:r>
              <a:rPr sz="5000" b="0" spc="-5" dirty="0">
                <a:latin typeface="Calibri"/>
                <a:cs typeface="Calibri"/>
              </a:rPr>
              <a:t>p</a:t>
            </a:r>
            <a:r>
              <a:rPr sz="5000" b="0" spc="-65" dirty="0">
                <a:latin typeface="Calibri"/>
                <a:cs typeface="Calibri"/>
              </a:rPr>
              <a:t>r</a:t>
            </a:r>
            <a:r>
              <a:rPr sz="5000" b="0" dirty="0">
                <a:latin typeface="Calibri"/>
                <a:cs typeface="Calibri"/>
              </a:rPr>
              <a:t>essions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690" y="1243964"/>
            <a:ext cx="8369934" cy="5019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452755" indent="-27305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dirty="0">
                <a:latin typeface="Constantia"/>
                <a:cs typeface="Constantia"/>
              </a:rPr>
              <a:t>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</a:t>
            </a:r>
            <a:r>
              <a:rPr sz="2600" spc="-30" dirty="0">
                <a:latin typeface="Constantia"/>
                <a:cs typeface="Constantia"/>
              </a:rPr>
              <a:t>x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ession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55" dirty="0">
                <a:latin typeface="Constantia"/>
                <a:cs typeface="Constantia"/>
              </a:rPr>
              <a:t>c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sisting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numerica</a:t>
            </a:r>
            <a:r>
              <a:rPr sz="2600" dirty="0">
                <a:latin typeface="Constantia"/>
                <a:cs typeface="Constantia"/>
              </a:rPr>
              <a:t>l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v</a:t>
            </a:r>
            <a:r>
              <a:rPr sz="2600" dirty="0">
                <a:latin typeface="Constantia"/>
                <a:cs typeface="Constantia"/>
              </a:rPr>
              <a:t>alues(eit</a:t>
            </a:r>
            <a:r>
              <a:rPr sz="2600" spc="5" dirty="0">
                <a:latin typeface="Constantia"/>
                <a:cs typeface="Constantia"/>
              </a:rPr>
              <a:t>h</a:t>
            </a:r>
            <a:r>
              <a:rPr sz="2600" dirty="0">
                <a:latin typeface="Constantia"/>
                <a:cs typeface="Constantia"/>
              </a:rPr>
              <a:t>er</a:t>
            </a:r>
            <a:r>
              <a:rPr sz="2600" spc="-1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n</a:t>
            </a:r>
            <a:r>
              <a:rPr sz="2600" dirty="0">
                <a:latin typeface="Constantia"/>
                <a:cs typeface="Constantia"/>
              </a:rPr>
              <a:t>y  </a:t>
            </a:r>
            <a:r>
              <a:rPr sz="2600" spc="-35" dirty="0">
                <a:latin typeface="Constantia"/>
                <a:cs typeface="Constantia"/>
              </a:rPr>
              <a:t>number, </a:t>
            </a:r>
            <a:r>
              <a:rPr sz="2600" spc="-5" dirty="0">
                <a:latin typeface="Constantia"/>
                <a:cs typeface="Constantia"/>
              </a:rPr>
              <a:t>variable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spc="-15" dirty="0">
                <a:latin typeface="Constantia"/>
                <a:cs typeface="Constantia"/>
              </a:rPr>
              <a:t>even </a:t>
            </a:r>
            <a:r>
              <a:rPr sz="2600" dirty="0">
                <a:latin typeface="Constantia"/>
                <a:cs typeface="Constantia"/>
              </a:rPr>
              <a:t>some function </a:t>
            </a:r>
            <a:r>
              <a:rPr sz="2600" spc="-5" dirty="0">
                <a:latin typeface="Constantia"/>
                <a:cs typeface="Constantia"/>
              </a:rPr>
              <a:t>call) joined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together by </a:t>
            </a:r>
            <a:r>
              <a:rPr sz="2600" spc="-5" dirty="0">
                <a:latin typeface="Constantia"/>
                <a:cs typeface="Constantia"/>
              </a:rPr>
              <a:t>arithmetic </a:t>
            </a:r>
            <a:r>
              <a:rPr sz="2600" spc="-10" dirty="0">
                <a:latin typeface="Constantia"/>
                <a:cs typeface="Constantia"/>
              </a:rPr>
              <a:t>operators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spc="-15" dirty="0">
                <a:latin typeface="Constantia"/>
                <a:cs typeface="Constantia"/>
              </a:rPr>
              <a:t>known </a:t>
            </a:r>
            <a:r>
              <a:rPr sz="2600" dirty="0">
                <a:latin typeface="Constantia"/>
                <a:cs typeface="Constantia"/>
              </a:rPr>
              <a:t>as an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arithmetic </a:t>
            </a:r>
            <a:r>
              <a:rPr sz="2600" spc="-10" dirty="0">
                <a:latin typeface="Constantia"/>
                <a:cs typeface="Constantia"/>
              </a:rPr>
              <a:t>expression. </a:t>
            </a:r>
            <a:r>
              <a:rPr sz="2600" spc="-3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example </a:t>
            </a:r>
            <a:r>
              <a:rPr sz="2600" dirty="0">
                <a:latin typeface="Constantia"/>
                <a:cs typeface="Constantia"/>
              </a:rPr>
              <a:t>, </a:t>
            </a:r>
            <a:r>
              <a:rPr sz="2600" spc="-10" dirty="0">
                <a:latin typeface="Constantia"/>
                <a:cs typeface="Constantia"/>
              </a:rPr>
              <a:t>consider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following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expression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:</a:t>
            </a:r>
          </a:p>
          <a:p>
            <a:pPr marL="285115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(x-y)*(x+y)/5</a:t>
            </a:r>
            <a:endParaRPr sz="2600" dirty="0">
              <a:latin typeface="Constantia"/>
              <a:cs typeface="Constantia"/>
            </a:endParaRPr>
          </a:p>
          <a:p>
            <a:pPr marL="285115" marR="492125" indent="-273050">
              <a:lnSpc>
                <a:spcPct val="100000"/>
              </a:lnSpc>
              <a:spcBef>
                <a:spcPts val="625"/>
              </a:spcBef>
            </a:pPr>
            <a:r>
              <a:rPr sz="2600" spc="-20" dirty="0">
                <a:latin typeface="Constantia"/>
                <a:cs typeface="Constantia"/>
              </a:rPr>
              <a:t>Here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x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,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y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5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operands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symbols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-,*,+,/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operators.</a:t>
            </a:r>
            <a:endParaRPr sz="2600" dirty="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precedence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10" dirty="0">
                <a:latin typeface="Constantia"/>
                <a:cs typeface="Constantia"/>
              </a:rPr>
              <a:t>operators for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expression </a:t>
            </a:r>
            <a:r>
              <a:rPr sz="2600" spc="-5" dirty="0">
                <a:latin typeface="Constantia"/>
                <a:cs typeface="Constantia"/>
              </a:rPr>
              <a:t>evaluation </a:t>
            </a:r>
            <a:r>
              <a:rPr sz="2600" dirty="0">
                <a:latin typeface="Constantia"/>
                <a:cs typeface="Constantia"/>
              </a:rPr>
              <a:t> has </a:t>
            </a:r>
            <a:r>
              <a:rPr sz="2600" spc="-5" dirty="0">
                <a:latin typeface="Constantia"/>
                <a:cs typeface="Constantia"/>
              </a:rPr>
              <a:t>been </a:t>
            </a:r>
            <a:r>
              <a:rPr sz="2600" spc="-20" dirty="0">
                <a:latin typeface="Constantia"/>
                <a:cs typeface="Constantia"/>
              </a:rPr>
              <a:t>given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spc="-5" dirty="0">
                <a:latin typeface="Constantia"/>
                <a:cs typeface="Constantia"/>
              </a:rPr>
              <a:t>using parenthesis which </a:t>
            </a:r>
            <a:r>
              <a:rPr sz="2600" dirty="0">
                <a:latin typeface="Constantia"/>
                <a:cs typeface="Constantia"/>
              </a:rPr>
              <a:t>will </a:t>
            </a:r>
            <a:r>
              <a:rPr sz="2600" spc="-25" dirty="0">
                <a:latin typeface="Constantia"/>
                <a:cs typeface="Constantia"/>
              </a:rPr>
              <a:t>over </a:t>
            </a:r>
            <a:r>
              <a:rPr sz="2600" spc="-5" dirty="0">
                <a:latin typeface="Constantia"/>
                <a:cs typeface="Constantia"/>
              </a:rPr>
              <a:t>rule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operators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precedence.</a:t>
            </a:r>
            <a:r>
              <a:rPr sz="2600" dirty="0">
                <a:latin typeface="Constantia"/>
                <a:cs typeface="Constantia"/>
              </a:rPr>
              <a:t> If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x=25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y=15,then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value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this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expression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will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80.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0558-5E22-79EC-4D06-043108D3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3195D-01A2-F292-5135-A88A949A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650" y="914400"/>
            <a:ext cx="8477250" cy="542353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297AD-F190-E519-D168-3290886C1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7" y="978578"/>
            <a:ext cx="8457143" cy="542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2292</Words>
  <Application>Microsoft Office PowerPoint</Application>
  <PresentationFormat>On-screen Show (4:3)</PresentationFormat>
  <Paragraphs>378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MT</vt:lpstr>
      <vt:lpstr>Calibri</vt:lpstr>
      <vt:lpstr>Constantia</vt:lpstr>
      <vt:lpstr>KaTeX_Main</vt:lpstr>
      <vt:lpstr>Symbol</vt:lpstr>
      <vt:lpstr>Times New Roman</vt:lpstr>
      <vt:lpstr>Office Theme</vt:lpstr>
      <vt:lpstr>Department of Computer Engineering  Data Science and Machine Learning  P</vt:lpstr>
      <vt:lpstr>Expressions</vt:lpstr>
      <vt:lpstr>OPERATORS</vt:lpstr>
      <vt:lpstr>Operators in Prog.</vt:lpstr>
      <vt:lpstr>Arithmetic Operators</vt:lpstr>
      <vt:lpstr>Arithmetic operators</vt:lpstr>
      <vt:lpstr>PowerPoint Presentation</vt:lpstr>
      <vt:lpstr>Arithmetic Expressions</vt:lpstr>
      <vt:lpstr>PowerPoint Presentation</vt:lpstr>
      <vt:lpstr>Arithmetic Expressions</vt:lpstr>
      <vt:lpstr>Questions</vt:lpstr>
      <vt:lpstr>PowerPoint Presentation</vt:lpstr>
      <vt:lpstr>PowerPoint Presentation</vt:lpstr>
      <vt:lpstr>PowerPoint Presentation</vt:lpstr>
      <vt:lpstr>PowerPoint Presentation</vt:lpstr>
      <vt:lpstr>Modes of Expression</vt:lpstr>
      <vt:lpstr>Integer mode arithmetic statement</vt:lpstr>
      <vt:lpstr>Integer mode arithmetic statement</vt:lpstr>
      <vt:lpstr>Real mode arithmetic statement</vt:lpstr>
      <vt:lpstr>Mixed mode arithmetic statement</vt:lpstr>
      <vt:lpstr>Relational Operators These are used to compare two variables or constants .  PL has the following relational operators :</vt:lpstr>
      <vt:lpstr>Logical Operators</vt:lpstr>
      <vt:lpstr>Truth Table</vt:lpstr>
      <vt:lpstr>Assignment operators</vt:lpstr>
      <vt:lpstr>Shorthand Assignment operators</vt:lpstr>
      <vt:lpstr>Increment &amp; Decrement Operators</vt:lpstr>
      <vt:lpstr>Rules for ++ &amp; -- operators</vt:lpstr>
      <vt:lpstr>Examples for ++ &amp; -- operators</vt:lpstr>
      <vt:lpstr>Conditional operators(Ternary Operator)</vt:lpstr>
      <vt:lpstr>Bitwise operators</vt:lpstr>
      <vt:lpstr>Special operators</vt:lpstr>
      <vt:lpstr>Arithmetic Expressions</vt:lpstr>
      <vt:lpstr>Arithmetic Expressions</vt:lpstr>
      <vt:lpstr>Precedence of operators</vt:lpstr>
      <vt:lpstr>Rules for evaluation of expression</vt:lpstr>
      <vt:lpstr>The Associativity of Operators</vt:lpstr>
      <vt:lpstr>Hierarchy of operators</vt:lpstr>
      <vt:lpstr>Example 1</vt:lpstr>
      <vt:lpstr>Example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 Operators &amp; Expressions</dc:title>
  <dc:creator>abc</dc:creator>
  <cp:lastModifiedBy>S K Mohammed Rafique</cp:lastModifiedBy>
  <cp:revision>7</cp:revision>
  <dcterms:created xsi:type="dcterms:W3CDTF">2023-12-18T15:29:24Z</dcterms:created>
  <dcterms:modified xsi:type="dcterms:W3CDTF">2024-04-06T08:21:15Z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2023-12-18T00:00:00Z</vt:filetime>
  </property>
</Properties>
</file>