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9" r:id="rId4"/>
    <p:sldId id="263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3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C88B"/>
    <a:srgbClr val="FF2549"/>
    <a:srgbClr val="9966FF"/>
    <a:srgbClr val="FF856D"/>
    <a:srgbClr val="9EFF29"/>
    <a:srgbClr val="5EEC3C"/>
    <a:srgbClr val="0000CC"/>
    <a:srgbClr val="1D3A00"/>
    <a:srgbClr val="003635"/>
    <a:srgbClr val="0058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6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37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1761B-1C17-4E28-BED0-C19259CEAE3E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E1FD4A-A68E-4FF7-842B-8DDB071DAD6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100" b="1" i="0" dirty="0" smtClean="0">
              <a:latin typeface="Colonna MT" panose="04020805060202030203" pitchFamily="82" charset="0"/>
            </a:rPr>
            <a:t>MANIPULATION</a:t>
          </a:r>
          <a:endParaRPr lang="en-US" sz="1100" b="1" i="0" dirty="0">
            <a:latin typeface="Colonna MT" panose="04020805060202030203" pitchFamily="82" charset="0"/>
          </a:endParaRPr>
        </a:p>
      </dgm:t>
    </dgm:pt>
    <dgm:pt modelId="{AE1A2E98-A176-448E-B8EC-4A616BB58092}" type="parTrans" cxnId="{F3AA54E2-ED9F-4A01-90CF-7B5764B0DDE5}">
      <dgm:prSet/>
      <dgm:spPr/>
      <dgm:t>
        <a:bodyPr/>
        <a:lstStyle/>
        <a:p>
          <a:endParaRPr lang="en-US"/>
        </a:p>
      </dgm:t>
    </dgm:pt>
    <dgm:pt modelId="{BE903789-0EBB-40F2-834B-EE7F6104ABBB}" type="sibTrans" cxnId="{F3AA54E2-ED9F-4A01-90CF-7B5764B0DDE5}">
      <dgm:prSet/>
      <dgm:spPr/>
      <dgm:t>
        <a:bodyPr/>
        <a:lstStyle/>
        <a:p>
          <a:endParaRPr lang="en-US"/>
        </a:p>
      </dgm:t>
    </dgm:pt>
    <dgm:pt modelId="{16EBA9A0-706A-4BB0-A714-23BBF255ABB9}">
      <dgm:prSet phldrT="[Text]"/>
      <dgm:spPr/>
      <dgm:t>
        <a:bodyPr/>
        <a:lstStyle/>
        <a:p>
          <a:r>
            <a:rPr lang="en-US" b="1" i="0" dirty="0" smtClean="0"/>
            <a:t>Pandas</a:t>
          </a:r>
          <a:endParaRPr lang="en-US" dirty="0"/>
        </a:p>
      </dgm:t>
    </dgm:pt>
    <dgm:pt modelId="{650C27EF-8052-43DB-AB2C-D2412AB2AA30}" type="parTrans" cxnId="{028955D3-CE98-4F35-8250-64667FF616E5}">
      <dgm:prSet/>
      <dgm:spPr/>
      <dgm:t>
        <a:bodyPr/>
        <a:lstStyle/>
        <a:p>
          <a:endParaRPr lang="en-US"/>
        </a:p>
      </dgm:t>
    </dgm:pt>
    <dgm:pt modelId="{1F034DDC-F17B-42C1-B653-E3C8C0DAB2EE}" type="sibTrans" cxnId="{028955D3-CE98-4F35-8250-64667FF616E5}">
      <dgm:prSet/>
      <dgm:spPr/>
      <dgm:t>
        <a:bodyPr/>
        <a:lstStyle/>
        <a:p>
          <a:endParaRPr lang="en-US"/>
        </a:p>
      </dgm:t>
    </dgm:pt>
    <dgm:pt modelId="{FFF9EA1B-AB3F-43D9-891B-248FCE2834C4}">
      <dgm:prSet phldrT="[Text]"/>
      <dgm:spPr/>
      <dgm:t>
        <a:bodyPr/>
        <a:lstStyle/>
        <a:p>
          <a:r>
            <a:rPr lang="en-US" b="1" i="0" dirty="0" smtClean="0"/>
            <a:t>Numpy </a:t>
          </a:r>
          <a:endParaRPr lang="en-US" dirty="0"/>
        </a:p>
      </dgm:t>
    </dgm:pt>
    <dgm:pt modelId="{0747D42E-EA75-4D1C-A17C-495054CC4F30}" type="parTrans" cxnId="{0600466F-84B7-4E49-8A94-1BA3A8A7113C}">
      <dgm:prSet/>
      <dgm:spPr/>
      <dgm:t>
        <a:bodyPr/>
        <a:lstStyle/>
        <a:p>
          <a:endParaRPr lang="en-US"/>
        </a:p>
      </dgm:t>
    </dgm:pt>
    <dgm:pt modelId="{144FA163-D0E1-40B9-81B7-CF9D9B8506BA}" type="sibTrans" cxnId="{0600466F-84B7-4E49-8A94-1BA3A8A7113C}">
      <dgm:prSet/>
      <dgm:spPr/>
      <dgm:t>
        <a:bodyPr/>
        <a:lstStyle/>
        <a:p>
          <a:endParaRPr lang="en-US"/>
        </a:p>
      </dgm:t>
    </dgm:pt>
    <dgm:pt modelId="{3230EF45-AA92-4414-A759-5896A78E84A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100" b="1" i="0" dirty="0" smtClean="0">
              <a:latin typeface="Colonna MT" panose="04020805060202030203" pitchFamily="82" charset="0"/>
            </a:rPr>
            <a:t>VISUALIZATION</a:t>
          </a:r>
          <a:endParaRPr lang="en-US" sz="1100" b="1" i="0" dirty="0">
            <a:latin typeface="Colonna MT" panose="04020805060202030203" pitchFamily="82" charset="0"/>
          </a:endParaRPr>
        </a:p>
      </dgm:t>
    </dgm:pt>
    <dgm:pt modelId="{9583FD74-2113-4375-8EA0-D19F7EDD7F59}" type="parTrans" cxnId="{86FBC28B-E113-48C8-8B0C-23A185089565}">
      <dgm:prSet/>
      <dgm:spPr/>
      <dgm:t>
        <a:bodyPr/>
        <a:lstStyle/>
        <a:p>
          <a:endParaRPr lang="en-US"/>
        </a:p>
      </dgm:t>
    </dgm:pt>
    <dgm:pt modelId="{AAAC4559-2249-457A-9F56-A1EF3E301933}" type="sibTrans" cxnId="{86FBC28B-E113-48C8-8B0C-23A185089565}">
      <dgm:prSet/>
      <dgm:spPr/>
      <dgm:t>
        <a:bodyPr/>
        <a:lstStyle/>
        <a:p>
          <a:endParaRPr lang="en-US"/>
        </a:p>
      </dgm:t>
    </dgm:pt>
    <dgm:pt modelId="{FD612AEE-3F05-4A51-9E88-CE8850A6BF97}">
      <dgm:prSet phldrT="[Text]"/>
      <dgm:spPr/>
      <dgm:t>
        <a:bodyPr/>
        <a:lstStyle/>
        <a:p>
          <a:r>
            <a:rPr lang="en-US" b="1" i="0" dirty="0" smtClean="0"/>
            <a:t>Matplotlib </a:t>
          </a:r>
          <a:endParaRPr lang="en-US" dirty="0"/>
        </a:p>
      </dgm:t>
    </dgm:pt>
    <dgm:pt modelId="{AE890001-3EFD-4238-9479-BA0E08FC6ABA}" type="parTrans" cxnId="{7E557655-FD4B-4D3E-B355-25C284AD427E}">
      <dgm:prSet/>
      <dgm:spPr/>
      <dgm:t>
        <a:bodyPr/>
        <a:lstStyle/>
        <a:p>
          <a:endParaRPr lang="en-US"/>
        </a:p>
      </dgm:t>
    </dgm:pt>
    <dgm:pt modelId="{38C0E355-7FCD-4E30-8F65-531A6DF14DBB}" type="sibTrans" cxnId="{7E557655-FD4B-4D3E-B355-25C284AD427E}">
      <dgm:prSet/>
      <dgm:spPr/>
      <dgm:t>
        <a:bodyPr/>
        <a:lstStyle/>
        <a:p>
          <a:endParaRPr lang="en-US"/>
        </a:p>
      </dgm:t>
    </dgm:pt>
    <dgm:pt modelId="{37A70709-5E7E-4966-A1C6-3352CE2DD9D5}">
      <dgm:prSet phldrT="[Text]"/>
      <dgm:spPr/>
      <dgm:t>
        <a:bodyPr/>
        <a:lstStyle/>
        <a:p>
          <a:r>
            <a:rPr lang="en-US" b="1" i="0" dirty="0" smtClean="0"/>
            <a:t>Seaborn </a:t>
          </a:r>
          <a:endParaRPr lang="en-US" dirty="0"/>
        </a:p>
      </dgm:t>
    </dgm:pt>
    <dgm:pt modelId="{6483F8D9-E95E-4EC7-8C53-60E4E87F26B3}" type="parTrans" cxnId="{E4DB43CA-1A31-4816-9A91-DBECEE16DA55}">
      <dgm:prSet/>
      <dgm:spPr/>
      <dgm:t>
        <a:bodyPr/>
        <a:lstStyle/>
        <a:p>
          <a:endParaRPr lang="en-US"/>
        </a:p>
      </dgm:t>
    </dgm:pt>
    <dgm:pt modelId="{A3FA356A-13ED-49F2-ABFB-DD97970A8BA3}" type="sibTrans" cxnId="{E4DB43CA-1A31-4816-9A91-DBECEE16DA55}">
      <dgm:prSet/>
      <dgm:spPr/>
      <dgm:t>
        <a:bodyPr/>
        <a:lstStyle/>
        <a:p>
          <a:endParaRPr lang="en-US"/>
        </a:p>
      </dgm:t>
    </dgm:pt>
    <dgm:pt modelId="{FE3FE595-3508-4987-921C-B355798CBA12}" type="pres">
      <dgm:prSet presAssocID="{7E01761B-1C17-4E28-BED0-C19259CEAE3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F8CEADF-3E80-4091-AD26-4FE877F3897A}" type="pres">
      <dgm:prSet presAssocID="{E3E1FD4A-A68E-4FF7-842B-8DDB071DAD68}" presName="posSpace" presStyleCnt="0"/>
      <dgm:spPr/>
    </dgm:pt>
    <dgm:pt modelId="{BEA84619-F5A2-417D-9879-B59E3041CB5F}" type="pres">
      <dgm:prSet presAssocID="{E3E1FD4A-A68E-4FF7-842B-8DDB071DAD68}" presName="vertFlow" presStyleCnt="0"/>
      <dgm:spPr/>
    </dgm:pt>
    <dgm:pt modelId="{806D7C18-7C3F-4BBD-88C6-BFE5F4250A0C}" type="pres">
      <dgm:prSet presAssocID="{E3E1FD4A-A68E-4FF7-842B-8DDB071DAD68}" presName="topSpace" presStyleCnt="0"/>
      <dgm:spPr/>
    </dgm:pt>
    <dgm:pt modelId="{AC12E817-2664-4E6F-A4F7-8C71271648DE}" type="pres">
      <dgm:prSet presAssocID="{E3E1FD4A-A68E-4FF7-842B-8DDB071DAD68}" presName="firstComp" presStyleCnt="0"/>
      <dgm:spPr/>
    </dgm:pt>
    <dgm:pt modelId="{8E385070-1D2F-4E94-B198-4B323B310A3E}" type="pres">
      <dgm:prSet presAssocID="{E3E1FD4A-A68E-4FF7-842B-8DDB071DAD68}" presName="firstChild" presStyleLbl="bgAccFollowNode1" presStyleIdx="0" presStyleCnt="4"/>
      <dgm:spPr/>
      <dgm:t>
        <a:bodyPr/>
        <a:lstStyle/>
        <a:p>
          <a:endParaRPr lang="en-US"/>
        </a:p>
      </dgm:t>
    </dgm:pt>
    <dgm:pt modelId="{DFCD454E-C783-47A5-B0A7-4A853672814C}" type="pres">
      <dgm:prSet presAssocID="{E3E1FD4A-A68E-4FF7-842B-8DDB071DAD68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7895-FFC2-418D-B7B3-996ECA9FCB45}" type="pres">
      <dgm:prSet presAssocID="{FFF9EA1B-AB3F-43D9-891B-248FCE2834C4}" presName="comp" presStyleCnt="0"/>
      <dgm:spPr/>
    </dgm:pt>
    <dgm:pt modelId="{3F34C2A3-C1A7-4946-AA1C-205C49907FAE}" type="pres">
      <dgm:prSet presAssocID="{FFF9EA1B-AB3F-43D9-891B-248FCE2834C4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7CCD830A-7006-4F71-8783-AE6A2B2E350F}" type="pres">
      <dgm:prSet presAssocID="{FFF9EA1B-AB3F-43D9-891B-248FCE2834C4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8C15A-F74C-4568-9429-C3556A46ECBA}" type="pres">
      <dgm:prSet presAssocID="{E3E1FD4A-A68E-4FF7-842B-8DDB071DAD68}" presName="negSpace" presStyleCnt="0"/>
      <dgm:spPr/>
    </dgm:pt>
    <dgm:pt modelId="{7B40614A-A9E8-4F3F-B61B-1CE11A282023}" type="pres">
      <dgm:prSet presAssocID="{E3E1FD4A-A68E-4FF7-842B-8DDB071DAD68}" presName="circle" presStyleLbl="node1" presStyleIdx="0" presStyleCnt="2" custScaleX="106692" custScaleY="104121"/>
      <dgm:spPr/>
      <dgm:t>
        <a:bodyPr/>
        <a:lstStyle/>
        <a:p>
          <a:endParaRPr lang="en-US"/>
        </a:p>
      </dgm:t>
    </dgm:pt>
    <dgm:pt modelId="{1EF6E2CF-542E-47F6-A490-3BBE6C13373B}" type="pres">
      <dgm:prSet presAssocID="{BE903789-0EBB-40F2-834B-EE7F6104ABBB}" presName="transSpace" presStyleCnt="0"/>
      <dgm:spPr/>
    </dgm:pt>
    <dgm:pt modelId="{0D3C23C4-21BD-4B4B-82E8-A40ED60D1E09}" type="pres">
      <dgm:prSet presAssocID="{3230EF45-AA92-4414-A759-5896A78E84A5}" presName="posSpace" presStyleCnt="0"/>
      <dgm:spPr/>
    </dgm:pt>
    <dgm:pt modelId="{4EA44048-72DE-48BB-BAB6-5FCCF8D209EB}" type="pres">
      <dgm:prSet presAssocID="{3230EF45-AA92-4414-A759-5896A78E84A5}" presName="vertFlow" presStyleCnt="0"/>
      <dgm:spPr/>
    </dgm:pt>
    <dgm:pt modelId="{F53FD2A4-3056-4AF8-AB87-8B0325D04E5D}" type="pres">
      <dgm:prSet presAssocID="{3230EF45-AA92-4414-A759-5896A78E84A5}" presName="topSpace" presStyleCnt="0"/>
      <dgm:spPr/>
    </dgm:pt>
    <dgm:pt modelId="{4C63FD1E-1DCC-4B4F-AF94-9AE1CDB6934F}" type="pres">
      <dgm:prSet presAssocID="{3230EF45-AA92-4414-A759-5896A78E84A5}" presName="firstComp" presStyleCnt="0"/>
      <dgm:spPr/>
    </dgm:pt>
    <dgm:pt modelId="{D9921DB3-B8EE-4FFA-AF0D-CF2EA26FABCF}" type="pres">
      <dgm:prSet presAssocID="{3230EF45-AA92-4414-A759-5896A78E84A5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2DECF279-D6DE-4F72-B532-70D4BCF4E9EE}" type="pres">
      <dgm:prSet presAssocID="{3230EF45-AA92-4414-A759-5896A78E84A5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AABE4-F731-471D-AECC-A8246632A151}" type="pres">
      <dgm:prSet presAssocID="{37A70709-5E7E-4966-A1C6-3352CE2DD9D5}" presName="comp" presStyleCnt="0"/>
      <dgm:spPr/>
    </dgm:pt>
    <dgm:pt modelId="{4A864C55-8E47-4BDD-AD8B-38714206382D}" type="pres">
      <dgm:prSet presAssocID="{37A70709-5E7E-4966-A1C6-3352CE2DD9D5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D15CC97D-7470-4AAA-8C9D-FF7338E51BAB}" type="pres">
      <dgm:prSet presAssocID="{37A70709-5E7E-4966-A1C6-3352CE2DD9D5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C94D2-4011-49E1-B852-710B127601CA}" type="pres">
      <dgm:prSet presAssocID="{3230EF45-AA92-4414-A759-5896A78E84A5}" presName="negSpace" presStyleCnt="0"/>
      <dgm:spPr/>
    </dgm:pt>
    <dgm:pt modelId="{07976A92-3ACC-4BF3-AD0A-01B20EE48AC8}" type="pres">
      <dgm:prSet presAssocID="{3230EF45-AA92-4414-A759-5896A78E84A5}" presName="circle" presStyleLbl="node1" presStyleIdx="1" presStyleCnt="2" custScaleX="109128" custScaleY="104121"/>
      <dgm:spPr/>
      <dgm:t>
        <a:bodyPr/>
        <a:lstStyle/>
        <a:p>
          <a:endParaRPr lang="en-US"/>
        </a:p>
      </dgm:t>
    </dgm:pt>
  </dgm:ptLst>
  <dgm:cxnLst>
    <dgm:cxn modelId="{A80F818F-11B6-471A-8587-6BB5B9298BE8}" type="presOf" srcId="{37A70709-5E7E-4966-A1C6-3352CE2DD9D5}" destId="{D15CC97D-7470-4AAA-8C9D-FF7338E51BAB}" srcOrd="1" destOrd="0" presId="urn:microsoft.com/office/officeart/2005/8/layout/hList9"/>
    <dgm:cxn modelId="{0600466F-84B7-4E49-8A94-1BA3A8A7113C}" srcId="{E3E1FD4A-A68E-4FF7-842B-8DDB071DAD68}" destId="{FFF9EA1B-AB3F-43D9-891B-248FCE2834C4}" srcOrd="1" destOrd="0" parTransId="{0747D42E-EA75-4D1C-A17C-495054CC4F30}" sibTransId="{144FA163-D0E1-40B9-81B7-CF9D9B8506BA}"/>
    <dgm:cxn modelId="{86FBC28B-E113-48C8-8B0C-23A185089565}" srcId="{7E01761B-1C17-4E28-BED0-C19259CEAE3E}" destId="{3230EF45-AA92-4414-A759-5896A78E84A5}" srcOrd="1" destOrd="0" parTransId="{9583FD74-2113-4375-8EA0-D19F7EDD7F59}" sibTransId="{AAAC4559-2249-457A-9F56-A1EF3E301933}"/>
    <dgm:cxn modelId="{5A82DC62-E048-4A8A-84F0-165E1978D810}" type="presOf" srcId="{16EBA9A0-706A-4BB0-A714-23BBF255ABB9}" destId="{DFCD454E-C783-47A5-B0A7-4A853672814C}" srcOrd="1" destOrd="0" presId="urn:microsoft.com/office/officeart/2005/8/layout/hList9"/>
    <dgm:cxn modelId="{7E557655-FD4B-4D3E-B355-25C284AD427E}" srcId="{3230EF45-AA92-4414-A759-5896A78E84A5}" destId="{FD612AEE-3F05-4A51-9E88-CE8850A6BF97}" srcOrd="0" destOrd="0" parTransId="{AE890001-3EFD-4238-9479-BA0E08FC6ABA}" sibTransId="{38C0E355-7FCD-4E30-8F65-531A6DF14DBB}"/>
    <dgm:cxn modelId="{A91B3CF2-0F49-4837-8376-63791F3DFCCE}" type="presOf" srcId="{3230EF45-AA92-4414-A759-5896A78E84A5}" destId="{07976A92-3ACC-4BF3-AD0A-01B20EE48AC8}" srcOrd="0" destOrd="0" presId="urn:microsoft.com/office/officeart/2005/8/layout/hList9"/>
    <dgm:cxn modelId="{E4DB43CA-1A31-4816-9A91-DBECEE16DA55}" srcId="{3230EF45-AA92-4414-A759-5896A78E84A5}" destId="{37A70709-5E7E-4966-A1C6-3352CE2DD9D5}" srcOrd="1" destOrd="0" parTransId="{6483F8D9-E95E-4EC7-8C53-60E4E87F26B3}" sibTransId="{A3FA356A-13ED-49F2-ABFB-DD97970A8BA3}"/>
    <dgm:cxn modelId="{1BA3FE62-E8D9-41E8-BACE-91755F0F8AFA}" type="presOf" srcId="{16EBA9A0-706A-4BB0-A714-23BBF255ABB9}" destId="{8E385070-1D2F-4E94-B198-4B323B310A3E}" srcOrd="0" destOrd="0" presId="urn:microsoft.com/office/officeart/2005/8/layout/hList9"/>
    <dgm:cxn modelId="{F3AA54E2-ED9F-4A01-90CF-7B5764B0DDE5}" srcId="{7E01761B-1C17-4E28-BED0-C19259CEAE3E}" destId="{E3E1FD4A-A68E-4FF7-842B-8DDB071DAD68}" srcOrd="0" destOrd="0" parTransId="{AE1A2E98-A176-448E-B8EC-4A616BB58092}" sibTransId="{BE903789-0EBB-40F2-834B-EE7F6104ABBB}"/>
    <dgm:cxn modelId="{46BCDB0A-127C-4DF4-8AA6-F0A17109851F}" type="presOf" srcId="{FFF9EA1B-AB3F-43D9-891B-248FCE2834C4}" destId="{7CCD830A-7006-4F71-8783-AE6A2B2E350F}" srcOrd="1" destOrd="0" presId="urn:microsoft.com/office/officeart/2005/8/layout/hList9"/>
    <dgm:cxn modelId="{0E1CF837-982E-4E73-B82E-0C8929FB448C}" type="presOf" srcId="{FFF9EA1B-AB3F-43D9-891B-248FCE2834C4}" destId="{3F34C2A3-C1A7-4946-AA1C-205C49907FAE}" srcOrd="0" destOrd="0" presId="urn:microsoft.com/office/officeart/2005/8/layout/hList9"/>
    <dgm:cxn modelId="{BD4140EF-D1E2-41A4-9576-40833971D2EE}" type="presOf" srcId="{7E01761B-1C17-4E28-BED0-C19259CEAE3E}" destId="{FE3FE595-3508-4987-921C-B355798CBA12}" srcOrd="0" destOrd="0" presId="urn:microsoft.com/office/officeart/2005/8/layout/hList9"/>
    <dgm:cxn modelId="{028955D3-CE98-4F35-8250-64667FF616E5}" srcId="{E3E1FD4A-A68E-4FF7-842B-8DDB071DAD68}" destId="{16EBA9A0-706A-4BB0-A714-23BBF255ABB9}" srcOrd="0" destOrd="0" parTransId="{650C27EF-8052-43DB-AB2C-D2412AB2AA30}" sibTransId="{1F034DDC-F17B-42C1-B653-E3C8C0DAB2EE}"/>
    <dgm:cxn modelId="{9C641430-626F-4CF8-AC86-3721B8A3E144}" type="presOf" srcId="{E3E1FD4A-A68E-4FF7-842B-8DDB071DAD68}" destId="{7B40614A-A9E8-4F3F-B61B-1CE11A282023}" srcOrd="0" destOrd="0" presId="urn:microsoft.com/office/officeart/2005/8/layout/hList9"/>
    <dgm:cxn modelId="{46A2F782-2A5A-4A1B-AD88-3E80DA6A28E9}" type="presOf" srcId="{FD612AEE-3F05-4A51-9E88-CE8850A6BF97}" destId="{D9921DB3-B8EE-4FFA-AF0D-CF2EA26FABCF}" srcOrd="0" destOrd="0" presId="urn:microsoft.com/office/officeart/2005/8/layout/hList9"/>
    <dgm:cxn modelId="{EB86C62B-2BB2-40C0-8F13-BB3F59DF428C}" type="presOf" srcId="{FD612AEE-3F05-4A51-9E88-CE8850A6BF97}" destId="{2DECF279-D6DE-4F72-B532-70D4BCF4E9EE}" srcOrd="1" destOrd="0" presId="urn:microsoft.com/office/officeart/2005/8/layout/hList9"/>
    <dgm:cxn modelId="{9DA27059-BBE6-4043-9A4B-BCED12E4BBDF}" type="presOf" srcId="{37A70709-5E7E-4966-A1C6-3352CE2DD9D5}" destId="{4A864C55-8E47-4BDD-AD8B-38714206382D}" srcOrd="0" destOrd="0" presId="urn:microsoft.com/office/officeart/2005/8/layout/hList9"/>
    <dgm:cxn modelId="{D45846D1-B6BC-4531-B658-75EE7C53423E}" type="presParOf" srcId="{FE3FE595-3508-4987-921C-B355798CBA12}" destId="{DF8CEADF-3E80-4091-AD26-4FE877F3897A}" srcOrd="0" destOrd="0" presId="urn:microsoft.com/office/officeart/2005/8/layout/hList9"/>
    <dgm:cxn modelId="{1878A10C-A671-4F42-B4E1-2692D08016E7}" type="presParOf" srcId="{FE3FE595-3508-4987-921C-B355798CBA12}" destId="{BEA84619-F5A2-417D-9879-B59E3041CB5F}" srcOrd="1" destOrd="0" presId="urn:microsoft.com/office/officeart/2005/8/layout/hList9"/>
    <dgm:cxn modelId="{31BB6DA0-E59C-4C95-B7BA-3FFCD9FE6C45}" type="presParOf" srcId="{BEA84619-F5A2-417D-9879-B59E3041CB5F}" destId="{806D7C18-7C3F-4BBD-88C6-BFE5F4250A0C}" srcOrd="0" destOrd="0" presId="urn:microsoft.com/office/officeart/2005/8/layout/hList9"/>
    <dgm:cxn modelId="{9B2A3E9C-2626-469D-8F79-0009AE68E993}" type="presParOf" srcId="{BEA84619-F5A2-417D-9879-B59E3041CB5F}" destId="{AC12E817-2664-4E6F-A4F7-8C71271648DE}" srcOrd="1" destOrd="0" presId="urn:microsoft.com/office/officeart/2005/8/layout/hList9"/>
    <dgm:cxn modelId="{C6A38A00-1942-4B87-849B-040CC9D4738A}" type="presParOf" srcId="{AC12E817-2664-4E6F-A4F7-8C71271648DE}" destId="{8E385070-1D2F-4E94-B198-4B323B310A3E}" srcOrd="0" destOrd="0" presId="urn:microsoft.com/office/officeart/2005/8/layout/hList9"/>
    <dgm:cxn modelId="{0BC321A9-1270-454C-B225-4AB77935C06E}" type="presParOf" srcId="{AC12E817-2664-4E6F-A4F7-8C71271648DE}" destId="{DFCD454E-C783-47A5-B0A7-4A853672814C}" srcOrd="1" destOrd="0" presId="urn:microsoft.com/office/officeart/2005/8/layout/hList9"/>
    <dgm:cxn modelId="{9EC6688A-D3ED-489C-87F0-EAFE4C64DCE6}" type="presParOf" srcId="{BEA84619-F5A2-417D-9879-B59E3041CB5F}" destId="{4B8E7895-FFC2-418D-B7B3-996ECA9FCB45}" srcOrd="2" destOrd="0" presId="urn:microsoft.com/office/officeart/2005/8/layout/hList9"/>
    <dgm:cxn modelId="{44B14440-B9A4-43D0-9FD4-001259FCEFC8}" type="presParOf" srcId="{4B8E7895-FFC2-418D-B7B3-996ECA9FCB45}" destId="{3F34C2A3-C1A7-4946-AA1C-205C49907FAE}" srcOrd="0" destOrd="0" presId="urn:microsoft.com/office/officeart/2005/8/layout/hList9"/>
    <dgm:cxn modelId="{40A41CB1-886C-4907-A75C-8D544F0B6F66}" type="presParOf" srcId="{4B8E7895-FFC2-418D-B7B3-996ECA9FCB45}" destId="{7CCD830A-7006-4F71-8783-AE6A2B2E350F}" srcOrd="1" destOrd="0" presId="urn:microsoft.com/office/officeart/2005/8/layout/hList9"/>
    <dgm:cxn modelId="{4623A3E2-6F56-4225-A89E-0E6E553E2FBA}" type="presParOf" srcId="{FE3FE595-3508-4987-921C-B355798CBA12}" destId="{3418C15A-F74C-4568-9429-C3556A46ECBA}" srcOrd="2" destOrd="0" presId="urn:microsoft.com/office/officeart/2005/8/layout/hList9"/>
    <dgm:cxn modelId="{3E16AE8D-13A1-412B-BF9B-0DCADB133D76}" type="presParOf" srcId="{FE3FE595-3508-4987-921C-B355798CBA12}" destId="{7B40614A-A9E8-4F3F-B61B-1CE11A282023}" srcOrd="3" destOrd="0" presId="urn:microsoft.com/office/officeart/2005/8/layout/hList9"/>
    <dgm:cxn modelId="{C1871274-49DD-4DF2-8CC9-107F90ACD306}" type="presParOf" srcId="{FE3FE595-3508-4987-921C-B355798CBA12}" destId="{1EF6E2CF-542E-47F6-A490-3BBE6C13373B}" srcOrd="4" destOrd="0" presId="urn:microsoft.com/office/officeart/2005/8/layout/hList9"/>
    <dgm:cxn modelId="{29790425-B758-446D-9EB5-FAACD6B8BC57}" type="presParOf" srcId="{FE3FE595-3508-4987-921C-B355798CBA12}" destId="{0D3C23C4-21BD-4B4B-82E8-A40ED60D1E09}" srcOrd="5" destOrd="0" presId="urn:microsoft.com/office/officeart/2005/8/layout/hList9"/>
    <dgm:cxn modelId="{B2BEBDD8-C5C3-4359-9E98-E063C4317F48}" type="presParOf" srcId="{FE3FE595-3508-4987-921C-B355798CBA12}" destId="{4EA44048-72DE-48BB-BAB6-5FCCF8D209EB}" srcOrd="6" destOrd="0" presId="urn:microsoft.com/office/officeart/2005/8/layout/hList9"/>
    <dgm:cxn modelId="{98D39ED6-E9F8-4E5B-8A84-C806FD19EC6A}" type="presParOf" srcId="{4EA44048-72DE-48BB-BAB6-5FCCF8D209EB}" destId="{F53FD2A4-3056-4AF8-AB87-8B0325D04E5D}" srcOrd="0" destOrd="0" presId="urn:microsoft.com/office/officeart/2005/8/layout/hList9"/>
    <dgm:cxn modelId="{DAB1061E-8954-4D12-9BB2-F9DC2B220D14}" type="presParOf" srcId="{4EA44048-72DE-48BB-BAB6-5FCCF8D209EB}" destId="{4C63FD1E-1DCC-4B4F-AF94-9AE1CDB6934F}" srcOrd="1" destOrd="0" presId="urn:microsoft.com/office/officeart/2005/8/layout/hList9"/>
    <dgm:cxn modelId="{745067B3-F36F-40ED-8FBD-F2758178AA00}" type="presParOf" srcId="{4C63FD1E-1DCC-4B4F-AF94-9AE1CDB6934F}" destId="{D9921DB3-B8EE-4FFA-AF0D-CF2EA26FABCF}" srcOrd="0" destOrd="0" presId="urn:microsoft.com/office/officeart/2005/8/layout/hList9"/>
    <dgm:cxn modelId="{9E7F4B21-2644-43C9-9934-BBE84218016D}" type="presParOf" srcId="{4C63FD1E-1DCC-4B4F-AF94-9AE1CDB6934F}" destId="{2DECF279-D6DE-4F72-B532-70D4BCF4E9EE}" srcOrd="1" destOrd="0" presId="urn:microsoft.com/office/officeart/2005/8/layout/hList9"/>
    <dgm:cxn modelId="{5ACDF2E2-57CB-4F2E-A719-1CEAAA72B2E8}" type="presParOf" srcId="{4EA44048-72DE-48BB-BAB6-5FCCF8D209EB}" destId="{150AABE4-F731-471D-AECC-A8246632A151}" srcOrd="2" destOrd="0" presId="urn:microsoft.com/office/officeart/2005/8/layout/hList9"/>
    <dgm:cxn modelId="{BF6C29CF-9320-48D1-9588-78F6EA466610}" type="presParOf" srcId="{150AABE4-F731-471D-AECC-A8246632A151}" destId="{4A864C55-8E47-4BDD-AD8B-38714206382D}" srcOrd="0" destOrd="0" presId="urn:microsoft.com/office/officeart/2005/8/layout/hList9"/>
    <dgm:cxn modelId="{15523FE9-26AA-4D02-8EF7-659DDC1FB3A0}" type="presParOf" srcId="{150AABE4-F731-471D-AECC-A8246632A151}" destId="{D15CC97D-7470-4AAA-8C9D-FF7338E51BAB}" srcOrd="1" destOrd="0" presId="urn:microsoft.com/office/officeart/2005/8/layout/hList9"/>
    <dgm:cxn modelId="{85162F17-B532-4B0A-8B2F-0A5FB83BF373}" type="presParOf" srcId="{FE3FE595-3508-4987-921C-B355798CBA12}" destId="{CA0C94D2-4011-49E1-B852-710B127601CA}" srcOrd="7" destOrd="0" presId="urn:microsoft.com/office/officeart/2005/8/layout/hList9"/>
    <dgm:cxn modelId="{8E1761EC-C241-4CC3-AA0F-F08D0A58C8C9}" type="presParOf" srcId="{FE3FE595-3508-4987-921C-B355798CBA12}" destId="{07976A92-3ACC-4BF3-AD0A-01B20EE48AC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85070-1D2F-4E94-B198-4B323B310A3E}">
      <dsp:nvSpPr>
        <dsp:cNvPr id="0" name=""/>
        <dsp:cNvSpPr/>
      </dsp:nvSpPr>
      <dsp:spPr>
        <a:xfrm>
          <a:off x="1103837" y="920615"/>
          <a:ext cx="2065213" cy="13774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/>
            <a:t>Pandas</a:t>
          </a:r>
          <a:endParaRPr lang="en-US" sz="2600" kern="1200" dirty="0"/>
        </a:p>
      </dsp:txBody>
      <dsp:txXfrm>
        <a:off x="1434271" y="920615"/>
        <a:ext cx="1734779" cy="1377497"/>
      </dsp:txXfrm>
    </dsp:sp>
    <dsp:sp modelId="{3F34C2A3-C1A7-4946-AA1C-205C49907FAE}">
      <dsp:nvSpPr>
        <dsp:cNvPr id="0" name=""/>
        <dsp:cNvSpPr/>
      </dsp:nvSpPr>
      <dsp:spPr>
        <a:xfrm>
          <a:off x="1103837" y="2298112"/>
          <a:ext cx="2065213" cy="1377497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/>
            <a:t>Numpy </a:t>
          </a:r>
          <a:endParaRPr lang="en-US" sz="2600" kern="1200" dirty="0"/>
        </a:p>
      </dsp:txBody>
      <dsp:txXfrm>
        <a:off x="1434271" y="2298112"/>
        <a:ext cx="1734779" cy="1377497"/>
      </dsp:txXfrm>
    </dsp:sp>
    <dsp:sp modelId="{7B40614A-A9E8-4F3F-B61B-1CE11A282023}">
      <dsp:nvSpPr>
        <dsp:cNvPr id="0" name=""/>
        <dsp:cNvSpPr/>
      </dsp:nvSpPr>
      <dsp:spPr>
        <a:xfrm>
          <a:off x="2390" y="369891"/>
          <a:ext cx="1468945" cy="14335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>
              <a:latin typeface="Colonna MT" panose="04020805060202030203" pitchFamily="82" charset="0"/>
            </a:rPr>
            <a:t>MANIPULATION</a:t>
          </a:r>
          <a:endParaRPr lang="en-US" sz="1100" b="1" i="0" kern="1200" dirty="0">
            <a:latin typeface="Colonna MT" panose="04020805060202030203" pitchFamily="82" charset="0"/>
          </a:endParaRPr>
        </a:p>
      </dsp:txBody>
      <dsp:txXfrm>
        <a:off x="217512" y="579829"/>
        <a:ext cx="1038701" cy="1013671"/>
      </dsp:txXfrm>
    </dsp:sp>
    <dsp:sp modelId="{D9921DB3-B8EE-4FFA-AF0D-CF2EA26FABCF}">
      <dsp:nvSpPr>
        <dsp:cNvPr id="0" name=""/>
        <dsp:cNvSpPr/>
      </dsp:nvSpPr>
      <dsp:spPr>
        <a:xfrm>
          <a:off x="4637996" y="920615"/>
          <a:ext cx="2065213" cy="1377497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/>
            <a:t>Matplotlib </a:t>
          </a:r>
          <a:endParaRPr lang="en-US" sz="2600" kern="1200" dirty="0"/>
        </a:p>
      </dsp:txBody>
      <dsp:txXfrm>
        <a:off x="4968430" y="920615"/>
        <a:ext cx="1734779" cy="1377497"/>
      </dsp:txXfrm>
    </dsp:sp>
    <dsp:sp modelId="{4A864C55-8E47-4BDD-AD8B-38714206382D}">
      <dsp:nvSpPr>
        <dsp:cNvPr id="0" name=""/>
        <dsp:cNvSpPr/>
      </dsp:nvSpPr>
      <dsp:spPr>
        <a:xfrm>
          <a:off x="4637996" y="2298112"/>
          <a:ext cx="2065213" cy="1377497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/>
            <a:t>Seaborn </a:t>
          </a:r>
          <a:endParaRPr lang="en-US" sz="2600" kern="1200" dirty="0"/>
        </a:p>
      </dsp:txBody>
      <dsp:txXfrm>
        <a:off x="4968430" y="2298112"/>
        <a:ext cx="1734779" cy="1377497"/>
      </dsp:txXfrm>
    </dsp:sp>
    <dsp:sp modelId="{07976A92-3ACC-4BF3-AD0A-01B20EE48AC8}">
      <dsp:nvSpPr>
        <dsp:cNvPr id="0" name=""/>
        <dsp:cNvSpPr/>
      </dsp:nvSpPr>
      <dsp:spPr>
        <a:xfrm>
          <a:off x="3536548" y="369891"/>
          <a:ext cx="1502484" cy="143354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>
              <a:latin typeface="Colonna MT" panose="04020805060202030203" pitchFamily="82" charset="0"/>
            </a:rPr>
            <a:t>VISUALIZATION</a:t>
          </a:r>
          <a:endParaRPr lang="en-US" sz="1100" b="1" i="0" kern="1200" dirty="0">
            <a:latin typeface="Colonna MT" panose="04020805060202030203" pitchFamily="82" charset="0"/>
          </a:endParaRPr>
        </a:p>
      </dsp:txBody>
      <dsp:txXfrm>
        <a:off x="3756582" y="579829"/>
        <a:ext cx="1062416" cy="101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30738"/>
            <a:ext cx="8748117" cy="1069258"/>
          </a:xfrm>
        </p:spPr>
        <p:txBody>
          <a:bodyPr>
            <a:normAutofit/>
          </a:bodyPr>
          <a:lstStyle/>
          <a:p>
            <a:r>
              <a:rPr lang="en-US" sz="3200" spc="300" dirty="0" smtClean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Automobile </a:t>
            </a:r>
            <a:r>
              <a:rPr lang="en-US" sz="3200" spc="300" dirty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Data - </a:t>
            </a:r>
            <a:r>
              <a:rPr lang="en-US" sz="3200" spc="300" dirty="0" smtClean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EDA</a:t>
            </a:r>
            <a:endParaRPr lang="en-US" sz="3200" spc="300" dirty="0">
              <a:solidFill>
                <a:schemeClr val="bg1">
                  <a:lumMod val="8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9847"/>
            <a:ext cx="3815255" cy="549378"/>
          </a:xfrm>
        </p:spPr>
        <p:txBody>
          <a:bodyPr>
            <a:noAutofit/>
          </a:bodyPr>
          <a:lstStyle/>
          <a:p>
            <a:r>
              <a:rPr lang="en-US" sz="2000" spc="300" dirty="0" smtClean="0">
                <a:latin typeface="Bahnschrift Light" panose="020B0502040204020203" pitchFamily="34" charset="0"/>
                <a:ea typeface="+mj-ea"/>
                <a:cs typeface="+mj-cs"/>
              </a:rPr>
              <a:t>By : Ankesh Verma</a:t>
            </a:r>
            <a:endParaRPr lang="en-US" sz="2000" spc="3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806" y="4736312"/>
            <a:ext cx="36244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https://www.linkedin.com/in/ankeshverma-0276638b/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486" y="4745523"/>
            <a:ext cx="274320" cy="2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421" y="4370224"/>
            <a:ext cx="280496" cy="27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48971" y="437658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https://github.com/ankesh-verma/EDA-Automobile-Data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3817"/>
            <a:ext cx="8093365" cy="763525"/>
          </a:xfrm>
        </p:spPr>
        <p:txBody>
          <a:bodyPr>
            <a:normAutofit/>
          </a:bodyPr>
          <a:lstStyle/>
          <a:p>
            <a:r>
              <a:rPr lang="en-IN" sz="3200" b="1" spc="300" dirty="0" smtClean="0">
                <a:latin typeface="Bahnschrift Light" panose="020B0502040204020203" pitchFamily="34" charset="0"/>
              </a:rPr>
              <a:t>Pricing </a:t>
            </a:r>
            <a:r>
              <a:rPr lang="en-IN" sz="3200" b="1" spc="300" dirty="0">
                <a:latin typeface="Bahnschrift Light" panose="020B0502040204020203" pitchFamily="34" charset="0"/>
              </a:rPr>
              <a:t>VS Engine </a:t>
            </a:r>
            <a:r>
              <a:rPr lang="en-IN" sz="3200" b="1" spc="300" dirty="0" smtClean="0">
                <a:latin typeface="Bahnschrift Light" panose="020B0502040204020203" pitchFamily="34" charset="0"/>
              </a:rPr>
              <a:t>Size Analysis</a:t>
            </a:r>
            <a:endParaRPr lang="en-IN" sz="3200" b="1" spc="3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623" y="1184132"/>
            <a:ext cx="3017520" cy="2087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0530" y="3026052"/>
            <a:ext cx="3017520" cy="1976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2402" y="1588416"/>
            <a:ext cx="5102086" cy="64633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Car pricing maintains strong </a:t>
            </a:r>
            <a:r>
              <a:rPr lang="en-US" dirty="0" smtClean="0">
                <a:solidFill>
                  <a:srgbClr val="92D050"/>
                </a:solidFill>
              </a:rPr>
              <a:t>positive correlation </a:t>
            </a:r>
            <a:r>
              <a:rPr lang="en-US" dirty="0">
                <a:solidFill>
                  <a:srgbClr val="92D050"/>
                </a:solidFill>
              </a:rPr>
              <a:t>with its engine size.</a:t>
            </a:r>
            <a:endParaRPr lang="en-US" spc="300" dirty="0">
              <a:solidFill>
                <a:srgbClr val="92D05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3518698" y="1740130"/>
            <a:ext cx="265044" cy="34290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623" y="3426250"/>
            <a:ext cx="5167988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spc="300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Analysis for </a:t>
            </a:r>
            <a:r>
              <a:rPr lang="en-US" sz="1400" b="1" u="sng" spc="300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Engine-size vs Body-style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Convertibles have engine size available in higher ranges,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In Sedan Class we observe some vehicles with excess engine size  (seems possible outliers)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5400000">
            <a:off x="5473148" y="3842926"/>
            <a:ext cx="265044" cy="34290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1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6071"/>
            <a:ext cx="8093365" cy="763525"/>
          </a:xfrm>
        </p:spPr>
        <p:txBody>
          <a:bodyPr>
            <a:normAutofit/>
          </a:bodyPr>
          <a:lstStyle/>
          <a:p>
            <a:r>
              <a:rPr lang="en-IN" sz="3200" b="1" spc="300" dirty="0">
                <a:latin typeface="Bahnschrift Light" panose="020B0502040204020203" pitchFamily="34" charset="0"/>
              </a:rPr>
              <a:t>Body Styles and Pricing</a:t>
            </a:r>
            <a:endParaRPr lang="en-US" sz="3200" b="1" spc="3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43153"/>
            <a:ext cx="2952000" cy="24338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3372" y="1443153"/>
            <a:ext cx="2952000" cy="24338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9060" y="1993343"/>
            <a:ext cx="2780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Convertibles</a:t>
            </a:r>
            <a:r>
              <a:rPr lang="en-US" spc="300" dirty="0" smtClean="0"/>
              <a:t> </a:t>
            </a:r>
            <a:r>
              <a:rPr lang="en-US" spc="300" dirty="0">
                <a:solidFill>
                  <a:srgbClr val="92D050"/>
                </a:solidFill>
              </a:rPr>
              <a:t>and </a:t>
            </a:r>
            <a:r>
              <a:rPr lang="en-US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hardtops </a:t>
            </a:r>
            <a:r>
              <a:rPr lang="en-US" spc="300" dirty="0">
                <a:solidFill>
                  <a:srgbClr val="92D050"/>
                </a:solidFill>
              </a:rPr>
              <a:t>are the </a:t>
            </a:r>
            <a:r>
              <a:rPr lang="en-US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Costliest</a:t>
            </a:r>
            <a:r>
              <a:rPr lang="en-US" spc="300" dirty="0">
                <a:solidFill>
                  <a:srgbClr val="92D050"/>
                </a:solidFill>
              </a:rPr>
              <a:t> </a:t>
            </a:r>
            <a:r>
              <a:rPr lang="en-US" spc="300" dirty="0" smtClean="0">
                <a:solidFill>
                  <a:srgbClr val="92D050"/>
                </a:solidFill>
              </a:rPr>
              <a:t>car models</a:t>
            </a:r>
            <a:endParaRPr lang="en-IN" spc="3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10" y="162547"/>
            <a:ext cx="8866696" cy="763525"/>
          </a:xfrm>
        </p:spPr>
        <p:txBody>
          <a:bodyPr>
            <a:noAutofit/>
          </a:bodyPr>
          <a:lstStyle/>
          <a:p>
            <a:r>
              <a:rPr lang="en-IN" sz="3200" b="1" spc="300" dirty="0">
                <a:latin typeface="Bahnschrift Light" panose="020B0502040204020203" pitchFamily="34" charset="0"/>
              </a:rPr>
              <a:t>Body Size </a:t>
            </a:r>
            <a:r>
              <a:rPr lang="en-IN" sz="3200" b="1" spc="300" dirty="0" smtClean="0">
                <a:latin typeface="Bahnschrift Light" panose="020B0502040204020203" pitchFamily="34" charset="0"/>
              </a:rPr>
              <a:t>,curb-weight </a:t>
            </a:r>
            <a:r>
              <a:rPr lang="en-IN" sz="3200" b="1" spc="300" dirty="0">
                <a:latin typeface="Bahnschrift Light" panose="020B0502040204020203" pitchFamily="34" charset="0"/>
              </a:rPr>
              <a:t>vs </a:t>
            </a:r>
            <a:r>
              <a:rPr lang="en-IN" sz="3200" b="1" spc="300" dirty="0" smtClean="0">
                <a:latin typeface="Bahnschrift Light" panose="020B0502040204020203" pitchFamily="34" charset="0"/>
              </a:rPr>
              <a:t>Pricing</a:t>
            </a:r>
            <a:endParaRPr lang="en-IN" sz="3200" b="1" spc="3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958" y="1077694"/>
            <a:ext cx="7848000" cy="2320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7037" y="3464603"/>
            <a:ext cx="6494105" cy="161582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spc="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Based on above plot we analyses that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Car’s length and width have strong positive correlation with its pricing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However height doesn't have any impact on Car’s pricing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Curb-weight is also positively correlated with pricing of car’s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4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3764"/>
            <a:ext cx="8093365" cy="763525"/>
          </a:xfrm>
        </p:spPr>
        <p:txBody>
          <a:bodyPr>
            <a:normAutofit/>
          </a:bodyPr>
          <a:lstStyle/>
          <a:p>
            <a:r>
              <a:rPr lang="en-US" sz="3200" b="1" spc="300" dirty="0">
                <a:latin typeface="Bahnschrift Light" panose="020B0502040204020203" pitchFamily="34" charset="0"/>
              </a:rPr>
              <a:t>Wheel Drive vs Pricing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40" y="1224756"/>
            <a:ext cx="4612519" cy="336590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45225" y="1156177"/>
            <a:ext cx="4030824" cy="360098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spc="300" dirty="0" smtClean="0">
                <a:solidFill>
                  <a:srgbClr val="F1C88B"/>
                </a:solidFill>
              </a:rPr>
              <a:t>This analysis shows that:</a:t>
            </a:r>
          </a:p>
          <a:p>
            <a:endParaRPr lang="en-US" b="1" u="sng" spc="300" dirty="0" smtClean="0">
              <a:solidFill>
                <a:srgbClr val="F1C88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u="sng" spc="300" dirty="0">
                <a:solidFill>
                  <a:srgbClr val="F1C88B"/>
                </a:solidFill>
              </a:rPr>
              <a:t>r</a:t>
            </a:r>
            <a:r>
              <a:rPr lang="en-US" sz="1600" u="sng" spc="300" dirty="0" smtClean="0">
                <a:solidFill>
                  <a:srgbClr val="F1C88B"/>
                </a:solidFill>
              </a:rPr>
              <a:t>wd</a:t>
            </a:r>
            <a:r>
              <a:rPr lang="en-US" sz="1600" spc="300" dirty="0" smtClean="0">
                <a:solidFill>
                  <a:srgbClr val="F1C88B"/>
                </a:solidFill>
              </a:rPr>
              <a:t> car’s available in almost all price range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spc="300" dirty="0" smtClean="0">
              <a:solidFill>
                <a:srgbClr val="F1C88B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u="sng" spc="300" dirty="0" smtClean="0">
                <a:solidFill>
                  <a:srgbClr val="F1C88B"/>
                </a:solidFill>
              </a:rPr>
              <a:t>fwd</a:t>
            </a:r>
            <a:r>
              <a:rPr lang="en-US" sz="1600" spc="300" dirty="0" smtClean="0">
                <a:solidFill>
                  <a:srgbClr val="F1C88B"/>
                </a:solidFill>
              </a:rPr>
              <a:t> and </a:t>
            </a:r>
            <a:r>
              <a:rPr lang="en-US" sz="1600" u="sng" spc="300" dirty="0" smtClean="0">
                <a:solidFill>
                  <a:srgbClr val="F1C88B"/>
                </a:solidFill>
              </a:rPr>
              <a:t>4wd</a:t>
            </a:r>
            <a:r>
              <a:rPr lang="en-US" sz="1600" spc="300" dirty="0" smtClean="0">
                <a:solidFill>
                  <a:srgbClr val="F1C88B"/>
                </a:solidFill>
              </a:rPr>
              <a:t> are available only in low price range with some outliers available,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spc="300" dirty="0" smtClean="0">
              <a:solidFill>
                <a:srgbClr val="F1C88B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u="sng" spc="300" dirty="0" smtClean="0">
                <a:solidFill>
                  <a:srgbClr val="F1C88B"/>
                </a:solidFill>
              </a:rPr>
              <a:t>4wd</a:t>
            </a:r>
            <a:r>
              <a:rPr lang="en-US" sz="1600" spc="300" dirty="0" smtClean="0">
                <a:solidFill>
                  <a:srgbClr val="F1C88B"/>
                </a:solidFill>
              </a:rPr>
              <a:t> car’s available in lowest price slot among all</a:t>
            </a:r>
            <a:endParaRPr lang="en-IN" spc="300" dirty="0">
              <a:solidFill>
                <a:srgbClr val="F1C8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8234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IN" sz="3200" b="1" spc="300" dirty="0" smtClean="0">
                <a:latin typeface="Bahnschrift Light" panose="020B0502040204020203" pitchFamily="34" charset="0"/>
              </a:rPr>
              <a:t>Fuel-efficiency </a:t>
            </a:r>
            <a:r>
              <a:rPr lang="en-IN" sz="3200" b="1" spc="300" dirty="0">
                <a:latin typeface="Bahnschrift Light" panose="020B0502040204020203" pitchFamily="34" charset="0"/>
              </a:rPr>
              <a:t>vs Fuel type vs Pricing</a:t>
            </a:r>
            <a:endParaRPr lang="en-US" sz="3200" b="1" spc="3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88" y="1119695"/>
            <a:ext cx="2129359" cy="1679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7602" y="1146360"/>
            <a:ext cx="2196000" cy="1626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0637" y="1119695"/>
            <a:ext cx="2068823" cy="1574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7964" y="1498023"/>
            <a:ext cx="1800809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Diesel</a:t>
            </a:r>
            <a:r>
              <a:rPr lang="en-US" dirty="0" smtClean="0">
                <a:solidFill>
                  <a:srgbClr val="F1C88B"/>
                </a:solidFill>
              </a:rPr>
              <a:t> cars have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good city-mpg </a:t>
            </a:r>
            <a:r>
              <a:rPr lang="en-US" dirty="0" smtClean="0">
                <a:solidFill>
                  <a:srgbClr val="F1C88B"/>
                </a:solidFill>
              </a:rPr>
              <a:t>as compare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9958" y="2799685"/>
            <a:ext cx="1800809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city-mpg </a:t>
            </a:r>
            <a:r>
              <a:rPr lang="en-US" sz="1400" dirty="0" smtClean="0">
                <a:solidFill>
                  <a:srgbClr val="F1C88B"/>
                </a:solidFill>
              </a:rPr>
              <a:t>is strongly correlated with highway-mpg, so we are using city-mpg for our analysis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09647" y="1688841"/>
            <a:ext cx="167954" cy="21789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Left Arrow 13"/>
          <p:cNvSpPr/>
          <p:nvPr/>
        </p:nvSpPr>
        <p:spPr>
          <a:xfrm flipH="1">
            <a:off x="2216016" y="1688841"/>
            <a:ext cx="158617" cy="21789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utoShape 4" descr="data:image/png;base64,iVBORw0KGgoAAAANSUhEUgAAAeAAAAFHCAYAAAB5zZ/DAAAAOXRFWHRTb2Z0d2FyZQBNYXRwbG90bGliIHZlcnNpb24zLjMuMSwgaHR0cHM6Ly9tYXRwbG90bGliLm9yZy/d3fzzAAAACXBIWXMAAAsTAAALEwEAmpwYAABlT0lEQVR4nO3deXzU1bn48c/sWxZCNpKwCcgiAUTCZoJardSqdY2tRX8iiFrtLuVKr7TXKlb0KtVrKxYVi9qqdcOl9rqgXknYgwtgAAEByb4ns6+/P2Yxk0xCQjKZmfC8Xy9eMN/v5DvnmyF55pzznOcofD6fDyGEEEIMKGWsGyCEEEKciiQACyGEEDEgAVgIIYSIAQnAQgghRAxIABZCCCFiQB3rBgwWXq8Xi8WCRqNBoVDEujlCCCHigM/nw+VyYTKZUCrD+7wSgPuJxWLhwIEDsW6GEEKIODR+/HiSk5PDjkkA7icajQbwf5O1Wm2/XnvPnj3k5+f36zXjgdxX4hms9yb3lVgS6b6cTicHDhwIxYj2JAD3k+Cws1arRafT9fv1o3HNeCD3lXgG673JfSWWRLuvSFOTkoQlhBBCxIAEYCGEECIGJAALIYQQMSABWAghhIgBCcBCCCFEDEgAFkIIIWJAliENsMpNmyhftw5zRQVJeXlMWryY3HnzYt0sIYQQA0x6wAOoctMmdqxcia2+Hm1qKrb6enasXEnlpk2xbpoQQogBJgF4AJWvW4dKq0VtMKBQKFAbDKi0WsrXrYt104QQQgwwCcADyFxRgUqvDzum0usxV1TEqEVCCCFiRQLwAErKy8Njt4cd89jtJOXlxahFQgghYkUC8ACatHgxHqcTt82Gz+fDbbPhcTqZtHhxrJsmhBBigEkAHkC58+Yxc8UKDBkZOFtaMGRkMHPFCsmCFkKIU5AsQxpgufPmScAVQgghPWAhhBAiFiQACyGEEDEgAVgIIYSIAQnAQgghRAxIABZCCCFiQAKwEEIIEQMSgIUQQogYkAAshBBCxIAEYCGEECIGJAALIYQQMSClKAeJyk2bKF+3DnNFBUl5eUxavFhKXgohRByTHvAgULlpEztWrsRWX482NRVbfT07Vq6kctOmWDdNCCFEF6QHPMCi0VMtX7cOlVaL2mAACP1dvm6d9IKFECJOSQ94AEWrp2quqECl14cdU+n1mCsq+nRdIYQQ0RO3AfjRRx/l/PPPDz12uVzcc889zJ49m9mzZ/PQQw/h9XoH7Hx/aN9TVSgUqA0GVFot5evW9em6SXl5eOz2sGMeu52kvLw+XVcIIUT0xOUQ9JdffsnatWvJzs4OHVu9ejWlpaWsXbsWs9nMnXfeSUpKCrfccsuAnO8P5ooKtKmpYcf6o6c6afFidqxcGbqex27H43QyafHiPl1XCCFE9MRdD9jlcrF8+XKmT58eOuZwOHjhhRdYvnw506ZNo7CwkKVLl7J+/Xq8Xm/Uz/eXaPVUc+fNY+aKFRgyMnC2tGDIyGDmihUy/yuEEHEs7nrAjz/+OCNGjGDu3LmsCwzNlpeXY7PZKCgoCD2voKCA+vp6jh07RnNzc1TPjx49ul/uLZo91dx58yTgCiFEAomrHvCXX37JSy+9xN133x12vKamBqPRSHJycuhYZmYmANXV1VE/31+kpyqEECIobnrATqeT5cuXs2zZslDwC7LZbGi12rBjwcdOpzPq53tjz5493T/BaGTIz37GkMDDKqCqrOyE1y3rwXMSkdxX4hms9yb3lVgGw33FTQB+/PHHycrK4sorr+x0Tq/XdwqEwccGgyHq53sjPz8fnU7Xq685kbKyMmbMmNGv14wHcl+JZ7Dem9xXYkmk+3I4HF12zOImAL/55pvU1dWFkq9cLhdut5vp06fz5JNPYrVasVgsmEwmAOrq6gDIzs5Go9FE9bwQQgjR3+ImAD/33HO43e7Q4zfffJOXX36Z5557juzsbAwGA2VlZZxzzjkA7Ny5k4yMDEaOHElWVlZUzwshhBD9LW4CcF6HpThpaWmo1WpGjRoFQHFxMStXrmTVqlU4HA4efvhhFi5cCPiHqKN5XgghhOhvcROAT2TZsmU4HA6WLFmCTqejuLiYm2++ecDOCyGEEP1J4fP5fLFuxGAQnGiXJKyek/tKPIP13uS+Eksi3Vd3sSGu1gELIYQQpwoJwEIIIUQMSAAWQgghYiBhkrBE/6jctInydeswV1SQlJfHpMWLpRSmEELEgPSA41jlpk1sXLSIQ3fcwcZFi6jctKnP19uxciW2+nq0qanY6uvZsXJln68rhBCi9yQAx6n2wVJpMvVLsCxftw6VVovaYEChUKA2GFBptZQHdp0SQggxcCQAx6loBEtzRQUqvT7smEqvx1xR0dfmCiGE6CUJwHEqGsEyKS8Pj90edsxjt5PUoQqZEEKI6JMA3M82L1vWL3Oq0QiWkxYvxuN04rbZ8Pl8uG02PE4nkxYv7mtzhRBC9JIE4H5mb2rql8SmaATL3HnzmLliBYaMDJwtLRgyMpi5YoVkQQshRAzIMqR+ptLpQnO1fQlsufPmMeaKK9i3fj0uiwWfycTEhQv7HCxz582TgCuEEHFAesBR0B+JTZWbNnF4wwYMmZloR4zAkJnJ4Q0bZMmQEEIMEhKAo6A/Ept6mwUdXDP8xvz5/bJmWAghRHRJAO5nHoejXxKbepMFLQU2hBAi8UgA7mf6tLR+SWzqTRa0FNgQQojEIwG4n5393//dL0lOvcmClgIbQgiReCQLOk4FlwyVr1uH7fBhDGPGdLlxQlJeHq1Hj+Jqa8PrcqHUaNAkJ5MyalSn58pmDEIIER8kAMex4JKhsrIyZsyY0eXzsmbNorasDBQKFCoVHqcTT3094665Jux5wblilVYbNlcsa4GFEGLgyRD0IFC7fTv6jAxUOh14vah0OvQZGdRu3x72PJkrFkKI+CE94EHAXFGBPj0dQ0ZG6JjP5+s0B2yuqECbmhp2TOaKhRAiNqQHPAj0NGNaNmMQQoj4IQF4EOhpxrRsxiCEEPFDAvAg0NNNFmQzBiGEiB8yBzxIyCYLQgiRWKQHHMeC9Z0P3XFHv9R3lpKVQggRPyQAx6n2wVJpMvVLsJRlSEIIET8kAMepaARLKVkphBDxQ+aA41Q01uwm5eVhq69HbTCEjg2mZUhSZlMIkUikBxynorFmdzAvQ5L5bSFEopEAHKeiESwH8zIkmd8WQiQaGYKOU73ZDam31x0MAbcjKbMphEg0EoDjWE93QwKZ/xzs89tCiMEnroagjx07xs0338z06dMpKiriwQcfxOVyAeByubjnnnuYPXs2s2fP5qGHHsLr9Ya+Ntrn45nMfw7u+W0hxOAUNz1gr9fLLbfcwoQJE3j11Vepr69n2bJlaLVafvWrX7F69WpKS0tZu3YtZrOZO++8k5SUFG655RaAqJ+PZ+3nP4HQ3+Xr1p0yveD2Q/an6iiAECKxxE0ArqurY+LEidxzzz2kpKQwZswYLrroInbs2IHD4eCFF17gT3/6E9OmTQNg6dKlPPTQQyxZsgSXyxXV80plXA0UdCLzn36DdX5bCDE4xU0Azs7O5pFHHgk93rdvHxs3buSKK66gvLwcm81GQUFB6HxBQQH19fUcO3aM5ubmqJ4fPXp0VO+9r2T+UwghEk9cdu0uu+wyLr/8clJTU1m0aBE1NTUYjUaSk5NDz8nMzASguro66ufjncx/CiFE4ombHnB7q1atoqWlhZUrV/Lzn/+cyy67DK1WG/ac4GOn04nNZovq+d7Ys2dPr57fU2VlZV2fNBoZ8qMf0fjOO9hqa1FnZjL0yiupMhqp6u7r4kC395XABut9weC9N7mvxDIY7isuA/AZZ5wBwP33388111zDWWed1SkQBh8bDAb0en1Uz/dGfn4+Op2uV19zIj1ZhsSMGZBgPd4e3VcCGqz3BYP33uS+Eksi3ZfD4eiyYxY3Q9C1tbW8++67YcdOP/10wN8btVqtWCyW0Lm6ujrAP3c8bNiwqJ4XQggh+lvcBOBvvvmGX/ziFxw/fjx0bPfu3SiVSi655BIMBkPYkMPOnTvJyMhg5MiRTJw4MarnhRBCiP4WNwH4zDPPZOrUqSxfvpz9+/ezbds2VqxYwbXXXkteXh7FxcWsXLmSXbt2sWXLFh5++GEWLlwIgF6vj+p5IYQQor/FzRywSqXiL3/5C/fddx/XX389KpWKyy+/nKVLlwKwbNkyHA4HS5YsQafTUVxczM033xz6+mifF/Fv95o17Fu/HrfVitpoZOLChUy57bZYN0sIISJS+Hw+X6wbMRgEJ9pjloSVgPrzvnavWcOeNWtAoUChUuHzeMDnI/+22wY8CA/W9wsG773JfSWWRLqv7mJD3AxBC9EX+9avB4UCpVqNIvA3CoX/uBBCxCEJwGJQcFutKFSqsGMKlQq31RqjFgkhRPckAItBQW00+oed2/F5PKiNxhi1SAghuicBWAwKExcuBJ8Pr9uNL/A3Pp//uBBCxKG4yYIWoi+CiVaSBS2ESBQSgMWgMSUGGc9CCHGyZAhaCCGEiAEJwEIIIUQMSAAWQgghYkACsBBCCBEDkoQlBo3KTZsoX7cOc0UFSXl5TFq8mNx582LdLCGEiEh6wGJQqNy0iR0rV2Krr0ebmoqtvp4dK1dSuWlTrJsmhBARSQAWg0L5unWotFrUBgMKhQK1wYBKq6V83bpYN00IISKSANzPXBYL3g4lEUX0mSsqUOn1YcdUej3miooYtUgIIbonc8D9zNHUhM9iQWM0oklKQtXPWxMOBsG52obDh2keM6Zf5mqT8vKw1dejNhhCxzx2O0l5eX1trhBCRIX0gKPA5/HgbGvDUl2Ntboap9mMz+uNdbPiQvu5WqXJ1G9ztZMWL8bjdOK22fD5fLhtNjxOJ5MWL+6nlgshRP+SABxNPh9uux17fT2WigocTU14nM5YtyqmojVXmztvHjNXrMCQkYGzpQVDRgYzV6yQLGghRNySIegB4vV4cLS04GhtRa3Xo0lODgWhgRTrpTrmigq0qalhx/prrjZ33jwJuEKIhCE94IEWGB611db6e8XNzQPWK46HpTpJeXl47PawYzJXK4Q4FUkAjiGv242juRlLVRXWmhpcFgs+ny9qrxcPS3VkrlYIIfwkAMeDYK+4ri6qc8XxsFSn/Vytz2KRuVohxClL5oDjjNft7jRXrFT2z+ekeFmqE5yrLSsrY8aMGQP62kIIES+kBxyv2vWKPY2NOFpb8brdfbqkDP8KIUT8kB5wP9v/j3+QM306QydNQqFS9f2CPh8umw1HYyOOlhY0BgOapCTUHYaSeyI4/BuNLOhYZ1cnGvl+CSEkAPez4x98wJEXX0SXlsawwkJyCgtJnzy5f4Kxx4PLbMZlsaDSaFAnJaExmVD24trRWKoTzK5WabVh2dUytxuZfL+EECABuN8ljxxJU309jqYmjr79NkfffhttairDzj7bH4ynTu1VwIzI58PjdPqHplta0BqNqE2mk+oV94fydevwulw4GhvxulwoNRo0ycmUr1snASWC9tnoQOhv+X4JcWqRANzPZt19N87aWqpKS6kqLaXlwAGcLS0c+/e/Ofbvf6NJSWHY3LnkFBaSMW0aSnUf34JA2Uun2YxKq/UPTxuNfQ/yvdBy6BCOlhYUSiUKlQqv2429oQFfH+esB6toFiMRQiQOCcBRYMrJYVxxMeOKi7HW1PiDcUkJzfv342pt5Zt33+Wbd99Fk5RE9pw55BQVkXnmmSg1mpN/UZ8Pj8OBx+GA5mb/XLHJFJbxHC3BJVOKQLa2QqnE5/We8mU3uxIv2ehCiNiSABxlxuxsxl51FWOvugpbXR1VmzdTVVJCU3k5LrOZ4x98wPEPPkBtMpE9ezY5hYVknnUWKq325F+0/VyxWo06ORmN0djr3nZPE4WUGg0Ku92/4YRCAT4fCoWibx8oBrFJixezY+VKwN/z9djtko0uxClIAvAAMmRmMubyyxlz+eXYGxr8wbi0lMY9e3BbLFR8+CEVH36I2mAgKxCMs/qyTtbnw+Ny+eeKm5vR6PWok5J6VIO6N4lCQ8aNo/XoUVxmM16nE2VgKDxl1KiTb/sgFs1sdCFE4pAAHCP69HRO+8EPOO0HP8De2Ej1li1UlZbSsHs3bpuNyo8/pvLjj1Hp9ejHjyft4ovJmjnz5BOtvF5cVisumw2lSuUfnjaZuuxp9yZRKNijM2Zn93uPbveaNexbvx631YraaGTiwoVMue22Pl831mTjCCGEBOA4oB86lNGXXMLoSy7B0dJCdaBn3PD553jsdixffMGuL75AqdORVVBATmEh2bNmndz8rs8XXm1Lp/MvZzIaQ3O40LtEoWj16HavWcOeNWtAoUChVuO22fyPYVAEYSHEqU0CcJzRpaYy6vvfZ9T3v4+ztZXqrVv56t//xn74MF6Hg+rSUqpLS1FqtWTOmBEKxhqTqfcvFtiv2G2341Sp/BnUgV5xbxOFotGj27d+PSgUoblrhVqN1+1m3/r1EoCFEAkvrgJwdXU1f/zjH9m2bRtqtZpzzjmH5cuXk5qaisvl4v777+df//oXANdccw133HFHqE5ytM/HgjYlhZHz59OWm8vpo0ZRu307lSUl1O/ahdfppGbLFmq2bEGpVpNx1ln+YDx7Ntrk5F6/Vsf9iicuXsxnjzyCx+FAqdXGJFHIbbWi6JA4plCpcFutA9YGIYSIll4H4MrKSg4dOsTMmTOxWq0MHTq0Xxri9Xq5/fbbSUtLY/369TidTu6++27uvPNOnnjiCVavXk1paSlr167FbDZz5513kpKSwi233AIQ9fOxpk1OZvgFFzD8ggtwWSzUbNtG1ebN1O3cidflonb7dmq3b0ehVpNx5pnkFBYybM4ctCkpvXuhQI3o5BEjmLx4Mcc3bsRcWUlSXh7jr7tuQOct1UYjbpstLAj7PB7URuOAtUEIIaKlxwHY5XKxfPly/vWvf6FUKnn33Xd54IEHsNvtPProo5hOZgi0nfLycvbu3UtJSQmZmZkA3HXXXSxYsIC6ujpeeOEF/vSnPzFt2jQAli5dykMPPcSSJUtwuVxRPd+bXrDGZELpduP1eCBKe/tqTCaGn38+w88/H7fVSs2OHVSVllK7cydeh4O6nTup27mT3Y89Rvq0aeQUFTFs7lx0HeZ0T2To5MkMnTwZFIrQXLHP6w2bK46miQsXsmfNGrxuNwqVCl/gezpx4cIBeX0hhIimHgfgv/71r+zevZu1a9fyy1/+EoDrrruO3/72t/zpT39ixYoVfWpIbm4uTz75ZCj4AqGlMhUVFdhsNgoKCkLnCgoKqK+v59ixYzQ3N0f1/OjRo3t8H7q0NHQ6nb9UpMOBx2bD7XD418hGISCrjUbyzj2XvHPPxW23U7tzJ1UlJdTu2IHHbqf+00+p//RTdv/lL6RPmULyiBG0HDyIvbHRv0a5uJisdvcdUYe5YvUAlb4MzvMOxixoIYTocQB+6623WLFiBeecc07o2Ny5c7n33nu56667+hyA09LSwq4N8Le//Y3Ro0dTU1OD0Wgkud3cZjBQV1dX09LSEtXzvQnAe/bsCXusUCj8RSk8HnweD95AQPZ6PP6g3EN7O1y3S0OGoL/0UobPn4/twAEsu3djLS/H53DQ8PnnNHz+ub9dWi0Oq5Wy1atJv+oqTBMn9rgtAEqVCrVej9pkwqfR4PX58J3EB4yysrLunzBrFmNmzQo9dPbka+JAIrTxZA3We5P7SiyD4b56HICrqqoYM2ZMp+OjRo2iqampXxsFsHbtWt577z3++te/0tTUhLbDetXgY6fTic1mi+r53sjPz0en03X7HK/H4+8d2+3+Py5Xt73jvXv2MDk/v1ftAOCss+Daa/E4ndTt2sUXjz2Gs6UFfD58Tie+wL01vvQSGddfT05hIYaMjN6/jkp1UqUvy8rKmNGXQiNxarDeFwzee5P7SiyJdF8Oh6NTxyyox5N5I0eOZNeuXZ2Ob9y4sVc9xJ74y1/+wsMPP8zvfvc7zj33XPR6fadAGHxsMBiifr6/KVUqNEYj+qFDMeXmkpSbiz4jA21ysn/JzQmqVPWWSqtl2Jw5qLRa9FlZKLXasNdwW618uXYtGxcupHTpUg6//jrW2tqev4DHw961a3lj/nxeO+883rnqKr5ct65f70EIIQabHveAb7rpJu655x4qKyvxer383//9H0eOHOHFF1/kv/7rv/qtQffddx/PPfccd999Nz/+8Y8BGDZsGFarFYvFEkr2qqurAyA7OxuNRhPV89Gm1GjQajSQlASAx+HAHZw/djr7LelJZTRi/uYb/65FarV/yNjrRR0owuFqbaVp3z6a9u3jy6eeInX8eHICexqbcnK6vO6Bf/yDAy+84C+YoVTiaG5m71NP4XW5mPD//l+PSl8KIcSppscB+Morr8TpdLJmzRocDgcrV64kPT2d3/zmN1xzzTX90phHH32U559/nvvvv58rr7wydHzixIkYDAbKyspC88Q7d+4kIyODkSNHkpWVFdXzA02l06HS6SAlBZ/Xi6GmBm1KCh6bDY/bfdLJXAoAr9efTRw6qMCQkcG8//kfGr74gqrSUqo3b8bZ0kLLgQO0HDjAvmeeIXXsWH82dWFhp2Ichzds8P8jeG2FAldbG18+/TQjL7rI3+MPbgghGzQIIQTQy3XAP/rRj/jRj35EY2MjPp+P9PT0fmvIvn37eOKJJ1i8eDFFRUWhHij4E7SKi4tZuXIlq1atwuFw8PDDD7MwsBxFr9dH9XwsKZRK3AoF+sB661B2dWD+2NuL7GpHc3Not6JvX0CBo7kZpUpF5vTpZE6fzpTbbqNh716qSkqo3rwZR1MTLYcO0XLoEPvWryf5tNPIKSwkt6iIpBEj/IUx2l/T5/NnTgeOe91uHE1N/g0hDIbQhhBi8OnpDlpCiF4EYK/Xy2OPPUZGRgbXXXcd4O8VX3DBBfzsZz/rc0PeffddvF4vTz31FE899VTYubfeeotly5bhcDhYsmQJOp2O4uJibr755tBzon0+Xqi0Wv8GCsnJ+NrtARwcrqabzGqvy+Uv7dgu4czr8fiPt6NQqciYOhWv00nb0aP4fD6UKhUelwtXayttX39N29dfc+D550keNarrDwAdj/t8/g0hrFaUajUqtxuvyyW94n4UywDYmx20hBCg8PVw7cgjjzzCCy+8wL333sv8+fMB/zKhNWvWsHjxYm699daoNjTeBTPdepIF3Vs9zfgLZVfbbP4ecofh6ncXLMBtsYQnefl8qE0mvvePf4Rdq3bnTnY//jhKjQaVTue/rtPJaZddhr2+nurSUmztRim6cmmgtGcke/fsYfLUqf4M6kHUK45Vhmb7ANh+V6r+DIDd3dvGRYs61Q9322wYMjK44Jln+uX1oyWRsmp7Q+4r9rqLDT3O7nnjjTf47//+71DwBbjxxhu5//77efnll/uvteKkhbKr09Mx5eVhyslBN3Sof6cjlYohY8eiTU31Z1r7fCjVarSpqaREmOc+9MorKDUa1Ho9CoUCtV6PSquldts2Jt98M+c/8wyFq1cz5qqrum1Ty8GD3a8P9npxWSxYa2uxVFTgaG3F63b39VvRbyo3bWLjokW8MX8+GxctonLTplg3qUvtt5BUKBSoDQZUWi3lA5SRbq6oQNWhOEtXO2gJIXoxBN3Y2MioCBusjxs3jtreLFkRAyY0XB1I5pp8663sXbsWr9uNz+fD2dKCx25nbHFxp6+11tSAUon5+HG8brc/WA8Z4j+Ov8BI2oQJpE2YwOHXXuuyDZt++UuM2dkMKyoip7CQIePHR86I9vnwuFx4Ghv9c8VGo7/iVgwzqBNtSLU3W0hGQ2930BLiVNfjHvDYsWP597//3en4e++9FzEwi/iiUCrJLSpi8s03o0tNxefxMHTSJAruuothc+Z0WnusNhqx1dbi9XhQKJV4PR5stbURN0JQnGAO11pTw+FXX6X0jjv4cNEivnzqKZrKy7uuBOb14jKbsdXV+XvFzc14elkQpT/0tkcZ7C0fuuOOmPSWk/Ly8NjtYccGMgBOWrwYj9OJ22bDF9jUY6B30BIikfS4B3zLLbfw61//mr1794Y2LPjiiy/44IMPeOCBB6LWQNG/utq3t2PtaoVGEwrKoSFkhYJIg8lKjcZfzavjcYOBooceoqqkhKrSUszHjmGrq+Pw669z+PXXUaWkwHnnkVtURNqkSZ3XOwczqJubcbS0+DeEMJlQG40oVao+fR92r1lzwhrTvelRtu8tK02mmPSWJy1ezNYVK7BUVOD1eELLv876j/8YkNfPnTePmStWSBa0ED3U4wB80UUXoVarefrpp/nLX/6CVqtl7NixrFmzhnPPPTeabRQDICy72utFazKROX06ttpanG1t+Lxe1AYDngh78XY1RKxUKkkZPZqU0aOZcP31tB075g/GJSW0HT2Kp7WVI2++yZE330Q3dCjDzj6b3KIihp5xBoqOAbbdhhAEljP1tvRl0O41a9izZo2/cIhajdtm8z+GsCDcmyHVsN6yxRL6mvJ16wY0APl8Pv99KRT+D0xR2pGrK119wBNCdNardcDf/e53+e53vxuttog4oVAqUWm12BsbMWRmYsrNRaXR4HY6/TsgdVhL3NXwcMfjySNHkrxgAUPGj+fA3/9Oy7FjKPEHNUdjI0fffpujb7+NdsgQcs4+m5zCQjwOh780Zk1N2O5NLrMZl8WCSq1GHSzyoe7Zf+d969f7e/LtCoegULBv/fqwADxp8WK23HUXlspKfB4PCpUKtckUsUcZ6/lX8Ad7XWoqpmHDQsfcNtuAfwgQQvRMt7+xSkpKmDNnDmq1mpKSkm4vVFRU1K8NE7E1afFidqxcic/rDS1p8brdzPzd70jKzfXv6ORw4LbZUKrVESt0+SIMS7df3qQeOhStUonbZiNz+nTajh6l5auvcDY3c/Sddzj6zjv+vYiNRrQpKdgaG9n9+ONMuf12/xaKHRO3ArszqQ2Gbst3uiwW/3rpYM89UJLTZbF0eq4i8GHD5/Oh8Pm67O3HQwJSPHwIEEL0XLcBeMmSJZSWlpKens6SJUu6fJ5CoaC8vLzfGydip6v5vJyzzwYIq12tTUlBlZmJN5CA47bZ8HbRK26/vMlps4X2FLbV1DDvkUew1tT4h6k3b6Z53z7/0LPFgtti8ffM9XrKn3mGjGnTwgt4eL3fFvk4wZ7Fii7msjsG1/J161CoVP4/Xm/o35F6lMEPLEDMEpDi4UOAEKLnug3AGzduZGigBOIHH3wgBfVPMT2dz7PV1IBCgUqvR63Xo09P9ydm2WygVIZV57LW1KBpt+8y+GtfB5c3GbOzGXv11Yy9+mrev+EGANwWCx67HZ/Xi9tqpe3IEd677jqGzZlDTlERGdOno2oXjL0eD862NpxmMyqNBnVSEhqDIRSwVQYDbrO5U49d1WE+ueXQIRwtLf7NK1QqvG439oYGfBHWKbf/wGI7fBjDmDEDnoDU/kNA+0IckoUsRHzqNgDntfvkvGzZMu6++24mTJgQ9UaJ3ot5DV6fz1+By2YD/OUsVTqdf2lMu9rVKaNH03LkCK62NjwOB2adDrXRSFJubqdLJuXmYq6s9A8Vq1T+YWWfD5/bjdti4fjGjRzfuBG1wUD27NnkFBWRedZZ/o0sgm1yOv1D1IFiImqTiexZs6jfvRtnQwM+rxeFUok6OZmhHf5vB+ewg8PZCqUSn9fb5Zx38ANLrKr0SBayEImlx0lYhw4dwhhhDaiIvZgXjOjQywXweTy47XaUKhVKoxFN4P9Ozrx5WKqrUen1uO12PFYrjuZmRl10UafLpk+dSsPevaFtDn2BjSfGXHUVxuxsqkpLadizB7fNRsXHH1Px8ceo9HqyZ81iWGEh2QUF31ZmCgwLu202Rlx4IfamJlSnnYbP58PR1ITHbu/UU1RqNCgCPe9g4plCoYjr2tWShSxE4uhxAP7hD3/IH//4R376058yatSoTjUtte0K/IuB1X4JDDDwS2B6uhkDULVpU6hHjFKJPj0dXVoalqoqUKmg3VaJDV98gcZkwmU2h7KVNUlJtHz1FWfcdBOjL70UR3Mz1Vu2+IPx55/jsdup/OQTKj/5BJVOR1ZBATnz5pFVUBD6vgQ3mvj6jTdwWa0MGTeOMVddRW5hYVhbh4wbR+vRo7jMZrxOJ0qtFk1SEilSeEYI0Q96HIDfeustampq+PjjjyOelySs2Il59msvArC5ogJ9ejoKhQKLxYLWZPLvunTkCMl5ef5esd2Ox2bD1tCA225HoVb7E6cCuym1ffNN6Hq6IUMY9f3vM+r738fZ2kr11q1UlZRQ/9lneBwOqkpLqSotRanVkjVjBjlFRWTNmkVWQYE/kzpIofDPTwc2hVAolaE5VWN2tsypCiH6XY8D8K9+9asoNkP0RcyzXyMMQYeOd9BVWw0ZGSiUSjTthquVWi2mwD24rVY8djsui6XT9olB2pQURs6fz8j583G2tVGzbRtVJSXUffopXqeT6i1bqN6yBaVGQ+b06eTMm0f2rFlokpLChqiDWdRZM2cy6+67KX/qKdq++UbmVIUQ/arHAfjKK6+MZjtEH/Qm+zUayVpKrRZvhxrEwePdtfVEy3Vcra242tpQ6fUo9Xq0qan+3rNS2XXQD9AmJzPiu99lxHe/i8tspmb7dqpKS6krK8PrclGzfTs127ejUKvJPPNMcoqKyJ4zB21yclgWdfKIERQ+9BBqo/Hb5C4hhOgHvaqE9fbbb/PMM89w4MABlEol+fn53HrrrZxzzjnRap/ogZ5mv0YrWUulVhMpFKoiVKbqzXKd9nOwruZmPFotmpQU0saNC8+uttkiFgIJ0iQlMfz88xl+/vm4rdZQMK7duROv00ntzp3U7tyJQqUiY9o0coqKGDZnDtrUVH8t6pYWHK2t/nl2k6lXVbeEEKIrPf4t8sorr/C73/2O733ve1x++eV4vV7Kysq47bbb+J//+R8uuOCCaLZTnEBPsl+jlqwVWCaEz+f/Eyjt2HGHpY5tPdFyna7mYMdfd12n7OqOm0kEM6Y7UhuN5J13HnnnnYfbZqN2506qSkqo3bEDj8NB3a5d1O3axe4//5n0KVNIGjGClkOHsDc0fFsKc9asHlfdEkKIrvQ4AD/55JP85je/4aabbgodu/HGG/nrX//KY489JgE4AUQrWUul1eK22fyVogLLhXxer39zhz7ozbrWjptJuO12f6lMu92/U1OE4Wq1wRD6MOCx26ktK6OqpISaHTvw2GzUf/459Z9/7r++Xo/H6eSLxx5j6s9/7q9HbbWiUKlCexfXfvop+55+mvqDB2mOQSGOwSzm69yFiIIef3Svrq6OGGQvuugivv76635tlIiOpLw8rJWVNJWX07h3L03l5VgrK/ucrJU6dixqkwmf2+2vWOV2ozaZSB07tp9a3jvBZC5dWhqmnByScnMxZGaiSUryb2MYoWeu0uvJKSzkrDvvZP7f/07BihVohwwJPddjt+NsbsZeX8+uBx7g6zffxFZfjy8wX3z03//ms9Wr8fp8GEeOxGW1suOPfxzwPYEHo+DUia2+PmzqRL63ItH1OABPnTo14hKksrIyzjjjjP5sk4gSfXY2juZm//As4PN6cTQ3o8/O7tN1s2bNwtXaGtr6zufz4WptJWvWrD5dt79+8SrVajQmE4aMDEzDh2PMzqb1yBE+/e//5pOf/Yytd91F7c6doeerdDqGzZ2LSqsl+bTTMObk+MtnBoaa3VYre//6VzYuXEjp0qUcfv119j//PK62NhwNDThbWkLVvQ6+8kqfvgeiw1aPCgVqgwGVVkv5unWxbpoQfdLjIeiLL76YBx98kEOHDoV2SPr888954YUXuPbaa3nppZcAf0H7H/7wh1FrsDh5lR9//O3SIK839O/KLtZ299Sx997rnJWsVHLsvfc6bXLfG9GYs1YoFNTu2EHZAw+gTU5Gn52NAjj0xhuoDQaG5ueH5o6N2dnYm5rQmExoTCZ/1ayWFvB48LrduNraaNq3j6Z9+/y3rNOhTUrCrVbjCGz4YK2uxlpdjSowXx3t5K3BOFQb83XuQkRJj38b/OEPfwDg5Zdf5uWXXw4798wzz4T+LQE4frmtVn95xXZDsD6fD7fV2qfrth05ErxY2N+h4ycpWr94y9etw+tw0FZfj9flQqnRoE1L4+g77zDiwgv988d2O6cvWMCnf/oTttraUM1oldHI9F//mowzz6Rh926qSkqo3rIFZ0sLXocDu8Phb3tzM0qdDtOwYbjtdtx2O47mZtSB2tdqo9E/HN6PYl6SNEpivs5diCjpcQDeF/iULxKX2mj0J0u164X5PB7Ufazx7fN4wkpIAuDxRNzyrzei9Ys30i5HtpoavHb7t8lcKSkYMjIwZmbiSUrCaTb71zoHRg2UajWZ06eTOX06+bffzuHXXuOrl17CG8jA9jgceBwOmltb+eTnPyensJCcoiKShg/HbbNBU1O/Z1LHvCRplMguT2KwkvUTp5CJCxeCz4fX7cYX+Bufz3+8D3xdFMTo6nhPTVq8GE9gj+H+3GM30i5H7Y8Hffnkk3hstlD95/QpU0gbP56Kjz4Kq/KlVKkYd801zFi+nLQzzkCVlIQ+PT207WLr4cPsf+45Pr71Vv7v9ts58I9/0Pb117isVmx1dZgrKrA3NITu82SZKyq+3XwiYDAM1Qaz4Q0ZGThbWjBkZCR8r14I6GUhDpHYgvOx+9avx221ojYambhwYZ/maYFe1YLujdx58xhzxRWd2tvnyl093OUoOATu83hwW624rVZ8gL2+nqTc3LC61d7Ahw2FQgEaDabcXMZcdRUakylUj9peX0/b0aO0HT3Kgb//naThw8kpKiKnsJDk007DaTajVKlC9ah7W3lrMA/Vyi5PYjCSAHyKmXLbbX0PuAOkctMmDm/YgCEzMzT0eHjDBtLz8/v0y7inuxxFDGg2G4aMDJRqNdqkJEhKwufzUVVaytdvvglKJdr0dOwtLex54gmm3H47k2+5hTOWLKH5wAGqSkqoKi3FVluL+fhxvnrxRb568UVMubn+YFxURMqYMShaWlBpNKEh6p6sqZahWiESiwxBn2IqN21i46JFvDF/PhsXLeqftZRdVLzq8ngPla9bh9flwlpdTctXX2GtrsbrcvV5+cmkxYvxeTz4AkPxPrcbn8fTKVD1dAhcoVBQ/vTTOFpaUGo0aJKSSB0zhqThwzn27ruh/YzTJk7kjCVLOH/dOooeeYSxxcUYhw0DwFJZycF//pNNv/gFHy1ZQvnTT9OwZw/2xkYsVVVYqqpwtLZ2GiZvT4ZqhUgs0gM+hUQrS1at1/sTiyIc74tIyVL2hgZ8bnefrgv+7G8UCv+QcWCrw45y580jY/p0jr3zDj6PB4VKxciLL474vQoOV3tsNhwWC2qXC4VGg6upCUNmpr9Eps2G1+NBAQw5/XSGnH46E2+8kdbDh/0945ISLJWVWKurOfTqqxx69VUMWVmhBK4h48ejUKn8iVZGI2q9vtMwtQzVCpE4JACfQqKVJasyGPA4nd/WXw70+FTthm5PRqRkKZ/X220vsCfK161Dl5qKKdD7BHDbbJ2+D7vXrOHo22+H5rJ9Hg9H336blFGjOg3jRxqudrW2YsjICNtiMThvXLV5Mwdffpm2Y8cwZmYytriYCTfcQNuRI/4545ISzN98g622lsOvv87h119HoVSiS0vjtMsvZ8yVV/qDsUbj36lJr+/zBx4hxMCSIehTSLSyZIeMG4c+I8O/tjUQEPQZGQwZN65P1w2uWfZ5vf6hYq83YrJUb/X0+7B37drOiWQ+n/94Bz0drlbr9TTs3s3eJ5/E6/EwZMIEFBoN+559lrpdu0g57TQmXH895z3xBOeuWUPeeeeFlo35vF7sDQ2Ur1vHewsWsOfxx6ndtQt7QwPWmhrMx49jb2jAZbX2KZtaCDEwpAd8CknKy/MnH7W1hQpQaJKTOyUf9VZXuxb1Nfmnp8lSvdXTbGFvFz3tSMd7s81i+bp1+NxuvHY7DocDVWCbxerNmxl+3nm4rVa8Xi/JI0dib2hAm5rqf8+CWy76fLja2jjy9tscefttdEOGMOzss8kpKmJofj5KsxmlUunvGRsMqPV62bGpHwzGKmMitiQAn0KyZs2itqzMP0SsUvm38KuvZ9w11/Tpur3Ztag3ohXYo5Ut3NNtFs0VFaBUhpLKlBoNuvR07LW16NPT8Q0disdux2214mxrC/WqlWq1fyTA40Gl1ZI0fDgtBw/iaG7m6DvvcPSdd9CmpDBs7lxy5s0jfcoUlG1tKFQq1AZD6M/JBONg8Gk4fPiU3OlpsFYZE7EVlx+LnU4nl1xyCR999FHomMvl4p577mH27NnMnj2bhx56KLT2ciDOx7ueZDfXbt+OOikJvF68Dgd4vaiTkqjdvr3Pr587bx4XPPMMl7/3Hhc880y//FKKVlZvtK4bfA8O3XFHtxnmGpMJa2UlXrc7lFxmraxEYzIBhDYc0Ken43E60aWlYRw27NvdnACFSsW8Rx/l/KefZtLixQyZMAEAZ2srx959l20rVvD+9dfz+SOPULNtG46mplDRD1tdnb+yV8fqZd3cV3BTDKXJdEruRhStDSF2r1nDy3Pm8MLUqbw8Zw6716zppxaLRBB3PWC73c6vf/1rDh48GHZ89erVlJaWsnbtWsxmM3feeScpKSnccsstA3I+nvX003nzwYN4rFYUarU/+9fnw2O10tzhex1PopXV25PrGnNzsVZWRjzeUeWmTWy56y7cFgsel4v6L75gy113Mfe++zq9ji/4x+UKJa2hVEYs3elqbcVlNofm1nVpaShUqtDXGYcNY+zVVzP26qux1daGin40lZfjamvjm/ff55v330djMpE9Zw45RUVkTJ+OymIBpfLb2tQGQ5cbRYQFH4tl0JS47I1o1CXfvWYNe9as8Y9IqdW4bTb/Y0iYtfqib+KqB7x3716Ki4up7PBLz+Fw8MILL7B8+XKmTZtGYWEhS5cuZf369Xi93qifj3c9/XTudbnw+Xz+ZT2BTGWfz4fX5YpRy2OnJz2PWb//PXQMSmq1/3gHn65ejbOlxZ8JHsjWdra08Onq1Z2ea6+v99fObr95hcfjP95RYJmU1+XC2dKCtaoKW00NPp8PY1YW2pQUf+BUKDBkZTHmyispfOghLli/nsm33srQyZNBocBlsXB840Z2/OEPvL9gAZ8+9BDVpaU4WlqwNzRgrqjAWl0dca3xYC1x2RtJeXl47PawY32tMrZv/XpQKFAGPhAH38d969f3tbkiQcRVD3jr1q1ccMEF3HbbbUybNi10vLy8HJvNRkFBQehYQUEB9fX1HDt2jObm5qieHz16dHRvvI96+ulcpdX65xMDO/sEazX3pMrSYNLTnkfDnj0RN5lo2LOnU8+v7cgR/wcbpRJF4PsbPN6Ro60tYrsiHfcFkq7a87pcOFtbQ3O6vrS00JxxMIHLkJHBaZddxmmXXYa9sZHqzZupKimhYe9e3FYrFR99RMVHH6EyGMieOZOcoiKyZsxAZbfjUChCa41VOh1DTj8dc2UlqnbZ54OlxGVPRSNvwB0YjWpPoVL1eXcykTjiKgDfdNNNEY/X1NRgNBpJDhS3B8jMzASgurqalpaWqJ6P9wDc06ze1LFjo5IFnWja9zwAFGo1XrebfevXhwXg8qef/naIOMjno/zppyMOEfp8PhQdH0eqBtZVIZEIx4OFQsKCcLCASLvnhILx0KH+JVA2WygY64cOZfSllzL60ktxNDVRvXWrPxh/8QUem43KTz6h8pNPUOl0ZAWDcUEBHocDFApGXXwx+1980b/mWKnE63afciUue5No2NNs6WjtTiYSR1wF4K7YbDa0HXppwcdOpzPq53tjz549vXp+T5WVlXV5Tj1vHrZnnwWbDYVWi8/pBLeb5CuvDPs69bx5uL/+GkVqKurA89xuN+pA5m4sxOJ1XRYLeL14OgQ8l8US1p5Qda8OPVC3zdap3ersbJyVlXjBP2Ts8eDzetHk5na+x242r+j4XE/7oepgIPb58Hg8Eb935s8/p/Gdd/A0N6PPyyN9/nwMo0fjCsxN+3w+GDGC5B//GONll2HduxfL7t3YDh7E43CEKnIp1GoMEyZgmjIF46RJqKZNo620FIXDgSInh+wrrqDOZKLm008TYpqmJ074f9FoZMjPfsaQwMMqoKrD15g//5zaZ58FtRqFVkvjN99Q+rvfkXXDDSS1G9UDSL7wQho3bMDjcvl31woUskm+8MJ+/bmI1c92tA2G+0qIAKzX6zsFwuBjg8EQ9fO9kZ+fj66Xu9icyImWtTBjBpWnn/7tp+4RIyJ/6u7p8wbICe8rSg60G35vT6FUhrVnf8eeZ+iJik7tzrnrLrauWIGrrQ2P241KrUaTmsqcu+4it8Nze3PdwyoV3naBN/g8lUrV6bmVmzax46WX0Gi16NPS8DQ2Uvvss8z83e8YdsEF/iFqiwW3wwE+H7U7d3LowAFobiZtwgSGTJiA5fhx6j77DJ/bjXXvXqx796LUaMg86ywm/OAHNCUnM2XmzG/b0a4Sl0qni9zjTwD99X9x45//jCE5OWw0ym2z4d60iRkdRwxmzGB3bm7/707WTqx+xqItke7L4XB02TFLiAA8bNgwrFYrFosFU2CpRl1dHQDZ2dloNJqonk8EPc0WllrBdFlLutNxtRoiJahFyBbOnTePOStXUr5uHY2HDzO0u7Wy3QTgjjzBTOmwhvr8xzvostTo00+TW1SENjkZbXIyHqeTqi1bOPDii3idTjTJyTjb2qjesoUpt9/O9GXLqNm+naqSEurKyvC6XNRs20bNtm2gUmE76yxyCgvJnjMndD0UCpSB8qPBsphdZVUPZr3Nlk6k3clE/0uIn5CJEydiMBgoKyvjnHPOAWDnzp1kZGQwcuRIsrKyonpenJqUKlXEDPHgWtyunKgIpFKpjDhsq4xQIMPbIfO2u+O9Scbbv349KrUaQ0YGAC6zGUdzM4deeYW5q1Yx/PzzGX7++bisVmoDwbi2rAyv00ntjh3U7tiBQqUi48wzySksZNicOWhTU/GazbjMZv8SJ60WVXDTiFMk0W8w78ks+l9CBGC9Xk9xcTErV65k1apVOBwOHn74YRYuXDgg58XgolCp8Hk8nZKrFB0Cq6+L+f9Ix9uvxW5frCJSgQ9fF8O0XR3vqd6UGjUfP442NRVHYyMKtRqVXk/SiBE4mptBpQplf2uMRvLOO4+8887zz32/9hrqY8eo3bEDj8NBXVkZdWVl7P7zn0mfOtVfnevQIewNDRizsxlbXEzWzJn+oWqDwd9DTuCh6hORPZlFbyREAAZYtmwZDoeDJUuWoNPpKC4u5uabbx6w82LwGHnxxRx9661OQ7sjL7447HGkeeKujgf3LnY0NeG22/Hq9WiSkiIWq+jNdXujN6VGk/LyaD5wAGdra2hZmjYlhaGTJ5OUm4vbasVlNvuHlwPfJ7XBQNK0aUy+7jrcdjt1ZWVUlZRQs2MHHpuN+s8+o/6zz4BA8HE6+eKxx5j685/7s6qdTmht9Q9V6/XfDlX3cXONeBKtsqxicIrbALx///6wxzqdjnvvvZd777034vOjfV4MHoWrVmGtqaGuXQnOzFmzKFy16qSv2XzwIK62tlBVK6/LhaOxkeYuhrC9weAfKNwRPN4Xtdu3o8/ICG1eodLp0ARLjXaYZ9RnZ+Nod/8+rxdHczPaoUNRqlTfzhc7HLgsFtwWS1jpSrVe79+nuLDQ3xPetYsv/vxnnM3NgH/YNVi4YteDDzLh+usZdvbZGDIy8Ho8eC0WfzZ6cM1xu7njvpJNE0SiiKtKWEIMhMpNm7BWVpIyZgxpZ5xBypgxWCsrO9c27mqYNMLx3lQZSxk9OjyrOfDvlEjrzbvaOCHCcXNFBUqtNuy6Sq02YgJQ5ccf+68RvE7g35Uffxz2PJVOh37oUEzDh2PIykKXmtrptVU6HcPmzu2yoprbYmHvX//KxoULKf3Nbzj8+uvYAkmO+Hx4HA4czc1hWyo6zWb/7k+91L5udfuyrANVt7py0ya2rlhB/eefY62pof7zz9m6YkWXry+1oE9tEoDFKScahfWDSUbBYeTuqoyNmD8/PBM6UOxjxPz5nS/c1bB0hOMakwlLRQVumw2v243bZsNSURHa5KE9t9WKUqNBpdX6h4O1WpQaTZdVmBQKBRqjEUwmknJz0Q0d6r+3dh9G3BZL5LYCmkCRm6bycr586ik23ngjJXfcwaFXX8VaXR36Pnjdbpxtbdjr6zFXVGCpqsLR3Iy7i2S0jqK1aUJPfbZ6NY6mprDdqxxNTXwWoSRpsCJbsBhHsCKbBOFTR9wOQQsRLT1eKtJNwYyO2lcZ8wT3Lu4iAap2+3YMmZmdkqUiDRX3htNs7hyYfT7/8Q56W4Xp/UWLQkP2+4DM2bO5cN063HY7bosFVyCgd9ULvvD552n44guqSkqo3rIFZ2srzfv307x/vz9oGgzkFBZy+rXXYsrJCbXd43CEKnIpA9sqdrfHcTQ2TeiN1iNHIFCSFAiNhLRGKEna04psYvCSHrA45fS4sH4vhqAnLV6Mz+Px/wns2evzeCJmv4aGitvpaqi4N22w19f7M5jbDyurVBE3eZi4cGGox+kL/I3P5z/eQfvgG1S3bRvvL1qEWq9Hn55OUl4ehuxsjDk5aJKTOwVHpVpN5llnMfUXv+C7zz/PxIULUbXbm9hjs3H8gw/4aMkSPvnFL/jqpZfCvx/tese22lraKiqw1tR02jwiGpsm9FbHDO+uMr7dVmunzHupBd29nm75mSgkAItTzqTFi/E4naGN7t02W8SlIsZgT6yDro772teNVij8jyM40X7A7Y269NKI1+jquEKpDBtWjtRLBH8BiPzbbvPXj3a7URsM5HdRFKJj8I10XKFUYjl+HEdTEyqdDtPw4egzMlBFqAqnVKmo27ULfXo6yaedhikvD21qaqitrYcOsf/ZZ/n4llv4v5/+lAP/+Adtx46FX8TjwW2z4WhsxFJVhaWyEkdTE5NuugmlTofX6+32vY2W5NGj8Xm9/j8+X+jfyRHm99VGo385XDtSC7prg3FfagnA4pQTXCpiyMjA2dKCISMj4nrdsVddFfHrIx0vX7cOXWoqqWPHohsxwv93amrEuUcfhAJ1KEgrFBELeBSuWsWoH/wg1FNSqFSM+sEPImZsp4weDYFf+BCYh/Z6Iyd34Q/C12zdyo+/+IJrtm7tl2FPj92Ovb4ey/HjeJxO9OnpmHJzOyVuWWtqQuuB1QYDhsxMkkaPRjtkCKddfjn69HTAv5vUgb//nf+77TY+vu029j//PK1HjoR/uPH58DidOFpaSBoxgok33EBSbi5qg4HUsWOZdffdA5YFPf2OO779MBFc3pWayvQ77uj03IkLF+LzekMZ4x67HZ/XG3EUQsR+fv9kVG7axOZly7o8L3PA4pTUk5Kctdu3Y8jODi3rUWq1XS7r6c3co9tiwZiTg6OxMXRd3dChXSYxFa5a1aMlUmfecUeoHrXX7fYvJ0pL48wIv/yjzef14mptxdXaikqnIyk3F5fVijtQK9uYnY29qSls2ZHX6SR5xAgm33ILZyxZQvP+/VSVllJVWoqtthbzsWN8dewYX73wAqa8PP8yqKIiUsaM+XaY1+cjY+pUMqZO9T8OzB3bGxpQ6nSodbqorjvOnTePuffd16NlUOn5+Si12rCqZkqtlvT8/Ki1L5HFen6/t4I9dm1WFildPEcCsBBdMFdUoE9PD5VrBH+PNdIPfG9KEAaf275n6rbZwl7nZLSvR92va2CDO/VEOt4DHocDpVqNLiUFXUoKLquVM266ic8fewy304lKo8HjcOB1uRhbXAz4h7TTJk0ibdIkJt10Ey1ffUVlSQnVJSVYa2qwVFRw8J//5OA//4kxJycUjFPHjQufc203d0xgnbZKq/UXANHpukzm6oue1lv/bPVqfC4XysBUgc/rxedy8dnq1bJuOYJEK/MZ7LFHmoYJkgAsRBd68wPfvgThieYeo1muMBqbbeiGDMHR2Bjx+MnQGI2MuPBCVCYTh199ldajR9GlpnLa5ZeTVVDQ6fkKhYIh48czZPx4Ji1aROuhQ1SVllJZUoK1shJrVRWHXnmFQ6+8giE7O1QgZMiECZ0ToDpkVqNUotZoULnduO32AS2T2ZuMadG7n7F4EKnH3pEEYCG60JtA2b4Eoe3wYQzd7IaUaOUKh4wb519iZTbjtttRB8psRlpi1Ru5Z59N7tlnA/4RAJfZjMtm63rtM/5gnDpuHKnjxjHhhhto+/rrUDC2HD+OraaGw6+9xuHXXkOfmUnO2WeTU1RE2sSJnXu6Pp8/mcvjwVZXh7WmBoVS6d88IrC94slsIrF7zZoebzHY04xp0bufsXgQ/ACv6iYISwAWogu9DZTB3mdP9ipNpG0hgx9EjNnZ2D0e9IE60/3Z81AbDKgNBnRud9hccZdrsfEHq5QxY0gZM4bx119P29GjVG/eTFVJCW1Hj2Kvq+PrN97g6zfeQJeeHgrGQydNCiW11e7cyaFXXqH5+HFahw/3bx5RUPBtmUy1OrTFokqnO2G50N1r1rD78cdDHyJcbW3+x9ApCCePHk3LwYPfVkVTKCDwAUNE1pufsVgL/tx4HI4unyMBWIhuJFKgjJbcefMYc8UV7Fu/HpfFgs9kYuLChVH5vrSfK3bbbLgsFn+vuMNynY4UCgUpo0eTMno04xcsoO3YMapKS6kuLaX1669xNDRw5K23OPLWW+jS0vx1qTMzOfLOO/4qYAYD9qYmdj/+OFNuv90/FB7Yd9njckFr67dbLAZ2dIo0XP3l00/7g2/7414vXz79dKcAPHL+fHYHAzCEgvDISBXRRFRFo3548AP8/pdf7vI5EoCFEN2q3LSJwxs2YMjMRDF0KHqVisMbNpCenx/2S0o3dGjkueKhQ0/qdTv1ii2WsN2ZupM8ciTJI0cy/sc/xlxRQXVpKVUlJbQcOoSjqYmj//qX/4lKJdqkJLwaDarAnPahV16JOBeN1+uv/GW3+7OrlcqwYKzSavF2sYWlx2brdCxaFdFE77TfSrR9/fBISxN7K3fePNJnzWLPnj0Rz0sAFkJ0K2z9pcUSSkrruNWiy2wO20sYAJXKf7wPwnrFgdKXbqs1bHem7iTl5THuhz9k3A9/iKWqiurNm6ksKaHlwAHwenG2tgLQ1tSE2mT6dhmXuptfjz6ff1cns9l/fwoFKo0GU24uPo8Hj8OBO7i2t+Pe0wG9ybIX0dP+/zfQ5f/vaJAALIToVm/WXyqUyrB1tj0Nkj2lDmxZ6EtL8/eKzWbcDkePesUAppwcxl59NWOvvpqSO+7AWl3tz4oOFMFwtbUB8P5115E9Zw45hYVkTJ+O6kRrhwPFQNwOB86mJlQGAxqTCX16Ol6XC01K55WgibasZrCK5fpiqYQlhOhWT+sr97YSV18oAkPHxmHDMOXkoE1J6fV+yuMXLECl16PPyECdnY02NdX/4UGhwGU2c/yDD9jxhz/w/oIFfPrQQ1Rv2RJWdzqSqT/9KUqtFldra6h4iMfhYNKiRdjq6nAGNusAmHTTTT0qiSqiK5b1wyUACyG61dPa2WfecQe6tDQUCoW/zrVCgW4AKnGptFr/nsV5eejT0/3VtXqwnCeroIApt9+OPi0NnE6SR46kYMUKvrt+Pfm33cbQKVNAqcRttVLx0UfsXLmS9xYsYNeDD1JVWhoxuzWroICz/uM/SJ8yBUNWFulTpjDtl78kY8oUXBYL9oYGf+3qigqGTppEwYoVpIwZg9flwpiV1S/zjqJ3evr/OxoUvq4qxotecTgc7Nmzh/z8fHTdVD45GYmQcn8y5L4SRzBLtPHwYYZ2s/4yGtmkJ6P9NokdNzyIZO+ePUyOUALS0dRE9ZYtVJWUUL97d9gaZZVeT9bMmeQUFpI1c2ZYWc1eUSpRaTRRqc41GP8vQv/fVzT/33YXG2QOWAhxQj1dfxkvy7aCc8XaIUNwWSy4zWb/cqJe9jd0aWmMuvhiRl18MY6WFqq3bKG6tJT6zz7DY7dTtWkTVZs2odTpyJoxg5zCQrJnzerdjkZeb+fqXIHlTupAhrWIrlj9v5UALIQYtJQqVed1xVZrt9W2uqJLTWXURRcx6qKLcLa2Ur11K9WlpdR99hleh4PqzZup3rwZpUZDZjAYz54dcZvJLgWrc9ls/u0WA5tJqA2GUO+42+xskVDknRRCnBLC1hVbLP7lRh5Pr3vFANqUFEbOn8/I+fNxmc3UbN9O1aZN1O3ahdflombrVmq2bkWpVpMxfTo5RUVkz56NNjm5dy/UcTOJ4HB1u+pcUr4ycUkAFkKcUpRqNbrUVLSBXrHbbEbVh16lJimJ4eefz/Dzz8dltVK7fTtVJSXUlpXhdTqp3bGD2h07UKjVZJx5JjmFhQybMwdthKVJJ9RhuFqhVPqHqYMFQU6idrWIHQnAQohTkkKhQGM0ojEa0WVloUtN9e/93Ie1yxqjkbzzziPvvPNwW63U7txJVUkJNTt34nU4qNu5k7qdO9n92GOkT5vmD8Zz557czlI+Hz6PB5fV6h9Wj1S7up+3WhT9SwKwEOKU5/b50KWloR0yBLfViqutrVcFPiJRG43knnMOueecg9tup3bHDqo3b6Zm+3Y8djv1n35K/aefsvvxx0nPzyenqIhhc+eiP8nSnZFqV3tbWnA0N39bu1oCclyRACyEEAEKhQKNyYTGZPKvDbVY+twrBn9WdjDT1uNwULdrF5UlJdRu24bbZqPhiy9o+OIL9qxZw9DJk8kpKiLn7LPRp6ef/It6vTjNZhzNzeF7HxsMoY3iJSDHlgRgIYSIQKXV+gv092OvGECl0zFs7lyGzZ2Lx+mk/tNPqSwpoWbbNtwWC4179tC4Zw97//pXhp5xBsMKC8kJ7N500trtfRzcTCIUkI3GbwOyJHQNKAnAQgjRjU69YqvV3yt2u/t8bZVWS/bs2WTPno3X5aLus8+oLi2lessWXGYzjXv30rh3L1+uXcuQiRPJKSwkp7AQY3Z23144QkBWKpX+uePA/LEkdEWfBGAhhOihUK84NdW/rritzR/A+qGgoFKjIXvmTLJnzmTKz35G/eef+/c03rIFV2srzfv20bxvH+VPP03q6af7g3FREaacnL7fWHB3J4sFl8XybUJXu4As64/7n3xHhRCil9pnUPfnXHGQUq0ma8YMsmbMYMpPf0rDF19QvXkzVZs342xupuWrr2j56iv2/e1vpIwdGwrG/baBQPuEro7rjyWhq99IABZCiD5o3ys+mS0ST0SpUpE5fTqZ06eT/5Of0LB3L1UlJVRv3oyjqYnWQ4doPXSI/c8+S/Lo0f4ErsJCkkeO7JfXByKuP1ZJucw+kwAshBD9ILhFojYpCY/Dgcts7vFmED1+DZWKjKlTyZg6lfxbb6WxvNw/TF1air2hgbYjR2g7coQDzz9P8qhRqE4/ndakJJJHjeq/BKvA+uOwcplK5bfFQGT+uMckAAshRD8LBqJgBrXbYunXXjH4g3F6fj7p+flMvvlmmvfvp7KkhKrSUux1dbQdPQpHj/LJBx9gGj48lMCVMmZM/2Y7B+ePzWZcZnPkgiC93Kv5VCEBuB2Xy8X999/Pv/71LwCuueYa7rjjDqkmI4Q4KUqVCm1yMtrk5Kj1isHf+06bNIm0SZM4Y8kSmvfvp2rzZo59+CHupiYsx49z8KWXOPjSSxhzc0PBOHXcuP5fehShIEhwd6fQ/LEsdwIkAIdZvXo1paWlrF27FrPZzJ133klKSgq33HJLrJsmhEhwweCjS0vzb5EYhV4x+BPE0iZOJG3iRLwzZzLCYAj1jK2VlVgrKzn08sscevlljNnZDAvMGQ8ZPz46gdHr9e/PHFjuFKxfrQxsGXkqD1dLAA5wOBy88MIL/OlPf2LatGkALF26lIceeoglS5ZIL1gI0S8USmV4rzgQjPsrgzrstRQKUseNI3XcOCYuXEjb119TVVpKZUkJluPHsdbUcPjVVzn86qsYMjNDCVxDJkyITpZzu/rVWK2dt1vU6VBqNP3/unFKAnBAeXk5NpuNgoKC0LGCggLq6+s5duwYo0ePjl3jhBCDUrBX7BsyJCoZ1O0pFApSxowhZcwYxl9/PW1Hj1JVWkpVSQnmY8ew1dVx+PXXOfz66+jT0/0VuAoLGTppEopozeF23G5RoUCl0YSvPx7E88cSgANqamowGo0kt9uvMzNQ+q26uloCsBAiasIyqJ1OXGZz1HrFEAjGo0eTMno0E667jrZjx/zBuLSUtq+/xt7QwJE33+TIm2+iS0sLBeP0yZOjF4zBP3/sdOJxOk+J+WOFzxeFj1oJaMOGDdx///1s27YtdMzr9TJp0iSefPJJzjnnnG6/3uFwsGfPnmg3UwhxilAplSjcbjxWK26bDU8/lL7sCVddHZbdu7Hs3o2zsjLsnDIpCdPkyZimTEE/Zkx0g3EHSqUSZTC7WqfDp1KBSoXX6yURwlh+fj66DuulpQccoNfrcTqdYceCjw0GQ4+vE+mb3FdlZWXMmDGjX68ZD+S+Es9gvbd4v6+wGtQeT4+HqPfu2cPk/Pzev+B3vgOApaoqNEzd8tVXeM1m2rZto23bNjQpKQybO5ecwkIypk0b0FKVe/fsYfKUKeHzx3p9XJbL7K5zFn+tjZFhw4ZhtVqxWCyYTCYA6urqAMjua+FzIYTog441qN1mMy6bLSpzxe2ZcnIYV1zMuOJirDU1oWHq5n37cLW28s277/LNu++iSUry7/BUWEjmmWcOTCJVpPljrdYfiAPD1fE+fywBOGDixIkYDAbKyspCw807d+4kIyODkf1Z0k0IIU5S+xrUOpcLV2CbxN70ik+WMTubsVddxdirrsJWVxcKxk1ffonLbOab99/nm/ffR20ykT17NjmFhWSeddbALTPy+cLKZaJQ+OeP9XqUgcAcb/WrJQAH6PV6iouLWblyJatWrcLhcPDwww+zcOHCWDdNCCE6UWo06FJT0aakDGivGMCQmcmYK65gzBVXYKuvD20U0bhnD26LhYoPP6Tiww9RGwxkBYJx1owZA1cz2ucDny9s/XEoIMdRQpcE4HaWLVuGw+FgyZIl6HQ6iouLufnmm2PdLCGE6FL7XrG2n/cr7glDRganXXYZp112GfbGRqq3bKGqtJSG3btx22xUfvwxlR9/jEqvJ3vWLIYVFpJVUIBarx+Q9gERA3KwIEgoIMegIIgE4HZ0Oh333nsv9957b6ybIoQQvRY2V2y1oktO9vf+BihLWD90KKMvuYTRl1yCo6XF3zMuLaXh88/x2O1UfvIJlZ98gkqnI6uggJyiIrJmzkTdi0TXftGuIIjLaoUYFQSRACyEEIOMQqFAYzKhSEnBlJMT9XXFkehSUxn1/e8z6vvfx9naSvXWrVSVlFD/2Wd4HI7QHLJSqyVzxgxyCgvJnj0bjdE4YG0MiVFBEAnAQggxSHm9Xn+veOjQAam21RVtSgoj589n5Pz5ONvaqNm6larNm6nftQuv00nNli3UbNmCUq0m86yzyCkq8gfjpKQBa2OYrgqCBIKxSq/vl/ljCcBCCHEKGIj9intCm5zMiAsvZMSFF+KyWKjZvp2qkhLqysrwulzUbN9OzfbtKNRqMs48k9yiIrLnzEHbrkrhgIuwoYQqkNCl1ulQarUnFZAlAAshxCmm437FLrPZ39sb4IpSGpOJ4d/5DsO/8x3cVis1O3ZQVVpK7c6deB0O6nbupG7nThQqFRnTppFTVMSwOXMGtI2dBOaP3TYbbpvNv6GEUhk2XN3ThC4JwEIIcYpqv1+x227HbbHgtFphgHvFAGqjkbxzzyXv3HNx2+3UBoPx9u14HA7qdu2ibtcudv/5z+jGjCHpe99j2Ny56NLSBrytYXw+vB4PXosFl8XSKaHL203PWAKwEEII1IH9ebVDhvi3SDSb8bhcA94rDrYld948cufNw2O3U1tWRlVpKTXbt+Ox2bAfPMjugwfZvWYNQydPJreoiGFz56JPTx/wtnbSIaHL3c33TwKwEEKIEKVKhS4lBV2gwIcrWODD641Je1R6PTmB3Zg8Tid1ZWXse+cd7Pv24bZaady9m8bdu9nzxBMMPeOM0M5NhoyMmLS3o+42ipAALIQQIiK1wYDaYAgvezlABT4iUWm1DJs7l4bkZCZOmED9p59SVVJCzdatuCwWGvfupXHvXr5cu5a0iRP9c8aFhRizsmLW5u5IABZCCNGtjmUvXW1t/ozgGG4DqNJoyJ41i+xZs/C6XNR//jlVpaVUb9mCq62Npn37aNq3jy+feorU8eP9w9Rnn40pJydmbe5IArAQQogeaV/20uN04rZYvt0iMYaUGg1ZBQVkFRQw5ac/pWH3bn8w3rwZZ0sLLQcO0HLgAOXr1pE6dmyoZ5yUlxfTdksAFkII0Wvty17GqsBHJEq1mszp08mcPp38226jcc+eUDB2NDXRcugQLYcOsW/9epJPO43coiJyCgtJGjFiwNsqAVgIIcRJi5cCH5EoA+uHM6ZNI//WW2ksL6eqpISqzZtxNDTQ9vXX7P/6a/Y/9xzJo0YxrLCQ3KIikkaOHJCdkiQACyGE6BfxUuAjEoVKRXp+Pun5+Uy+5Raa9u0L1aO219XRdvQobUeP8tU//kHS8OHkFBWRU1RE8ujRUQvGEoCFEEL0q3gq8BGJQqlk6BlnMPSMMzhjyRKaDxzw94xLS7HV1GA+fpyvXnyRr158EVNurj8YFxaSMnZsvwZjCcBCCCGiJlTgIzhX3NaGx+2Oi14x+BPL0iZMIG3CBCYtXkzLwYOhYGytqsJSWcnBf/6Tg//8J8bsbIYFgvGQ8eP7HIwlAAshhIg6pVodVwU+IlEoFAw5/XSGnH46E2+8kdbDh0PB2FJRgbWmhsOvvsrhV1/FkJkZGqYeMn48CqWy168nAVgIIcSAiljgw+OJm14x+INx6tixpI4dy4QbbqDt6FH/nHFJCeZjx7DV1XH49dc5/Prr6DMyQtW60iZN6nEwlgAshBAiJuKxwEckCoWClNGjSRk9mgnXXUfbsWOhnnHbkSPY6+v5+o03+PqNN9ANHUrO2WeTU1TE0DPOANmMQQghRLyK1wIfXUkeOZLkBQsYv2AB5uPHQz3j1sOHcTQ2cuTttzny9ttohwwh98IL0f3gBxGvIwFYCCFE3AgV+Gi3K1M8FPjoStLw4Zz+ox9x+o9+hKWyMrTOuOWrr3A2N3P8o48YKwFYCCFEolAoFOEFPgL77cZDgY+umHJzGffDHzLuhz/EWlNDVWkpzceOdfl8CcBCCCHiWrDAhy7QK9aaTP651TjtFQMYs7MZe9VVuLxejjQ1RXxO7/OmhRBCiBhQKJVok5NRDhmCMTsbbXIyqFSxbtZJkx6wEEKIhOL1er8t8NFurtjjcsV1r7gjCcBCCCESllKlivsCH12RACyEEGJQCBX4cLu/7RXHUdnLjiQACyGEGFSUanVYgQ93sFccZ4FYArAQQohBqX2BD63TGdoi0et2x7ppgARgIYQQp4BQgY/U1LgpeykBWAghxCmjU9nLGPaKJQALIYQ4JYX1igOBeCB7xRKAhRBCnNIUCgUakwmNyTSgvWIJwEIIIUTAQPaK47IU5V/+8hd+8YtfdDr+/vvvc9FFFzFt2jRuvPFGvvnmmwE9L4QQ4tQQ7BUbs7Mx5eSgGzIEpbp/+6xxF4A3bNjAn//8507Hv/zyS5YuXcqNN97IK6+8QnJyMj/5yU/wBHbGiPZ5IYQQpyaVVotuyBBMeXkYsrJQGwz+zSD6KG4CsN1u57e//S3/9V//xahRozqdf+655zjvvPO49tprOf3003nggQeorKykpKRkQM4LIYQ4tQUzqPurVxw3AbihoYHa2lpeeeUVzjzzzE7nP/30UwoKCkKPjUYjkydPZteuXQNyXgghhAgK6xVnZp5UrzhukrDy8vJ4+umnuzxfU1NDVlZW2LGMjAyqq6sH5HxP7dmzp1fP76mysrKoXDfW5L4Sz2C9N7mvxBJv96VUKlH6fPgcDlwWCx6nE5/Xi1KjQZ2REfFrBiwAb9u2jRtuuCHiuZ/85Cf8+te/7vbr7XY7Wq027JhWq8XpdA7I+Z7Kz89Hp9P16mtOpKysjBkzZvTrNeOB3FfiGaz3JveVWOL9vnw+XyiD2m6z8XVDQ8TnDVgAnjp1Ku+8807Ec2lpaSf8er1e3ykYOp1ODAbDgJwXQggheqL9umLMZoh1ADYYDIwdO/akvz47O5v6+vqwY3V1dcycOXNAzgshhBC9pdJoujwXN0lYJzJ9+vSwMX+r1cqXX37J9OnTB+S8EEII0Z8SJgAvWLCA999/n+eff56vvvqK5cuXk5eXx7x58wbkvBBCCNGfEiYAT5kyhQceeIBnnnmGa665hra2NtasWYNSqRyQ80IIIUR/iptlSO2tWrUq4vFLLrmESy65pMuvi/Z5IYQQor9I904IIYSIAQnAQgghRAxIABZCCCFiQAKwEEIIEQMSgIUQQogYiMss6ETk8/kAel07uqccDkdUrhtrcl+JZ7Dem9xXYkmU+wrGhGCMaE/hi3RU9FpbWxsHDhyIdTOEEELEofHjx5OcnBx2TAJwP/F6vVgsFjQaDYpe7gkphBBicPL5fLhcLkwmU6fCThKAhRBCiBiQJCwhhBAiBiQACyGEEDEgAVgIIYSIAQnAQgghRAxIABZCCCFiQAKwEEIIEQMSgIUQQogYkAAshBBCxIAE4DjjdDq55JJL+Oijj0LH3nvvPSZMmBD259JLL41hK3uuurqaX/ziF8yePZvCwkJ++9vf0tLSAoDL5eKee+5h9uzZzJ49m4ceegiv1xvjFvdcd/eWyO/ZsWPHuPnmm5k+fTpFRUU8+OCDuFwuILHfs+7uK5Hfr/YeffRRzj///NDjRH6/2ut4X4Pl/ZLNGOKI3W7n17/+NQcPHgw7fvDgQYqKili1alXomFod/2+d1+vl9ttvJy0tjfXr1+N0Orn77ru58847eeKJJ1i9ejWlpaWsXbsWs9nMnXfeSUpKCrfcckusm35CJ7q3RH7PbrnlFiZMmMCrr75KfX09y5YtQ6vV8qtf/Sph37MT3Veivl/tffnll6xdu5bs7OzQsUR9v9qLdF+D4f0CCcBxY+/evdx5552oVKpO5w4ePMj48ePJzMyMQctOXnl5OXv37qWkpCTU9rvuuosFCxZQV1fHCy+8wJ/+9CemTZsGwNKlS3nooYdYsmRJp5qp8aa7e2ttbU3Y96yuro6JEydyzz33kJKSwpgxY7jooovYsWMHDocjYd+z7u4LEvdnLMjlcrF8+XKmT59OZWUlQEK/X0GR7gsS//0Kiv934BSxdetWLrjgAl566aVO57766itOO+20GLSqb3Jzc3nyySfDfkiCG1VUVFRgs9koKCgInSsoKKC+vp5jx44NeFt7q7t7czgcCfueZWdn88gjj5CSkgLAvn372LhxI3PnzqW8vDxh37Pu7gsS92cs6PHHH2fEiBFcdNFFoWOJ/H4FRbovSPz3K0gCcJy46aab+PWvf41erw877na7+frrr9m6dSsXXXQR3/nOd/j9739PW1tbjFrac2lpaZxzzjlhx/72t78xevRoampqMBqNYdtzBYNZdXX1gLbzZHR3b2lpaQn7nrV32WWXcfnll5OamsqiRYsS/j0L6nhfifwzBv4h2pdeeom777477Hiiv19d3Veiv1/tSQCOc8eOHcPlcqFUKlm9ejV33303O3bs4Fe/+lWsm9Zra9eu5b333uM///M/sdlsaLXasPPBx8ENrBNJ+3sbLO/ZqlWr+Nvf/obdbufnP//5oHnPOt5XIr9fTqeT5cuXs2zZsk7DsYn8fnV3X4n8fnUkc8BxbsyYMWzdupUhQ4aEhjiHDh1KcXExR44cYfTo0bFtYA/95S9/4X/+53/4/e9/z7nnnsv//u//dvolEHxsMBhi0cST1vHegEHxnp1xxhkA3H///VxzzTWcddZZg+I963hfHo8nYd+vxx9/nKysLK688spO5/R6fcK+X93d12D5nQgSgBNCWlpa2ONx48YB/iGmRPjPdt999/Hcc89x99138+Mf/xiAYcOGYbVasVgsmEwmwJ8oA4RlO8a7SPcGifue1dbW8umnn/K9730vdOz0008H/L2nRH3PuruvxsbG0L+DEuX9evPNN6mrq2P69OmAP2nJ7XYzffp0nnzyyYR9v050X+3ntSFx3q+OZAg6zn344YfMnDkTi8USOvbll1+iVCoTIgnh0Ucf5fnnn+f+++8PC1ATJ07EYDBQVlYWOrZz504yMjIYOXJkLJraa13dWyK/Z9988w2/+MUvOH78eOjY7t27USqVXHLJJQn7nnV3X5WVlQn7fj333HO8/fbbbNiwgQ0bNnDrrbeSlZXFhg0byM/PT9j3q7v7am1tTdj3qyMJwHFuxowZ6HQ6fvvb33Lo0CG2bdvGXXfdxdVXX01WVlasm9etffv28cQTT7B48WKKioqoq6sL/VGr1RQXF7Ny5Up27drFli1bePjhh1m4cGGsm90j3d3bmWeembDv2ZlnnsnUqVNZvnw5+/fvZ9u2baxYsYJrr72WvLy8hH3Puruv888/P2Hfr7y8PEaNGhX6k5aWhlqtZtSoUej1+oR9v7q7r0T+ndiRwufz+WLdCBFuwoQJPPHEE3znO98BYP/+/TzwwAN89tlnaLVaLr30Uv7jP/6jU4JFvHn00Ud5/PHHI5576623GDVqFCtXruRf//oXOp2O4uJi7rjjjtC8Tjw70b35fL6EfM/AP1x73333sXnzZlQqFZdffjlLly5Fq9XicDgS9j3r7r4S9Weso+eff55169bx4YcfAiT0+9Vex/saLO+XBGAhhBAiBmQIWgghhIgBCcBCCCFEDEgAFkIIIWJAArAQQggRAxKAhRBCiBiQACzEKe748eNMmDCBTz75BPBXHXr22WdDm9ULIaJDliEJcYrzeDw0NjaSmpqKVqvl9ddfZ/ny5XzxxRfodLpYN0+IQUtqQQtxilOpVGE7zshnciEGhgxBC3GKsNlsrFq1inPOOYdp06Zx9dVXU1paGjYE/dprr/Hb3/4WgKlTp/Laa69x5ZVX8stf/jLsWkeOHGHChAl88cUXEV9r27ZtTJgwgW3btnHppZcyZcoUrr76ag4dOsQzzzzDOeecw/Tp0/nJT35CU1NT2Nds3LiR733ve0ydOpUf/ehHYbWMAf7+979z4YUXMmXKFK699lqee+45JkyYEIXvmBDRJQFYiFPE0qVL+d///V/uvvtu3nrrLebOncutt96KzWYLPefiiy/mP//zPwH/phIXX3wxxcXFfPjhh7S2toae99prrzF+/HimTp3a7Wved9993HPPPbz88su0tLSwYMECduzYwdNPP80jjzzCtm3bePLJJ8O+5g9/+AO/+c1veO211xgxYgSLFi3i2LFjALz00kvcf//9LFq0iLfeeotLL72UBx98sL++RUIMKAnAQpwCjhw5wsaNG1mxYgXnn38+I0eO5De/+Q2LFi3CbDaHnqfX60lOTgYgIyMDvV7PZZddhkql4p133gHA6/WyYcMGiouLT/i6t99+O2eddRYTJ07kwgsvpKWlhVWrVnH66adz7rnnMnv2bPbv3x/2NXfccQcXXngh48aN449//CNpaWn84x//AGDt2rVce+21LFiwgNGjR3P99deH7UQlRCKRACzEKWDfvn2Af1eg9pYuXRo2/xtJcnIy3/ve99iwYQMAmzZtorGxkcsuuwyA6dOnh/3ZuXNn6Gvbbw9nNBpJS0sjJSUldMxgMHTaNH7u3Lmhf2u1WvLz89m3bx/Nzc0cP36cs846K+z5s2bNOsHdCxGfJAlLiFOARqPp09dfc801XHfddRw9epQNGzbw3e9+l7S0NIBQYA7Kzs7m888/B0CtDv8Vo1Se+DN/x7Z6PB5UKlXoWpIkJgYL6QELcQoYN24cQKekqWuuuSY0tBwUaau6goICxowZwxtvvMHHH38cNvzcft/W4D60fREM3gBOp5O9e/eSn59PUlISI0aM4NNPPw17fsfHQiQKCcBCnAJGjRrFRRddxH333cemTZs4evQoDz74IAcOHAjtOx1kMpkA2L17NxaLJXT8mmuu4emnn2bIkCGcffbZUWvrypUr2bx5M1999RV33nkndrudBQsWAPCTn/yEl156iRdeeIGjR4/y8ssv8/zzz0etLUJEkwRgIU4R9913H+eccw533nknl19+Obt27eLJJ5/EYDCEPW/u3LkUFBRw44038uKLL4aOX3HFFbhcLq666qoeDSWfrOuuu47f//73FBcX09zczN///neys7MBQhvKr127lksuuYTXXnuNBQsWJNxG7EKAVMISQvTQvn37uPLKK9m4cSO5ubn9fv1t27Zxww038M477zB27NiIz/nkk0847bTTGDFiROjY448/zoYNG3jvvff6vU1CRJMkYQkhunX48GEOHDjAunXruPDCC6MSfHvqX//6F7t37+bee+8lJyeHvXv38uyzz3LDDTfErE1CnCwJwEKIbn3zzTcsX76ciRMn8rvf/S6mbbnrrrtYtWoVv/zlL2lubiYvL4+bbrqJm266KabtEuJkyBC0EEIIEQOShCWEEELEgARgIYQQIgYkAAshhBAxIAFYCCGEiAEJwEIIIUQMSAAWQgghYuD/AyPbuz9C5Ts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7601" y="3384460"/>
            <a:ext cx="2412000" cy="16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4180116" y="4114800"/>
            <a:ext cx="197485" cy="32657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62799" y="3677920"/>
            <a:ext cx="3065049" cy="12003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pc="300" dirty="0" smtClean="0">
                <a:solidFill>
                  <a:schemeClr val="accent6">
                    <a:lumMod val="75000"/>
                  </a:schemeClr>
                </a:solidFill>
              </a:rPr>
              <a:t>Fuel efficiency shows negative correlation with pricing,</a:t>
            </a:r>
          </a:p>
          <a:p>
            <a:endParaRPr lang="en-IN" spc="3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1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8653"/>
            <a:ext cx="8093365" cy="763525"/>
          </a:xfrm>
        </p:spPr>
        <p:txBody>
          <a:bodyPr>
            <a:normAutofit/>
          </a:bodyPr>
          <a:lstStyle/>
          <a:p>
            <a:r>
              <a:rPr lang="en-US" b="1" spc="300" dirty="0" smtClean="0">
                <a:latin typeface="Bahnschrift Light" panose="020B0502040204020203" pitchFamily="34" charset="0"/>
              </a:rPr>
              <a:t>Make vs Pricing</a:t>
            </a:r>
            <a:endParaRPr lang="en-US" b="1" spc="3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644522"/>
            <a:ext cx="5098774" cy="2629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677" y="1774356"/>
            <a:ext cx="3602427" cy="236988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spc="300" dirty="0" smtClean="0">
                <a:solidFill>
                  <a:srgbClr val="F1C88B"/>
                </a:solidFill>
              </a:rPr>
              <a:t>This analysis shows that:</a:t>
            </a:r>
          </a:p>
          <a:p>
            <a:endParaRPr lang="en-US" b="1" u="sng" spc="300" dirty="0" smtClean="0">
              <a:solidFill>
                <a:srgbClr val="F1C88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spc="300" dirty="0">
                <a:solidFill>
                  <a:srgbClr val="F1C88B"/>
                </a:solidFill>
              </a:rPr>
              <a:t>Price of BMW, Mercedes-Benz, Jaguar and Porsche are very high</a:t>
            </a:r>
            <a:r>
              <a:rPr lang="en-IN" sz="1600" spc="300" dirty="0" smtClean="0">
                <a:solidFill>
                  <a:srgbClr val="F1C88B"/>
                </a:solidFill>
              </a:rPr>
              <a:t>,</a:t>
            </a:r>
          </a:p>
          <a:p>
            <a:endParaRPr lang="en-IN" sz="1600" spc="300" dirty="0" smtClean="0">
              <a:solidFill>
                <a:srgbClr val="F1C88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spc="300" dirty="0" smtClean="0">
                <a:solidFill>
                  <a:srgbClr val="F1C88B"/>
                </a:solidFill>
              </a:rPr>
              <a:t>These models comes under premium categories.</a:t>
            </a:r>
            <a:endParaRPr lang="en-IN" sz="1600" spc="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7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sz="3200" b="1" spc="300" dirty="0">
                <a:latin typeface="Bahnschrift Light" panose="020B0502040204020203" pitchFamily="34" charset="0"/>
              </a:rPr>
              <a:t>Car Price – Data Distribution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72824"/>
            <a:ext cx="3840480" cy="2364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6557" y="3263348"/>
            <a:ext cx="2926080" cy="172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57461" y="1491017"/>
            <a:ext cx="4562211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spc="300" dirty="0" smtClean="0">
                <a:solidFill>
                  <a:srgbClr val="92D050"/>
                </a:solidFill>
              </a:rPr>
              <a:t>Distribution of Price</a:t>
            </a:r>
          </a:p>
          <a:p>
            <a:endParaRPr lang="en-US" u="sng" spc="300" dirty="0">
              <a:solidFill>
                <a:srgbClr val="92D050"/>
              </a:solidFill>
            </a:endParaRPr>
          </a:p>
          <a:p>
            <a:pPr algn="just"/>
            <a:r>
              <a:rPr lang="en-US" sz="16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Majority of cars belong to the lower</a:t>
            </a:r>
          </a:p>
          <a:p>
            <a:pPr algn="just"/>
            <a:r>
              <a:rPr lang="en-US" sz="16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 brackets (&lt; 20K) even though</a:t>
            </a:r>
          </a:p>
          <a:p>
            <a:pPr algn="just"/>
            <a:r>
              <a:rPr lang="en-US" sz="16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are cars that go up to 45K</a:t>
            </a:r>
          </a:p>
        </p:txBody>
      </p:sp>
    </p:spTree>
    <p:extLst>
      <p:ext uri="{BB962C8B-B14F-4D97-AF65-F5344CB8AC3E}">
        <p14:creationId xmlns:p14="http://schemas.microsoft.com/office/powerpoint/2010/main" xmlns="" val="40737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8775"/>
            <a:ext cx="8093365" cy="763525"/>
          </a:xfrm>
        </p:spPr>
        <p:txBody>
          <a:bodyPr>
            <a:normAutofit/>
          </a:bodyPr>
          <a:lstStyle/>
          <a:p>
            <a:r>
              <a:rPr lang="en-IN" b="1" spc="300" dirty="0">
                <a:latin typeface="Bahnschrift Light" panose="020B0502040204020203" pitchFamily="34" charset="0"/>
              </a:rPr>
              <a:t>Conclusion Based on Analysis</a:t>
            </a:r>
            <a:endParaRPr lang="en-US" b="1" spc="300" dirty="0">
              <a:latin typeface="Bahnschrift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860" y="1302966"/>
            <a:ext cx="8077200" cy="328532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Diesel cars produce better mileage compare to cars with Gas fuel type.,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 of the car’s uses Low Horse power engine to keep price low.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Curb-weight have positive effect of length and width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Price of car’s goes up if size and curb-weight increases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Price vs Make analysis shows  that BMW,  Jaguar ,  Porsche   and Mercedes-Benz belongs to premium range due to high cost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spc="3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cars belong to the lower price brackets; i.e. &lt; 20K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spc="3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get impacted with increase in size and curb-weight as they are positively correlated</a:t>
            </a:r>
            <a:endParaRPr lang="en-IN" sz="1400" spc="3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0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8774"/>
            <a:ext cx="8093365" cy="763525"/>
          </a:xfrm>
        </p:spPr>
        <p:txBody>
          <a:bodyPr>
            <a:normAutofit/>
          </a:bodyPr>
          <a:lstStyle/>
          <a:p>
            <a:r>
              <a:rPr lang="en-IN" sz="3200" b="1" spc="300" dirty="0">
                <a:latin typeface="Bahnschrift Light" panose="020B0502040204020203" pitchFamily="34" charset="0"/>
              </a:rPr>
              <a:t>Actionable </a:t>
            </a:r>
            <a:r>
              <a:rPr lang="en-IN" sz="3200" b="1" spc="300" dirty="0" smtClean="0">
                <a:latin typeface="Bahnschrift Light" panose="020B0502040204020203" pitchFamily="34" charset="0"/>
              </a:rPr>
              <a:t>Insights:</a:t>
            </a:r>
            <a:endParaRPr lang="en-IN" sz="3200" b="1" spc="300" dirty="0">
              <a:latin typeface="Bahnschrift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5009" y="1395623"/>
            <a:ext cx="7447721" cy="3046988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Cars having smaller engines and less horse power produce better mileage.</a:t>
            </a:r>
          </a:p>
          <a:p>
            <a:pPr algn="just"/>
            <a:endParaRPr lang="en-US" sz="1600" spc="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 sell more cars we have to price it under 20,000/-,</a:t>
            </a:r>
          </a:p>
          <a:p>
            <a:pPr algn="just"/>
            <a:endParaRPr lang="en-US" sz="1600" spc="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Hatchback with Diesel as fuel will be preferred over any </a:t>
            </a:r>
            <a:r>
              <a:rPr lang="en-US" sz="1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other</a:t>
            </a: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combination as it gives good city average,</a:t>
            </a:r>
          </a:p>
          <a:p>
            <a:pPr algn="just"/>
            <a:endParaRPr lang="en-US" sz="1600" spc="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 make price low we can use Low power engine,</a:t>
            </a:r>
          </a:p>
          <a:p>
            <a:pPr algn="just"/>
            <a:endParaRPr lang="en-US" sz="1600" spc="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Engines with Low width and length will be used to minimize the price </a:t>
            </a:r>
          </a:p>
        </p:txBody>
      </p:sp>
    </p:spTree>
    <p:extLst>
      <p:ext uri="{BB962C8B-B14F-4D97-AF65-F5344CB8AC3E}">
        <p14:creationId xmlns:p14="http://schemas.microsoft.com/office/powerpoint/2010/main" xmlns="" val="39147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16696" y="2314196"/>
            <a:ext cx="3717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spc="600" dirty="0">
                <a:solidFill>
                  <a:srgbClr val="C1392B"/>
                </a:solidFill>
                <a:latin typeface="Engravers MT" panose="02090707080505020304" pitchFamily="18" charset="0"/>
              </a:rPr>
              <a:t>Thank You</a:t>
            </a:r>
            <a:endParaRPr lang="en-US" sz="2800" u="sng" spc="600" dirty="0">
              <a:latin typeface="Engravers MT" panose="020907070805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65" y="629892"/>
            <a:ext cx="5027037" cy="45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9339" y="4685057"/>
            <a:ext cx="5027037" cy="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2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Bahnschrift Light" panose="020B0502040204020203" pitchFamily="34" charset="0"/>
              </a:rPr>
              <a:t>EDA</a:t>
            </a:r>
            <a:r>
              <a:rPr lang="en-US" spc="300" dirty="0"/>
              <a:t> </a:t>
            </a:r>
            <a:r>
              <a:rPr lang="en-US" spc="300" dirty="0" smtClean="0"/>
              <a:t>STEPS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37940EE-E78A-41D2-A86B-F46BE74B1F07}"/>
              </a:ext>
            </a:extLst>
          </p:cNvPr>
          <p:cNvGrpSpPr/>
          <p:nvPr/>
        </p:nvGrpSpPr>
        <p:grpSpPr>
          <a:xfrm>
            <a:off x="2459576" y="1536916"/>
            <a:ext cx="3953917" cy="3953917"/>
            <a:chOff x="3018304" y="1378094"/>
            <a:chExt cx="3096669" cy="3096667"/>
          </a:xfrm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xmlns="" id="{F2ECFA1E-548C-4F22-8EBF-67639160DC3B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xmlns="" id="{3EE7B0AA-E79F-4B70-8AE7-263DBAC8CBB5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FF6F1BEA-DCC8-447D-93C0-FE81610A814A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xmlns="" id="{9C34C653-A158-4425-93EF-1E445B642AE6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xmlns="" id="{548A06C9-6E09-4B0B-B8CC-E3E47469B1CF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xmlns="" id="{48A862CC-161F-4F31-9E3C-7C24C79F18D5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xmlns="" id="{F76B5ADD-5D43-44BE-B6DA-BDFB19A73E08}"/>
                </a:ext>
              </a:extLst>
            </p:cNvPr>
            <p:cNvSpPr/>
            <p:nvPr/>
          </p:nvSpPr>
          <p:spPr>
            <a:xfrm rot="2854464">
              <a:off x="3018306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4155C23-6E40-42C7-B4DA-82224628D272}"/>
              </a:ext>
            </a:extLst>
          </p:cNvPr>
          <p:cNvSpPr txBox="1"/>
          <p:nvPr/>
        </p:nvSpPr>
        <p:spPr>
          <a:xfrm>
            <a:off x="6321751" y="1032861"/>
            <a:ext cx="282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4. Pre -  Post  Profiling</a:t>
            </a:r>
            <a:endParaRPr lang="ko-KR" altLang="en-US" sz="1200" b="1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7379622-6E32-4EEE-B276-E6F6AA1EE999}"/>
              </a:ext>
            </a:extLst>
          </p:cNvPr>
          <p:cNvSpPr txBox="1"/>
          <p:nvPr/>
        </p:nvSpPr>
        <p:spPr>
          <a:xfrm>
            <a:off x="6919176" y="2545029"/>
            <a:ext cx="282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9966FF"/>
                </a:solidFill>
                <a:cs typeface="Arial" pitchFamily="34" charset="0"/>
              </a:rPr>
              <a:t>5. Exploratory Data Analysis</a:t>
            </a:r>
            <a:endParaRPr lang="ko-KR" altLang="en-US" sz="1200" b="1" dirty="0">
              <a:solidFill>
                <a:srgbClr val="9966FF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0DB1987-A802-4012-A59A-367BDDFD498F}"/>
              </a:ext>
            </a:extLst>
          </p:cNvPr>
          <p:cNvSpPr txBox="1"/>
          <p:nvPr/>
        </p:nvSpPr>
        <p:spPr>
          <a:xfrm>
            <a:off x="6537775" y="4387073"/>
            <a:ext cx="282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6. Conclusion and Actionable Insights</a:t>
            </a:r>
            <a:endParaRPr lang="ko-KR" altLang="en-US" sz="1200" b="1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2600977-344A-4CB4-8CCA-1F946CE3627E}"/>
              </a:ext>
            </a:extLst>
          </p:cNvPr>
          <p:cNvSpPr txBox="1"/>
          <p:nvPr/>
        </p:nvSpPr>
        <p:spPr>
          <a:xfrm>
            <a:off x="-166623" y="1009986"/>
            <a:ext cx="270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dirty="0" smtClean="0">
                <a:solidFill>
                  <a:srgbClr val="FF856D"/>
                </a:solidFill>
              </a:rPr>
              <a:t>3. Data </a:t>
            </a:r>
            <a:r>
              <a:rPr lang="en-US" sz="1200" dirty="0">
                <a:solidFill>
                  <a:srgbClr val="FF856D"/>
                </a:solidFill>
              </a:rPr>
              <a:t>Collection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6F6138C-B7C5-41A1-A876-6B1691E3F302}"/>
              </a:ext>
            </a:extLst>
          </p:cNvPr>
          <p:cNvSpPr txBox="1"/>
          <p:nvPr/>
        </p:nvSpPr>
        <p:spPr>
          <a:xfrm>
            <a:off x="-838551" y="2545029"/>
            <a:ext cx="270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2. Tools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 EDA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52D406-6DDD-4350-A3D7-5CBC635ED627}"/>
              </a:ext>
            </a:extLst>
          </p:cNvPr>
          <p:cNvSpPr txBox="1"/>
          <p:nvPr/>
        </p:nvSpPr>
        <p:spPr>
          <a:xfrm>
            <a:off x="-394871" y="4387073"/>
            <a:ext cx="2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dirty="0" smtClean="0">
                <a:solidFill>
                  <a:srgbClr val="5EEC3C"/>
                </a:solidFill>
              </a:rPr>
              <a:t>1. Problem </a:t>
            </a:r>
            <a:r>
              <a:rPr lang="en-US" sz="1200" dirty="0">
                <a:solidFill>
                  <a:srgbClr val="5EEC3C"/>
                </a:solidFill>
              </a:rPr>
              <a:t>Statement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83084FA-FC35-4096-B6B2-239FD55392FE}"/>
              </a:ext>
            </a:extLst>
          </p:cNvPr>
          <p:cNvSpPr txBox="1"/>
          <p:nvPr/>
        </p:nvSpPr>
        <p:spPr>
          <a:xfrm>
            <a:off x="3385074" y="3692123"/>
            <a:ext cx="208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EDA STEPS 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5387F237-DA6A-45A6-8BD3-B9FBCFA4E257}"/>
              </a:ext>
            </a:extLst>
          </p:cNvPr>
          <p:cNvSpPr/>
          <p:nvPr/>
        </p:nvSpPr>
        <p:spPr>
          <a:xfrm>
            <a:off x="3943807" y="2528272"/>
            <a:ext cx="949248" cy="949248"/>
          </a:xfrm>
          <a:prstGeom prst="ellipse">
            <a:avLst/>
          </a:prstGeom>
          <a:noFill/>
          <a:ln w="7620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98">
            <a:extLst>
              <a:ext uri="{FF2B5EF4-FFF2-40B4-BE49-F238E27FC236}">
                <a16:creationId xmlns:a16="http://schemas.microsoft.com/office/drawing/2014/main" xmlns="" id="{B3FD22A4-1F03-4DF6-9832-6B496CD0F7A3}"/>
              </a:ext>
            </a:extLst>
          </p:cNvPr>
          <p:cNvSpPr/>
          <p:nvPr/>
        </p:nvSpPr>
        <p:spPr>
          <a:xfrm>
            <a:off x="5327309" y="1154014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xmlns="" id="{D37D5A5E-DE80-4BF1-95C4-02D84221DFEA}"/>
              </a:ext>
            </a:extLst>
          </p:cNvPr>
          <p:cNvSpPr/>
          <p:nvPr/>
        </p:nvSpPr>
        <p:spPr>
          <a:xfrm flipH="1">
            <a:off x="2623323" y="1154014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E7C96775-C76C-46F6-97CB-40F2AE0A494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337259" y="2683529"/>
            <a:ext cx="581917" cy="9528"/>
          </a:xfrm>
          <a:prstGeom prst="line">
            <a:avLst/>
          </a:prstGeom>
          <a:ln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103">
            <a:extLst>
              <a:ext uri="{FF2B5EF4-FFF2-40B4-BE49-F238E27FC236}">
                <a16:creationId xmlns:a16="http://schemas.microsoft.com/office/drawing/2014/main" xmlns="" id="{3A3B7C45-A144-4B66-9292-0E0A8FB72116}"/>
              </a:ext>
            </a:extLst>
          </p:cNvPr>
          <p:cNvSpPr/>
          <p:nvPr/>
        </p:nvSpPr>
        <p:spPr>
          <a:xfrm flipH="1">
            <a:off x="1707163" y="4162023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rgbClr val="9EFF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83C2017E-0E69-4C57-9E76-3A56BF675976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1866387" y="2683529"/>
            <a:ext cx="593190" cy="95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3">
            <a:extLst>
              <a:ext uri="{FF2B5EF4-FFF2-40B4-BE49-F238E27FC236}">
                <a16:creationId xmlns:a16="http://schemas.microsoft.com/office/drawing/2014/main" xmlns="" id="{BF64F189-F541-4DFA-B15E-06C82AD8A850}"/>
              </a:ext>
            </a:extLst>
          </p:cNvPr>
          <p:cNvSpPr/>
          <p:nvPr/>
        </p:nvSpPr>
        <p:spPr>
          <a:xfrm>
            <a:off x="6470487" y="4162023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Graphic 35" descr="Puzzle">
            <a:extLst>
              <a:ext uri="{FF2B5EF4-FFF2-40B4-BE49-F238E27FC236}">
                <a16:creationId xmlns:a16="http://schemas.microsoft.com/office/drawing/2014/main" xmlns="" id="{CE23AE3A-0F20-4B54-90D8-DA4E01182031}"/>
              </a:ext>
            </a:extLst>
          </p:cNvPr>
          <p:cNvSpPr/>
          <p:nvPr/>
        </p:nvSpPr>
        <p:spPr>
          <a:xfrm>
            <a:off x="4189831" y="2830922"/>
            <a:ext cx="457200" cy="343948"/>
          </a:xfrm>
          <a:custGeom>
            <a:avLst/>
            <a:gdLst>
              <a:gd name="connsiteX0" fmla="*/ 296369 w 458597"/>
              <a:gd name="connsiteY0" fmla="*/ 347961 h 458597"/>
              <a:gd name="connsiteX1" fmla="*/ 271719 w 458597"/>
              <a:gd name="connsiteY1" fmla="*/ 272292 h 458597"/>
              <a:gd name="connsiteX2" fmla="*/ 275732 w 458597"/>
              <a:gd name="connsiteY2" fmla="*/ 268280 h 458597"/>
              <a:gd name="connsiteX3" fmla="*/ 352547 w 458597"/>
              <a:gd name="connsiteY3" fmla="*/ 291783 h 458597"/>
              <a:gd name="connsiteX4" fmla="*/ 393247 w 458597"/>
              <a:gd name="connsiteY4" fmla="*/ 324458 h 458597"/>
              <a:gd name="connsiteX5" fmla="*/ 458598 w 458597"/>
              <a:gd name="connsiteY5" fmla="*/ 259108 h 458597"/>
              <a:gd name="connsiteX6" fmla="*/ 361146 w 458597"/>
              <a:gd name="connsiteY6" fmla="*/ 161656 h 458597"/>
              <a:gd name="connsiteX7" fmla="*/ 393821 w 458597"/>
              <a:gd name="connsiteY7" fmla="*/ 120955 h 458597"/>
              <a:gd name="connsiteX8" fmla="*/ 417324 w 458597"/>
              <a:gd name="connsiteY8" fmla="*/ 44140 h 458597"/>
              <a:gd name="connsiteX9" fmla="*/ 413311 w 458597"/>
              <a:gd name="connsiteY9" fmla="*/ 40127 h 458597"/>
              <a:gd name="connsiteX10" fmla="*/ 337642 w 458597"/>
              <a:gd name="connsiteY10" fmla="*/ 64777 h 458597"/>
              <a:gd name="connsiteX11" fmla="*/ 296942 w 458597"/>
              <a:gd name="connsiteY11" fmla="*/ 97452 h 458597"/>
              <a:gd name="connsiteX12" fmla="*/ 199490 w 458597"/>
              <a:gd name="connsiteY12" fmla="*/ 0 h 458597"/>
              <a:gd name="connsiteX13" fmla="*/ 133567 w 458597"/>
              <a:gd name="connsiteY13" fmla="*/ 65350 h 458597"/>
              <a:gd name="connsiteX14" fmla="*/ 166242 w 458597"/>
              <a:gd name="connsiteY14" fmla="*/ 106051 h 458597"/>
              <a:gd name="connsiteX15" fmla="*/ 190891 w 458597"/>
              <a:gd name="connsiteY15" fmla="*/ 181719 h 458597"/>
              <a:gd name="connsiteX16" fmla="*/ 186878 w 458597"/>
              <a:gd name="connsiteY16" fmla="*/ 185732 h 458597"/>
              <a:gd name="connsiteX17" fmla="*/ 110063 w 458597"/>
              <a:gd name="connsiteY17" fmla="*/ 162229 h 458597"/>
              <a:gd name="connsiteX18" fmla="*/ 69363 w 458597"/>
              <a:gd name="connsiteY18" fmla="*/ 129554 h 458597"/>
              <a:gd name="connsiteX19" fmla="*/ 0 w 458597"/>
              <a:gd name="connsiteY19" fmla="*/ 199490 h 458597"/>
              <a:gd name="connsiteX20" fmla="*/ 97452 w 458597"/>
              <a:gd name="connsiteY20" fmla="*/ 296942 h 458597"/>
              <a:gd name="connsiteX21" fmla="*/ 64777 w 458597"/>
              <a:gd name="connsiteY21" fmla="*/ 337642 h 458597"/>
              <a:gd name="connsiteX22" fmla="*/ 41274 w 458597"/>
              <a:gd name="connsiteY22" fmla="*/ 414458 h 458597"/>
              <a:gd name="connsiteX23" fmla="*/ 45287 w 458597"/>
              <a:gd name="connsiteY23" fmla="*/ 418470 h 458597"/>
              <a:gd name="connsiteX24" fmla="*/ 120955 w 458597"/>
              <a:gd name="connsiteY24" fmla="*/ 393821 h 458597"/>
              <a:gd name="connsiteX25" fmla="*/ 161656 w 458597"/>
              <a:gd name="connsiteY25" fmla="*/ 361146 h 458597"/>
              <a:gd name="connsiteX26" fmla="*/ 259108 w 458597"/>
              <a:gd name="connsiteY26" fmla="*/ 458598 h 458597"/>
              <a:gd name="connsiteX27" fmla="*/ 329044 w 458597"/>
              <a:gd name="connsiteY27" fmla="*/ 388661 h 458597"/>
              <a:gd name="connsiteX28" fmla="*/ 296369 w 458597"/>
              <a:gd name="connsiteY28" fmla="*/ 347961 h 45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8597" h="458597">
                <a:moveTo>
                  <a:pt x="296369" y="347961"/>
                </a:moveTo>
                <a:cubicBezTo>
                  <a:pt x="258534" y="349107"/>
                  <a:pt x="244776" y="300381"/>
                  <a:pt x="271719" y="272292"/>
                </a:cubicBezTo>
                <a:lnTo>
                  <a:pt x="275732" y="268280"/>
                </a:lnTo>
                <a:cubicBezTo>
                  <a:pt x="303821" y="241337"/>
                  <a:pt x="353693" y="253948"/>
                  <a:pt x="352547" y="291783"/>
                </a:cubicBezTo>
                <a:cubicBezTo>
                  <a:pt x="351974" y="313566"/>
                  <a:pt x="377770" y="339935"/>
                  <a:pt x="393247" y="324458"/>
                </a:cubicBezTo>
                <a:lnTo>
                  <a:pt x="458598" y="259108"/>
                </a:lnTo>
                <a:lnTo>
                  <a:pt x="361146" y="161656"/>
                </a:lnTo>
                <a:cubicBezTo>
                  <a:pt x="345668" y="146178"/>
                  <a:pt x="372037" y="120382"/>
                  <a:pt x="393821" y="120955"/>
                </a:cubicBezTo>
                <a:cubicBezTo>
                  <a:pt x="431655" y="122102"/>
                  <a:pt x="444266" y="72229"/>
                  <a:pt x="417324" y="44140"/>
                </a:cubicBezTo>
                <a:lnTo>
                  <a:pt x="413311" y="40127"/>
                </a:lnTo>
                <a:cubicBezTo>
                  <a:pt x="385222" y="13185"/>
                  <a:pt x="336496" y="26943"/>
                  <a:pt x="337642" y="64777"/>
                </a:cubicBezTo>
                <a:cubicBezTo>
                  <a:pt x="338216" y="86560"/>
                  <a:pt x="312420" y="112930"/>
                  <a:pt x="296942" y="97452"/>
                </a:cubicBezTo>
                <a:lnTo>
                  <a:pt x="199490" y="0"/>
                </a:lnTo>
                <a:lnTo>
                  <a:pt x="133567" y="65350"/>
                </a:lnTo>
                <a:cubicBezTo>
                  <a:pt x="118089" y="80828"/>
                  <a:pt x="144458" y="106624"/>
                  <a:pt x="166242" y="106051"/>
                </a:cubicBezTo>
                <a:cubicBezTo>
                  <a:pt x="204076" y="104904"/>
                  <a:pt x="217834" y="153630"/>
                  <a:pt x="190891" y="181719"/>
                </a:cubicBezTo>
                <a:lnTo>
                  <a:pt x="186878" y="185732"/>
                </a:lnTo>
                <a:cubicBezTo>
                  <a:pt x="158789" y="212675"/>
                  <a:pt x="108917" y="200063"/>
                  <a:pt x="110063" y="162229"/>
                </a:cubicBezTo>
                <a:cubicBezTo>
                  <a:pt x="110637" y="140445"/>
                  <a:pt x="84841" y="114076"/>
                  <a:pt x="69363" y="129554"/>
                </a:cubicBezTo>
                <a:lnTo>
                  <a:pt x="0" y="199490"/>
                </a:lnTo>
                <a:lnTo>
                  <a:pt x="97452" y="296942"/>
                </a:lnTo>
                <a:cubicBezTo>
                  <a:pt x="112930" y="312420"/>
                  <a:pt x="86560" y="338216"/>
                  <a:pt x="64777" y="337642"/>
                </a:cubicBezTo>
                <a:cubicBezTo>
                  <a:pt x="26943" y="336496"/>
                  <a:pt x="14331" y="386368"/>
                  <a:pt x="41274" y="414458"/>
                </a:cubicBezTo>
                <a:lnTo>
                  <a:pt x="45287" y="418470"/>
                </a:lnTo>
                <a:cubicBezTo>
                  <a:pt x="73376" y="445413"/>
                  <a:pt x="122102" y="431655"/>
                  <a:pt x="120955" y="393821"/>
                </a:cubicBezTo>
                <a:cubicBezTo>
                  <a:pt x="120382" y="372037"/>
                  <a:pt x="146178" y="345668"/>
                  <a:pt x="161656" y="361146"/>
                </a:cubicBezTo>
                <a:lnTo>
                  <a:pt x="259108" y="458598"/>
                </a:lnTo>
                <a:lnTo>
                  <a:pt x="329044" y="388661"/>
                </a:lnTo>
                <a:cubicBezTo>
                  <a:pt x="344521" y="373184"/>
                  <a:pt x="318725" y="347388"/>
                  <a:pt x="296369" y="34796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565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31002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300" dirty="0">
                <a:solidFill>
                  <a:srgbClr val="FF2549"/>
                </a:solidFill>
                <a:effectLst/>
                <a:latin typeface="Bahnschrift Light" panose="020B0502040204020203" pitchFamily="34" charset="0"/>
              </a:rPr>
              <a:t>Pro</a:t>
            </a:r>
            <a:r>
              <a:rPr lang="en-US" b="1" spc="300" dirty="0">
                <a:solidFill>
                  <a:srgbClr val="FF2549"/>
                </a:solidFill>
                <a:latin typeface="Bahnschrift Light" panose="020B0502040204020203" pitchFamily="34" charset="0"/>
              </a:rPr>
              <a:t>blem Statement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294" y="1895409"/>
            <a:ext cx="6759786" cy="1586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spc="300" dirty="0" smtClean="0"/>
              <a:t>Do various Configuration of cars like Horsepower, curb-weight, Body-style etc. helps in  determining </a:t>
            </a:r>
            <a:r>
              <a:rPr lang="en-US" sz="2400" b="1" spc="300" dirty="0"/>
              <a:t>car </a:t>
            </a:r>
            <a:r>
              <a:rPr lang="en-US" sz="2400" b="1" spc="300" dirty="0" smtClean="0"/>
              <a:t>prices ?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1413"/>
            <a:ext cx="8093365" cy="763525"/>
          </a:xfrm>
        </p:spPr>
        <p:txBody>
          <a:bodyPr>
            <a:normAutofit/>
          </a:bodyPr>
          <a:lstStyle/>
          <a:p>
            <a:r>
              <a:rPr lang="en-US" spc="300" dirty="0" smtClean="0">
                <a:latin typeface="Bahnschrift Light" panose="020B0502040204020203" pitchFamily="34" charset="0"/>
              </a:rPr>
              <a:t>Tools </a:t>
            </a:r>
            <a:r>
              <a:rPr lang="en-US" spc="300" dirty="0">
                <a:latin typeface="Bahnschrift Light" panose="020B0502040204020203" pitchFamily="34" charset="0"/>
              </a:rPr>
              <a:t>Used For Analysis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165352744"/>
              </p:ext>
            </p:extLst>
          </p:nvPr>
        </p:nvGraphicFramePr>
        <p:xfrm>
          <a:off x="907774" y="871054"/>
          <a:ext cx="6705600" cy="404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557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6" y="209895"/>
            <a:ext cx="8093365" cy="646331"/>
          </a:xfrm>
        </p:spPr>
        <p:txBody>
          <a:bodyPr>
            <a:spAutoFit/>
          </a:bodyPr>
          <a:lstStyle/>
          <a:p>
            <a:r>
              <a:rPr lang="en-US" b="1" spc="300" dirty="0">
                <a:latin typeface="Bahnschrift Light" panose="020B0502040204020203" pitchFamily="34" charset="0"/>
              </a:rPr>
              <a:t>About the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119336"/>
            <a:ext cx="77922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rgbClr val="D45400"/>
                </a:solidFill>
                <a:latin typeface="DejaVuSans-Bold"/>
              </a:rPr>
              <a:t>Contents:</a:t>
            </a:r>
            <a:r>
              <a:rPr lang="en-US" spc="300" dirty="0">
                <a:solidFill>
                  <a:srgbClr val="393939"/>
                </a:solidFill>
                <a:latin typeface="DejaVuSans"/>
              </a:rPr>
              <a:t> </a:t>
            </a:r>
            <a:r>
              <a:rPr lang="en-US" sz="1600" spc="3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Cars specification like body – style , aspiration   	      ,horsepower , engine and </a:t>
            </a:r>
            <a:r>
              <a:rPr lang="en-US" sz="1600" spc="3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price.</a:t>
            </a:r>
            <a:endParaRPr lang="en-US" sz="1600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1" y="1844110"/>
            <a:ext cx="4605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Data Volume: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-Bold"/>
              </a:rPr>
              <a:t>205 records (rows),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-Bold"/>
              </a:rPr>
              <a:t>24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-Bold"/>
              </a:rPr>
              <a:t>variables (columns)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369888"/>
            <a:ext cx="182880" cy="25533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055" y="2369887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-Bold"/>
              </a:rPr>
              <a:t>1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latin typeface="DejaVuSans-Bold"/>
              </a:rPr>
              <a:t>. </a:t>
            </a:r>
            <a:r>
              <a:rPr lang="en-US" sz="1100" b="1" u="sng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make</a:t>
            </a:r>
            <a:r>
              <a:rPr lang="en-US" sz="1100" u="sng" dirty="0">
                <a:solidFill>
                  <a:schemeClr val="accent6">
                    <a:lumMod val="75000"/>
                  </a:schemeClr>
                </a:solidFill>
                <a:latin typeface="DejaVuSans"/>
              </a:rPr>
              <a:t>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alfa-romero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audi, bmw, chevrolet, dodge, honda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,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isuzu, 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              jaguar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mazda, mercedes-benz, mercury, mitsubishi, nissan,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              peugot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plymouth, porsche, renault, saab, subaru, toyota,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              volkswagen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volvo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2</a:t>
            </a:r>
            <a:r>
              <a:rPr lang="en-US" sz="1100" b="1" dirty="0">
                <a:solidFill>
                  <a:schemeClr val="bg1"/>
                </a:solidFill>
                <a:latin typeface="DejaVuSans-Bold"/>
              </a:rPr>
              <a:t>.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fuel-type: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diesel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gas.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3.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aspiration: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std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turbo.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4.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num-of-doors: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four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two.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5.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body-style: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hardtop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wagon, sedan, hatchback, convertible.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6.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drive-wheels: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4wd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fwd, rwd.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7.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engine-location: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front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rear.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8.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wheel-base: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86.6 120.9.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9.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length</a:t>
            </a:r>
            <a:r>
              <a:rPr lang="en-US" sz="1100" b="1" u="sng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: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141.1 to 208.1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10.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width: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from 60.3 to 72.3.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11.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height: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from 47.8 to 59.8.</a:t>
            </a:r>
          </a:p>
          <a:p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4731" y="2454525"/>
            <a:ext cx="38762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12.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curb-weight: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1488 to 4066.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13.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engine-type: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dohc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dohcv, l, ohc, ohcf, ohcv, rotor.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14.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num-of-cylinders: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eight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five, four, six, three, twelve,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                                      two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15.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engine-size: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61 to 326.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16.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fuel-system: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1bbl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, 2bbl, 4bbl, idi, mfi, mpfi, spdi, spfi.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17.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bore: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2.54 to 3.94.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18.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stroke: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2.07 to 4.17.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19.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compression-ratio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: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7 to 23.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20.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horsepower: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48 to 288.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21.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peak-rpm: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4150 to 6600.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22.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city-mpg: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13 to 49.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23. </a:t>
            </a:r>
            <a:r>
              <a:rPr lang="en-US" sz="1100" b="1" u="sng" dirty="0">
                <a:solidFill>
                  <a:schemeClr val="accent6">
                    <a:lumMod val="75000"/>
                  </a:schemeClr>
                </a:solidFill>
                <a:latin typeface="DejaVuSans-Bold"/>
              </a:rPr>
              <a:t>highway-mpg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: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 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16 to 54.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24</a:t>
            </a:r>
            <a:r>
              <a:rPr lang="en-US" sz="1100" dirty="0" smtClean="0">
                <a:solidFill>
                  <a:srgbClr val="FFC000"/>
                </a:solidFill>
                <a:latin typeface="DejaVuSans"/>
              </a:rPr>
              <a:t>. </a:t>
            </a:r>
            <a:r>
              <a:rPr lang="en-US" sz="1100" b="1" u="sng" dirty="0">
                <a:solidFill>
                  <a:srgbClr val="FFC000"/>
                </a:solidFill>
                <a:latin typeface="DejaVuSans-Bold"/>
              </a:rPr>
              <a:t>price: </a:t>
            </a:r>
            <a:r>
              <a:rPr lang="en-US" sz="1100" b="1" u="sng" dirty="0" smtClean="0">
                <a:solidFill>
                  <a:srgbClr val="FFC000"/>
                </a:solidFill>
                <a:latin typeface="DejaVuSans-Bold"/>
              </a:rPr>
              <a:t>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DejaVuSans"/>
              </a:rPr>
              <a:t>continuous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DejaVuSans"/>
              </a:rPr>
              <a:t>from 5118 to 45400.</a:t>
            </a:r>
          </a:p>
        </p:txBody>
      </p:sp>
      <p:sp>
        <p:nvSpPr>
          <p:cNvPr id="9" name="Chevron 8"/>
          <p:cNvSpPr/>
          <p:nvPr/>
        </p:nvSpPr>
        <p:spPr>
          <a:xfrm>
            <a:off x="86139" y="1265583"/>
            <a:ext cx="45719" cy="125895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139" y="1935050"/>
            <a:ext cx="45719" cy="125895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8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786" y="226979"/>
            <a:ext cx="4857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Light" panose="020B0502040204020203" pitchFamily="34" charset="0"/>
                <a:ea typeface="+mj-ea"/>
                <a:cs typeface="+mj-cs"/>
              </a:rPr>
              <a:t>Univariate Analysis</a:t>
            </a:r>
            <a:endParaRPr lang="en-US" sz="36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1139687"/>
            <a:ext cx="3199075" cy="3419532"/>
            <a:chOff x="206734" y="1189390"/>
            <a:chExt cx="3199075" cy="3419532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96" y="1189390"/>
              <a:ext cx="2908852" cy="219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6734" y="3531704"/>
              <a:ext cx="31990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Analyzing ‘Make’ of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Car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we observe that :</a:t>
              </a:r>
            </a:p>
            <a:p>
              <a:endParaRPr lang="en-US" sz="14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Toyota is the most demanding make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Toyota is followed by Nissan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10578" y="1139687"/>
            <a:ext cx="3160643" cy="3715021"/>
            <a:chOff x="6110578" y="1139687"/>
            <a:chExt cx="3160643" cy="3715021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760" y="1139687"/>
              <a:ext cx="2560320" cy="2354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10578" y="3777490"/>
              <a:ext cx="31606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Analyzing ‘fuel-type’ we observe that :</a:t>
              </a:r>
            </a:p>
            <a:p>
              <a:endPara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Gas is the most preferred fuel (90.24 %)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Very less cars uses Diesel as fuel (9.76%)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59265" y="1341426"/>
            <a:ext cx="3160643" cy="3639178"/>
            <a:chOff x="3059265" y="1341426"/>
            <a:chExt cx="3160643" cy="363917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016" y="2886761"/>
              <a:ext cx="2377440" cy="2093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059265" y="1341426"/>
              <a:ext cx="31606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From ‘Aspiration’ we observe:</a:t>
              </a:r>
            </a:p>
            <a:p>
              <a:endPara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~82 % of cars uses std. air intake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~18 % of cars having turbo air intake</a:t>
              </a:r>
              <a:endPara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16" name="Straight Connector 15"/>
          <p:cNvCxnSpPr>
            <a:stCxn id="14" idx="1"/>
          </p:cNvCxnSpPr>
          <p:nvPr/>
        </p:nvCxnSpPr>
        <p:spPr>
          <a:xfrm>
            <a:off x="3059265" y="1880035"/>
            <a:ext cx="0" cy="2373913"/>
          </a:xfrm>
          <a:prstGeom prst="line">
            <a:avLst/>
          </a:prstGeom>
          <a:ln w="1905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7082" y="1933042"/>
            <a:ext cx="0" cy="2373913"/>
          </a:xfrm>
          <a:prstGeom prst="line">
            <a:avLst/>
          </a:prstGeom>
          <a:ln w="1905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513" y="178775"/>
            <a:ext cx="8491291" cy="763525"/>
          </a:xfrm>
        </p:spPr>
        <p:txBody>
          <a:bodyPr>
            <a:normAutofit/>
          </a:bodyPr>
          <a:lstStyle/>
          <a:p>
            <a:r>
              <a:rPr lang="en-IN" b="1" spc="300" dirty="0">
                <a:latin typeface="Bahnschrift Light" panose="020B0502040204020203" pitchFamily="34" charset="0"/>
              </a:rPr>
              <a:t>Wheel - Drive and Body - Style</a:t>
            </a:r>
            <a:endParaRPr lang="en-US" b="1" spc="3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867" y="2594265"/>
            <a:ext cx="2377440" cy="2372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153" y="1115564"/>
            <a:ext cx="2286000" cy="22820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2422" y="1240048"/>
            <a:ext cx="4642866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If we analyze Body Style : </a:t>
            </a:r>
          </a:p>
          <a:p>
            <a:endParaRPr lang="en-US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Sedan is the most liked Body Style with approx. value of 47 %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Convertibles are the least demanding Body style with approx. 3 %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650435" y="1676400"/>
            <a:ext cx="424069" cy="25841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86" y="3695348"/>
            <a:ext cx="4505305" cy="107721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 Wheel Drive we can say that: </a:t>
            </a:r>
          </a:p>
          <a:p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of the cars uses Front Wheel Drive ( fwd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 4 % of cars uses 4 wheel drive ( 4wd ), so is least demanding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5494171" y="4128385"/>
            <a:ext cx="424069" cy="258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36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4787"/>
            <a:ext cx="8093365" cy="763525"/>
          </a:xfrm>
        </p:spPr>
        <p:txBody>
          <a:bodyPr>
            <a:normAutofit/>
          </a:bodyPr>
          <a:lstStyle/>
          <a:p>
            <a:r>
              <a:rPr lang="en-US" b="1" spc="300" dirty="0" smtClean="0">
                <a:latin typeface="Bahnschrift Light" panose="020B0502040204020203" pitchFamily="34" charset="0"/>
              </a:rPr>
              <a:t>Summary of Univariate Analysis</a:t>
            </a:r>
            <a:endParaRPr lang="en-US" b="1" spc="3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573" y="1280160"/>
            <a:ext cx="829056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From Univariate Analysis we observe that: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 Make , Toyota is the most demanding car (~21 %) and Dodge is least demanding (~6 %) 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Among STD and Turbo aspiration, Standard (std.)is used mostly 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90 % of cars uses Gas as fuel over Diesel (~10%),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Sedan body-style is highest among all other styles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Maximum </a:t>
            </a:r>
            <a:r>
              <a:rPr lang="en-US" sz="1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nos. </a:t>
            </a:r>
            <a:r>
              <a:rPr lang="en-US" sz="1600" spc="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 cars uses Front Wheel Drive ( fwd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spc="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9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270"/>
            <a:ext cx="8093365" cy="763525"/>
          </a:xfrm>
        </p:spPr>
        <p:txBody>
          <a:bodyPr>
            <a:normAutofit/>
          </a:bodyPr>
          <a:lstStyle/>
          <a:p>
            <a:r>
              <a:rPr lang="en-IN" sz="3200" b="1" spc="300" dirty="0" smtClean="0">
                <a:latin typeface="Bahnschrift Light" panose="020B0502040204020203" pitchFamily="34" charset="0"/>
              </a:rPr>
              <a:t>Horsepower </a:t>
            </a:r>
            <a:r>
              <a:rPr lang="en-IN" sz="3200" b="1" spc="300" dirty="0">
                <a:latin typeface="Bahnschrift Light" panose="020B0502040204020203" pitchFamily="34" charset="0"/>
              </a:rPr>
              <a:t>Vs </a:t>
            </a:r>
            <a:r>
              <a:rPr lang="en-IN" sz="3200" b="1" spc="300" dirty="0" smtClean="0">
                <a:latin typeface="Bahnschrift Light" panose="020B0502040204020203" pitchFamily="34" charset="0"/>
              </a:rPr>
              <a:t>Price </a:t>
            </a:r>
            <a:r>
              <a:rPr lang="en-IN" sz="3200" b="1" spc="300" dirty="0">
                <a:latin typeface="Bahnschrift Light" panose="020B0502040204020203" pitchFamily="34" charset="0"/>
              </a:rPr>
              <a:t>Analysis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445" y="1249018"/>
            <a:ext cx="3017520" cy="1863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2688" y="2630556"/>
            <a:ext cx="3479555" cy="2256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7485" y="1450010"/>
            <a:ext cx="511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1C88B"/>
                </a:solidFill>
              </a:rPr>
              <a:t>Car pricing maintains strong </a:t>
            </a:r>
            <a:r>
              <a:rPr lang="en-US" dirty="0" smtClean="0">
                <a:solidFill>
                  <a:srgbClr val="F1C88B"/>
                </a:solidFill>
              </a:rPr>
              <a:t>positive correlation </a:t>
            </a:r>
            <a:r>
              <a:rPr lang="en-US" dirty="0">
                <a:solidFill>
                  <a:srgbClr val="F1C88B"/>
                </a:solidFill>
              </a:rPr>
              <a:t>with the engine Horsepower.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93166" y="1620775"/>
            <a:ext cx="291547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5000137" y="3606192"/>
            <a:ext cx="291547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312716"/>
            <a:ext cx="49033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pc="300" dirty="0">
                <a:solidFill>
                  <a:srgbClr val="F1C88B"/>
                </a:solidFill>
              </a:rPr>
              <a:t>With the box plot we can say </a:t>
            </a:r>
            <a:r>
              <a:rPr lang="en-US" b="1" u="sng" spc="300" dirty="0" smtClean="0">
                <a:solidFill>
                  <a:srgbClr val="F1C88B"/>
                </a:solidFill>
              </a:rPr>
              <a:t>that: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1C88B"/>
                </a:solidFill>
              </a:rPr>
              <a:t>Almost in all body styles low HP engines are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1C88B"/>
                </a:solidFill>
              </a:rPr>
              <a:t>In Hardtop,  most of the vehicles found in higher HP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1C88B"/>
                </a:solidFill>
              </a:rPr>
              <a:t>In all styles, except hardtop few cars comes with high HP engines</a:t>
            </a:r>
            <a:endParaRPr lang="en-IN" dirty="0">
              <a:solidFill>
                <a:srgbClr val="F1C8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On-screen Show (16:9)</PresentationFormat>
  <Paragraphs>146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Automobile Data - EDA</vt:lpstr>
      <vt:lpstr>EDA STEPS</vt:lpstr>
      <vt:lpstr>Problem Statement :</vt:lpstr>
      <vt:lpstr>Tools Used For Analysis</vt:lpstr>
      <vt:lpstr>About the Data</vt:lpstr>
      <vt:lpstr>Slide 6</vt:lpstr>
      <vt:lpstr>Wheel - Drive and Body - Style</vt:lpstr>
      <vt:lpstr>Summary of Univariate Analysis</vt:lpstr>
      <vt:lpstr>Horsepower Vs Price Analysis</vt:lpstr>
      <vt:lpstr>Pricing VS Engine Size Analysis</vt:lpstr>
      <vt:lpstr>Body Styles and Pricing</vt:lpstr>
      <vt:lpstr>Body Size ,curb-weight vs Pricing</vt:lpstr>
      <vt:lpstr>Wheel Drive vs Pricing</vt:lpstr>
      <vt:lpstr>Fuel-efficiency vs Fuel type vs Pricing</vt:lpstr>
      <vt:lpstr>Make vs Pricing</vt:lpstr>
      <vt:lpstr>Car Price – Data Distribution</vt:lpstr>
      <vt:lpstr>Conclusion Based on Analysis</vt:lpstr>
      <vt:lpstr>Actionable Insights: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2020-12-19T13:05:37Z</dcterms:modified>
</cp:coreProperties>
</file>