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146847062" r:id="rId8"/>
    <p:sldId id="263" r:id="rId9"/>
    <p:sldId id="2146847063" r:id="rId10"/>
    <p:sldId id="2146847064" r:id="rId11"/>
    <p:sldId id="2146847065" r:id="rId12"/>
    <p:sldId id="266" r:id="rId13"/>
    <p:sldId id="2146847066" r:id="rId14"/>
    <p:sldId id="2146847067" r:id="rId15"/>
    <p:sldId id="267" r:id="rId16"/>
    <p:sldId id="2146847069" r:id="rId17"/>
    <p:sldId id="2146847070" r:id="rId18"/>
    <p:sldId id="268" r:id="rId19"/>
    <p:sldId id="2146847055" r:id="rId20"/>
    <p:sldId id="269" r:id="rId21"/>
    <p:sldId id="2146847059" r:id="rId22"/>
    <p:sldId id="2146847060" r:id="rId23"/>
    <p:sldId id="2146847061" r:id="rId24"/>
    <p:sldId id="2146847068"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1E9B2-76BD-45C7-B353-0D118D4CEA95}" v="7" dt="2025-08-03T06:24:39.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ata.icrisat.org/" TargetMode="External"/><Relationship Id="rId2" Type="http://schemas.openxmlformats.org/officeDocument/2006/relationships/hyperlink" Target="https://www.google.com/search?q=https://www.ibm.com/docs/en/watsonx-as-a-service%3Ftopic%3Dmodels-granite" TargetMode="External"/><Relationship Id="rId1" Type="http://schemas.openxmlformats.org/officeDocument/2006/relationships/slideLayout" Target="../slideLayouts/slideLayout2.xml"/><Relationship Id="rId4" Type="http://schemas.openxmlformats.org/officeDocument/2006/relationships/hyperlink" Target="https://www.ibm.com/cloud"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nkeshmaurya/AI-Agent-for-smart-farming-advice/tree/ma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 Agent for smart farming advice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Ankesh Maurya</a:t>
            </a:r>
          </a:p>
          <a:p>
            <a:r>
              <a:rPr lang="en-US" sz="2000" b="1" dirty="0">
                <a:solidFill>
                  <a:schemeClr val="accent1">
                    <a:lumMod val="75000"/>
                  </a:schemeClr>
                </a:solidFill>
                <a:latin typeface="Arial"/>
                <a:cs typeface="Arial"/>
              </a:rPr>
              <a:t>College Name &amp; Department : Lovely Professional University,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CSE(AI and ML)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EB061-7505-7000-52CB-52DD837E506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6B7357-BCA9-3387-6007-74BEFF6155C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71D33F2C-E71F-81A1-DA95-944A7E5FD30F}"/>
              </a:ext>
            </a:extLst>
          </p:cNvPr>
          <p:cNvSpPr>
            <a:spLocks noGrp="1" noChangeArrowheads="1"/>
          </p:cNvSpPr>
          <p:nvPr>
            <p:ph idx="1"/>
          </p:nvPr>
        </p:nvSpPr>
        <p:spPr bwMode="auto">
          <a:xfrm>
            <a:off x="555625" y="1371166"/>
            <a:ext cx="11660564"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Deployment Strategy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Cloud Platform: IBM Cloud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entire solution is built to run on the IBM Cloud ecosystem, leveraging its scalable and secure infrastructure for all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Storage: IBM Cloud Object Storage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core ICRISAT historical dataset is stored in an IBM Cloud Object Storage bucket. This provides a durable,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cost-effective, and highly available solution for our foundational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Application Hosting: IBM Code Engine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Python application itself is designed to be deployed as a serverless application on IBM Code Engine.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allows the agent to be always available online, automatically scaling based on demand without the need to manage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underlying servers.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AI Model Access: IBM watsonx.ai</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powerful IBM Granite Large Language Model is not hosted by us but is accessed securely via its API on the </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panose="020B0604020202020204" pitchFamily="34" charset="-128"/>
              </a:rPr>
              <a:t>watsonx.ai</a:t>
            </a:r>
            <a:r>
              <a:rPr kumimoji="0" lang="en-US" altLang="en-US" sz="1600" b="0" i="0" u="none" strike="noStrike" cap="none" normalizeH="0" baseline="0" dirty="0">
                <a:ln>
                  <a:noFill/>
                </a:ln>
                <a:solidFill>
                  <a:schemeClr val="tx1"/>
                </a:solidFill>
                <a:effectLst/>
              </a:rPr>
              <a:t> platform. This ensures we are always using the latest, enterprise-grade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Interface (UI)</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Current:</a:t>
            </a:r>
            <a:r>
              <a:rPr kumimoji="0" lang="en-US" altLang="en-US" sz="1600" b="0" i="0" u="none" strike="noStrike" cap="none" normalizeH="0" baseline="0" dirty="0">
                <a:ln>
                  <a:noFill/>
                </a:ln>
                <a:solidFill>
                  <a:schemeClr val="tx1"/>
                </a:solidFill>
                <a:effectLst/>
                <a:latin typeface="Arial" panose="020B0604020202020204" pitchFamily="34" charset="0"/>
              </a:rPr>
              <a:t> The agent is accessed through a Command-Line Interface (CLI), perfect for development, testing, and direct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interaction.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Future:</a:t>
            </a:r>
            <a:r>
              <a:rPr kumimoji="0" lang="en-US" altLang="en-US" sz="1600" b="0" i="0" u="none" strike="noStrike" cap="none" normalizeH="0" baseline="0" dirty="0">
                <a:ln>
                  <a:noFill/>
                </a:ln>
                <a:solidFill>
                  <a:schemeClr val="tx1"/>
                </a:solidFill>
                <a:effectLst/>
                <a:latin typeface="Arial" panose="020B0604020202020204" pitchFamily="34" charset="0"/>
              </a:rPr>
              <a:t> The modular architecture allows for easy expansion to a web-based application or a mobile app that would </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communicate with the deployed backend on IBM Code Engine.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412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1FCB0-1695-7977-E6CB-9A4FB7DBD9A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795F6FB-9904-4136-F3B7-BE46CB12284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C196F1CC-72C4-4D9A-579E-166698BEBF00}"/>
              </a:ext>
            </a:extLst>
          </p:cNvPr>
          <p:cNvSpPr>
            <a:spLocks noGrp="1"/>
          </p:cNvSpPr>
          <p:nvPr>
            <p:ph idx="1"/>
          </p:nvPr>
        </p:nvSpPr>
        <p:spPr/>
        <p:txBody>
          <a:bodyPr>
            <a:normAutofit fontScale="92500" lnSpcReduction="10000"/>
          </a:bodyPr>
          <a:lstStyle/>
          <a:p>
            <a:pPr marL="0" indent="0">
              <a:buNone/>
            </a:pPr>
            <a:r>
              <a:rPr lang="en-US" dirty="0"/>
              <a:t>The development of the AI Agent for Smart Farming Advice successfully met the core objectives outlined in the problem statement. The project has yielded a functional, data-driven prototype capable of delivering significant value to farmers by providing timely and localized agricultural intelligence. The key outcomes of the project are as follows:</a:t>
            </a:r>
          </a:p>
          <a:p>
            <a:r>
              <a:rPr lang="en-US" b="1" dirty="0"/>
              <a:t>Successful Implementation of the RAG Architecture:</a:t>
            </a:r>
            <a:r>
              <a:rPr lang="en-US" dirty="0"/>
              <a:t> The core system was built on a Retrieval-Augmented Generation (RAG) framework. This approach proved highly effective in ensuring that the agent's responses are both intelligent and factually accurate. The system successfully integrates data retrieval with the generative capabilities of the IBM Granite LLM, preventing the model from providing generic or speculative advice.</a:t>
            </a:r>
          </a:p>
          <a:p>
            <a:r>
              <a:rPr lang="en-US" b="1" dirty="0"/>
              <a:t>Integration of Diverse Data Sources:</a:t>
            </a:r>
            <a:r>
              <a:rPr lang="en-US" dirty="0"/>
              <a:t> The agent demonstrates the ability to synthesize information from multiple, distinct sources to form a holistic recommendation. It successfully:</a:t>
            </a:r>
          </a:p>
          <a:p>
            <a:pPr lvl="1"/>
            <a:r>
              <a:rPr lang="en-US" dirty="0"/>
              <a:t>Connects to </a:t>
            </a:r>
            <a:r>
              <a:rPr lang="en-US" b="1" dirty="0"/>
              <a:t>IBM Cloud Object Storage</a:t>
            </a:r>
            <a:r>
              <a:rPr lang="en-US" dirty="0"/>
              <a:t> to analyze historical crop performance data.</a:t>
            </a:r>
          </a:p>
          <a:p>
            <a:pPr lvl="1"/>
            <a:r>
              <a:rPr lang="en-US" dirty="0"/>
              <a:t>Integrates with live APIs to fetch real-time </a:t>
            </a:r>
            <a:r>
              <a:rPr lang="en-US" b="1" dirty="0"/>
              <a:t>soil condition data</a:t>
            </a:r>
            <a:r>
              <a:rPr lang="en-US" dirty="0"/>
              <a:t> for any given district in India.</a:t>
            </a:r>
          </a:p>
          <a:p>
            <a:pPr lvl="1"/>
            <a:r>
              <a:rPr lang="en-US" dirty="0"/>
              <a:t>Utilizes an internal AI model to provide forward-looking </a:t>
            </a:r>
            <a:r>
              <a:rPr lang="en-US" b="1" dirty="0"/>
              <a:t>price predictions</a:t>
            </a:r>
            <a:r>
              <a:rPr lang="en-US" dirty="0"/>
              <a:t>.</a:t>
            </a:r>
          </a:p>
          <a:p>
            <a:r>
              <a:rPr lang="en-US" b="1" dirty="0"/>
              <a:t>Development of an AI-Based Price Prediction Model:</a:t>
            </a:r>
            <a:r>
              <a:rPr lang="en-US" dirty="0"/>
              <a:t> A significant achievement of this project was the creation of a predictive model for mandi prices. By training a machine learning model on historical yield and simulated price data, the agent moves beyond simple data retrieval to offer valuable forecasting. This allows farmers to ask forward-looking questions about potential profitability.</a:t>
            </a:r>
          </a:p>
        </p:txBody>
      </p:sp>
    </p:spTree>
    <p:extLst>
      <p:ext uri="{BB962C8B-B14F-4D97-AF65-F5344CB8AC3E}">
        <p14:creationId xmlns:p14="http://schemas.microsoft.com/office/powerpoint/2010/main" val="324444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b="1" dirty="0"/>
              <a:t>Demonstrated Ability to Answer Key Farmer Queries:</a:t>
            </a:r>
            <a:r>
              <a:rPr lang="en-US" dirty="0"/>
              <a:t> The agent successfully addresses the critical questions outlined in the problem statement. Through its command-line interface, it can accurately answer queries related to:</a:t>
            </a:r>
          </a:p>
          <a:p>
            <a:pPr lvl="1"/>
            <a:r>
              <a:rPr lang="en-US" b="1" dirty="0"/>
              <a:t>Crop Recommendation:</a:t>
            </a:r>
            <a:r>
              <a:rPr lang="en-US" dirty="0"/>
              <a:t> "What crop is best for this season?"</a:t>
            </a:r>
          </a:p>
          <a:p>
            <a:pPr lvl="1"/>
            <a:r>
              <a:rPr lang="en-US" b="1" dirty="0"/>
              <a:t>Profitability Analysis:</a:t>
            </a:r>
            <a:r>
              <a:rPr lang="en-US" dirty="0"/>
              <a:t> "What is the predicted profit for wheat?"</a:t>
            </a:r>
          </a:p>
          <a:p>
            <a:pPr lvl="1"/>
            <a:r>
              <a:rPr lang="en-US" b="1" dirty="0"/>
              <a:t>Market Intelligence:</a:t>
            </a:r>
            <a:r>
              <a:rPr lang="en-US" dirty="0"/>
              <a:t> "What is the predicted price for rice next year?"</a:t>
            </a:r>
          </a:p>
          <a:p>
            <a:pPr lvl="1"/>
            <a:r>
              <a:rPr lang="en-US" b="1" dirty="0"/>
              <a:t>Environmental Conditions:</a:t>
            </a:r>
            <a:r>
              <a:rPr lang="en-US" dirty="0"/>
              <a:t> "What are the soil conditions in my district?"</a:t>
            </a:r>
          </a:p>
          <a:p>
            <a:r>
              <a:rPr lang="en-US" b="1" dirty="0"/>
              <a:t>Modular and Scalable System Design:</a:t>
            </a:r>
            <a:r>
              <a:rPr lang="en-US" dirty="0"/>
              <a:t> The system was architected with a clear separation between the data, logic, and presentation layers. This modular design, centered on IBM Cloud services, ensures that the agent is not only functional but also scalable and maintainable, with the potential for future expansion to new user interfaces and data sources.</a:t>
            </a:r>
          </a:p>
          <a:p>
            <a:r>
              <a:rPr lang="en-US" dirty="0"/>
              <a:t>In summary, the project has resulted in a powerful proof-of-concept that validates the effectiveness of using a RAG-based AI agent to bridge the information gap in the agricultural sector. The agent successfully empowers farmers with data-driven insights, enabling them to make more informed decisions that can lead to increased yield and improved income.</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17C30-76D4-839F-DF95-9784C35324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4DBD12-D028-E142-6168-D676120AA66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descr="A screenshot of a computer">
            <a:extLst>
              <a:ext uri="{FF2B5EF4-FFF2-40B4-BE49-F238E27FC236}">
                <a16:creationId xmlns:a16="http://schemas.microsoft.com/office/drawing/2014/main" id="{49117E79-DE49-9027-E3D8-560D3194EA98}"/>
              </a:ext>
            </a:extLst>
          </p:cNvPr>
          <p:cNvPicPr>
            <a:picLocks noGrp="1" noChangeAspect="1"/>
          </p:cNvPicPr>
          <p:nvPr>
            <p:ph idx="1"/>
          </p:nvPr>
        </p:nvPicPr>
        <p:blipFill>
          <a:blip r:embed="rId2"/>
          <a:stretch>
            <a:fillRect/>
          </a:stretch>
        </p:blipFill>
        <p:spPr>
          <a:xfrm>
            <a:off x="824948" y="1301749"/>
            <a:ext cx="10361085" cy="4969841"/>
          </a:xfrm>
        </p:spPr>
      </p:pic>
    </p:spTree>
    <p:extLst>
      <p:ext uri="{BB962C8B-B14F-4D97-AF65-F5344CB8AC3E}">
        <p14:creationId xmlns:p14="http://schemas.microsoft.com/office/powerpoint/2010/main" val="166113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BEF2C-8D03-7A7E-18C5-1EF21A46DE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1DFF0E-6689-9370-EFB5-9C4C97EC2A9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descr="A screenshot of a computer">
            <a:extLst>
              <a:ext uri="{FF2B5EF4-FFF2-40B4-BE49-F238E27FC236}">
                <a16:creationId xmlns:a16="http://schemas.microsoft.com/office/drawing/2014/main" id="{8F6EA241-EA63-1042-09A0-4D657767DCE6}"/>
              </a:ext>
            </a:extLst>
          </p:cNvPr>
          <p:cNvPicPr>
            <a:picLocks noGrp="1" noChangeAspect="1"/>
          </p:cNvPicPr>
          <p:nvPr>
            <p:ph idx="1"/>
          </p:nvPr>
        </p:nvPicPr>
        <p:blipFill>
          <a:blip r:embed="rId2"/>
          <a:stretch>
            <a:fillRect/>
          </a:stretch>
        </p:blipFill>
        <p:spPr>
          <a:xfrm>
            <a:off x="999474" y="1301749"/>
            <a:ext cx="10193051" cy="5001079"/>
          </a:xfrm>
        </p:spPr>
      </p:pic>
    </p:spTree>
    <p:extLst>
      <p:ext uri="{BB962C8B-B14F-4D97-AF65-F5344CB8AC3E}">
        <p14:creationId xmlns:p14="http://schemas.microsoft.com/office/powerpoint/2010/main" val="419106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7069" y="1232452"/>
            <a:ext cx="11934497" cy="5467893"/>
          </a:xfrm>
        </p:spPr>
        <p:txBody>
          <a:bodyPr>
            <a:noAutofit/>
          </a:bodyPr>
          <a:lstStyle/>
          <a:p>
            <a:r>
              <a:rPr lang="en-US" sz="1600" dirty="0"/>
              <a:t>This project successfully demonstrates the immense potential of leveraging advanced AI technologies to address fundamental challenges in the agricultural sector. By developing a functional AI Agent for Smart Farming Advice, we have created a powerful proof-of-concept that directly tackles the information disparity faced by small-scale farmers. The agent serves as a crucial bridge between complex data and practical, on-the-ground decision-making, delivering tangible value through its data-driven recommendations.</a:t>
            </a:r>
          </a:p>
          <a:p>
            <a:r>
              <a:rPr lang="en-US" sz="1600" dirty="0"/>
              <a:t>The successful implementation of a Retrieval-Augmented Generation (RAG) architecture, powered by IBM's Granite model and hosted on the IBM Cloud, has been central to this achievement. This approach has proven to be the ideal framework, ensuring that all advice is grounded in factual data—from historical yield statistics to AI-predicted market prices and live environmental conditions. The result is an intelligent system that is not only conversational but also reliable and trustworthy.</a:t>
            </a:r>
          </a:p>
          <a:p>
            <a:r>
              <a:rPr lang="en-US" sz="1600" dirty="0"/>
              <a:t>In conclusion, the AI Agent for Smart Farming Advice is more than just a technological exercise; it is a step towards democratizing agricultural intelligence. By placing the power of data-driven insights directly into the hands of farmers, this solution has the potential to foster a more resilient, productive, and profitable agricultural ecosystem, empowering the very foundation of our food security.</a:t>
            </a:r>
          </a:p>
          <a:p>
            <a:pPr marL="0" indent="0">
              <a:buNone/>
            </a:pPr>
            <a:endParaRPr lang="en-US" sz="15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119352"/>
            <a:ext cx="11029615" cy="5967247"/>
          </a:xfrm>
        </p:spPr>
        <p:txBody>
          <a:bodyPr>
            <a:normAutofit fontScale="62500" lnSpcReduction="20000"/>
          </a:bodyPr>
          <a:lstStyle/>
          <a:p>
            <a:pPr marL="0" indent="0">
              <a:buNone/>
            </a:pPr>
            <a:endParaRPr lang="en-US" sz="2000" b="1" dirty="0"/>
          </a:p>
          <a:p>
            <a:r>
              <a:rPr lang="en-US" sz="2600" dirty="0"/>
              <a:t>The modular architecture of this agent provides a clear and promising roadmap for future development. The system is primed for expansion in several key areas:</a:t>
            </a:r>
          </a:p>
          <a:p>
            <a:r>
              <a:rPr lang="en-US" sz="2600" b="1" dirty="0"/>
              <a:t>Enhanced User Interface &amp; Accessibility:</a:t>
            </a:r>
            <a:r>
              <a:rPr lang="en-US" sz="2600" dirty="0"/>
              <a:t> Moving beyond the current command-line interface to develop more accessible front-ends, such as a dedicated mobile application optimized for low-bandwidth environments. Future iterations could incorporate </a:t>
            </a:r>
            <a:r>
              <a:rPr lang="en-US" sz="2600" b="1" dirty="0"/>
              <a:t>voice-based interaction</a:t>
            </a:r>
            <a:r>
              <a:rPr lang="en-US" sz="2600" dirty="0"/>
              <a:t> in multiple languages and dialects, making the agent usable for farmers with limited literacy.</a:t>
            </a:r>
          </a:p>
          <a:p>
            <a:r>
              <a:rPr lang="en-US" sz="2600" b="1" dirty="0"/>
              <a:t>Broader Data Integration:</a:t>
            </a:r>
            <a:r>
              <a:rPr lang="en-US" sz="2600" dirty="0"/>
              <a:t> Incorporating new, high-value data streams to create a more holistic advisory service. This includes integrating with APIs for </a:t>
            </a:r>
            <a:r>
              <a:rPr lang="en-US" sz="2600" b="1" dirty="0"/>
              <a:t>real-time weather forecasts</a:t>
            </a:r>
            <a:r>
              <a:rPr lang="en-US" sz="2600" dirty="0"/>
              <a:t>, using </a:t>
            </a:r>
            <a:r>
              <a:rPr lang="en-US" sz="2600" b="1" dirty="0"/>
              <a:t>satellite imagery</a:t>
            </a:r>
            <a:r>
              <a:rPr lang="en-US" sz="2600" dirty="0"/>
              <a:t> for crop health monitoring, connecting to </a:t>
            </a:r>
            <a:r>
              <a:rPr lang="en-US" sz="2600" b="1" dirty="0"/>
              <a:t>IoT sensors</a:t>
            </a:r>
            <a:r>
              <a:rPr lang="en-US" sz="2600" dirty="0"/>
              <a:t> for soil moisture data, and linking with government databases to provide information on relevant </a:t>
            </a:r>
            <a:r>
              <a:rPr lang="en-US" sz="2600" b="1" dirty="0"/>
              <a:t>subsidies and schemes</a:t>
            </a:r>
            <a:r>
              <a:rPr lang="en-US" sz="2600" dirty="0"/>
              <a:t>.</a:t>
            </a:r>
          </a:p>
          <a:p>
            <a:r>
              <a:rPr lang="en-US" sz="2600" b="1" dirty="0"/>
              <a:t>Advanced Predictive Analytics:</a:t>
            </a:r>
            <a:r>
              <a:rPr lang="en-US" sz="2600" dirty="0"/>
              <a:t> Evolving the current AI models to provide even more accurate forecasting. This involves transitioning from linear regression to more sophisticated time-series models like </a:t>
            </a:r>
            <a:r>
              <a:rPr lang="en-US" sz="2600" b="1" dirty="0"/>
              <a:t>LSTM or Transformer networks</a:t>
            </a:r>
            <a:r>
              <a:rPr lang="en-US" sz="2600" dirty="0"/>
              <a:t> for price and yield prediction. Furthermore, </a:t>
            </a:r>
            <a:r>
              <a:rPr lang="en-US" sz="2600" b="1" dirty="0"/>
              <a:t>fine-tuning the IBM Granite model</a:t>
            </a:r>
            <a:r>
              <a:rPr lang="en-US" sz="2600" dirty="0"/>
              <a:t> on a specialized corpus of agricultural texts would enhance its contextual understanding.</a:t>
            </a:r>
          </a:p>
          <a:p>
            <a:r>
              <a:rPr lang="en-US" sz="2600" b="1" dirty="0"/>
              <a:t>Personalization and Feedback Loop:</a:t>
            </a:r>
            <a:r>
              <a:rPr lang="en-US" sz="2600" dirty="0"/>
              <a:t> Introducing a system for creating individual farmer profiles. This would allow the agent to track a farmer's specific land type, historical crop choices, and outcomes. Implementing a </a:t>
            </a:r>
            <a:r>
              <a:rPr lang="en-US" sz="2600" b="1" dirty="0"/>
              <a:t>feedback mechanism</a:t>
            </a:r>
            <a:r>
              <a:rPr lang="en-US" sz="2600" dirty="0"/>
              <a:t> where farmers can report on the success of the given advice would enable the system to learn and continuously improve its recommendations over time.</a:t>
            </a:r>
          </a:p>
          <a:p>
            <a:r>
              <a:rPr lang="en-US" sz="2600" b="1" dirty="0"/>
              <a:t>Full Language Localization:</a:t>
            </a:r>
            <a:r>
              <a:rPr lang="en-US" sz="2600" dirty="0"/>
              <a:t> While designed with localization in mind, the next step is to implement a robust, real-time translation and speech-to-text service that understands and responds in various </a:t>
            </a:r>
            <a:r>
              <a:rPr lang="en-US" sz="2600" b="1" dirty="0"/>
              <a:t>regional dialects</a:t>
            </a:r>
            <a:r>
              <a:rPr lang="en-US" sz="2600" dirty="0"/>
              <a:t>, not just standard languages. This will ensure the agent is truly inclusive and effective across India's diverse linguistic landscape.</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E272786E-99AF-007A-A58D-774C4974F392}"/>
              </a:ext>
            </a:extLst>
          </p:cNvPr>
          <p:cNvSpPr>
            <a:spLocks noGrp="1" noChangeArrowheads="1"/>
          </p:cNvSpPr>
          <p:nvPr>
            <p:ph idx="1"/>
          </p:nvPr>
        </p:nvSpPr>
        <p:spPr bwMode="auto">
          <a:xfrm>
            <a:off x="214686" y="1339404"/>
            <a:ext cx="1139612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Retrieval-Augmented Generation (RAG)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core methodology is based on the concept of RAG, which enhances large language models with external, verifiable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Primary Academic Source:</a:t>
            </a:r>
            <a:r>
              <a:rPr kumimoji="0" lang="en-US" altLang="en-US" sz="1800" b="0" i="0" u="none" strike="noStrike" cap="none" normalizeH="0" baseline="0" dirty="0">
                <a:ln>
                  <a:noFill/>
                </a:ln>
                <a:solidFill>
                  <a:schemeClr val="tx1"/>
                </a:solidFill>
                <a:effectLst/>
                <a:latin typeface="Arial" panose="020B0604020202020204" pitchFamily="34" charset="0"/>
              </a:rPr>
              <a:t> Lewis, P., et al. (2020). "Retrieval-Augmented Generation for Knowledge-Intensive NLP Tasks." </a:t>
            </a:r>
            <a:r>
              <a:rPr kumimoji="0" lang="en-US" altLang="en-US" sz="1800" b="0" i="1" u="none" strike="noStrike" cap="none" normalizeH="0" baseline="0" dirty="0">
                <a:ln>
                  <a:noFill/>
                </a:ln>
                <a:solidFill>
                  <a:schemeClr val="tx1"/>
                </a:solidFill>
                <a:effectLst/>
                <a:latin typeface="Arial" panose="020B0604020202020204" pitchFamily="34" charset="0"/>
              </a:rPr>
              <a:t>Advances in Neural Information Processing Systems, 33</a:t>
            </a:r>
            <a:r>
              <a:rPr kumimoji="0" lang="en-US" altLang="en-US" sz="1800" b="0" i="0" u="none" strike="noStrike" cap="none" normalizeH="0" baseline="0" dirty="0">
                <a:ln>
                  <a:noFill/>
                </a:ln>
                <a:solidFill>
                  <a:schemeClr val="tx1"/>
                </a:solidFill>
                <a:effectLst/>
                <a:latin typeface="Arial" panose="020B0604020202020204" pitchFamily="34" charset="0"/>
              </a:rPr>
              <a:t>, 9459-9474.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Granite™ Large Language Models (LLMs)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generative AI capability is powered by IBM's Granite series of models, which are designed for enterprise use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Official IBM Documentation:</a:t>
            </a:r>
            <a:r>
              <a:rPr kumimoji="0" lang="en-US" altLang="en-US" sz="1800" b="0" i="0" u="none" strike="noStrike" cap="none" normalizeH="0" baseline="0" dirty="0">
                <a:ln>
                  <a:noFill/>
                </a:ln>
                <a:solidFill>
                  <a:schemeClr val="tx1"/>
                </a:solidFill>
                <a:effectLst/>
                <a:latin typeface="Arial" panose="020B0604020202020204" pitchFamily="34" charset="0"/>
              </a:rPr>
              <a:t> IBM. "Granite models." </a:t>
            </a:r>
            <a:r>
              <a:rPr kumimoji="0" lang="en-US" altLang="en-US" sz="1800" b="0" i="1" u="none" strike="noStrike" cap="none" normalizeH="0" baseline="0" dirty="0">
                <a:ln>
                  <a:noFill/>
                </a:ln>
                <a:solidFill>
                  <a:schemeClr val="tx1"/>
                </a:solidFill>
                <a:effectLst/>
                <a:latin typeface="Arial" panose="020B0604020202020204" pitchFamily="34" charset="0"/>
              </a:rPr>
              <a:t>IBM watsonx.ai Documentation</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https://www.ibm.com/docs/en/watsonx-as-a-service?topic=models-granite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ICRISAT (International Crops Research Institute for the Semi-Arid Tropics)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historical crop and yield data, which forms the foundation of the agent's knowledge base, is sourced from ICRISAT.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 Portal:</a:t>
            </a:r>
            <a:r>
              <a:rPr kumimoji="0" lang="en-US" altLang="en-US" sz="1800" b="0" i="0" u="none" strike="noStrike" cap="none" normalizeH="0" baseline="0" dirty="0">
                <a:ln>
                  <a:noFill/>
                </a:ln>
                <a:solidFill>
                  <a:schemeClr val="tx1"/>
                </a:solidFill>
                <a:effectLst/>
                <a:latin typeface="Arial" panose="020B0604020202020204" pitchFamily="34" charset="0"/>
              </a:rPr>
              <a:t> ICRISAT Dataverse.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http://data.icrisat.org/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entire infrastructure, including data storage (Cloud Object Storage) and application hosting, is built upon the IBM Cloud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Official Platform Page:</a:t>
            </a:r>
            <a:r>
              <a:rPr kumimoji="0" lang="en-US" altLang="en-US" sz="1800" b="0" i="0" u="none" strike="noStrike" cap="none" normalizeH="0" baseline="0" dirty="0">
                <a:ln>
                  <a:noFill/>
                </a:ln>
                <a:solidFill>
                  <a:schemeClr val="tx1"/>
                </a:solidFill>
                <a:effectLst/>
                <a:latin typeface="Arial" panose="020B0604020202020204" pitchFamily="34" charset="0"/>
              </a:rPr>
              <a:t> IBM. "IBM Cloud."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https://www.ibm.com/cloud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5637AE5C-13C0-1984-4859-A2042074AB47}"/>
              </a:ext>
            </a:extLst>
          </p:cNvPr>
          <p:cNvPicPr>
            <a:picLocks noGrp="1" noChangeAspect="1"/>
          </p:cNvPicPr>
          <p:nvPr>
            <p:ph idx="1"/>
          </p:nvPr>
        </p:nvPicPr>
        <p:blipFill>
          <a:blip r:embed="rId2"/>
          <a:stretch>
            <a:fillRect/>
          </a:stretch>
        </p:blipFill>
        <p:spPr>
          <a:xfrm>
            <a:off x="947368" y="1208531"/>
            <a:ext cx="6486396" cy="4735069"/>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a:solidFill>
                  <a:srgbClr val="FFFFFF"/>
                </a:solidFill>
              </a:rPr>
              <a:t>IBM Certifications</a:t>
            </a:r>
          </a:p>
        </p:txBody>
      </p:sp>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A close-up of a certificate">
            <a:extLst>
              <a:ext uri="{FF2B5EF4-FFF2-40B4-BE49-F238E27FC236}">
                <a16:creationId xmlns:a16="http://schemas.microsoft.com/office/drawing/2014/main" id="{39EBBDBB-E196-172A-BBA4-8D442418CBBC}"/>
              </a:ext>
            </a:extLst>
          </p:cNvPr>
          <p:cNvPicPr>
            <a:picLocks noGrp="1" noChangeAspect="1"/>
          </p:cNvPicPr>
          <p:nvPr>
            <p:ph idx="1"/>
          </p:nvPr>
        </p:nvPicPr>
        <p:blipFill>
          <a:blip r:embed="rId2"/>
          <a:stretch>
            <a:fillRect/>
          </a:stretch>
        </p:blipFill>
        <p:spPr>
          <a:xfrm>
            <a:off x="936223" y="1208531"/>
            <a:ext cx="6508685" cy="4735069"/>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a:solidFill>
                  <a:srgbClr val="FFFFFF"/>
                </a:solidFill>
              </a:rPr>
              <a:t>IBM Certifications</a:t>
            </a:r>
          </a:p>
        </p:txBody>
      </p:sp>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A certificate with a yellow logo&#10;&#10;AI-generated content may be incorrect.">
            <a:extLst>
              <a:ext uri="{FF2B5EF4-FFF2-40B4-BE49-F238E27FC236}">
                <a16:creationId xmlns:a16="http://schemas.microsoft.com/office/drawing/2014/main" id="{B10B03E6-9B7C-01D2-8443-D07D5A9167A7}"/>
              </a:ext>
            </a:extLst>
          </p:cNvPr>
          <p:cNvPicPr>
            <a:picLocks noGrp="1" noChangeAspect="1"/>
          </p:cNvPicPr>
          <p:nvPr>
            <p:ph idx="1"/>
          </p:nvPr>
        </p:nvPicPr>
        <p:blipFill>
          <a:blip r:embed="rId2"/>
          <a:stretch>
            <a:fillRect/>
          </a:stretch>
        </p:blipFill>
        <p:spPr>
          <a:xfrm>
            <a:off x="931166" y="1473753"/>
            <a:ext cx="6518800" cy="4204625"/>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a:solidFill>
                  <a:srgbClr val="FFFFFF"/>
                </a:solidFill>
              </a:rPr>
              <a:t>IBM Certifications</a:t>
            </a:r>
          </a:p>
        </p:txBody>
      </p:sp>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B95F2-0232-F6EF-319A-8135D14C54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A218BB-09E5-5127-2307-1BFC2CF0294B}"/>
              </a:ext>
            </a:extLst>
          </p:cNvPr>
          <p:cNvSpPr>
            <a:spLocks noGrp="1"/>
          </p:cNvSpPr>
          <p:nvPr>
            <p:ph type="title"/>
          </p:nvPr>
        </p:nvSpPr>
        <p:spPr/>
        <p:txBody>
          <a:bodyPr>
            <a:normAutofit fontScale="90000"/>
          </a:bodyPr>
          <a:lstStyle/>
          <a:p>
            <a:r>
              <a:rPr lang="en-US" sz="4400" b="1" dirty="0" err="1">
                <a:solidFill>
                  <a:schemeClr val="accent1"/>
                </a:solidFill>
                <a:latin typeface="Arial"/>
                <a:ea typeface="+mj-lt"/>
                <a:cs typeface="Arial"/>
              </a:rPr>
              <a:t>Github</a:t>
            </a:r>
            <a:r>
              <a:rPr lang="en-US" sz="4400" b="1" dirty="0">
                <a:solidFill>
                  <a:schemeClr val="accent1"/>
                </a:solidFill>
                <a:latin typeface="Arial"/>
                <a:ea typeface="+mj-lt"/>
                <a:cs typeface="Arial"/>
              </a:rPr>
              <a:t> Link</a:t>
            </a:r>
            <a:endParaRPr lang="en-US" dirty="0"/>
          </a:p>
        </p:txBody>
      </p:sp>
      <p:sp>
        <p:nvSpPr>
          <p:cNvPr id="3" name="Rectangle 1">
            <a:extLst>
              <a:ext uri="{FF2B5EF4-FFF2-40B4-BE49-F238E27FC236}">
                <a16:creationId xmlns:a16="http://schemas.microsoft.com/office/drawing/2014/main" id="{C0D9EE0B-6A29-A2FA-12A0-79FEC5EF8BC0}"/>
              </a:ext>
            </a:extLst>
          </p:cNvPr>
          <p:cNvSpPr>
            <a:spLocks noGrp="1" noChangeArrowheads="1"/>
          </p:cNvSpPr>
          <p:nvPr>
            <p:ph idx="1"/>
          </p:nvPr>
        </p:nvSpPr>
        <p:spPr bwMode="auto">
          <a:xfrm>
            <a:off x="214686" y="3832394"/>
            <a:ext cx="11396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GitHub </a:t>
            </a:r>
            <a:r>
              <a:rPr lang="en-US" altLang="en-US" sz="1800" dirty="0">
                <a:solidFill>
                  <a:schemeClr val="tx1"/>
                </a:solidFill>
                <a:latin typeface="Arial" panose="020B0604020202020204" pitchFamily="34" charset="0"/>
              </a:rPr>
              <a:t>Link :- </a:t>
            </a:r>
            <a:r>
              <a:rPr lang="en-US" altLang="en-US" sz="1800" dirty="0">
                <a:solidFill>
                  <a:schemeClr val="tx1"/>
                </a:solidFill>
                <a:latin typeface="Arial" panose="020B0604020202020204" pitchFamily="34" charset="0"/>
                <a:hlinkClick r:id="rId2"/>
              </a:rPr>
              <a:t>https://github.com/ankeshmaurya/AI-Agent-for-smart-farming-advice/tree/main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8579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r>
              <a:rPr lang="en-US" dirty="0"/>
              <a:t>Small-scale farmers across India form the backbone of the nation's agriculture, yet they frequently operate under conditions of high uncertainty and limited access to critical information. The decision-making process at the farm level is complex, depending on a dynamic interplay of environmental and economic factors. However, a significant knowledge gap prevents many farmers from leveraging modern agricultural intelligence, leading to reduced productivity, increased risk, and suppressed income potential.</a:t>
            </a:r>
          </a:p>
          <a:p>
            <a:r>
              <a:rPr lang="en-US" dirty="0"/>
              <a:t>The core of the challenge lies in the inability to access timely, localized, and actionable data. Farmers often rely on traditional practices or anecdotal information to make crucial decisions about crop selection, resource management, and market timing. They lack a consolidated, easy-to-use platform that can provide real-time guidance on:</a:t>
            </a:r>
          </a:p>
          <a:p>
            <a:r>
              <a:rPr lang="en-US" b="1" dirty="0"/>
              <a:t>Crop Suitability:</a:t>
            </a:r>
            <a:r>
              <a:rPr lang="en-US" dirty="0"/>
              <a:t> What crops are best suited for their specific soil conditions and the upcoming season?</a:t>
            </a:r>
          </a:p>
          <a:p>
            <a:r>
              <a:rPr lang="en-US" b="1" dirty="0"/>
              <a:t>Market Dynamics:</a:t>
            </a:r>
            <a:r>
              <a:rPr lang="en-US" dirty="0"/>
              <a:t> What are the current and predicted market prices (mandi rates) for their produce?</a:t>
            </a:r>
          </a:p>
          <a:p>
            <a:r>
              <a:rPr lang="en-US" b="1" dirty="0"/>
              <a:t>Resource Management:</a:t>
            </a:r>
            <a:r>
              <a:rPr lang="en-US" dirty="0"/>
              <a:t> What are the optimal pest control measures and soil management techniques?</a:t>
            </a:r>
          </a:p>
          <a:p>
            <a:r>
              <a:rPr lang="en-US" dirty="0"/>
              <a:t>This lack of data-driven insight forces farmers into a reactive cycle, often resulting in suboptimal yields and financial losses. The challenge, therefore, is to bridge this information divide by developing an intelligent system that can democratize access to agricultural expertise. The goal is to create an AI-driven assistant that empowers farmers at the grassroots level, enabling them to make informed, proactive decisions that enhance yield, mitigate risk, and secure a more stable livelihood.</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3336F-D1F5-D021-3CE8-EFA003B5C37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7A17FA-2FEF-689D-28F8-DEE2EA125F6B}"/>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0C03C7B5-F09D-D533-7F34-001617B1A7C2}"/>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To address the challenges faced by small-scale farmers, we propose the development of an "AI Agent for Smart Farming Advice," a sophisticated yet easy-to-use digital assistant. This agent is designed to act as a reliable, on-demand expert, providing farmers with localized, data-driven guidance directly through a simple conversational interface.</a:t>
            </a:r>
          </a:p>
          <a:p>
            <a:r>
              <a:rPr lang="en-US" dirty="0"/>
              <a:t>The core of our solution is a powerful </a:t>
            </a:r>
            <a:r>
              <a:rPr lang="en-US" b="1" dirty="0"/>
              <a:t>Retrieval-Augmented Generation (RAG)</a:t>
            </a:r>
            <a:r>
              <a:rPr lang="en-US" dirty="0"/>
              <a:t> architecture. This advanced AI approach ensures that the advice provided is not only generated by a creative language model but is also grounded in factual, relevant, and timely data. The RAG pipeline functions in three distinct steps:</a:t>
            </a:r>
          </a:p>
          <a:p>
            <a:r>
              <a:rPr lang="en-US" b="1" dirty="0"/>
              <a:t>Retrieval:</a:t>
            </a:r>
            <a:r>
              <a:rPr lang="en-US" dirty="0"/>
              <a:t> When a farmer asks a question, the system first retrieves hard data from a multi-faceted knowledge base. This includes:</a:t>
            </a:r>
          </a:p>
          <a:p>
            <a:pPr lvl="1"/>
            <a:r>
              <a:rPr lang="en-US" b="1" dirty="0"/>
              <a:t>Historical Performance Data:</a:t>
            </a:r>
            <a:r>
              <a:rPr lang="en-US" dirty="0"/>
              <a:t> Analyzing decades of district-level crop yield information from the ICRISAT dataset stored securely on IBM Cloud Object Storage.</a:t>
            </a:r>
          </a:p>
          <a:p>
            <a:pPr lvl="1"/>
            <a:r>
              <a:rPr lang="en-US" b="1" dirty="0"/>
              <a:t>AI-Predicted Market Prices:</a:t>
            </a:r>
            <a:r>
              <a:rPr lang="en-US" dirty="0"/>
              <a:t> Utilizing a custom-trained machine learning model to forecast future mandi prices, moving beyond simple data lookups to provide forward-looking insights.</a:t>
            </a:r>
          </a:p>
          <a:p>
            <a:pPr lvl="1"/>
            <a:r>
              <a:rPr lang="en-US" b="1" dirty="0"/>
              <a:t>Live Environmental Data:</a:t>
            </a:r>
            <a:r>
              <a:rPr lang="en-US" dirty="0"/>
              <a:t> Integrating with real-time APIs to fetch current soil conditions for the farmer's specific locality.</a:t>
            </a:r>
          </a:p>
          <a:p>
            <a:pPr marL="0" indent="0">
              <a:buNone/>
            </a:pPr>
            <a:endParaRPr lang="en-IN" dirty="0"/>
          </a:p>
        </p:txBody>
      </p:sp>
    </p:spTree>
    <p:extLst>
      <p:ext uri="{BB962C8B-B14F-4D97-AF65-F5344CB8AC3E}">
        <p14:creationId xmlns:p14="http://schemas.microsoft.com/office/powerpoint/2010/main" val="415431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Augmentation:</a:t>
            </a:r>
            <a:r>
              <a:rPr lang="en-US" dirty="0"/>
              <a:t> The retrieved data—such as top-yielding crops, predicted prices, or soil pH levels—is then dynamically combined with the farmer's original question. This creates a detailed, context-rich prompt that gives the language model all the necessary facts to formulate an accurate response.</a:t>
            </a:r>
          </a:p>
          <a:p>
            <a:r>
              <a:rPr lang="en-US" b="1" dirty="0"/>
              <a:t>Generation:</a:t>
            </a:r>
            <a:r>
              <a:rPr lang="en-US" dirty="0"/>
              <a:t> Finally, this augmented prompt is sent to a powerful, enterprise-grade Large Language Model, </a:t>
            </a:r>
            <a:r>
              <a:rPr lang="en-US" b="1" dirty="0"/>
              <a:t>IBM Granite</a:t>
            </a:r>
            <a:r>
              <a:rPr lang="en-US" dirty="0"/>
              <a:t>. The model processes the query and the provided data to generate a coherent, easy-to-understand answer in natural language. This ensures the farmer receives advice that is not only accurate but also accessible.</a:t>
            </a:r>
          </a:p>
          <a:p>
            <a:r>
              <a:rPr lang="en-US" dirty="0"/>
              <a:t>By leveraging the IBM Cloud for robust data storage and the IBM Granite model for intelligent response generation, this solution creates a seamless bridge between complex agricultural data and the farmer. The agent can answer a wide range of queries, from "What is the predicted profit for wheat in my district?" to "What are the soil conditions here?", all while being adaptable to the user's local language.</a:t>
            </a:r>
          </a:p>
          <a:p>
            <a:r>
              <a:rPr lang="en-US" dirty="0"/>
              <a:t>This AI-driven assistant is designed to be more than just an information portal; it is a decision-making partner that empowers farmers to reduce risk, optimize resource allocation, and ultimately increase their income by bringing the power of smart farming directly to the grassroots level.</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6A-1AD8-257F-E6CF-E7575FDC55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B28F900-6529-C81C-C313-7CF962D76467}"/>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System approach</a:t>
            </a:r>
            <a:endParaRPr lang="en-US" sz="4400" dirty="0"/>
          </a:p>
        </p:txBody>
      </p:sp>
      <p:sp>
        <p:nvSpPr>
          <p:cNvPr id="2" name="Content Placeholder 1">
            <a:extLst>
              <a:ext uri="{FF2B5EF4-FFF2-40B4-BE49-F238E27FC236}">
                <a16:creationId xmlns:a16="http://schemas.microsoft.com/office/drawing/2014/main" id="{B8EC0BC7-81E5-5B81-EC3D-0A0682492BDE}"/>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The architecture of the AI Agent for Smart Farming is designed as a modular, three-tiered system that ensures a clear separation of concerns between data management, processing logic, and user interaction. This layered approach allows for scalability, maintainability, and the seamless integration of diverse data sources.</a:t>
            </a:r>
          </a:p>
          <a:p>
            <a:pPr>
              <a:buFont typeface="Arial" panose="020B0604020202020204" pitchFamily="34" charset="0"/>
              <a:buChar char="•"/>
            </a:pPr>
            <a:r>
              <a:rPr lang="en-US" sz="1800" b="1" dirty="0"/>
              <a:t>Data Layer: The Foundation of Knowledge</a:t>
            </a:r>
            <a:br>
              <a:rPr lang="en-US" sz="1800" b="1" dirty="0"/>
            </a:br>
            <a:r>
              <a:rPr lang="en-US" b="1" dirty="0"/>
              <a:t>Core Historical Data:</a:t>
            </a:r>
            <a:r>
              <a:rPr lang="en-US" dirty="0"/>
              <a:t> The primary dataset from the International Crops Research Institute for the Semi-Arid Tropics (ICRISAT) serves as the system's long-term memory. This comprehensive dataset, containing decades of district-level crop area, production, and yield statistics, is securely hosted on </a:t>
            </a:r>
            <a:r>
              <a:rPr lang="en-US" b="1" dirty="0"/>
              <a:t>IBM Cloud Object Storage</a:t>
            </a:r>
            <a:r>
              <a:rPr lang="en-US" dirty="0"/>
              <a:t>. This provides a scalable and reliable foundation for trend analysis and yield prediction.</a:t>
            </a:r>
            <a:br>
              <a:rPr lang="en-US" dirty="0"/>
            </a:br>
            <a:r>
              <a:rPr lang="en-US" b="1" dirty="0"/>
              <a:t>Live Environmental Data:</a:t>
            </a:r>
            <a:r>
              <a:rPr lang="en-US" dirty="0"/>
              <a:t> To provide up-to-the-minute advice, the system integrates with external APIs for live environmental data. This includes querying a global soil database (ISRIC </a:t>
            </a:r>
            <a:r>
              <a:rPr lang="en-US" dirty="0" err="1"/>
              <a:t>SoilGrids</a:t>
            </a:r>
            <a:r>
              <a:rPr lang="en-US" dirty="0"/>
              <a:t>) to fetch localized soil properties such as pH and organic carbon content.</a:t>
            </a:r>
            <a:br>
              <a:rPr lang="en-US" dirty="0"/>
            </a:br>
            <a:r>
              <a:rPr lang="en-US" b="1" dirty="0"/>
              <a:t>AI-Generated Predictive Data:</a:t>
            </a:r>
            <a:r>
              <a:rPr lang="en-US" dirty="0"/>
              <a:t> A key innovation of this system is its ability to generate its own forward-looking data. An internal machine learning model, trained on the historical ICRISAT data, is used to predict future mandi prices, providing a crucial input for profitability analysis.</a:t>
            </a:r>
            <a:endParaRPr lang="en-IN" dirty="0"/>
          </a:p>
        </p:txBody>
      </p:sp>
    </p:spTree>
    <p:extLst>
      <p:ext uri="{BB962C8B-B14F-4D97-AF65-F5344CB8AC3E}">
        <p14:creationId xmlns:p14="http://schemas.microsoft.com/office/powerpoint/2010/main" val="319894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7962A-5649-32AB-E284-C2B48C249F2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0C4757-8545-3B2D-E8E4-69D4EAB5028C}"/>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System approach</a:t>
            </a:r>
            <a:endParaRPr lang="en-US" sz="4400" dirty="0"/>
          </a:p>
        </p:txBody>
      </p:sp>
      <p:sp>
        <p:nvSpPr>
          <p:cNvPr id="2" name="Content Placeholder 1">
            <a:extLst>
              <a:ext uri="{FF2B5EF4-FFF2-40B4-BE49-F238E27FC236}">
                <a16:creationId xmlns:a16="http://schemas.microsoft.com/office/drawing/2014/main" id="{D002937D-2A7A-E028-D358-99276650BE5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800" b="1" dirty="0"/>
              <a:t>AI/Logic Layer: The Intelligent Core (RAG Pipeline)</a:t>
            </a:r>
          </a:p>
          <a:p>
            <a:r>
              <a:rPr lang="en-US" sz="1800" dirty="0"/>
              <a:t>This layer contains the central intelligence of the system, orchestrating the entire process from query to answer using a Retrieval-Augmented Generation (RAG) pipeline.</a:t>
            </a:r>
          </a:p>
          <a:p>
            <a:pPr marL="0" indent="0">
              <a:buNone/>
            </a:pPr>
            <a:r>
              <a:rPr lang="en-US" sz="1800" b="1" dirty="0"/>
              <a:t>Step 1: User Query and Intent Recognition:</a:t>
            </a:r>
            <a:r>
              <a:rPr lang="en-US" sz="1800" dirty="0"/>
              <a:t> The process begins when a farmer inputs a query through the user interface</a:t>
            </a:r>
          </a:p>
          <a:p>
            <a:pPr marL="0" indent="0">
              <a:buNone/>
            </a:pPr>
            <a:r>
              <a:rPr lang="en-US" sz="1800" b="1" dirty="0"/>
              <a:t>Step 2: Query Routing:</a:t>
            </a:r>
            <a:r>
              <a:rPr lang="en-US" sz="1800" dirty="0"/>
              <a:t> A rule-based router analyzes the query to discern the user's intent. It identifies keywords related to "profit," "price," "crop," "soil," or "pest" to determine which specialized function, or "tool," needs to be activated.</a:t>
            </a:r>
          </a:p>
          <a:p>
            <a:pPr marL="0" indent="0">
              <a:buNone/>
            </a:pPr>
            <a:r>
              <a:rPr lang="en-US" sz="1800" b="1" dirty="0"/>
              <a:t>Step 3: Tool Execution (Retrieval):</a:t>
            </a:r>
            <a:r>
              <a:rPr lang="en-US" sz="1800" dirty="0"/>
              <a:t> Based on the identified intent, the corresponding tool is executed. This is the "Retrieval" phase. For instance:</a:t>
            </a:r>
          </a:p>
          <a:p>
            <a:pPr marL="0" indent="0">
              <a:buNone/>
            </a:pPr>
            <a:r>
              <a:rPr lang="en-IN" sz="1800" dirty="0"/>
              <a:t>	</a:t>
            </a:r>
            <a:r>
              <a:rPr lang="en-US" sz="1800" dirty="0"/>
              <a:t>A query about "profit" triggers the </a:t>
            </a:r>
            <a:r>
              <a:rPr lang="en-IN" sz="1800" dirty="0" err="1"/>
              <a:t>get_profit_prediction</a:t>
            </a:r>
            <a:r>
              <a:rPr lang="en-IN" sz="1800" dirty="0"/>
              <a:t> </a:t>
            </a:r>
            <a:r>
              <a:rPr lang="en-US" sz="1800" dirty="0"/>
              <a:t>tool, which in turn calls upon the historical yield data, the 	AI price prediction model, and the cost estimation data.</a:t>
            </a:r>
          </a:p>
          <a:p>
            <a:pPr marL="0" indent="0">
              <a:buNone/>
            </a:pPr>
            <a:r>
              <a:rPr lang="en-US" sz="1800" dirty="0"/>
              <a:t>	A query about "soil" activates the </a:t>
            </a:r>
            <a:r>
              <a:rPr lang="en-IN" sz="1800" dirty="0" err="1"/>
              <a:t>get_soil_data</a:t>
            </a:r>
            <a:r>
              <a:rPr lang="en-US" sz="1800" dirty="0"/>
              <a:t> tool, which performs the necessary API calls.</a:t>
            </a:r>
            <a:endParaRPr lang="en-IN" sz="1800" dirty="0"/>
          </a:p>
        </p:txBody>
      </p:sp>
    </p:spTree>
    <p:extLst>
      <p:ext uri="{BB962C8B-B14F-4D97-AF65-F5344CB8AC3E}">
        <p14:creationId xmlns:p14="http://schemas.microsoft.com/office/powerpoint/2010/main" val="107449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40B4C-B95C-9479-2711-2455CE01C4A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CA17EE4-B6F0-141A-0763-38742F63A72B}"/>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System approach</a:t>
            </a:r>
            <a:endParaRPr lang="en-US" sz="4400" dirty="0"/>
          </a:p>
        </p:txBody>
      </p:sp>
      <p:sp>
        <p:nvSpPr>
          <p:cNvPr id="2" name="Content Placeholder 1">
            <a:extLst>
              <a:ext uri="{FF2B5EF4-FFF2-40B4-BE49-F238E27FC236}">
                <a16:creationId xmlns:a16="http://schemas.microsoft.com/office/drawing/2014/main" id="{9F8A979B-D930-7692-97BB-2B99C4782E53}"/>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a:t>Step 4: Context Augmentation:</a:t>
            </a:r>
            <a:r>
              <a:rPr lang="en-US" sz="1800" dirty="0"/>
              <a:t> The factual data retrieved by the tool (e.g., a predicted profit of ₹25,000/ha) is then programmatically combined with the farmer's original question. This creates a detailed and context-rich prompt.</a:t>
            </a:r>
          </a:p>
          <a:p>
            <a:pPr marL="0" indent="0">
              <a:buNone/>
            </a:pPr>
            <a:r>
              <a:rPr lang="en-US" sz="1800" b="1" dirty="0"/>
              <a:t>Step 5: Generation:</a:t>
            </a:r>
            <a:r>
              <a:rPr lang="en-US" sz="1800" dirty="0"/>
              <a:t> This augmented prompt is sent to the </a:t>
            </a:r>
            <a:r>
              <a:rPr lang="en-US" sz="1800" b="1" dirty="0"/>
              <a:t>IBM Granite Large Language Model</a:t>
            </a:r>
            <a:r>
              <a:rPr lang="en-US" sz="1800" dirty="0"/>
              <a:t>. The LLM uses the provided context to synthesize a final, coherent, and conversational answer, ensuring the information is presented in a way that is easy for the farmer to understand.</a:t>
            </a:r>
          </a:p>
          <a:p>
            <a:r>
              <a:rPr lang="en-US" sz="1800" b="1" dirty="0"/>
              <a:t>Presentation Layer: The User Interface</a:t>
            </a:r>
            <a:endParaRPr lang="en-US" sz="1800" dirty="0"/>
          </a:p>
          <a:p>
            <a:r>
              <a:rPr lang="en-US" sz="1800" dirty="0"/>
              <a:t>The current implementation uses a clean and straightforward </a:t>
            </a:r>
            <a:r>
              <a:rPr lang="en-US" sz="1800" b="1" dirty="0"/>
              <a:t>Command-Line Interface (CLI)</a:t>
            </a:r>
            <a:r>
              <a:rPr lang="en-US" sz="1800" dirty="0"/>
              <a:t>. This layer is responsible for capturing the user's input and displaying the final, generated answer from the AI/Logic Layer. The modular design allows this CLI to be readily extended or replaced with other interfaces, such as a web application, a mobile app, or a chatbot integrated with platforms like WhatsApp, without altering the core logic of the agent.</a:t>
            </a:r>
          </a:p>
          <a:p>
            <a:r>
              <a:rPr lang="en-US" sz="1800" dirty="0"/>
              <a:t>This end-to-end system approach ensures that every piece of advice is not just a guess but a well-reasoned conclusion based on a combination of historical facts, live data, and AI-driven predictions, truly bridging the gap between raw data and actionable farming intelligence.</a:t>
            </a:r>
          </a:p>
          <a:p>
            <a:pPr marL="0" indent="0">
              <a:buNone/>
            </a:pPr>
            <a:endParaRPr lang="en-IN" sz="1800" dirty="0"/>
          </a:p>
        </p:txBody>
      </p:sp>
    </p:spTree>
    <p:extLst>
      <p:ext uri="{BB962C8B-B14F-4D97-AF65-F5344CB8AC3E}">
        <p14:creationId xmlns:p14="http://schemas.microsoft.com/office/powerpoint/2010/main" val="22262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Rectangle 3">
            <a:extLst>
              <a:ext uri="{FF2B5EF4-FFF2-40B4-BE49-F238E27FC236}">
                <a16:creationId xmlns:a16="http://schemas.microsoft.com/office/drawing/2014/main" id="{51D7B1B1-B7B8-BAE6-5777-4E2ECBB75598}"/>
              </a:ext>
            </a:extLst>
          </p:cNvPr>
          <p:cNvSpPr>
            <a:spLocks noGrp="1" noChangeArrowheads="1"/>
          </p:cNvSpPr>
          <p:nvPr>
            <p:ph idx="1"/>
          </p:nvPr>
        </p:nvSpPr>
        <p:spPr bwMode="auto">
          <a:xfrm>
            <a:off x="555412" y="1232452"/>
            <a:ext cx="1112516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Algorithm: The RAG Workflow</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Start: User Query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farmer asks a question in their local language (e.g., "What is the predicted profit for wheat?").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Intent Recognition &amp; Routing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system's "Router" analyzes the query to identify key intent words ("profit," "wheat").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selects the appropriate data tool—in this case, the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get_profit_prediction</a:t>
            </a:r>
            <a:r>
              <a:rPr kumimoji="0" lang="en-US" altLang="en-US" sz="1600" b="0" i="0" u="none" strike="noStrike" cap="none" normalizeH="0" baseline="0" dirty="0">
                <a:ln>
                  <a:noFill/>
                </a:ln>
                <a:solidFill>
                  <a:schemeClr val="tx1"/>
                </a:solidFill>
                <a:effectLst/>
              </a:rPr>
              <a:t> function.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Data Retrieval &amp; AI Prediction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selected tool executes its multi-step process: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retrieves historical yield data for the user's district from IBM Cloud Storage.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calls the internal AI model to predict the future mandi price.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fetches the estimated cultivation cost.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tool calculates the final predicted profit figure.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Context Augmentation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retrieved fact (e.g., "Net Profit (Est.): ₹26,500/ha") is combined with the original user query to create a detailed</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prompt for the LLM.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Generation with IBM Granite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augmented prompt is sent to the IBM Granite model via the </a:t>
            </a:r>
            <a:r>
              <a:rPr kumimoji="0" lang="en-US" altLang="en-US" sz="1600" b="0" i="0" u="none" strike="noStrike" cap="none" normalizeH="0" baseline="0" dirty="0">
                <a:ln>
                  <a:noFill/>
                </a:ln>
                <a:solidFill>
                  <a:schemeClr val="tx1"/>
                </a:solidFill>
                <a:effectLst/>
                <a:latin typeface="Arial Unicode MS" panose="020B0604020202020204" pitchFamily="34" charset="-128"/>
              </a:rPr>
              <a:t>watsonx.ai</a:t>
            </a:r>
            <a:r>
              <a:rPr kumimoji="0" lang="en-US" altLang="en-US" sz="1600" b="0" i="0" u="none" strike="noStrike" cap="none" normalizeH="0" baseline="0" dirty="0">
                <a:ln>
                  <a:noFill/>
                </a:ln>
                <a:solidFill>
                  <a:schemeClr val="tx1"/>
                </a:solidFill>
                <a:effectLst/>
              </a:rPr>
              <a:t> API.</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LLM uses the provided data to generate a helpful, conversational, and accurate response.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End: Display Answer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final, human-readable answer is presented to the farmer through the user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2464708BF44745BED7C89E4C417423" ma:contentTypeVersion="5" ma:contentTypeDescription="Create a new document." ma:contentTypeScope="" ma:versionID="cc553f835a0e778f9a74146f4f6d5c07">
  <xsd:schema xmlns:xsd="http://www.w3.org/2001/XMLSchema" xmlns:xs="http://www.w3.org/2001/XMLSchema" xmlns:p="http://schemas.microsoft.com/office/2006/metadata/properties" xmlns:ns3="cbf3daf7-4348-4ef3-8ab4-d1217c973d88" targetNamespace="http://schemas.microsoft.com/office/2006/metadata/properties" ma:root="true" ma:fieldsID="33c114f89c81d9d11596403d69778a07" ns3:_="">
    <xsd:import namespace="cbf3daf7-4348-4ef3-8ab4-d1217c973d8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f3daf7-4348-4ef3-8ab4-d1217c973d8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metadata/properties"/>
    <ds:schemaRef ds:uri="cbf3daf7-4348-4ef3-8ab4-d1217c973d88"/>
    <ds:schemaRef ds:uri="http://purl.org/dc/dcmitype/"/>
    <ds:schemaRef ds:uri="http://schemas.microsoft.com/office/2006/documentManagement/types"/>
    <ds:schemaRef ds:uri="http://purl.org/dc/term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0675187-6477-4D9A-B28B-F6F24CD927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f3daf7-4348-4ef3-8ab4-d1217c973d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3149</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Unicode MS</vt:lpstr>
      <vt:lpstr>Arial</vt:lpstr>
      <vt:lpstr>Calibri</vt:lpstr>
      <vt:lpstr>Franklin Gothic Book</vt:lpstr>
      <vt:lpstr>Franklin Gothic Demi</vt:lpstr>
      <vt:lpstr>Wingdings 2</vt:lpstr>
      <vt:lpstr>DividendVTI</vt:lpstr>
      <vt:lpstr>AI Agent for smart farming advice</vt:lpstr>
      <vt:lpstr>OUTLINE</vt:lpstr>
      <vt:lpstr>Problem Statement</vt:lpstr>
      <vt:lpstr>Proposed Solution</vt:lpstr>
      <vt:lpstr>Proposed Solution</vt:lpstr>
      <vt:lpstr>System approach</vt:lpstr>
      <vt:lpstr>System approach</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Ankesh Maurya</cp:lastModifiedBy>
  <cp:revision>27</cp:revision>
  <dcterms:created xsi:type="dcterms:W3CDTF">2021-05-26T16:50:10Z</dcterms:created>
  <dcterms:modified xsi:type="dcterms:W3CDTF">2025-08-03T06:26:11Z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0x010100E72464708BF44745BED7C89E4C417423</vt:lpwstr>
  </property>
</Properties>
</file>