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BB91D-BA32-427C-9947-517C94726E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334937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BB91D-BA32-427C-9947-517C94726E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346129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BB91D-BA32-427C-9947-517C94726E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408272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BB91D-BA32-427C-9947-517C94726E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193750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BB91D-BA32-427C-9947-517C94726E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349906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BB91D-BA32-427C-9947-517C94726E63}"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12606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BB91D-BA32-427C-9947-517C94726E63}"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198427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BB91D-BA32-427C-9947-517C94726E63}"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262181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BB91D-BA32-427C-9947-517C94726E63}"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129410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BB91D-BA32-427C-9947-517C94726E63}"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29078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BB91D-BA32-427C-9947-517C94726E63}"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33D4-D40E-42AB-8619-F79F7F3F34CB}" type="slidenum">
              <a:rPr lang="en-US" smtClean="0"/>
              <a:t>‹#›</a:t>
            </a:fld>
            <a:endParaRPr lang="en-US"/>
          </a:p>
        </p:txBody>
      </p:sp>
    </p:spTree>
    <p:extLst>
      <p:ext uri="{BB962C8B-B14F-4D97-AF65-F5344CB8AC3E}">
        <p14:creationId xmlns:p14="http://schemas.microsoft.com/office/powerpoint/2010/main" val="148046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9BBB91D-BA32-427C-9947-517C94726E63}" type="datetimeFigureOut">
              <a:rPr lang="en-US" smtClean="0"/>
              <a:t>5/26/2022</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77633D4-D40E-42AB-8619-F79F7F3F34CB}" type="slidenum">
              <a:rPr lang="en-US" smtClean="0"/>
              <a:t>‹#›</a:t>
            </a:fld>
            <a:endParaRPr lang="en-US"/>
          </a:p>
        </p:txBody>
      </p:sp>
    </p:spTree>
    <p:extLst>
      <p:ext uri="{BB962C8B-B14F-4D97-AF65-F5344CB8AC3E}">
        <p14:creationId xmlns:p14="http://schemas.microsoft.com/office/powerpoint/2010/main" val="3653705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D16CFD-7827-0836-173D-BF16A99C32A9}"/>
              </a:ext>
            </a:extLst>
          </p:cNvPr>
          <p:cNvSpPr txBox="1"/>
          <p:nvPr/>
        </p:nvSpPr>
        <p:spPr>
          <a:xfrm>
            <a:off x="0" y="604899"/>
            <a:ext cx="6880860" cy="670440"/>
          </a:xfrm>
          <a:prstGeom prst="rect">
            <a:avLst/>
          </a:prstGeom>
          <a:noFill/>
        </p:spPr>
        <p:txBody>
          <a:bodyPr wrap="square">
            <a:spAutoFit/>
          </a:bodyPr>
          <a:lstStyle/>
          <a:p>
            <a:pPr algn="ctr">
              <a:lnSpc>
                <a:spcPct val="107000"/>
              </a:lnSpc>
              <a:spcAft>
                <a:spcPts val="0"/>
              </a:spcAft>
            </a:pPr>
            <a:r>
              <a:rPr lang="en-US" sz="1800" b="1" dirty="0">
                <a:solidFill>
                  <a:srgbClr val="000000"/>
                </a:solidFill>
                <a:effectLst/>
                <a:latin typeface="Times New Roman" panose="02020603050405020304" pitchFamily="18" charset="0"/>
                <a:cs typeface="Times New Roman" panose="02020603050405020304" pitchFamily="18" charset="0"/>
              </a:rPr>
              <a:t>VISVESVARAYA  TECHNOLOGICAL  UNIVERSITY</a:t>
            </a:r>
            <a:endParaRPr lang="en-US" sz="1400" dirty="0">
              <a:effectLst/>
              <a:latin typeface="Calibri" panose="020F0502020204030204" pitchFamily="34" charset="0"/>
              <a:cs typeface="Times New Roman" panose="02020603050405020304" pitchFamily="18" charset="0"/>
            </a:endParaRPr>
          </a:p>
          <a:p>
            <a:pPr algn="ctr">
              <a:lnSpc>
                <a:spcPct val="107000"/>
              </a:lnSpc>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Jnana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Sangama</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Belgaum-590018</a:t>
            </a:r>
            <a:endParaRPr lang="en-US" sz="1400" dirty="0">
              <a:effectLst/>
              <a:latin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FD61F22A-8A48-8388-9404-F741CED2FEFF}"/>
              </a:ext>
            </a:extLst>
          </p:cNvPr>
          <p:cNvGrpSpPr>
            <a:grpSpLocks/>
          </p:cNvGrpSpPr>
          <p:nvPr/>
        </p:nvGrpSpPr>
        <p:grpSpPr bwMode="auto">
          <a:xfrm>
            <a:off x="317500" y="199933"/>
            <a:ext cx="6154112" cy="9220201"/>
            <a:chOff x="969" y="451"/>
            <a:chExt cx="10292" cy="14797"/>
          </a:xfrm>
        </p:grpSpPr>
        <p:cxnSp>
          <p:nvCxnSpPr>
            <p:cNvPr id="7" name="Line 50">
              <a:extLst>
                <a:ext uri="{FF2B5EF4-FFF2-40B4-BE49-F238E27FC236}">
                  <a16:creationId xmlns:a16="http://schemas.microsoft.com/office/drawing/2014/main" id="{A7B49317-E3E4-04B7-6755-89C99E2D7A3F}"/>
                </a:ext>
              </a:extLst>
            </p:cNvPr>
            <p:cNvCxnSpPr>
              <a:cxnSpLocks noChangeShapeType="1"/>
            </p:cNvCxnSpPr>
            <p:nvPr/>
          </p:nvCxnSpPr>
          <p:spPr bwMode="auto">
            <a:xfrm>
              <a:off x="998" y="451"/>
              <a:ext cx="0" cy="14796"/>
            </a:xfrm>
            <a:prstGeom prst="line">
              <a:avLst/>
            </a:prstGeom>
            <a:noFill/>
            <a:ln w="36576">
              <a:solidFill>
                <a:srgbClr val="000000"/>
              </a:solidFill>
              <a:round/>
              <a:headEnd/>
              <a:tailEnd/>
            </a:ln>
            <a:extLst>
              <a:ext uri="{909E8E84-426E-40DD-AFC4-6F175D3DCCD1}">
                <a14:hiddenFill xmlns:a14="http://schemas.microsoft.com/office/drawing/2010/main">
                  <a:noFill/>
                </a14:hiddenFill>
              </a:ext>
            </a:extLst>
          </p:spPr>
        </p:cxnSp>
        <p:cxnSp>
          <p:nvCxnSpPr>
            <p:cNvPr id="8" name="Line 49">
              <a:extLst>
                <a:ext uri="{FF2B5EF4-FFF2-40B4-BE49-F238E27FC236}">
                  <a16:creationId xmlns:a16="http://schemas.microsoft.com/office/drawing/2014/main" id="{A70C6F20-D435-F835-B6AA-E02D7985D575}"/>
                </a:ext>
              </a:extLst>
            </p:cNvPr>
            <p:cNvCxnSpPr>
              <a:cxnSpLocks noChangeShapeType="1"/>
            </p:cNvCxnSpPr>
            <p:nvPr/>
          </p:nvCxnSpPr>
          <p:spPr bwMode="auto">
            <a:xfrm>
              <a:off x="1048" y="521"/>
              <a:ext cx="0" cy="14657"/>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cxnSp>
        <p:sp>
          <p:nvSpPr>
            <p:cNvPr id="9" name="Rectangle 8">
              <a:extLst>
                <a:ext uri="{FF2B5EF4-FFF2-40B4-BE49-F238E27FC236}">
                  <a16:creationId xmlns:a16="http://schemas.microsoft.com/office/drawing/2014/main" id="{4706C9CF-C1F5-B099-E62B-D062E91391F4}"/>
                </a:ext>
              </a:extLst>
            </p:cNvPr>
            <p:cNvSpPr>
              <a:spLocks noChangeArrowheads="1"/>
            </p:cNvSpPr>
            <p:nvPr/>
          </p:nvSpPr>
          <p:spPr bwMode="auto">
            <a:xfrm>
              <a:off x="969" y="451"/>
              <a:ext cx="84" cy="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cxnSp>
          <p:nvCxnSpPr>
            <p:cNvPr id="10" name="Line 47">
              <a:extLst>
                <a:ext uri="{FF2B5EF4-FFF2-40B4-BE49-F238E27FC236}">
                  <a16:creationId xmlns:a16="http://schemas.microsoft.com/office/drawing/2014/main" id="{2E3211EF-17D7-FEA0-B4D6-7EBA0971A102}"/>
                </a:ext>
              </a:extLst>
            </p:cNvPr>
            <p:cNvCxnSpPr>
              <a:cxnSpLocks noChangeShapeType="1"/>
            </p:cNvCxnSpPr>
            <p:nvPr/>
          </p:nvCxnSpPr>
          <p:spPr bwMode="auto">
            <a:xfrm>
              <a:off x="11233" y="451"/>
              <a:ext cx="0" cy="14796"/>
            </a:xfrm>
            <a:prstGeom prst="line">
              <a:avLst/>
            </a:prstGeom>
            <a:noFill/>
            <a:ln w="35052">
              <a:solidFill>
                <a:srgbClr val="000000"/>
              </a:solidFill>
              <a:round/>
              <a:headEnd/>
              <a:tailEnd/>
            </a:ln>
            <a:extLst>
              <a:ext uri="{909E8E84-426E-40DD-AFC4-6F175D3DCCD1}">
                <a14:hiddenFill xmlns:a14="http://schemas.microsoft.com/office/drawing/2010/main">
                  <a:noFill/>
                </a14:hiddenFill>
              </a:ext>
            </a:extLst>
          </p:spPr>
        </p:cxnSp>
        <p:cxnSp>
          <p:nvCxnSpPr>
            <p:cNvPr id="11" name="Line 46">
              <a:extLst>
                <a:ext uri="{FF2B5EF4-FFF2-40B4-BE49-F238E27FC236}">
                  <a16:creationId xmlns:a16="http://schemas.microsoft.com/office/drawing/2014/main" id="{1524575B-B676-BD1E-5603-F2A3A583144D}"/>
                </a:ext>
              </a:extLst>
            </p:cNvPr>
            <p:cNvCxnSpPr>
              <a:cxnSpLocks noChangeShapeType="1"/>
            </p:cNvCxnSpPr>
            <p:nvPr/>
          </p:nvCxnSpPr>
          <p:spPr bwMode="auto">
            <a:xfrm>
              <a:off x="11184" y="521"/>
              <a:ext cx="0" cy="14657"/>
            </a:xfrm>
            <a:prstGeom prst="line">
              <a:avLst/>
            </a:prstGeom>
            <a:noFill/>
            <a:ln w="9144">
              <a:solidFill>
                <a:srgbClr val="000000"/>
              </a:solidFill>
              <a:round/>
              <a:headEnd/>
              <a:tailEnd/>
            </a:ln>
            <a:extLst>
              <a:ext uri="{909E8E84-426E-40DD-AFC4-6F175D3DCCD1}">
                <a14:hiddenFill xmlns:a14="http://schemas.microsoft.com/office/drawing/2010/main">
                  <a:noFill/>
                </a14:hiddenFill>
              </a:ext>
            </a:extLst>
          </p:spPr>
        </p:cxnSp>
        <p:pic>
          <p:nvPicPr>
            <p:cNvPr id="12" name="Picture 11">
              <a:extLst>
                <a:ext uri="{FF2B5EF4-FFF2-40B4-BE49-F238E27FC236}">
                  <a16:creationId xmlns:a16="http://schemas.microsoft.com/office/drawing/2014/main" id="{EB7B4610-8956-2266-5441-E096B030A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 y="451"/>
              <a:ext cx="10124" cy="84"/>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44">
              <a:extLst>
                <a:ext uri="{FF2B5EF4-FFF2-40B4-BE49-F238E27FC236}">
                  <a16:creationId xmlns:a16="http://schemas.microsoft.com/office/drawing/2014/main" id="{DAFBA911-8D5A-11E3-F755-8E8CBAEFB7E8}"/>
                </a:ext>
              </a:extLst>
            </p:cNvPr>
            <p:cNvSpPr>
              <a:spLocks/>
            </p:cNvSpPr>
            <p:nvPr/>
          </p:nvSpPr>
          <p:spPr bwMode="auto">
            <a:xfrm>
              <a:off x="969" y="451"/>
              <a:ext cx="10292" cy="14796"/>
            </a:xfrm>
            <a:custGeom>
              <a:avLst/>
              <a:gdLst>
                <a:gd name="T0" fmla="+- 0 1054 970"/>
                <a:gd name="T1" fmla="*/ T0 w 10292"/>
                <a:gd name="T2" fmla="+- 0 15192 451"/>
                <a:gd name="T3" fmla="*/ 15192 h 14796"/>
                <a:gd name="T4" fmla="+- 0 970 970"/>
                <a:gd name="T5" fmla="*/ T4 w 10292"/>
                <a:gd name="T6" fmla="+- 0 15192 451"/>
                <a:gd name="T7" fmla="*/ 15192 h 14796"/>
                <a:gd name="T8" fmla="+- 0 970 970"/>
                <a:gd name="T9" fmla="*/ T8 w 10292"/>
                <a:gd name="T10" fmla="+- 0 15247 451"/>
                <a:gd name="T11" fmla="*/ 15247 h 14796"/>
                <a:gd name="T12" fmla="+- 0 1054 970"/>
                <a:gd name="T13" fmla="*/ T12 w 10292"/>
                <a:gd name="T14" fmla="+- 0 15247 451"/>
                <a:gd name="T15" fmla="*/ 15247 h 14796"/>
                <a:gd name="T16" fmla="+- 0 1054 970"/>
                <a:gd name="T17" fmla="*/ T16 w 10292"/>
                <a:gd name="T18" fmla="+- 0 15192 451"/>
                <a:gd name="T19" fmla="*/ 15192 h 14796"/>
                <a:gd name="T20" fmla="+- 0 11261 970"/>
                <a:gd name="T21" fmla="*/ T20 w 10292"/>
                <a:gd name="T22" fmla="+- 0 451 451"/>
                <a:gd name="T23" fmla="*/ 451 h 14796"/>
                <a:gd name="T24" fmla="+- 0 11177 970"/>
                <a:gd name="T25" fmla="*/ T24 w 10292"/>
                <a:gd name="T26" fmla="+- 0 451 451"/>
                <a:gd name="T27" fmla="*/ 451 h 14796"/>
                <a:gd name="T28" fmla="+- 0 11177 970"/>
                <a:gd name="T29" fmla="*/ T28 w 10292"/>
                <a:gd name="T30" fmla="+- 0 509 451"/>
                <a:gd name="T31" fmla="*/ 509 h 14796"/>
                <a:gd name="T32" fmla="+- 0 11261 970"/>
                <a:gd name="T33" fmla="*/ T32 w 10292"/>
                <a:gd name="T34" fmla="+- 0 509 451"/>
                <a:gd name="T35" fmla="*/ 509 h 14796"/>
                <a:gd name="T36" fmla="+- 0 11261 970"/>
                <a:gd name="T37" fmla="*/ T36 w 10292"/>
                <a:gd name="T38" fmla="+- 0 451 451"/>
                <a:gd name="T39" fmla="*/ 451 h 147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0292" h="14796">
                  <a:moveTo>
                    <a:pt x="84" y="14741"/>
                  </a:moveTo>
                  <a:lnTo>
                    <a:pt x="0" y="14741"/>
                  </a:lnTo>
                  <a:lnTo>
                    <a:pt x="0" y="14796"/>
                  </a:lnTo>
                  <a:lnTo>
                    <a:pt x="84" y="14796"/>
                  </a:lnTo>
                  <a:lnTo>
                    <a:pt x="84" y="14741"/>
                  </a:lnTo>
                  <a:moveTo>
                    <a:pt x="10291" y="0"/>
                  </a:moveTo>
                  <a:lnTo>
                    <a:pt x="10207" y="0"/>
                  </a:lnTo>
                  <a:lnTo>
                    <a:pt x="10207" y="58"/>
                  </a:lnTo>
                  <a:lnTo>
                    <a:pt x="10291" y="58"/>
                  </a:lnTo>
                  <a:lnTo>
                    <a:pt x="10291"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4" name="Picture 13">
              <a:extLst>
                <a:ext uri="{FF2B5EF4-FFF2-40B4-BE49-F238E27FC236}">
                  <a16:creationId xmlns:a16="http://schemas.microsoft.com/office/drawing/2014/main" id="{C59AF209-2B44-2C86-7A32-D9A60EBB9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 y="15163"/>
              <a:ext cx="10124" cy="8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4DA85F8-E23C-EEE7-82EA-6AE90FEE2D35}"/>
                </a:ext>
              </a:extLst>
            </p:cNvPr>
            <p:cNvSpPr>
              <a:spLocks noChangeArrowheads="1"/>
            </p:cNvSpPr>
            <p:nvPr/>
          </p:nvSpPr>
          <p:spPr bwMode="auto">
            <a:xfrm>
              <a:off x="11176" y="15192"/>
              <a:ext cx="84" cy="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grpSp>
      <p:pic>
        <p:nvPicPr>
          <p:cNvPr id="16" name="Picture 15">
            <a:extLst>
              <a:ext uri="{FF2B5EF4-FFF2-40B4-BE49-F238E27FC236}">
                <a16:creationId xmlns:a16="http://schemas.microsoft.com/office/drawing/2014/main" id="{6444F212-224D-DCD4-D1A1-D43E399D33A7}"/>
              </a:ext>
            </a:extLst>
          </p:cNvPr>
          <p:cNvPicPr/>
          <p:nvPr/>
        </p:nvPicPr>
        <p:blipFill>
          <a:blip r:embed="rId3"/>
          <a:stretch>
            <a:fillRect/>
          </a:stretch>
        </p:blipFill>
        <p:spPr>
          <a:xfrm>
            <a:off x="2446354" y="1435945"/>
            <a:ext cx="1709325" cy="1222330"/>
          </a:xfrm>
          <a:prstGeom prst="rect">
            <a:avLst/>
          </a:prstGeom>
        </p:spPr>
      </p:pic>
      <p:sp>
        <p:nvSpPr>
          <p:cNvPr id="18" name="TextBox 17">
            <a:extLst>
              <a:ext uri="{FF2B5EF4-FFF2-40B4-BE49-F238E27FC236}">
                <a16:creationId xmlns:a16="http://schemas.microsoft.com/office/drawing/2014/main" id="{58DD0DDD-4882-2B11-7931-F33F19B9E24B}"/>
              </a:ext>
            </a:extLst>
          </p:cNvPr>
          <p:cNvSpPr txBox="1"/>
          <p:nvPr/>
        </p:nvSpPr>
        <p:spPr>
          <a:xfrm>
            <a:off x="2060667" y="2805851"/>
            <a:ext cx="2759525" cy="670440"/>
          </a:xfrm>
          <a:prstGeom prst="rect">
            <a:avLst/>
          </a:prstGeom>
          <a:noFill/>
        </p:spPr>
        <p:txBody>
          <a:bodyPr wrap="square">
            <a:spAutoFit/>
          </a:bodyPr>
          <a:lstStyle/>
          <a:p>
            <a:pPr marR="294005" algn="ctr">
              <a:lnSpc>
                <a:spcPct val="107000"/>
              </a:lnSpc>
              <a:spcAft>
                <a:spcPts val="0"/>
              </a:spcAft>
            </a:pPr>
            <a:r>
              <a:rPr lang="en-US" sz="1800" dirty="0">
                <a:solidFill>
                  <a:srgbClr val="000000"/>
                </a:solidFill>
                <a:effectLst/>
                <a:latin typeface="Times New Roman" panose="02020603050405020304" pitchFamily="18" charset="0"/>
                <a:cs typeface="Times New Roman" panose="02020603050405020304" pitchFamily="18" charset="0"/>
              </a:rPr>
              <a:t>A Mini Project On </a:t>
            </a:r>
            <a:endParaRPr lang="en-US" sz="1400" dirty="0">
              <a:effectLst/>
              <a:latin typeface="Calibri" panose="020F0502020204030204" pitchFamily="34" charset="0"/>
              <a:cs typeface="Times New Roman" panose="02020603050405020304" pitchFamily="18" charset="0"/>
            </a:endParaRPr>
          </a:p>
          <a:p>
            <a:pPr marR="228600" algn="ctr">
              <a:lnSpc>
                <a:spcPct val="107000"/>
              </a:lnSpc>
              <a:spcAft>
                <a:spcPts val="580"/>
              </a:spcAft>
            </a:pPr>
            <a:r>
              <a:rPr lang="en-US" sz="1800" b="1" dirty="0">
                <a:solidFill>
                  <a:srgbClr val="000000"/>
                </a:solidFill>
                <a:effectLst/>
                <a:latin typeface="Times New Roman" panose="02020603050405020304" pitchFamily="18" charset="0"/>
                <a:cs typeface="Times New Roman" panose="02020603050405020304" pitchFamily="18" charset="0"/>
              </a:rPr>
              <a:t>“3D Car Animation”</a:t>
            </a:r>
            <a:endParaRPr lang="en-US" sz="1400" dirty="0">
              <a:effectLst/>
              <a:latin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FF9450C-04C3-99BA-4E6C-3B90858C36B6}"/>
              </a:ext>
            </a:extLst>
          </p:cNvPr>
          <p:cNvSpPr txBox="1"/>
          <p:nvPr/>
        </p:nvSpPr>
        <p:spPr>
          <a:xfrm>
            <a:off x="432429" y="3485015"/>
            <a:ext cx="6166121" cy="904350"/>
          </a:xfrm>
          <a:prstGeom prst="rect">
            <a:avLst/>
          </a:prstGeom>
          <a:noFill/>
        </p:spPr>
        <p:txBody>
          <a:bodyPr wrap="square">
            <a:spAutoFit/>
          </a:bodyPr>
          <a:lstStyle/>
          <a:p>
            <a:pPr algn="ctr">
              <a:lnSpc>
                <a:spcPct val="107000"/>
              </a:lnSpc>
              <a:spcAft>
                <a:spcPts val="0"/>
              </a:spcAft>
            </a:pPr>
            <a:r>
              <a:rPr lang="en-US" sz="1200" b="1" dirty="0">
                <a:solidFill>
                  <a:srgbClr val="000000"/>
                </a:solidFill>
                <a:effectLst/>
                <a:latin typeface="Times New Roman" panose="02020603050405020304" pitchFamily="18" charset="0"/>
                <a:cs typeface="Times New Roman" panose="02020603050405020304" pitchFamily="18" charset="0"/>
              </a:rPr>
              <a:t>Submitted in partial fulfilment for the requirements of the </a:t>
            </a:r>
            <a:r>
              <a:rPr lang="en-US" sz="1200" b="1" dirty="0" err="1">
                <a:solidFill>
                  <a:srgbClr val="000000"/>
                </a:solidFill>
                <a:effectLst/>
                <a:latin typeface="Times New Roman" panose="02020603050405020304" pitchFamily="18" charset="0"/>
                <a:cs typeface="Times New Roman" panose="02020603050405020304" pitchFamily="18" charset="0"/>
              </a:rPr>
              <a:t>Vl</a:t>
            </a:r>
            <a:r>
              <a:rPr lang="en-US" sz="1200" b="1" dirty="0">
                <a:solidFill>
                  <a:srgbClr val="000000"/>
                </a:solidFill>
                <a:effectLst/>
                <a:latin typeface="Times New Roman" panose="02020603050405020304" pitchFamily="18" charset="0"/>
                <a:cs typeface="Times New Roman" panose="02020603050405020304" pitchFamily="18" charset="0"/>
              </a:rPr>
              <a:t> Semester degree of</a:t>
            </a:r>
            <a:endParaRPr lang="en-US" sz="1050" dirty="0">
              <a:effectLst/>
              <a:latin typeface="Calibri" panose="020F0502020204030204" pitchFamily="34" charset="0"/>
              <a:cs typeface="Times New Roman" panose="02020603050405020304" pitchFamily="18" charset="0"/>
            </a:endParaRPr>
          </a:p>
          <a:p>
            <a:pPr marR="182880" algn="ctr">
              <a:lnSpc>
                <a:spcPct val="107000"/>
              </a:lnSpc>
              <a:spcAft>
                <a:spcPts val="0"/>
              </a:spcAft>
            </a:pPr>
            <a:r>
              <a:rPr lang="en-US" sz="1200" b="1" dirty="0">
                <a:solidFill>
                  <a:srgbClr val="000000"/>
                </a:solidFill>
                <a:effectLst/>
                <a:latin typeface="Times New Roman" panose="02020603050405020304" pitchFamily="18" charset="0"/>
                <a:cs typeface="Times New Roman" panose="02020603050405020304" pitchFamily="18" charset="0"/>
              </a:rPr>
              <a:t>BACHELOR OF ENGINEERING</a:t>
            </a:r>
            <a:endParaRPr lang="en-US" sz="1050" dirty="0">
              <a:effectLst/>
              <a:latin typeface="Calibri" panose="020F0502020204030204" pitchFamily="34" charset="0"/>
              <a:cs typeface="Times New Roman" panose="02020603050405020304" pitchFamily="18" charset="0"/>
            </a:endParaRPr>
          </a:p>
          <a:p>
            <a:pPr marR="301625" algn="ctr">
              <a:lnSpc>
                <a:spcPct val="107000"/>
              </a:lnSpc>
              <a:spcAft>
                <a:spcPts val="0"/>
              </a:spcAft>
            </a:pPr>
            <a:r>
              <a:rPr lang="en-US" sz="1200" b="1" dirty="0">
                <a:solidFill>
                  <a:srgbClr val="000000"/>
                </a:solidFill>
                <a:effectLst/>
                <a:latin typeface="Times New Roman" panose="02020603050405020304" pitchFamily="18" charset="0"/>
                <a:cs typeface="Times New Roman" panose="02020603050405020304" pitchFamily="18" charset="0"/>
              </a:rPr>
              <a:t>IN</a:t>
            </a:r>
            <a:endParaRPr lang="en-US" sz="1050" dirty="0">
              <a:effectLst/>
              <a:latin typeface="Calibri" panose="020F0502020204030204" pitchFamily="34" charset="0"/>
              <a:cs typeface="Times New Roman" panose="02020603050405020304" pitchFamily="18" charset="0"/>
            </a:endParaRPr>
          </a:p>
          <a:p>
            <a:pPr marR="414020" algn="ctr">
              <a:lnSpc>
                <a:spcPct val="107000"/>
              </a:lnSpc>
              <a:spcAft>
                <a:spcPts val="0"/>
              </a:spcAft>
            </a:pPr>
            <a:r>
              <a:rPr lang="en-US" sz="1200" b="1" dirty="0">
                <a:solidFill>
                  <a:srgbClr val="000000"/>
                </a:solidFill>
                <a:effectLst/>
                <a:latin typeface="Times New Roman" panose="02020603050405020304" pitchFamily="18" charset="0"/>
                <a:cs typeface="Times New Roman" panose="02020603050405020304" pitchFamily="18" charset="0"/>
              </a:rPr>
              <a:t>COMPUTER SCIENCE AND ENGINEERING</a:t>
            </a:r>
            <a:endParaRPr lang="en-US" sz="1050" dirty="0">
              <a:effectLst/>
              <a:latin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88DF3F8E-59DF-7070-E9DF-F7E86479F5BD}"/>
              </a:ext>
            </a:extLst>
          </p:cNvPr>
          <p:cNvSpPr txBox="1"/>
          <p:nvPr/>
        </p:nvSpPr>
        <p:spPr>
          <a:xfrm>
            <a:off x="-27294" y="4499210"/>
            <a:ext cx="7085566" cy="1003031"/>
          </a:xfrm>
          <a:prstGeom prst="rect">
            <a:avLst/>
          </a:prstGeom>
          <a:noFill/>
        </p:spPr>
        <p:txBody>
          <a:bodyPr wrap="square">
            <a:spAutoFit/>
          </a:bodyPr>
          <a:lstStyle/>
          <a:p>
            <a:pPr marR="382905" algn="ctr">
              <a:lnSpc>
                <a:spcPct val="107000"/>
              </a:lnSpc>
              <a:spcAft>
                <a:spcPts val="0"/>
              </a:spcAft>
            </a:pPr>
            <a:r>
              <a:rPr lang="en-US" sz="1400" b="1" i="1" dirty="0">
                <a:solidFill>
                  <a:srgbClr val="000000"/>
                </a:solidFill>
                <a:effectLst/>
                <a:latin typeface="Times New Roman" panose="02020603050405020304" pitchFamily="18" charset="0"/>
                <a:cs typeface="Times New Roman" panose="02020603050405020304" pitchFamily="18" charset="0"/>
              </a:rPr>
              <a:t>        Submitted By</a:t>
            </a:r>
            <a:endParaRPr lang="en-US" sz="1100" dirty="0">
              <a:effectLst/>
              <a:latin typeface="Calibri" panose="020F0502020204030204" pitchFamily="34" charset="0"/>
              <a:cs typeface="Times New Roman" panose="02020603050405020304" pitchFamily="18" charset="0"/>
            </a:endParaRPr>
          </a:p>
          <a:p>
            <a:pPr marR="382905" algn="ctr">
              <a:lnSpc>
                <a:spcPct val="107000"/>
              </a:lnSpc>
              <a:spcAft>
                <a:spcPts val="0"/>
              </a:spcAft>
            </a:pPr>
            <a:r>
              <a:rPr lang="en-US" sz="1400" b="1" dirty="0">
                <a:solidFill>
                  <a:srgbClr val="000000"/>
                </a:solidFill>
                <a:effectLst/>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B</a:t>
            </a:r>
            <a:r>
              <a:rPr lang="en-US" sz="1400" b="1" dirty="0">
                <a:solidFill>
                  <a:srgbClr val="000000"/>
                </a:solidFill>
                <a:effectLst/>
                <a:latin typeface="Times New Roman" panose="02020603050405020304" pitchFamily="18" charset="0"/>
                <a:cs typeface="Times New Roman" panose="02020603050405020304" pitchFamily="18" charset="0"/>
              </a:rPr>
              <a:t>AVAGE ANKET ASHOKRAO                                   T JAYA KRISHNA</a:t>
            </a:r>
            <a:endParaRPr lang="en-US" sz="1100" dirty="0">
              <a:effectLst/>
              <a:latin typeface="Calibri" panose="020F0502020204030204" pitchFamily="34" charset="0"/>
              <a:cs typeface="Times New Roman" panose="02020603050405020304" pitchFamily="18" charset="0"/>
            </a:endParaRPr>
          </a:p>
          <a:p>
            <a:pPr algn="ctr">
              <a:lnSpc>
                <a:spcPct val="107000"/>
              </a:lnSpc>
              <a:spcAft>
                <a:spcPts val="0"/>
              </a:spcAft>
            </a:pPr>
            <a:r>
              <a:rPr lang="en-US" sz="1400" b="1" dirty="0">
                <a:solidFill>
                  <a:srgbClr val="000000"/>
                </a:solidFill>
                <a:effectLst/>
                <a:latin typeface="Times New Roman" panose="02020603050405020304" pitchFamily="18" charset="0"/>
                <a:cs typeface="Times New Roman" panose="02020603050405020304" pitchFamily="18" charset="0"/>
              </a:rPr>
              <a:t>USN:1AR19CS008                                                     USN:1AR19CS058</a:t>
            </a:r>
            <a:endParaRPr lang="en-US" sz="1100" dirty="0">
              <a:latin typeface="Calibri" panose="020F0502020204030204" pitchFamily="34" charset="0"/>
              <a:cs typeface="Times New Roman" panose="02020603050405020304" pitchFamily="18" charset="0"/>
            </a:endParaRPr>
          </a:p>
          <a:p>
            <a:pPr algn="ctr">
              <a:lnSpc>
                <a:spcPct val="107000"/>
              </a:lnSpc>
              <a:spcAft>
                <a:spcPts val="0"/>
              </a:spcAft>
            </a:pPr>
            <a:r>
              <a:rPr lang="en-US" sz="1400" b="1" dirty="0">
                <a:solidFill>
                  <a:srgbClr val="000000"/>
                </a:solidFill>
                <a:effectLst/>
                <a:latin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cs typeface="Times New Roman" panose="02020603050405020304" pitchFamily="18" charset="0"/>
              </a:rPr>
              <a:t>Vl</a:t>
            </a:r>
            <a:r>
              <a:rPr lang="en-US" sz="1400" b="1" dirty="0">
                <a:solidFill>
                  <a:srgbClr val="000000"/>
                </a:solidFill>
                <a:effectLst/>
                <a:latin typeface="Times New Roman" panose="02020603050405020304" pitchFamily="18" charset="0"/>
                <a:cs typeface="Times New Roman" panose="02020603050405020304" pitchFamily="18" charset="0"/>
              </a:rPr>
              <a:t> Sem CSE</a:t>
            </a:r>
            <a:endParaRPr lang="en-US" sz="1100" dirty="0">
              <a:effectLst/>
              <a:latin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61BC87FC-B860-D54C-FA5B-D5BFA2382E3E}"/>
              </a:ext>
            </a:extLst>
          </p:cNvPr>
          <p:cNvSpPr txBox="1"/>
          <p:nvPr/>
        </p:nvSpPr>
        <p:spPr>
          <a:xfrm>
            <a:off x="1594561" y="5558345"/>
            <a:ext cx="3540034" cy="772519"/>
          </a:xfrm>
          <a:prstGeom prst="rect">
            <a:avLst/>
          </a:prstGeom>
          <a:noFill/>
        </p:spPr>
        <p:txBody>
          <a:bodyPr wrap="square">
            <a:spAutoFit/>
          </a:bodyPr>
          <a:lstStyle/>
          <a:p>
            <a:pPr marR="239395" algn="ctr">
              <a:lnSpc>
                <a:spcPct val="107000"/>
              </a:lnSpc>
              <a:spcAft>
                <a:spcPts val="15"/>
              </a:spcAft>
            </a:pPr>
            <a:r>
              <a:rPr lang="en-US" sz="1400" b="1" dirty="0">
                <a:solidFill>
                  <a:srgbClr val="000000"/>
                </a:solidFill>
                <a:effectLst/>
                <a:latin typeface="Times New Roman" panose="02020603050405020304" pitchFamily="18" charset="0"/>
                <a:cs typeface="Times New Roman" panose="02020603050405020304" pitchFamily="18" charset="0"/>
              </a:rPr>
              <a:t>            Under the Guidance of</a:t>
            </a:r>
            <a:endParaRPr lang="en-US" sz="1100" dirty="0">
              <a:effectLst/>
              <a:latin typeface="Calibri" panose="020F0502020204030204" pitchFamily="34" charset="0"/>
              <a:cs typeface="Times New Roman" panose="02020603050405020304" pitchFamily="18" charset="0"/>
            </a:endParaRPr>
          </a:p>
          <a:p>
            <a:pPr marR="239395" algn="ctr">
              <a:lnSpc>
                <a:spcPct val="107000"/>
              </a:lnSpc>
              <a:spcAft>
                <a:spcPts val="15"/>
              </a:spcAft>
            </a:pPr>
            <a:r>
              <a:rPr lang="en-US" sz="1400" b="1" dirty="0">
                <a:solidFill>
                  <a:srgbClr val="000000"/>
                </a:solidFill>
                <a:effectLst/>
                <a:latin typeface="Times New Roman" panose="02020603050405020304" pitchFamily="18" charset="0"/>
                <a:cs typeface="Times New Roman" panose="02020603050405020304" pitchFamily="18" charset="0"/>
              </a:rPr>
              <a:t>           Dr. </a:t>
            </a:r>
            <a:r>
              <a:rPr lang="en-US" sz="1400" b="1" dirty="0" err="1">
                <a:solidFill>
                  <a:srgbClr val="000000"/>
                </a:solidFill>
                <a:effectLst/>
                <a:latin typeface="Times New Roman" panose="02020603050405020304" pitchFamily="18" charset="0"/>
                <a:cs typeface="Times New Roman" panose="02020603050405020304" pitchFamily="18" charset="0"/>
              </a:rPr>
              <a:t>Rajashekar</a:t>
            </a:r>
            <a:r>
              <a:rPr lang="en-US" sz="1400" b="1" dirty="0">
                <a:solidFill>
                  <a:srgbClr val="000000"/>
                </a:solidFill>
                <a:effectLst/>
                <a:latin typeface="Times New Roman" panose="02020603050405020304" pitchFamily="18" charset="0"/>
                <a:cs typeface="Times New Roman" panose="02020603050405020304" pitchFamily="18" charset="0"/>
              </a:rPr>
              <a:t> Patil   </a:t>
            </a:r>
            <a:endParaRPr lang="en-US" sz="1100" dirty="0">
              <a:effectLst/>
              <a:latin typeface="Calibri" panose="020F0502020204030204" pitchFamily="34" charset="0"/>
              <a:cs typeface="Times New Roman" panose="02020603050405020304" pitchFamily="18" charset="0"/>
            </a:endParaRPr>
          </a:p>
          <a:p>
            <a:pPr algn="ctr">
              <a:lnSpc>
                <a:spcPct val="107000"/>
              </a:lnSpc>
              <a:spcAft>
                <a:spcPts val="800"/>
              </a:spcAft>
            </a:pPr>
            <a:r>
              <a:rPr lang="en-US" sz="1400" b="1" dirty="0">
                <a:solidFill>
                  <a:srgbClr val="000000"/>
                </a:solidFill>
                <a:effectLst/>
                <a:latin typeface="Times New Roman" panose="02020603050405020304" pitchFamily="18" charset="0"/>
                <a:cs typeface="Times New Roman" panose="02020603050405020304" pitchFamily="18" charset="0"/>
              </a:rPr>
              <a:t>     Department of CS&amp;E   </a:t>
            </a:r>
            <a:endParaRPr lang="en-US" sz="1100" dirty="0">
              <a:effectLst/>
              <a:latin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5C897A8F-9A31-08B0-93D4-900B30EA1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712" y="6306616"/>
            <a:ext cx="1446576" cy="1028267"/>
          </a:xfrm>
          <a:prstGeom prst="rect">
            <a:avLst/>
          </a:prstGeom>
        </p:spPr>
      </p:pic>
      <p:sp>
        <p:nvSpPr>
          <p:cNvPr id="27" name="TextBox 26">
            <a:extLst>
              <a:ext uri="{FF2B5EF4-FFF2-40B4-BE49-F238E27FC236}">
                <a16:creationId xmlns:a16="http://schemas.microsoft.com/office/drawing/2014/main" id="{A53E8AA1-2CB4-8167-2F1F-D6CE58FCA1C5}"/>
              </a:ext>
            </a:extLst>
          </p:cNvPr>
          <p:cNvSpPr txBox="1"/>
          <p:nvPr/>
        </p:nvSpPr>
        <p:spPr>
          <a:xfrm>
            <a:off x="2272101" y="7097322"/>
            <a:ext cx="5724987" cy="738344"/>
          </a:xfrm>
          <a:prstGeom prst="rect">
            <a:avLst/>
          </a:prstGeom>
          <a:noFill/>
        </p:spPr>
        <p:txBody>
          <a:bodyPr wrap="square">
            <a:spAutoFit/>
          </a:bodyPr>
          <a:lstStyle/>
          <a:p>
            <a:pPr marL="1828800" marR="6275705" indent="457200" algn="ctr">
              <a:lnSpc>
                <a:spcPct val="103000"/>
              </a:lnSpc>
              <a:spcAft>
                <a:spcPts val="0"/>
              </a:spcAft>
            </a:pPr>
            <a:endParaRPr lang="en-US" sz="1100" dirty="0">
              <a:solidFill>
                <a:srgbClr val="000000"/>
              </a:solidFill>
              <a:effectLst/>
              <a:latin typeface="Times New Roman" panose="02020603050405020304" pitchFamily="18" charset="0"/>
              <a:cs typeface="Times New Roman" panose="02020603050405020304" pitchFamily="18" charset="0"/>
            </a:endParaRPr>
          </a:p>
          <a:p>
            <a:pPr marR="406400" algn="ctr">
              <a:lnSpc>
                <a:spcPct val="107000"/>
              </a:lnSpc>
              <a:spcAft>
                <a:spcPts val="815"/>
              </a:spcAft>
            </a:pPr>
            <a:r>
              <a:rPr lang="en-US" sz="1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a:t>
            </a:r>
            <a:endParaRPr lang="en-US" sz="1000" dirty="0">
              <a:effectLst/>
              <a:latin typeface="Calibri" panose="020F0502020204030204" pitchFamily="34" charset="0"/>
              <a:cs typeface="Times New Roman" panose="02020603050405020304" pitchFamily="18" charset="0"/>
            </a:endParaRPr>
          </a:p>
          <a:p>
            <a:pPr marR="406400" algn="ctr">
              <a:lnSpc>
                <a:spcPct val="107000"/>
              </a:lnSpc>
              <a:spcAft>
                <a:spcPts val="815"/>
              </a:spcAft>
            </a:pPr>
            <a:r>
              <a:rPr lang="en-US" sz="1100" b="1" dirty="0">
                <a:solidFill>
                  <a:srgbClr val="000000"/>
                </a:solidFill>
                <a:effectLst/>
                <a:latin typeface="Times New Roman" panose="02020603050405020304" pitchFamily="18" charset="0"/>
                <a:cs typeface="Times New Roman" panose="02020603050405020304" pitchFamily="18" charset="0"/>
              </a:rPr>
              <a:t>2021</a:t>
            </a:r>
            <a:r>
              <a:rPr lang="en-US" sz="1100" dirty="0">
                <a:solidFill>
                  <a:srgbClr val="000000"/>
                </a:solidFill>
                <a:effectLst/>
                <a:latin typeface="Times New Roman" panose="02020603050405020304" pitchFamily="18" charset="0"/>
                <a:cs typeface="Times New Roman" panose="02020603050405020304" pitchFamily="18" charset="0"/>
              </a:rPr>
              <a:t>-</a:t>
            </a:r>
            <a:r>
              <a:rPr lang="en-US" sz="1100" b="1" dirty="0">
                <a:solidFill>
                  <a:srgbClr val="000000"/>
                </a:solidFill>
                <a:effectLst/>
                <a:latin typeface="Times New Roman" panose="02020603050405020304" pitchFamily="18" charset="0"/>
                <a:cs typeface="Times New Roman" panose="02020603050405020304" pitchFamily="18" charset="0"/>
              </a:rPr>
              <a:t>22</a:t>
            </a:r>
            <a:endParaRPr lang="en-US" sz="1000" dirty="0">
              <a:effectLst/>
              <a:latin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A41B3425-CC51-81A2-8CB5-8F321E5D3D05}"/>
              </a:ext>
            </a:extLst>
          </p:cNvPr>
          <p:cNvSpPr txBox="1"/>
          <p:nvPr/>
        </p:nvSpPr>
        <p:spPr>
          <a:xfrm>
            <a:off x="1326208" y="7876284"/>
            <a:ext cx="4378562" cy="1451679"/>
          </a:xfrm>
          <a:prstGeom prst="rect">
            <a:avLst/>
          </a:prstGeom>
          <a:noFill/>
        </p:spPr>
        <p:txBody>
          <a:bodyPr wrap="square">
            <a:spAutoFit/>
          </a:bodyPr>
          <a:lstStyle/>
          <a:p>
            <a:pPr marR="170180" algn="ctr">
              <a:spcAft>
                <a:spcPts val="785"/>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B.V.V. Sangha’s</a:t>
            </a:r>
            <a:endParaRPr lang="en-US" sz="1100" dirty="0">
              <a:effectLst/>
              <a:latin typeface="Calibri" panose="020F0502020204030204" pitchFamily="34" charset="0"/>
              <a:cs typeface="Times New Roman" panose="02020603050405020304" pitchFamily="18" charset="0"/>
            </a:endParaRPr>
          </a:p>
          <a:p>
            <a:pPr marR="412750" algn="ctr">
              <a:spcAft>
                <a:spcPts val="665"/>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AMRUTA INSTITUTE OF ENGINEERING &amp;</a:t>
            </a:r>
            <a:endParaRPr lang="en-US" sz="1100" dirty="0">
              <a:effectLst/>
              <a:latin typeface="Calibri" panose="020F0502020204030204" pitchFamily="34" charset="0"/>
              <a:cs typeface="Times New Roman" panose="02020603050405020304" pitchFamily="18" charset="0"/>
            </a:endParaRPr>
          </a:p>
          <a:p>
            <a:pPr marR="412750" algn="ctr">
              <a:spcAft>
                <a:spcPts val="665"/>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MANAGEMENT SCIENCES</a:t>
            </a:r>
            <a:endParaRPr lang="en-US" sz="1100" dirty="0">
              <a:solidFill>
                <a:srgbClr val="000000"/>
              </a:solidFill>
              <a:latin typeface="Calibri" panose="020F0502020204030204" pitchFamily="34" charset="0"/>
              <a:cs typeface="Times New Roman" panose="02020603050405020304" pitchFamily="18" charset="0"/>
            </a:endParaRPr>
          </a:p>
          <a:p>
            <a:pPr marR="412750" algn="ctr">
              <a:spcAft>
                <a:spcPts val="665"/>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Bidadi Industrial Area , Bidadi, Bengaluru – 562109</a:t>
            </a:r>
            <a:endParaRPr lang="en-US" sz="11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47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3988B20-AA3F-15A7-A6CF-93EA7D4D6BEC}"/>
              </a:ext>
            </a:extLst>
          </p:cNvPr>
          <p:cNvGrpSpPr>
            <a:grpSpLocks/>
          </p:cNvGrpSpPr>
          <p:nvPr/>
        </p:nvGrpSpPr>
        <p:grpSpPr bwMode="auto">
          <a:xfrm>
            <a:off x="317500" y="199933"/>
            <a:ext cx="6154112" cy="9220201"/>
            <a:chOff x="969" y="451"/>
            <a:chExt cx="10292" cy="14797"/>
          </a:xfrm>
        </p:grpSpPr>
        <p:cxnSp>
          <p:nvCxnSpPr>
            <p:cNvPr id="3" name="Line 50">
              <a:extLst>
                <a:ext uri="{FF2B5EF4-FFF2-40B4-BE49-F238E27FC236}">
                  <a16:creationId xmlns:a16="http://schemas.microsoft.com/office/drawing/2014/main" id="{D96487AE-A257-162C-265F-24476E5F726C}"/>
                </a:ext>
              </a:extLst>
            </p:cNvPr>
            <p:cNvCxnSpPr>
              <a:cxnSpLocks noChangeShapeType="1"/>
            </p:cNvCxnSpPr>
            <p:nvPr/>
          </p:nvCxnSpPr>
          <p:spPr bwMode="auto">
            <a:xfrm>
              <a:off x="998" y="451"/>
              <a:ext cx="0" cy="14796"/>
            </a:xfrm>
            <a:prstGeom prst="line">
              <a:avLst/>
            </a:prstGeom>
            <a:noFill/>
            <a:ln w="36576">
              <a:solidFill>
                <a:srgbClr val="000000"/>
              </a:solidFill>
              <a:round/>
              <a:headEnd/>
              <a:tailEnd/>
            </a:ln>
            <a:extLst>
              <a:ext uri="{909E8E84-426E-40DD-AFC4-6F175D3DCCD1}">
                <a14:hiddenFill xmlns:a14="http://schemas.microsoft.com/office/drawing/2010/main">
                  <a:noFill/>
                </a14:hiddenFill>
              </a:ext>
            </a:extLst>
          </p:spPr>
        </p:cxnSp>
        <p:cxnSp>
          <p:nvCxnSpPr>
            <p:cNvPr id="4" name="Line 49">
              <a:extLst>
                <a:ext uri="{FF2B5EF4-FFF2-40B4-BE49-F238E27FC236}">
                  <a16:creationId xmlns:a16="http://schemas.microsoft.com/office/drawing/2014/main" id="{665A98AB-42A0-9055-C6AA-A26112873136}"/>
                </a:ext>
              </a:extLst>
            </p:cNvPr>
            <p:cNvCxnSpPr>
              <a:cxnSpLocks noChangeShapeType="1"/>
            </p:cNvCxnSpPr>
            <p:nvPr/>
          </p:nvCxnSpPr>
          <p:spPr bwMode="auto">
            <a:xfrm>
              <a:off x="1048" y="521"/>
              <a:ext cx="0" cy="14657"/>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cxnSp>
        <p:sp>
          <p:nvSpPr>
            <p:cNvPr id="5" name="Rectangle 4">
              <a:extLst>
                <a:ext uri="{FF2B5EF4-FFF2-40B4-BE49-F238E27FC236}">
                  <a16:creationId xmlns:a16="http://schemas.microsoft.com/office/drawing/2014/main" id="{346749DA-55E1-DD5E-FFFC-7B1AF6F2859E}"/>
                </a:ext>
              </a:extLst>
            </p:cNvPr>
            <p:cNvSpPr>
              <a:spLocks noChangeArrowheads="1"/>
            </p:cNvSpPr>
            <p:nvPr/>
          </p:nvSpPr>
          <p:spPr bwMode="auto">
            <a:xfrm>
              <a:off x="969" y="451"/>
              <a:ext cx="84" cy="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cxnSp>
          <p:nvCxnSpPr>
            <p:cNvPr id="6" name="Line 47">
              <a:extLst>
                <a:ext uri="{FF2B5EF4-FFF2-40B4-BE49-F238E27FC236}">
                  <a16:creationId xmlns:a16="http://schemas.microsoft.com/office/drawing/2014/main" id="{25FC73EB-F28B-71D6-85A3-93B96DBE74CD}"/>
                </a:ext>
              </a:extLst>
            </p:cNvPr>
            <p:cNvCxnSpPr>
              <a:cxnSpLocks noChangeShapeType="1"/>
            </p:cNvCxnSpPr>
            <p:nvPr/>
          </p:nvCxnSpPr>
          <p:spPr bwMode="auto">
            <a:xfrm>
              <a:off x="11233" y="451"/>
              <a:ext cx="0" cy="14796"/>
            </a:xfrm>
            <a:prstGeom prst="line">
              <a:avLst/>
            </a:prstGeom>
            <a:noFill/>
            <a:ln w="35052">
              <a:solidFill>
                <a:srgbClr val="000000"/>
              </a:solidFill>
              <a:round/>
              <a:headEnd/>
              <a:tailEnd/>
            </a:ln>
            <a:extLst>
              <a:ext uri="{909E8E84-426E-40DD-AFC4-6F175D3DCCD1}">
                <a14:hiddenFill xmlns:a14="http://schemas.microsoft.com/office/drawing/2010/main">
                  <a:noFill/>
                </a14:hiddenFill>
              </a:ext>
            </a:extLst>
          </p:spPr>
        </p:cxnSp>
        <p:cxnSp>
          <p:nvCxnSpPr>
            <p:cNvPr id="7" name="Line 46">
              <a:extLst>
                <a:ext uri="{FF2B5EF4-FFF2-40B4-BE49-F238E27FC236}">
                  <a16:creationId xmlns:a16="http://schemas.microsoft.com/office/drawing/2014/main" id="{E1E3ECCF-E81D-69CB-E578-6E6361503E3C}"/>
                </a:ext>
              </a:extLst>
            </p:cNvPr>
            <p:cNvCxnSpPr>
              <a:cxnSpLocks noChangeShapeType="1"/>
            </p:cNvCxnSpPr>
            <p:nvPr/>
          </p:nvCxnSpPr>
          <p:spPr bwMode="auto">
            <a:xfrm>
              <a:off x="11184" y="521"/>
              <a:ext cx="0" cy="14657"/>
            </a:xfrm>
            <a:prstGeom prst="line">
              <a:avLst/>
            </a:prstGeom>
            <a:noFill/>
            <a:ln w="9144">
              <a:solidFill>
                <a:srgbClr val="000000"/>
              </a:solidFill>
              <a:round/>
              <a:headEnd/>
              <a:tailEnd/>
            </a:ln>
            <a:extLst>
              <a:ext uri="{909E8E84-426E-40DD-AFC4-6F175D3DCCD1}">
                <a14:hiddenFill xmlns:a14="http://schemas.microsoft.com/office/drawing/2010/main">
                  <a:noFill/>
                </a14:hiddenFill>
              </a:ext>
            </a:extLst>
          </p:spPr>
        </p:cxnSp>
        <p:pic>
          <p:nvPicPr>
            <p:cNvPr id="8" name="Picture 7">
              <a:extLst>
                <a:ext uri="{FF2B5EF4-FFF2-40B4-BE49-F238E27FC236}">
                  <a16:creationId xmlns:a16="http://schemas.microsoft.com/office/drawing/2014/main" id="{C7DEC71C-1F69-6437-DF5B-9E824513F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 y="451"/>
              <a:ext cx="10124" cy="84"/>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4">
              <a:extLst>
                <a:ext uri="{FF2B5EF4-FFF2-40B4-BE49-F238E27FC236}">
                  <a16:creationId xmlns:a16="http://schemas.microsoft.com/office/drawing/2014/main" id="{F56C3E20-24B5-AA12-3B92-EA24C6A3E9A9}"/>
                </a:ext>
              </a:extLst>
            </p:cNvPr>
            <p:cNvSpPr>
              <a:spLocks/>
            </p:cNvSpPr>
            <p:nvPr/>
          </p:nvSpPr>
          <p:spPr bwMode="auto">
            <a:xfrm>
              <a:off x="969" y="451"/>
              <a:ext cx="10292" cy="14796"/>
            </a:xfrm>
            <a:custGeom>
              <a:avLst/>
              <a:gdLst>
                <a:gd name="T0" fmla="+- 0 1054 970"/>
                <a:gd name="T1" fmla="*/ T0 w 10292"/>
                <a:gd name="T2" fmla="+- 0 15192 451"/>
                <a:gd name="T3" fmla="*/ 15192 h 14796"/>
                <a:gd name="T4" fmla="+- 0 970 970"/>
                <a:gd name="T5" fmla="*/ T4 w 10292"/>
                <a:gd name="T6" fmla="+- 0 15192 451"/>
                <a:gd name="T7" fmla="*/ 15192 h 14796"/>
                <a:gd name="T8" fmla="+- 0 970 970"/>
                <a:gd name="T9" fmla="*/ T8 w 10292"/>
                <a:gd name="T10" fmla="+- 0 15247 451"/>
                <a:gd name="T11" fmla="*/ 15247 h 14796"/>
                <a:gd name="T12" fmla="+- 0 1054 970"/>
                <a:gd name="T13" fmla="*/ T12 w 10292"/>
                <a:gd name="T14" fmla="+- 0 15247 451"/>
                <a:gd name="T15" fmla="*/ 15247 h 14796"/>
                <a:gd name="T16" fmla="+- 0 1054 970"/>
                <a:gd name="T17" fmla="*/ T16 w 10292"/>
                <a:gd name="T18" fmla="+- 0 15192 451"/>
                <a:gd name="T19" fmla="*/ 15192 h 14796"/>
                <a:gd name="T20" fmla="+- 0 11261 970"/>
                <a:gd name="T21" fmla="*/ T20 w 10292"/>
                <a:gd name="T22" fmla="+- 0 451 451"/>
                <a:gd name="T23" fmla="*/ 451 h 14796"/>
                <a:gd name="T24" fmla="+- 0 11177 970"/>
                <a:gd name="T25" fmla="*/ T24 w 10292"/>
                <a:gd name="T26" fmla="+- 0 451 451"/>
                <a:gd name="T27" fmla="*/ 451 h 14796"/>
                <a:gd name="T28" fmla="+- 0 11177 970"/>
                <a:gd name="T29" fmla="*/ T28 w 10292"/>
                <a:gd name="T30" fmla="+- 0 509 451"/>
                <a:gd name="T31" fmla="*/ 509 h 14796"/>
                <a:gd name="T32" fmla="+- 0 11261 970"/>
                <a:gd name="T33" fmla="*/ T32 w 10292"/>
                <a:gd name="T34" fmla="+- 0 509 451"/>
                <a:gd name="T35" fmla="*/ 509 h 14796"/>
                <a:gd name="T36" fmla="+- 0 11261 970"/>
                <a:gd name="T37" fmla="*/ T36 w 10292"/>
                <a:gd name="T38" fmla="+- 0 451 451"/>
                <a:gd name="T39" fmla="*/ 451 h 147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0292" h="14796">
                  <a:moveTo>
                    <a:pt x="84" y="14741"/>
                  </a:moveTo>
                  <a:lnTo>
                    <a:pt x="0" y="14741"/>
                  </a:lnTo>
                  <a:lnTo>
                    <a:pt x="0" y="14796"/>
                  </a:lnTo>
                  <a:lnTo>
                    <a:pt x="84" y="14796"/>
                  </a:lnTo>
                  <a:lnTo>
                    <a:pt x="84" y="14741"/>
                  </a:lnTo>
                  <a:moveTo>
                    <a:pt x="10291" y="0"/>
                  </a:moveTo>
                  <a:lnTo>
                    <a:pt x="10207" y="0"/>
                  </a:lnTo>
                  <a:lnTo>
                    <a:pt x="10207" y="58"/>
                  </a:lnTo>
                  <a:lnTo>
                    <a:pt x="10291" y="58"/>
                  </a:lnTo>
                  <a:lnTo>
                    <a:pt x="10291"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 name="Picture 9">
              <a:extLst>
                <a:ext uri="{FF2B5EF4-FFF2-40B4-BE49-F238E27FC236}">
                  <a16:creationId xmlns:a16="http://schemas.microsoft.com/office/drawing/2014/main" id="{76756B43-CD19-EE55-FF3F-A22FC0334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 y="15163"/>
              <a:ext cx="10124" cy="8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6111AED-0386-D9A6-39AF-222CA0D23B40}"/>
                </a:ext>
              </a:extLst>
            </p:cNvPr>
            <p:cNvSpPr>
              <a:spLocks noChangeArrowheads="1"/>
            </p:cNvSpPr>
            <p:nvPr/>
          </p:nvSpPr>
          <p:spPr bwMode="auto">
            <a:xfrm>
              <a:off x="11176" y="15192"/>
              <a:ext cx="84" cy="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grpSp>
      <p:sp>
        <p:nvSpPr>
          <p:cNvPr id="12" name="TextBox 11">
            <a:extLst>
              <a:ext uri="{FF2B5EF4-FFF2-40B4-BE49-F238E27FC236}">
                <a16:creationId xmlns:a16="http://schemas.microsoft.com/office/drawing/2014/main" id="{AF3E8317-7B24-AF37-E15E-D8C122BF4974}"/>
              </a:ext>
            </a:extLst>
          </p:cNvPr>
          <p:cNvSpPr txBox="1"/>
          <p:nvPr/>
        </p:nvSpPr>
        <p:spPr>
          <a:xfrm>
            <a:off x="406173" y="1784049"/>
            <a:ext cx="6289230" cy="2246769"/>
          </a:xfrm>
          <a:prstGeom prst="rect">
            <a:avLst/>
          </a:prstGeom>
          <a:noFill/>
        </p:spPr>
        <p:txBody>
          <a:bodyPr wrap="square" rtlCol="0">
            <a:spAutoFit/>
          </a:bodyPr>
          <a:lstStyle/>
          <a:p>
            <a:pPr marL="0" marR="257175" indent="0" algn="just">
              <a:spcBef>
                <a:spcPts val="0"/>
              </a:spcBef>
              <a:spcAft>
                <a:spcPts val="0"/>
              </a:spcAft>
            </a:pPr>
            <a:r>
              <a:rPr lang="en-US" sz="1400" dirty="0">
                <a:solidFill>
                  <a:srgbClr val="000000"/>
                </a:solidFill>
                <a:effectLst/>
                <a:highlight>
                  <a:srgbClr val="FFFFFF"/>
                </a:highlight>
                <a:latin typeface="Times New Roman" panose="02020603050405020304" pitchFamily="18" charset="0"/>
                <a:cs typeface="Times New Roman" panose="02020603050405020304" pitchFamily="18" charset="0"/>
              </a:rPr>
              <a:t>3D computer graphics or three-dimensional computer graphics (in contrast with 2D computer graphics) are graphics that use a three-dimensional representation of geometric data that is stored in the computer for the purposes of performing calculations and rendering 2D images. Such images may be stored for viewing later or displayed in real time. 3D computer graphics rely on many of the same algorithms as 2D computer vector graphics in the wire frame model and 2D computer raster graphics in the final rendered display. In computer graphics software, 2D applications may use 3D techniques to achieve effects such as lighting, and 3D may use 2D rendering techniques</a:t>
            </a:r>
            <a:r>
              <a:rPr lang="en-US" sz="1400" dirty="0">
                <a:solidFill>
                  <a:srgbClr val="353535"/>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p>
          <a:p>
            <a:pPr algn="just"/>
            <a:endParaRPr lang="en-US"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D105457-B721-0DB8-4E05-32A6AEA4A99F}"/>
              </a:ext>
            </a:extLst>
          </p:cNvPr>
          <p:cNvSpPr txBox="1"/>
          <p:nvPr/>
        </p:nvSpPr>
        <p:spPr>
          <a:xfrm>
            <a:off x="2692372" y="790545"/>
            <a:ext cx="1473255" cy="338554"/>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ABSTRACT</a:t>
            </a:r>
          </a:p>
        </p:txBody>
      </p:sp>
      <p:sp>
        <p:nvSpPr>
          <p:cNvPr id="14" name="TextBox 13">
            <a:extLst>
              <a:ext uri="{FF2B5EF4-FFF2-40B4-BE49-F238E27FC236}">
                <a16:creationId xmlns:a16="http://schemas.microsoft.com/office/drawing/2014/main" id="{9780E6F5-A50D-6A98-BB0C-9DAC3C5CA626}"/>
              </a:ext>
            </a:extLst>
          </p:cNvPr>
          <p:cNvSpPr txBox="1"/>
          <p:nvPr/>
        </p:nvSpPr>
        <p:spPr>
          <a:xfrm>
            <a:off x="413387" y="4051286"/>
            <a:ext cx="5915025" cy="2246769"/>
          </a:xfrm>
          <a:prstGeom prst="rect">
            <a:avLst/>
          </a:prstGeom>
          <a:noFill/>
        </p:spPr>
        <p:txBody>
          <a:bodyPr wrap="square" rtlCol="0">
            <a:spAutoFit/>
          </a:bodyPr>
          <a:lstStyle/>
          <a:p>
            <a:pPr algn="just"/>
            <a:r>
              <a:rPr lang="en-US" sz="1400" dirty="0">
                <a:solidFill>
                  <a:srgbClr val="000000"/>
                </a:solidFill>
                <a:effectLst/>
                <a:highlight>
                  <a:srgbClr val="FFFFFF"/>
                </a:highlight>
                <a:latin typeface="Times New Roman" panose="02020603050405020304" pitchFamily="18" charset="0"/>
                <a:cs typeface="Times New Roman" panose="02020603050405020304" pitchFamily="18" charset="0"/>
              </a:rPr>
              <a:t>3D computer graphics are often referred to as 3D models. Apart from the rendered graphic, the model is contained within the graphical data file. However, there are differences: a 3D model is mathematical representation of any three-dimensional object. A model is not technically a graphic until it is displayed. A model can be displayed visually as a two-dimensional image through a process called 3D rendering or used in non-graphical computer simulations and calculations. With 3D printing, 3D models are similarly rendered into a 3D physical representation of the model, with limitations to how accurate the rendering can match the virtual model</a:t>
            </a:r>
            <a:endParaRPr lang="en-US" sz="1400" dirty="0">
              <a:effectLst/>
              <a:latin typeface="Times New Roman" panose="02020603050405020304" pitchFamily="18" charset="0"/>
              <a:cs typeface="Times New Roman" panose="02020603050405020304" pitchFamily="18" charset="0"/>
            </a:endParaRPr>
          </a:p>
          <a:p>
            <a:pPr algn="just"/>
            <a:endParaRPr lang="en-US" sz="1400" dirty="0"/>
          </a:p>
        </p:txBody>
      </p:sp>
    </p:spTree>
    <p:extLst>
      <p:ext uri="{BB962C8B-B14F-4D97-AF65-F5344CB8AC3E}">
        <p14:creationId xmlns:p14="http://schemas.microsoft.com/office/powerpoint/2010/main" val="38915551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328</Words>
  <Application>Microsoft Office PowerPoint</Application>
  <PresentationFormat>A4 Paper (210x297 mm)</PresentationFormat>
  <Paragraphs>25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Bavage Akshata</dc:creator>
  <cp:lastModifiedBy>Bavage Akshata</cp:lastModifiedBy>
  <cp:revision>5</cp:revision>
  <dcterms:created xsi:type="dcterms:W3CDTF">2022-05-26T16:12:16Z</dcterms:created>
  <dcterms:modified xsi:type="dcterms:W3CDTF">2022-05-26T16:48:24Z</dcterms:modified>
</cp:coreProperties>
</file>