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4" r:id="rId8"/>
    <p:sldId id="265" r:id="rId9"/>
    <p:sldId id="259" r:id="rId10"/>
    <p:sldId id="262" r:id="rId11"/>
    <p:sldId id="267" r:id="rId12"/>
    <p:sldId id="268" r:id="rId13"/>
    <p:sldId id="266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B8"/>
    <a:srgbClr val="D4ECBA"/>
    <a:srgbClr val="EE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AD4DA2-E85D-4D21-B501-D378ADC574F1}" type="datetimeFigureOut">
              <a:rPr lang="es-ES" smtClean="0"/>
              <a:t>17/06/2013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5361EE-EC63-48CB-8087-2CD7D2E1056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D4DA2-E85D-4D21-B501-D378ADC574F1}" type="datetimeFigureOut">
              <a:rPr lang="es-ES" smtClean="0"/>
              <a:t>17/06/2013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5361EE-EC63-48CB-8087-2CD7D2E1056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D4DA2-E85D-4D21-B501-D378ADC574F1}" type="datetimeFigureOut">
              <a:rPr lang="es-ES" smtClean="0"/>
              <a:t>17/06/2013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5361EE-EC63-48CB-8087-2CD7D2E1056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D4DA2-E85D-4D21-B501-D378ADC574F1}" type="datetimeFigureOut">
              <a:rPr lang="es-ES" smtClean="0"/>
              <a:t>17/06/2013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5361EE-EC63-48CB-8087-2CD7D2E1056B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D4DA2-E85D-4D21-B501-D378ADC574F1}" type="datetimeFigureOut">
              <a:rPr lang="es-ES" smtClean="0"/>
              <a:t>17/06/2013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5361EE-EC63-48CB-8087-2CD7D2E1056B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D4DA2-E85D-4D21-B501-D378ADC574F1}" type="datetimeFigureOut">
              <a:rPr lang="es-ES" smtClean="0"/>
              <a:t>17/06/2013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5361EE-EC63-48CB-8087-2CD7D2E1056B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D4DA2-E85D-4D21-B501-D378ADC574F1}" type="datetimeFigureOut">
              <a:rPr lang="es-ES" smtClean="0"/>
              <a:t>17/06/2013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5361EE-EC63-48CB-8087-2CD7D2E1056B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D4DA2-E85D-4D21-B501-D378ADC574F1}" type="datetimeFigureOut">
              <a:rPr lang="es-ES" smtClean="0"/>
              <a:t>17/06/2013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5361EE-EC63-48CB-8087-2CD7D2E1056B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D4DA2-E85D-4D21-B501-D378ADC574F1}" type="datetimeFigureOut">
              <a:rPr lang="es-ES" smtClean="0"/>
              <a:t>17/06/2013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5361EE-EC63-48CB-8087-2CD7D2E1056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DAD4DA2-E85D-4D21-B501-D378ADC574F1}" type="datetimeFigureOut">
              <a:rPr lang="es-ES" smtClean="0"/>
              <a:t>17/06/2013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5361EE-EC63-48CB-8087-2CD7D2E1056B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AD4DA2-E85D-4D21-B501-D378ADC574F1}" type="datetimeFigureOut">
              <a:rPr lang="es-ES" smtClean="0"/>
              <a:t>17/06/2013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5361EE-EC63-48CB-8087-2CD7D2E1056B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DAD4DA2-E85D-4D21-B501-D378ADC574F1}" type="datetimeFigureOut">
              <a:rPr lang="es-ES" smtClean="0"/>
              <a:t>17/06/2013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F5361EE-EC63-48CB-8087-2CD7D2E1056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C.RAT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HERRAMIENTA DE ADMINISTRACION REMOTA</a:t>
            </a:r>
          </a:p>
        </p:txBody>
      </p:sp>
    </p:spTree>
    <p:extLst>
      <p:ext uri="{BB962C8B-B14F-4D97-AF65-F5344CB8AC3E}">
        <p14:creationId xmlns:p14="http://schemas.microsoft.com/office/powerpoint/2010/main" val="10970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Diseño: Flujo de Datos</a:t>
            </a:r>
            <a:endParaRPr lang="es-ES" dirty="0"/>
          </a:p>
        </p:txBody>
      </p:sp>
      <p:pic>
        <p:nvPicPr>
          <p:cNvPr id="1026" name="Picture 2" descr="C:\Users\jjx001\Desktop\Proyecto RAT\3.Diseño\FlujoDeInforma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84" y="1525228"/>
            <a:ext cx="830411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Diseño: Modelo ER</a:t>
            </a:r>
            <a:endParaRPr lang="es-ES" dirty="0"/>
          </a:p>
        </p:txBody>
      </p:sp>
      <p:pic>
        <p:nvPicPr>
          <p:cNvPr id="5122" name="Picture 2" descr="C:\Users\jjx001\Desktop\Proyecto RAT\2.Analisis\Modelo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4" y="2420888"/>
            <a:ext cx="876230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Diseño: Modelo DB Físico</a:t>
            </a:r>
            <a:endParaRPr lang="es-ES" dirty="0"/>
          </a:p>
        </p:txBody>
      </p:sp>
      <p:pic>
        <p:nvPicPr>
          <p:cNvPr id="4" name="Picture 3" descr="C:\Users\jjx001\Desktop\Proyecto RAT\2.Analisis\ModeloDB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31392"/>
            <a:ext cx="8783638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Diseño: Diagrama de Secuencia</a:t>
            </a:r>
            <a:endParaRPr lang="es-ES" dirty="0"/>
          </a:p>
        </p:txBody>
      </p:sp>
      <p:pic>
        <p:nvPicPr>
          <p:cNvPr id="4098" name="Picture 2" descr="C:\Users\jjx001\Desktop\Proyecto RAT\2.Analisis\DSecuenci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5760640" cy="473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433244" y="4941168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*Ver Protocolo</a:t>
            </a:r>
          </a:p>
        </p:txBody>
      </p:sp>
    </p:spTree>
    <p:extLst>
      <p:ext uri="{BB962C8B-B14F-4D97-AF65-F5344CB8AC3E}">
        <p14:creationId xmlns:p14="http://schemas.microsoft.com/office/powerpoint/2010/main" val="3078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477463"/>
              </p:ext>
            </p:extLst>
          </p:nvPr>
        </p:nvGraphicFramePr>
        <p:xfrm>
          <a:off x="2699792" y="4005064"/>
          <a:ext cx="390799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Paquete" showAsIcon="1" r:id="rId3" imgW="1744920" imgH="513720" progId="Package">
                  <p:embed/>
                </p:oleObj>
              </mc:Choice>
              <mc:Fallback>
                <p:oleObj name="Paquete" showAsIcon="1" r:id="rId3" imgW="1744920" imgH="513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4005064"/>
                        <a:ext cx="3907991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017753"/>
              </p:ext>
            </p:extLst>
          </p:nvPr>
        </p:nvGraphicFramePr>
        <p:xfrm>
          <a:off x="2627784" y="1772816"/>
          <a:ext cx="3888432" cy="122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Paquete" showAsIcon="1" r:id="rId5" imgW="1630440" imgH="513720" progId="Package">
                  <p:embed/>
                </p:oleObj>
              </mc:Choice>
              <mc:Fallback>
                <p:oleObj name="Paquete" showAsIcon="1" r:id="rId5" imgW="1630440" imgH="513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784" y="1772816"/>
                        <a:ext cx="3888432" cy="122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4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12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34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 err="1"/>
              <a:t>CRat</a:t>
            </a:r>
            <a:r>
              <a:rPr lang="es-ES" sz="2400" dirty="0"/>
              <a:t> es una </a:t>
            </a:r>
            <a:r>
              <a:rPr lang="es-ES" sz="2400" dirty="0" smtClean="0"/>
              <a:t>aplicación Cliente-Servidor de </a:t>
            </a:r>
            <a:r>
              <a:rPr lang="es-ES" sz="2400" b="1" dirty="0" smtClean="0"/>
              <a:t>conexión inversa </a:t>
            </a:r>
            <a:r>
              <a:rPr lang="es-ES" sz="2400" dirty="0" smtClean="0"/>
              <a:t> cuyo objetivo es facilitar la realización de tareas y consulta de información en una serie de ordenadores </a:t>
            </a:r>
            <a:r>
              <a:rPr lang="es-ES" sz="2400" b="1" dirty="0" err="1" smtClean="0"/>
              <a:t>windows</a:t>
            </a:r>
            <a:r>
              <a:rPr lang="es-ES" sz="2400" dirty="0" smtClean="0"/>
              <a:t> sobre los que tenemos acceso.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endParaRPr lang="es-ES" dirty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¿Qué es </a:t>
            </a:r>
            <a:r>
              <a:rPr lang="es-ES" dirty="0" err="1" smtClean="0"/>
              <a:t>Crat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1026" name="Picture 2" descr="C:\Users\jjx001\Downloads\1371431218_BeOS_BeBox_gr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78" y="344093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683568" y="5131152"/>
            <a:ext cx="1650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CRAT</a:t>
            </a:r>
          </a:p>
        </p:txBody>
      </p:sp>
      <p:pic>
        <p:nvPicPr>
          <p:cNvPr id="1027" name="Picture 3" descr="C:\Users\jjx001\Downloads\1371431347_screen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35699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jjx001\Downloads\1371431347_screen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78" y="39110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jjx001\Downloads\1371431347_screen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78" y="441303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6216462" y="5293844"/>
            <a:ext cx="24604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Clientes</a:t>
            </a:r>
          </a:p>
          <a:p>
            <a:pPr algn="ctr"/>
            <a:endParaRPr lang="es-ES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4" name="13 Flecha derecha"/>
          <p:cNvSpPr/>
          <p:nvPr/>
        </p:nvSpPr>
        <p:spPr>
          <a:xfrm>
            <a:off x="2555776" y="4305026"/>
            <a:ext cx="3528392" cy="826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C:\Users\jjx001\Downloads\1371431481_agt_we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372" y="41659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8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Lenguaje potente </a:t>
            </a:r>
            <a:r>
              <a:rPr lang="es-ES" dirty="0"/>
              <a:t>orientado a </a:t>
            </a:r>
            <a:r>
              <a:rPr lang="es-ES" dirty="0" smtClean="0"/>
              <a:t>objetos.</a:t>
            </a:r>
            <a:endParaRPr lang="es-ES" dirty="0"/>
          </a:p>
          <a:p>
            <a:r>
              <a:rPr lang="es-ES" dirty="0" smtClean="0"/>
              <a:t>Esta desarrollado por Microsoft para el SO </a:t>
            </a:r>
            <a:r>
              <a:rPr lang="es-ES" dirty="0" err="1" smtClean="0"/>
              <a:t>windows</a:t>
            </a:r>
            <a:r>
              <a:rPr lang="es-ES" dirty="0" smtClean="0"/>
              <a:t>.</a:t>
            </a:r>
          </a:p>
          <a:p>
            <a:r>
              <a:rPr lang="es-ES" dirty="0" smtClean="0"/>
              <a:t>Posee un buen entorno de desarrollo (Visual Studio).</a:t>
            </a:r>
          </a:p>
          <a:p>
            <a:r>
              <a:rPr lang="es-ES" dirty="0" smtClean="0"/>
              <a:t>Interacción con código nativo de forma mas simple que otros </a:t>
            </a:r>
            <a:r>
              <a:rPr lang="es-ES" smtClean="0"/>
              <a:t>lenguajes. </a:t>
            </a:r>
            <a:endParaRPr lang="es-ES" dirty="0" smtClean="0"/>
          </a:p>
          <a:p>
            <a:pPr marL="109728" indent="0">
              <a:buNone/>
            </a:pPr>
            <a:r>
              <a:rPr lang="es-ES" dirty="0" smtClean="0"/>
              <a:t> </a:t>
            </a:r>
          </a:p>
          <a:p>
            <a:pPr marL="109728" indent="0"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 C# .NET?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4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808135"/>
              </p:ext>
            </p:extLst>
          </p:nvPr>
        </p:nvGraphicFramePr>
        <p:xfrm>
          <a:off x="529207" y="761596"/>
          <a:ext cx="8075241" cy="5115676"/>
        </p:xfrm>
        <a:graphic>
          <a:graphicData uri="http://schemas.openxmlformats.org/drawingml/2006/table">
            <a:tbl>
              <a:tblPr firstRow="1" bandRow="1">
                <a:effectLst>
                  <a:reflection endPos="0" dist="50800" dir="5400000" sy="-100000" algn="bl" rotWithShape="0"/>
                </a:effectLst>
                <a:tableStyleId>{5C22544A-7EE6-4342-B048-85BDC9FD1C3A}</a:tableStyleId>
              </a:tblPr>
              <a:tblGrid>
                <a:gridCol w="2691747"/>
                <a:gridCol w="2691747"/>
                <a:gridCol w="2691747"/>
              </a:tblGrid>
              <a:tr h="230074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Criterio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J2EE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.Net</a:t>
                      </a:r>
                      <a:endParaRPr lang="es-ES" sz="1400" dirty="0"/>
                    </a:p>
                  </a:txBody>
                  <a:tcPr/>
                </a:tc>
              </a:tr>
              <a:tr h="397114">
                <a:tc>
                  <a:txBody>
                    <a:bodyPr/>
                    <a:lstStyle/>
                    <a:p>
                      <a:r>
                        <a:rPr lang="es-ES" sz="1400" smtClean="0"/>
                        <a:t>Entorno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NetBeans,Eclipse,JIdea</a:t>
                      </a:r>
                      <a:endParaRPr lang="es-ES" sz="1400" dirty="0"/>
                    </a:p>
                  </a:txBody>
                  <a:tcPr>
                    <a:solidFill>
                      <a:srgbClr val="D4EC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Visual Studio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err="1" smtClean="0"/>
                        <a:t>.Net</a:t>
                      </a:r>
                      <a:endParaRPr lang="es-ES" sz="1400" dirty="0"/>
                    </a:p>
                  </a:txBody>
                  <a:tcPr>
                    <a:solidFill>
                      <a:srgbClr val="D4ECBA"/>
                    </a:solidFill>
                  </a:tcPr>
                </a:tc>
              </a:tr>
              <a:tr h="5673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Compilación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La</a:t>
                      </a:r>
                      <a:r>
                        <a:rPr lang="es-ES" sz="1400" baseline="0" dirty="0" smtClean="0"/>
                        <a:t> transformación a </a:t>
                      </a:r>
                      <a:r>
                        <a:rPr lang="es-ES" sz="1400" baseline="0" dirty="0" err="1" smtClean="0"/>
                        <a:t>bytecodes</a:t>
                      </a:r>
                      <a:r>
                        <a:rPr lang="es-ES" sz="1400" baseline="0" dirty="0" smtClean="0"/>
                        <a:t> es lenta en grandes proyectos.</a:t>
                      </a:r>
                      <a:endParaRPr lang="es-ES" sz="1400" dirty="0"/>
                    </a:p>
                  </a:txBody>
                  <a:tcPr>
                    <a:solidFill>
                      <a:srgbClr val="FEF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Tiene</a:t>
                      </a:r>
                      <a:r>
                        <a:rPr lang="es-ES" sz="1400" baseline="0" dirty="0" smtClean="0"/>
                        <a:t> un compilado a MSIL bastante rápido.</a:t>
                      </a:r>
                      <a:endParaRPr lang="es-ES" sz="1400" dirty="0"/>
                    </a:p>
                  </a:txBody>
                  <a:tcPr>
                    <a:solidFill>
                      <a:srgbClr val="D4ECBA"/>
                    </a:solidFill>
                  </a:tcPr>
                </a:tc>
              </a:tr>
              <a:tr h="567305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Seguridad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Buena</a:t>
                      </a:r>
                      <a:r>
                        <a:rPr lang="es-ES" sz="1400" baseline="0" dirty="0" smtClean="0"/>
                        <a:t> gestión en grandes aplicaciones</a:t>
                      </a:r>
                      <a:endParaRPr lang="es-ES" sz="1400" dirty="0"/>
                    </a:p>
                  </a:txBody>
                  <a:tcPr>
                    <a:solidFill>
                      <a:srgbClr val="FEF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Buen sistema de permisos</a:t>
                      </a:r>
                      <a:r>
                        <a:rPr lang="es-ES" sz="1400" baseline="0" dirty="0" smtClean="0"/>
                        <a:t> y restricciones</a:t>
                      </a:r>
                      <a:endParaRPr lang="es-ES" sz="1400" dirty="0"/>
                    </a:p>
                  </a:txBody>
                  <a:tcPr>
                    <a:solidFill>
                      <a:srgbClr val="FEF9B8"/>
                    </a:solidFill>
                  </a:tcPr>
                </a:tc>
              </a:tr>
              <a:tr h="230074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Multiplataforma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Si</a:t>
                      </a:r>
                      <a:endParaRPr lang="es-ES" sz="1400" dirty="0"/>
                    </a:p>
                  </a:txBody>
                  <a:tcPr>
                    <a:solidFill>
                      <a:srgbClr val="D4EC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No</a:t>
                      </a:r>
                      <a:endParaRPr lang="es-ES" sz="1400" dirty="0"/>
                    </a:p>
                  </a:txBody>
                  <a:tcPr>
                    <a:solidFill>
                      <a:srgbClr val="EEC8C8"/>
                    </a:solidFill>
                  </a:tcPr>
                </a:tc>
              </a:tr>
              <a:tr h="230074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Múltiples Lenguajes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Solo</a:t>
                      </a:r>
                      <a:r>
                        <a:rPr lang="es-ES" sz="1400" baseline="0" dirty="0" smtClean="0"/>
                        <a:t> Java</a:t>
                      </a:r>
                      <a:endParaRPr lang="es-ES" sz="1400" dirty="0"/>
                    </a:p>
                  </a:txBody>
                  <a:tcPr>
                    <a:solidFill>
                      <a:srgbClr val="EEC8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C#,VB,J#</a:t>
                      </a:r>
                      <a:endParaRPr lang="es-ES" sz="1400" dirty="0"/>
                    </a:p>
                  </a:txBody>
                  <a:tcPr>
                    <a:solidFill>
                      <a:srgbClr val="D4ECBA"/>
                    </a:solidFill>
                  </a:tcPr>
                </a:tc>
              </a:tr>
              <a:tr h="230074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Rendimiento</a:t>
                      </a:r>
                      <a:endParaRPr lang="es-E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Son</a:t>
                      </a:r>
                      <a:r>
                        <a:rPr lang="es-ES" sz="1400" baseline="0" dirty="0" smtClean="0"/>
                        <a:t> muy similares</a:t>
                      </a:r>
                      <a:endParaRPr lang="es-ES" sz="1400" dirty="0"/>
                    </a:p>
                  </a:txBody>
                  <a:tcPr>
                    <a:solidFill>
                      <a:srgbClr val="FEF9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73749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Reutilización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Mismo</a:t>
                      </a:r>
                      <a:r>
                        <a:rPr lang="es-ES" sz="1400" baseline="0" dirty="0" smtClean="0"/>
                        <a:t> código en distintas plataformas.</a:t>
                      </a:r>
                      <a:endParaRPr lang="es-ES" sz="1400" dirty="0"/>
                    </a:p>
                  </a:txBody>
                  <a:tcPr>
                    <a:solidFill>
                      <a:srgbClr val="D4EC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No de forma nativa. (Empieza a ser posible mediante</a:t>
                      </a:r>
                      <a:r>
                        <a:rPr lang="es-ES" sz="1400" baseline="0" dirty="0" smtClean="0"/>
                        <a:t> la plataforma MONO</a:t>
                      </a:r>
                      <a:r>
                        <a:rPr lang="es-ES" sz="1400" dirty="0" smtClean="0"/>
                        <a:t>)</a:t>
                      </a:r>
                      <a:endParaRPr lang="es-ES" sz="1400" dirty="0"/>
                    </a:p>
                  </a:txBody>
                  <a:tcPr>
                    <a:solidFill>
                      <a:srgbClr val="EEC8C8"/>
                    </a:solidFill>
                  </a:tcPr>
                </a:tc>
              </a:tr>
              <a:tr h="737497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Velocidad</a:t>
                      </a:r>
                      <a:r>
                        <a:rPr lang="es-ES" sz="1400" baseline="0" dirty="0" smtClean="0"/>
                        <a:t> de Desarrollo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Algunas</a:t>
                      </a:r>
                      <a:r>
                        <a:rPr lang="es-ES" sz="1400" baseline="0" dirty="0" smtClean="0"/>
                        <a:t> funcionalidades son mas lentas de desarrollar.</a:t>
                      </a:r>
                      <a:endParaRPr lang="es-ES" sz="1400" dirty="0"/>
                    </a:p>
                  </a:txBody>
                  <a:tcPr>
                    <a:solidFill>
                      <a:srgbClr val="FEF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Desarrollar funcionalidades</a:t>
                      </a:r>
                      <a:r>
                        <a:rPr lang="es-ES" sz="1400" baseline="0" dirty="0" smtClean="0"/>
                        <a:t> básicas es mas rápido.</a:t>
                      </a:r>
                      <a:endParaRPr lang="es-ES" sz="1400" dirty="0"/>
                    </a:p>
                  </a:txBody>
                  <a:tcPr>
                    <a:solidFill>
                      <a:srgbClr val="D4ECB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ES" sz="1400" dirty="0" err="1" smtClean="0"/>
                        <a:t>OpenSource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Java es de código</a:t>
                      </a:r>
                      <a:r>
                        <a:rPr lang="es-ES" sz="1400" baseline="0" dirty="0" smtClean="0"/>
                        <a:t> abierto</a:t>
                      </a:r>
                      <a:endParaRPr lang="es-ES" sz="1400" dirty="0"/>
                    </a:p>
                  </a:txBody>
                  <a:tcPr>
                    <a:solidFill>
                      <a:srgbClr val="D4EC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La mayoría</a:t>
                      </a:r>
                      <a:r>
                        <a:rPr lang="es-ES" sz="1400" baseline="0" dirty="0" smtClean="0"/>
                        <a:t> del código es propietario.</a:t>
                      </a:r>
                      <a:endParaRPr lang="es-ES" sz="1400" dirty="0"/>
                    </a:p>
                  </a:txBody>
                  <a:tcPr>
                    <a:solidFill>
                      <a:srgbClr val="EEC8C8"/>
                    </a:solidFill>
                  </a:tcPr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-171400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Comparativa .NET vs J2EE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63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Esta desarrollado en </a:t>
            </a:r>
            <a:r>
              <a:rPr lang="es-ES" b="1" dirty="0" smtClean="0"/>
              <a:t>C#</a:t>
            </a:r>
            <a:r>
              <a:rPr lang="es-ES" dirty="0" smtClean="0"/>
              <a:t> usando el </a:t>
            </a:r>
            <a:r>
              <a:rPr lang="es-ES" b="1" dirty="0" smtClean="0"/>
              <a:t>Framework </a:t>
            </a:r>
            <a:r>
              <a:rPr lang="es-ES" b="1" dirty="0" err="1" smtClean="0"/>
              <a:t>.Net</a:t>
            </a:r>
            <a:r>
              <a:rPr lang="es-ES" b="1" dirty="0" smtClean="0"/>
              <a:t> 4.0</a:t>
            </a:r>
            <a:r>
              <a:rPr lang="es-ES" dirty="0" smtClean="0"/>
              <a:t> de Microsoft. </a:t>
            </a:r>
          </a:p>
          <a:p>
            <a:r>
              <a:rPr lang="es-ES" dirty="0" smtClean="0"/>
              <a:t>Hace uso de la </a:t>
            </a:r>
            <a:r>
              <a:rPr lang="es-ES" b="1" dirty="0" smtClean="0"/>
              <a:t>Api nativa de </a:t>
            </a:r>
            <a:r>
              <a:rPr lang="es-ES" b="1" dirty="0" err="1" smtClean="0"/>
              <a:t>windows</a:t>
            </a:r>
            <a:r>
              <a:rPr lang="es-ES" b="1" dirty="0" smtClean="0"/>
              <a:t> </a:t>
            </a:r>
            <a:r>
              <a:rPr lang="es-ES" dirty="0" smtClean="0"/>
              <a:t>escrita en </a:t>
            </a:r>
            <a:r>
              <a:rPr lang="es-ES" b="1" dirty="0" smtClean="0"/>
              <a:t>C++</a:t>
            </a:r>
            <a:r>
              <a:rPr lang="es-ES" dirty="0" smtClean="0"/>
              <a:t>, para interactuar directamente con el sistema operativo.</a:t>
            </a:r>
          </a:p>
          <a:p>
            <a:r>
              <a:rPr lang="es-ES" dirty="0" smtClean="0"/>
              <a:t> Utiliza un gestor de Base de Datos </a:t>
            </a:r>
            <a:r>
              <a:rPr lang="es-ES" b="1" dirty="0" err="1" smtClean="0"/>
              <a:t>MySQL</a:t>
            </a:r>
            <a:r>
              <a:rPr lang="es-ES" dirty="0" smtClean="0"/>
              <a:t> para almacenar la información que va generando.</a:t>
            </a:r>
          </a:p>
          <a:p>
            <a:r>
              <a:rPr lang="es-ES" dirty="0" smtClean="0"/>
              <a:t>Utiliza </a:t>
            </a:r>
            <a:r>
              <a:rPr lang="es-ES" b="1" dirty="0" err="1" smtClean="0"/>
              <a:t>Crystal</a:t>
            </a:r>
            <a:r>
              <a:rPr lang="es-ES" b="1" dirty="0" smtClean="0"/>
              <a:t> </a:t>
            </a:r>
            <a:r>
              <a:rPr lang="es-ES" b="1" dirty="0" err="1" smtClean="0"/>
              <a:t>Repots</a:t>
            </a:r>
            <a:r>
              <a:rPr lang="es-ES" b="1" dirty="0" smtClean="0"/>
              <a:t> </a:t>
            </a:r>
            <a:r>
              <a:rPr lang="es-ES" dirty="0" smtClean="0"/>
              <a:t>de </a:t>
            </a:r>
            <a:r>
              <a:rPr lang="es-ES" b="1" dirty="0" smtClean="0"/>
              <a:t>SAP </a:t>
            </a:r>
            <a:r>
              <a:rPr lang="es-ES" dirty="0" smtClean="0"/>
              <a:t>para tratar la información almacenada en la  base de datos.</a:t>
            </a:r>
            <a:endParaRPr lang="es-ES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Especificaciones </a:t>
            </a:r>
            <a:r>
              <a:rPr lang="es-ES" dirty="0" err="1" smtClean="0"/>
              <a:t>tecnicas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9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s-ES" dirty="0" smtClean="0"/>
              <a:t>Planificación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Análisis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Diseño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Codificación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Pruebas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Implantación</a:t>
            </a:r>
          </a:p>
          <a:p>
            <a:pPr marL="624078" indent="-514350">
              <a:buFont typeface="+mj-lt"/>
              <a:buAutoNum type="arabicPeriod"/>
            </a:pPr>
            <a:r>
              <a:rPr lang="es-ES" dirty="0" smtClean="0"/>
              <a:t>Otra documentación</a:t>
            </a:r>
          </a:p>
          <a:p>
            <a:pPr marL="624078" indent="-514350">
              <a:buFont typeface="+mj-lt"/>
              <a:buAutoNum type="arabicPeriod"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Fases del Desarrollo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80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Planificación</a:t>
            </a:r>
            <a:endParaRPr lang="es-ES" dirty="0"/>
          </a:p>
        </p:txBody>
      </p:sp>
      <p:pic>
        <p:nvPicPr>
          <p:cNvPr id="2050" name="Picture 2" descr="C:\Users\jjx001\Desktop\Proyecto RAT\1.Planificación\Diagrama de GANT Prj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49694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Analisis</a:t>
            </a:r>
            <a:r>
              <a:rPr lang="es-ES" dirty="0" smtClean="0"/>
              <a:t>: Casos de Uso</a:t>
            </a:r>
            <a:endParaRPr lang="es-ES" dirty="0"/>
          </a:p>
        </p:txBody>
      </p:sp>
      <p:pic>
        <p:nvPicPr>
          <p:cNvPr id="3074" name="Picture 2" descr="C:\Users\jjx001\Desktop\Proyecto RAT\2.Analisis\1.CasodeU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2" y="1196752"/>
            <a:ext cx="8451948" cy="464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Diseño: Estructura de la aplicación</a:t>
            </a:r>
            <a:endParaRPr lang="es-ES" dirty="0"/>
          </a:p>
        </p:txBody>
      </p:sp>
      <p:pic>
        <p:nvPicPr>
          <p:cNvPr id="1026" name="Picture 2" descr="C:\Users\jjx001\Desktop\Proyecto RAT\3.Diseño\EstructuraA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120755" cy="42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2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278</TotalTime>
  <Words>321</Words>
  <Application>Microsoft Office PowerPoint</Application>
  <PresentationFormat>Presentación en pantalla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Concurrencia</vt:lpstr>
      <vt:lpstr>Paquete</vt:lpstr>
      <vt:lpstr>C.RAT</vt:lpstr>
      <vt:lpstr>¿Qué es Crat?</vt:lpstr>
      <vt:lpstr>¿Por qué C# .NET?</vt:lpstr>
      <vt:lpstr>Comparativa .NET vs J2EE</vt:lpstr>
      <vt:lpstr>Especificaciones tecnicas</vt:lpstr>
      <vt:lpstr>Fases del Desarrollo</vt:lpstr>
      <vt:lpstr>Planificación</vt:lpstr>
      <vt:lpstr>Analisis: Casos de Uso</vt:lpstr>
      <vt:lpstr>Diseño: Estructura de la aplicación</vt:lpstr>
      <vt:lpstr>Diseño: Flujo de Datos</vt:lpstr>
      <vt:lpstr>Diseño: Modelo ER</vt:lpstr>
      <vt:lpstr>Diseño: Modelo DB Físico</vt:lpstr>
      <vt:lpstr>Diseño: Diagrama de Secuencia</vt:lpstr>
      <vt:lpstr>Diagrama de Clases</vt:lpstr>
      <vt:lpstr>Presentación de PowerPoint</vt:lpstr>
      <vt:lpstr>Presentación de PowerPoint</vt:lpstr>
    </vt:vector>
  </TitlesOfParts>
  <Company>RevolucionUnattended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C.RAT</dc:title>
  <dc:creator>jjx001</dc:creator>
  <cp:lastModifiedBy>jj-virtual-XP</cp:lastModifiedBy>
  <cp:revision>21</cp:revision>
  <dcterms:created xsi:type="dcterms:W3CDTF">2013-06-16T20:00:11Z</dcterms:created>
  <dcterms:modified xsi:type="dcterms:W3CDTF">2013-06-17T12:21:32Z</dcterms:modified>
</cp:coreProperties>
</file>