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1" r:id="rId14"/>
    <p:sldId id="282" r:id="rId15"/>
    <p:sldId id="274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73" r:id="rId25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r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0216" autoAdjust="0"/>
  </p:normalViewPr>
  <p:slideViewPr>
    <p:cSldViewPr>
      <p:cViewPr varScale="1">
        <p:scale>
          <a:sx n="106" d="100"/>
          <a:sy n="106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C33B-DC3C-4E38-A392-1826901742C8}" type="datetimeFigureOut">
              <a:rPr lang="cs-CZ" smtClean="0"/>
              <a:t>27.2.2017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19977-E3ED-4268-A45E-8BC7A93C1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584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cs-CZ" altLang="cs-CZ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BC9EB8-9D77-46CF-AF00-11A87D35682C}" type="datetimeFigureOut">
              <a:rPr lang="cs-CZ" altLang="cs-CZ"/>
              <a:pPr/>
              <a:t>27.2.2017</a:t>
            </a:fld>
            <a:endParaRPr lang="cs-CZ" altLang="cs-CZ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cs-CZ" altLang="cs-CZ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92EEC1B-4BD8-45E3-8B4A-3B2FE53F1CE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92327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Existují ještě</a:t>
            </a:r>
            <a:r>
              <a:rPr lang="cs-CZ" baseline="0" dirty="0" smtClean="0"/>
              <a:t> tzv. „Přírodní parky“, které si mohou na svém území </a:t>
            </a:r>
            <a:r>
              <a:rPr lang="cs-CZ" baseline="0" smtClean="0"/>
              <a:t>vyhlásit Kraje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EEC1B-4BD8-45E3-8B4A-3B2FE53F1CED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9763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§ 8 zákona č.</a:t>
            </a:r>
            <a:r>
              <a:rPr lang="cs-CZ" baseline="0" dirty="0" smtClean="0"/>
              <a:t> 114/1992 Sb. </a:t>
            </a:r>
          </a:p>
          <a:p>
            <a:r>
              <a:rPr lang="cs-CZ" baseline="0" dirty="0" smtClean="0"/>
              <a:t>+ </a:t>
            </a:r>
            <a:r>
              <a:rPr lang="cs-CZ" baseline="0" dirty="0" err="1" smtClean="0"/>
              <a:t>provádděcí</a:t>
            </a:r>
            <a:r>
              <a:rPr lang="cs-CZ" baseline="0" dirty="0" smtClean="0"/>
              <a:t> vyhláška č. 189/2013 Sb. O ochraně dřevin a povolování jejich kácení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EEC1B-4BD8-45E3-8B4A-3B2FE53F1CED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7539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(4)  Při  oplocování  či  ohrazování  pozemků, které nejsou vyloučeny z práva  volného  průchodu  podle  odstavce  3,  musí vlastník či nájemce zajistit  technickými  nebo  jinými  opatřeními  možnost jejich volného průchodu na vhodném místě pozemku.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EEC1B-4BD8-45E3-8B4A-3B2FE53F1CED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4016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 § 29</a:t>
            </a:r>
          </a:p>
          <a:p>
            <a:r>
              <a:rPr lang="cs-CZ" smtClean="0"/>
              <a:t>Na </a:t>
            </a:r>
            <a:r>
              <a:rPr lang="cs-CZ" dirty="0" smtClean="0"/>
              <a:t>celém území národních přírodních rezervací je zakázáno</a:t>
            </a:r>
          </a:p>
          <a:p>
            <a:r>
              <a:rPr lang="cs-CZ" dirty="0" smtClean="0"/>
              <a:t>  d) vstupovat a vjíždět mimo cesty vyznačené se souhlasem orgánu ochrany přírody,  kromě vlastníků a nájemců pozemků,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EEC1B-4BD8-45E3-8B4A-3B2FE53F1CED}" type="slidenum">
              <a:rPr lang="cs-CZ" altLang="cs-CZ" smtClean="0"/>
              <a:pPr/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804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/>
              <a:t>§ 6</a:t>
            </a:r>
          </a:p>
          <a:p>
            <a:endParaRPr lang="cs-CZ" altLang="cs-CZ"/>
          </a:p>
          <a:p>
            <a:r>
              <a:rPr lang="cs-CZ" altLang="cs-CZ"/>
              <a:t>   Obecné nakládání s povrchovými vodami</a:t>
            </a:r>
          </a:p>
          <a:p>
            <a:endParaRPr lang="cs-CZ" altLang="cs-CZ"/>
          </a:p>
          <a:p>
            <a:r>
              <a:rPr lang="cs-CZ" altLang="cs-CZ"/>
              <a:t>   (1)  Každý  může  na  vlastní  nebezpečí  bez  povolení  nebo  souhlasu vodoprávního  úřadu  odebírat povrchové vody nebo s nimi jinak nakládat pro  vlastní  potřebu,  není-li  k  tomu  třeba  zvláštního technického zařízení.</a:t>
            </a:r>
          </a:p>
        </p:txBody>
      </p:sp>
    </p:spTree>
    <p:extLst>
      <p:ext uri="{BB962C8B-B14F-4D97-AF65-F5344CB8AC3E}">
        <p14:creationId xmlns:p14="http://schemas.microsoft.com/office/powerpoint/2010/main" val="424259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 § 18</a:t>
            </a:r>
          </a:p>
          <a:p>
            <a:endParaRPr lang="cs-CZ" dirty="0" smtClean="0"/>
          </a:p>
          <a:p>
            <a:r>
              <a:rPr lang="cs-CZ" dirty="0" smtClean="0"/>
              <a:t>   Osobní pomoc</a:t>
            </a:r>
          </a:p>
          <a:p>
            <a:endParaRPr lang="cs-CZ" dirty="0" smtClean="0"/>
          </a:p>
          <a:p>
            <a:r>
              <a:rPr lang="cs-CZ" dirty="0" smtClean="0"/>
              <a:t>   Každý je povinen v souvislosti se zdoláváním požáru</a:t>
            </a:r>
          </a:p>
          <a:p>
            <a:r>
              <a:rPr lang="cs-CZ" dirty="0" smtClean="0"/>
              <a:t>   a) provést nutná opatření pro záchranu ohrožených osob,</a:t>
            </a:r>
          </a:p>
          <a:p>
            <a:r>
              <a:rPr lang="cs-CZ" dirty="0" smtClean="0"/>
              <a:t>   b)  uhasit  požár,  jestliže je to možné, nebo provést nutná opatření k zamezení jeho šíření,</a:t>
            </a:r>
          </a:p>
          <a:p>
            <a:r>
              <a:rPr lang="cs-CZ" dirty="0" smtClean="0"/>
              <a:t>   c)  ohlásit  neodkladně na určeném místě zjištěný požár nebo zabezpečit jeho ohlášení,</a:t>
            </a:r>
          </a:p>
          <a:p>
            <a:r>
              <a:rPr lang="cs-CZ" dirty="0" smtClean="0"/>
              <a:t>   d)  poskytnout  osobní pomoc jednotce požární ochrany na výzvu velitele zásahu, velitele jednotky požární ochrany nebo obce.</a:t>
            </a:r>
          </a:p>
          <a:p>
            <a:endParaRPr lang="cs-CZ" dirty="0" smtClean="0"/>
          </a:p>
          <a:p>
            <a:r>
              <a:rPr lang="cs-CZ" dirty="0" smtClean="0"/>
              <a:t>   § 19</a:t>
            </a:r>
          </a:p>
          <a:p>
            <a:endParaRPr lang="cs-CZ" dirty="0" smtClean="0"/>
          </a:p>
          <a:p>
            <a:r>
              <a:rPr lang="cs-CZ" dirty="0" smtClean="0"/>
              <a:t>   Věcná pomoc</a:t>
            </a:r>
          </a:p>
          <a:p>
            <a:endParaRPr lang="cs-CZ" dirty="0" smtClean="0"/>
          </a:p>
          <a:p>
            <a:r>
              <a:rPr lang="cs-CZ" dirty="0" smtClean="0"/>
              <a:t>   Každý  je  povinen  na výzvu velitele zásahu, velitele jednotky požární ochrany  nebo obce poskytnout dopravní prostředky, zdroje vody, spojová zařízení a jiné věci potřebné ke zdolání požáru.</a:t>
            </a:r>
          </a:p>
          <a:p>
            <a:endParaRPr lang="cs-CZ" dirty="0" smtClean="0"/>
          </a:p>
          <a:p>
            <a:r>
              <a:rPr lang="cs-CZ" dirty="0" smtClean="0"/>
              <a:t>   § 20</a:t>
            </a:r>
          </a:p>
          <a:p>
            <a:endParaRPr lang="cs-CZ" dirty="0" smtClean="0"/>
          </a:p>
          <a:p>
            <a:r>
              <a:rPr lang="cs-CZ" dirty="0" smtClean="0"/>
              <a:t>   Vynětí z povinnosti poskytnout osobní a věcnou pomoc</a:t>
            </a:r>
          </a:p>
          <a:p>
            <a:endParaRPr lang="cs-CZ" dirty="0" smtClean="0"/>
          </a:p>
          <a:p>
            <a:r>
              <a:rPr lang="cs-CZ" dirty="0" smtClean="0"/>
              <a:t>   (1) Povinnost poskytovat pomoc uvedenou v § 18 a 19 se nevztahuje na</a:t>
            </a:r>
          </a:p>
          <a:p>
            <a:endParaRPr lang="cs-CZ" dirty="0" smtClean="0"/>
          </a:p>
          <a:p>
            <a:r>
              <a:rPr lang="cs-CZ" dirty="0" smtClean="0"/>
              <a:t>   a)   útvary   a  vojáky  ozbrojených  sil  České  republiky,  útvary  a  příslušníky  Policie České republiky, Generální inspekce bezpečnostních sborů,  Bezpečnostní  informační  služby a Vězeňské služby, jestliže by</a:t>
            </a:r>
          </a:p>
          <a:p>
            <a:r>
              <a:rPr lang="cs-CZ" dirty="0" smtClean="0"/>
              <a:t>   poskytnutím pomoci byl vážně ohrožen důležitý zájem služby,</a:t>
            </a:r>
          </a:p>
          <a:p>
            <a:r>
              <a:rPr lang="cs-CZ" dirty="0" smtClean="0"/>
              <a:t>   b)  právnické  osoby  a  podnikající  fyzické  osoby  v oblasti veřejné hromadné  dopravy, energetiky a spojů a jejich zaměstnance, jestliže by poskytnutí  pomoci  mohlo  mít  za  následek závažnou poruchu provozu u</a:t>
            </a:r>
          </a:p>
          <a:p>
            <a:r>
              <a:rPr lang="cs-CZ" dirty="0" smtClean="0"/>
              <a:t>   těchto  právnických  osob  a  podnikajících  fyzických  osob, nebo jiný závažný následek,</a:t>
            </a:r>
          </a:p>
          <a:p>
            <a:r>
              <a:rPr lang="cs-CZ" dirty="0" smtClean="0"/>
              <a:t>   c)  právnické osoby a podnikající fyzické osoby v oblasti zdravotnictví a  jejich  zaměstnance,  jestliže  by  poskytnutím  pomoci  bylo  vážně ohroženo plnění úkolů podle zvláštních předpisů.^1p)</a:t>
            </a:r>
          </a:p>
          <a:p>
            <a:endParaRPr lang="cs-CZ" dirty="0" smtClean="0"/>
          </a:p>
          <a:p>
            <a:r>
              <a:rPr lang="cs-CZ" dirty="0" smtClean="0"/>
              <a:t>   (2)  Fyzická  osoba není povinna poskytnout pomoc uvedenou v § 18 a 19, jestliže  jí  v  tom  brání  důležitá  okolnost  nebo  jestliže  by tím vystavila vážnému ohrožení sebe nebo osoby blízké.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EEC1B-4BD8-45E3-8B4A-3B2FE53F1CED}" type="slidenum">
              <a:rPr lang="cs-CZ" altLang="cs-CZ" smtClean="0"/>
              <a:pPr/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444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dirty="0" smtClean="0"/>
              <a:t>Klepnutím lze upravit styl předlohy nadpisů.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28E6-89A1-4499-95EB-8D66C3C4DAD5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49375-A1C5-4A0B-9D49-CB0AE00E3C1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667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B0ED-FC76-469A-B5BA-FAA0FF2BAA48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1FF23-A07C-49C9-8161-D9C89543FC1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7669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726F-C728-424E-8346-BECDF445CF69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1BA74-4CAB-4FEC-B78F-F86E3158DD9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7511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4906888" cy="648072"/>
          </a:xfrm>
        </p:spPr>
        <p:txBody>
          <a:bodyPr>
            <a:normAutofit/>
          </a:bodyPr>
          <a:lstStyle>
            <a:lvl1pPr algn="l">
              <a:defRPr sz="3200" b="1">
                <a:latin typeface="Arial Rounded MT Bold" pitchFamily="34" charset="0"/>
                <a:cs typeface="Arial" pitchFamily="34" charset="0"/>
              </a:defRPr>
            </a:lvl1pPr>
          </a:lstStyle>
          <a:p>
            <a:r>
              <a:rPr lang="cs-CZ" dirty="0" smtClean="0"/>
              <a:t>Klepnutím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 Rounded MT Bold" pitchFamily="34" charset="0"/>
              </a:defRPr>
            </a:lvl1pPr>
            <a:lvl2pPr>
              <a:defRPr sz="2000">
                <a:latin typeface="Arial Rounded MT Bold" pitchFamily="34" charset="0"/>
              </a:defRPr>
            </a:lvl2pPr>
            <a:lvl3pPr>
              <a:defRPr>
                <a:latin typeface="Arial Rounded MT Bold" pitchFamily="34" charset="0"/>
              </a:defRPr>
            </a:lvl3pPr>
          </a:lstStyle>
          <a:p>
            <a:pPr lvl="0"/>
            <a:r>
              <a:rPr lang="cs-CZ" dirty="0" smtClean="0"/>
              <a:t>Klepnutím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endParaRPr lang="cs-CZ" dirty="0" smtClean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CD7AD-45FE-4DD3-8688-C60697A6F73D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ADE25-9B24-438D-A510-683D7739DDC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6743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CC95-4839-43E7-8E8A-1EA272A5DAEF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7A88-DDE7-46D1-B57B-A857D0F0F77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31BB-322A-4AE8-BD76-C1D22D86106B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7D9A6-99A9-42DA-95EF-C4D1D85E898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4533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3F1F1-D6B5-4955-915E-51CC1158D6EE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CAC84-7C19-4B3D-AB80-E0EC0228F68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2716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57FA4-9205-4B77-BC00-4C8563A46991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9FE9B-4118-4296-91E5-8B62D49AAEB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0866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D2A4-C0B5-4B9D-BE7F-215387C047C1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9FCD7-DB22-4632-8135-9E2BB1776E1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024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85D5E-B196-48E7-97ED-23890A0263C3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B31B-58F5-4976-8D6E-DF7832C6AD7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7324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7899-8113-4E6B-9D5B-8BA13AE1A4D6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23BEC-81B1-4311-8424-312C667F93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3263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46F6-ECE3-41F8-93DE-AE1CB6B1B4AE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5A6A9-7B9E-4D17-BF7F-3311B1FDC97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980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AE403-5D2B-40B0-8A7B-28BDC2CFC7A0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4E49B-44B8-4672-AD18-20C5A41D33D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5718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79C9-F2B1-4150-8F4A-846AC1C16A06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E74C-37AD-4B6C-BA25-8343ED7C4D0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2226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00A8-FDD2-467D-8E57-2EDEDFC9A468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45C24-0860-4804-868D-166BEE7D833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0673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ACA9-1068-4DB4-B733-AA62384A87AB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9ADC1-6D37-405C-BC95-A61F6879C72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9979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02E4-5719-4BCC-B0DE-51024EF9BEBE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2FE6C-8534-4113-828B-F6D57E5D56B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204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AD03-945E-4B36-A95F-B0E4F4D848CF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7CAE1-A44D-44D7-959A-2E990A330F9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784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3026C-3FF3-4583-9938-586DF0FA82C6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C68A9-6C19-43D3-9328-E50F4815771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3196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04328-BFEE-44D5-8828-7987C92FBAAD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9C322-7A3D-4AAC-AD78-0F446C15E16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255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D17D-9247-4B45-8820-DA99AE90F59D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CAAF-B6E4-4646-8A27-D0DB91E69DD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4570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24F8F-538B-463E-8DB7-2BC3B07964B2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B0A1C-E478-4B1E-AD7D-39809DF904B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7031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68313" y="2781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0BA11C-43B2-4517-BA78-B43991FBC234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0456FCC-E6C1-4AF7-B257-B139B575AF3F}" type="slidenum">
              <a:rPr lang="cs-CZ" altLang="cs-CZ"/>
              <a:pPr/>
              <a:t>‹#›</a:t>
            </a:fld>
            <a:endParaRPr lang="cs-CZ" altLang="cs-CZ"/>
          </a:p>
        </p:txBody>
      </p:sp>
      <p:sp>
        <p:nvSpPr>
          <p:cNvPr id="1030" name="TextovéPole 7"/>
          <p:cNvSpPr txBox="1">
            <a:spLocks noChangeArrowheads="1"/>
          </p:cNvSpPr>
          <p:nvPr userDrawn="1"/>
        </p:nvSpPr>
        <p:spPr bwMode="auto">
          <a:xfrm>
            <a:off x="0" y="6454775"/>
            <a:ext cx="9144000" cy="646113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>
              <a:latin typeface="Calibri" panose="020F0502020204030204" pitchFamily="34" charset="0"/>
            </a:endParaRPr>
          </a:p>
          <a:p>
            <a:pPr eaLnBrk="1" hangingPunct="1"/>
            <a:endParaRPr lang="cs-CZ" altLang="cs-CZ">
              <a:latin typeface="Calibri" panose="020F0502020204030204" pitchFamily="34" charset="0"/>
            </a:endParaRPr>
          </a:p>
        </p:txBody>
      </p:sp>
      <p:sp>
        <p:nvSpPr>
          <p:cNvPr id="1031" name="TextovéPole 8"/>
          <p:cNvSpPr txBox="1">
            <a:spLocks noChangeArrowheads="1"/>
          </p:cNvSpPr>
          <p:nvPr userDrawn="1"/>
        </p:nvSpPr>
        <p:spPr bwMode="auto">
          <a:xfrm>
            <a:off x="34925" y="64531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2016 </a:t>
            </a:r>
            <a:r>
              <a:rPr lang="cs-CZ" altLang="cs-CZ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/ </a:t>
            </a:r>
            <a:r>
              <a:rPr lang="cs-CZ" altLang="cs-CZ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2017</a:t>
            </a:r>
            <a:endParaRPr lang="cs-CZ" altLang="cs-CZ" b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Obrázek 9" descr="logo_orange.bmp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9275"/>
            <a:ext cx="47561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215968"/>
          </a:solidFill>
          <a:latin typeface="Arial Rounded MT Bold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15968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68313" y="476250"/>
            <a:ext cx="49053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107281-53EB-4300-93DF-0BD43F31E8AC}" type="datetimeFigureOut">
              <a:rPr lang="cs-CZ"/>
              <a:pPr>
                <a:defRPr/>
              </a:pPr>
              <a:t>27.2.2017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AF8ED1-BD6C-42B5-9FEA-DE039760712B}" type="slidenum">
              <a:rPr lang="cs-CZ" altLang="cs-CZ"/>
              <a:pPr/>
              <a:t>‹#›</a:t>
            </a:fld>
            <a:endParaRPr lang="cs-CZ" altLang="cs-CZ"/>
          </a:p>
        </p:txBody>
      </p:sp>
      <p:sp>
        <p:nvSpPr>
          <p:cNvPr id="2055" name="TextovéPole 8"/>
          <p:cNvSpPr txBox="1">
            <a:spLocks noChangeArrowheads="1"/>
          </p:cNvSpPr>
          <p:nvPr userDrawn="1"/>
        </p:nvSpPr>
        <p:spPr bwMode="auto">
          <a:xfrm>
            <a:off x="0" y="6454775"/>
            <a:ext cx="9144000" cy="646113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>
              <a:latin typeface="Calibri" panose="020F0502020204030204" pitchFamily="34" charset="0"/>
            </a:endParaRPr>
          </a:p>
          <a:p>
            <a:pPr eaLnBrk="1" hangingPunct="1"/>
            <a:endParaRPr lang="cs-CZ" altLang="cs-CZ">
              <a:latin typeface="Calibri" panose="020F0502020204030204" pitchFamily="34" charset="0"/>
            </a:endParaRPr>
          </a:p>
        </p:txBody>
      </p:sp>
      <p:cxnSp>
        <p:nvCxnSpPr>
          <p:cNvPr id="10" name="Přímá spojovací čára 9"/>
          <p:cNvCxnSpPr/>
          <p:nvPr userDrawn="1"/>
        </p:nvCxnSpPr>
        <p:spPr>
          <a:xfrm>
            <a:off x="0" y="1341438"/>
            <a:ext cx="9144000" cy="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ovéPole 11"/>
          <p:cNvSpPr txBox="1">
            <a:spLocks noChangeArrowheads="1"/>
          </p:cNvSpPr>
          <p:nvPr userDrawn="1"/>
        </p:nvSpPr>
        <p:spPr bwMode="auto">
          <a:xfrm>
            <a:off x="34925" y="64531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2016 </a:t>
            </a:r>
            <a:r>
              <a:rPr lang="cs-CZ" altLang="cs-CZ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/ </a:t>
            </a:r>
            <a:r>
              <a:rPr lang="cs-CZ" altLang="cs-CZ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2017</a:t>
            </a:r>
            <a:endParaRPr lang="cs-CZ" altLang="cs-CZ" b="1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058" name="Obrázek 10" descr="logo_orange.bmp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00013"/>
            <a:ext cx="26003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215968"/>
          </a:solidFill>
          <a:latin typeface="Arial Rounded MT Bold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215968"/>
          </a:solidFill>
          <a:latin typeface="Arial Rounded MT Bold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15968"/>
          </a:solidFill>
          <a:latin typeface="Arial Rounded MT Bold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215968"/>
          </a:solidFill>
          <a:latin typeface="Arial Rounded MT Bold" pitchFamily="34" charset="0"/>
          <a:ea typeface="+mn-ea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lang="cs-CZ" altLang="cs-CZ" sz="28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Životní prostředí a paragrafy </a:t>
            </a:r>
            <a:br>
              <a:rPr lang="cs-CZ" altLang="cs-CZ" sz="28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altLang="cs-CZ" sz="28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 životě skautském</a:t>
            </a:r>
            <a: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/>
            </a:r>
            <a:b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</a:br>
            <a: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cs-CZ" altLang="cs-CZ" sz="2800" b="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cs-CZ" altLang="cs-CZ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cs-CZ" alt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materiál pro účastníky </a:t>
            </a:r>
            <a:r>
              <a:rPr lang="cs-CZ" altLang="cs-CZ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VK</a:t>
            </a:r>
            <a:r>
              <a:rPr lang="cs-CZ" altLang="cs-CZ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VENTUS 2016/17</a:t>
            </a:r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468313" y="4086225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2400" b="1">
                <a:solidFill>
                  <a:srgbClr val="215968"/>
                </a:solidFill>
                <a:cs typeface="Arial" panose="020B0604020202020204" pitchFamily="34" charset="0"/>
              </a:rPr>
              <a:t>Jiří Benda - Hurón</a:t>
            </a:r>
          </a:p>
        </p:txBody>
      </p:sp>
      <p:sp>
        <p:nvSpPr>
          <p:cNvPr id="3076" name="TextovéPole 8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 dirty="0" err="1">
                <a:solidFill>
                  <a:schemeClr val="bg1"/>
                </a:solidFill>
                <a:cs typeface="Arial" panose="020B0604020202020204" pitchFamily="34" charset="0"/>
              </a:rPr>
              <a:t>Ordo</a:t>
            </a:r>
            <a:r>
              <a:rPr lang="cs-CZ" altLang="cs-CZ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cs-CZ" b="1" dirty="0">
                <a:solidFill>
                  <a:schemeClr val="bg1"/>
                </a:solidFill>
                <a:cs typeface="Arial" panose="020B0604020202020204" pitchFamily="34" charset="0"/>
              </a:rPr>
              <a:t>&amp; </a:t>
            </a:r>
            <a:r>
              <a:rPr lang="en-US" altLang="cs-CZ" b="1" dirty="0" err="1">
                <a:solidFill>
                  <a:schemeClr val="bg1"/>
                </a:solidFill>
                <a:cs typeface="Arial" panose="020B0604020202020204" pitchFamily="34" charset="0"/>
              </a:rPr>
              <a:t>Iusti</a:t>
            </a:r>
            <a:r>
              <a:rPr lang="cs-CZ" altLang="cs-CZ" b="1" dirty="0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lang="en-US" altLang="cs-CZ" b="1" dirty="0" err="1">
                <a:solidFill>
                  <a:schemeClr val="bg1"/>
                </a:solidFill>
                <a:cs typeface="Arial" panose="020B0604020202020204" pitchFamily="34" charset="0"/>
              </a:rPr>
              <a:t>ia</a:t>
            </a:r>
            <a:endParaRPr lang="cs-CZ" altLang="cs-CZ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dirty="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48982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cs-CZ" altLang="cs-CZ" sz="1600" b="1" dirty="0">
                <a:cs typeface="Arial" panose="020B0604020202020204" pitchFamily="34" charset="0"/>
              </a:rPr>
              <a:t>Orgány ochrany přírody</a:t>
            </a:r>
            <a:r>
              <a:rPr lang="cs-CZ" altLang="cs-CZ" sz="1600" dirty="0">
                <a:cs typeface="Arial" panose="020B0604020202020204" pitchFamily="34" charset="0"/>
              </a:rPr>
              <a:t> (OOP)</a:t>
            </a: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 </a:t>
            </a:r>
          </a:p>
          <a:p>
            <a:pPr lvl="1" algn="just" eaLnBrk="1" hangingPunct="1"/>
            <a:r>
              <a:rPr lang="cs-CZ" altLang="cs-CZ" sz="1400" dirty="0">
                <a:cs typeface="Arial" panose="020B0604020202020204" pitchFamily="34" charset="0"/>
              </a:rPr>
              <a:t>- obecní úřady / pověřené obecní úřady / obecní úřady s rozšířenou působností</a:t>
            </a:r>
          </a:p>
          <a:p>
            <a:pPr lvl="1" algn="just" eaLnBrk="1" hangingPunct="1"/>
            <a:r>
              <a:rPr lang="cs-CZ" altLang="cs-CZ" sz="1400" dirty="0">
                <a:cs typeface="Arial" panose="020B0604020202020204" pitchFamily="34" charset="0"/>
              </a:rPr>
              <a:t>- Krajské úřady</a:t>
            </a:r>
          </a:p>
          <a:p>
            <a:pPr lvl="1" algn="just" eaLnBrk="1" hangingPunct="1"/>
            <a:r>
              <a:rPr lang="cs-CZ" altLang="cs-CZ" sz="1400" dirty="0" smtClean="0">
                <a:cs typeface="Arial" panose="020B0604020202020204" pitchFamily="34" charset="0"/>
              </a:rPr>
              <a:t>- Správy </a:t>
            </a:r>
            <a:r>
              <a:rPr lang="cs-CZ" altLang="cs-CZ" sz="1400" dirty="0" err="1">
                <a:cs typeface="Arial" panose="020B0604020202020204" pitchFamily="34" charset="0"/>
              </a:rPr>
              <a:t>NP</a:t>
            </a:r>
            <a:r>
              <a:rPr lang="cs-CZ" altLang="cs-CZ" sz="1400" dirty="0">
                <a:cs typeface="Arial" panose="020B0604020202020204" pitchFamily="34" charset="0"/>
              </a:rPr>
              <a:t> a </a:t>
            </a:r>
            <a:r>
              <a:rPr lang="cs-CZ" altLang="cs-CZ" sz="1400" dirty="0" smtClean="0">
                <a:cs typeface="Arial" panose="020B0604020202020204" pitchFamily="34" charset="0"/>
              </a:rPr>
              <a:t>CHKO</a:t>
            </a:r>
          </a:p>
          <a:p>
            <a:pPr lvl="1" algn="just" eaLnBrk="1" hangingPunct="1"/>
            <a:r>
              <a:rPr lang="cs-CZ" altLang="cs-CZ" sz="1400" dirty="0" smtClean="0">
                <a:cs typeface="Arial" panose="020B0604020202020204" pitchFamily="34" charset="0"/>
              </a:rPr>
              <a:t>- Agentura ochrany přírody a krajiny</a:t>
            </a:r>
            <a:endParaRPr lang="cs-CZ" altLang="cs-CZ" sz="14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cs-CZ" altLang="cs-CZ" sz="1400" dirty="0">
                <a:cs typeface="Arial" panose="020B0604020202020204" pitchFamily="34" charset="0"/>
              </a:rPr>
              <a:t>- Česká inspekce životního prostředí</a:t>
            </a:r>
          </a:p>
          <a:p>
            <a:pPr lvl="1" algn="just" eaLnBrk="1" hangingPunct="1"/>
            <a:r>
              <a:rPr lang="cs-CZ" altLang="cs-CZ" sz="1400" dirty="0">
                <a:cs typeface="Arial" panose="020B0604020202020204" pitchFamily="34" charset="0"/>
              </a:rPr>
              <a:t>- Ministerstvo životního prostředí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Újezdní úřady / Ministerstvo obrany</a:t>
            </a:r>
          </a:p>
          <a:p>
            <a:pPr lvl="1" algn="just" eaLnBrk="1" hangingPunct="1"/>
            <a:endParaRPr lang="cs-CZ" altLang="cs-CZ" sz="2000" dirty="0">
              <a:cs typeface="Arial" panose="020B0604020202020204" pitchFamily="34" charset="0"/>
            </a:endParaRPr>
          </a:p>
          <a:p>
            <a:pPr lvl="1" algn="just" eaLnBrk="1" hangingPunct="1"/>
            <a:endParaRPr lang="cs-CZ" altLang="cs-CZ" sz="20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cs-CZ" altLang="cs-CZ" sz="1600" u="sng" dirty="0">
                <a:cs typeface="Arial" panose="020B0604020202020204" pitchFamily="34" charset="0"/>
              </a:rPr>
              <a:t>Česká inspekce životního prostředí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Kontroluje dodržování ustanovení právních předpisů a rozhodnutí  týkající se ochrany přírody a krajiny. Inspekce zjišťuje a eviduje  případy ohrožení a poškození přírody a krajiny, jejich příčiny a osoby odpovědné  za jejich vznik nebo trvání. </a:t>
            </a:r>
          </a:p>
          <a:p>
            <a:pPr lvl="1"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lvl="1"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výkon kontroly provádějí tzv. inspektoři, při výkonu funkce prokazují služebním průkazem. </a:t>
            </a:r>
          </a:p>
        </p:txBody>
      </p:sp>
      <p:sp>
        <p:nvSpPr>
          <p:cNvPr id="56325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489825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17550" eaLnBrk="0" hangingPunct="0"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7475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3195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8915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46350" eaLnBrk="0" fontAlgn="base" hangingPunct="0">
              <a:spcBef>
                <a:spcPct val="0"/>
              </a:spcBef>
              <a:spcAft>
                <a:spcPct val="0"/>
              </a:spcAft>
              <a:tabLst>
                <a:tab pos="447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cs-CZ" altLang="cs-CZ" sz="1600" b="1" u="sng">
                <a:cs typeface="Arial" panose="020B0604020202020204" pitchFamily="34" charset="0"/>
              </a:rPr>
              <a:t>Stráž  přírody</a:t>
            </a:r>
          </a:p>
          <a:p>
            <a:pPr lvl="1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	Jejím posláním je kontrola dodržování předpisů o ochraně přírody a krajiny.</a:t>
            </a:r>
          </a:p>
          <a:p>
            <a:pPr lvl="1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	Při své činnosti jsou strážci povinni se prokázat služebním průkazem a nosit služební odznak.</a:t>
            </a:r>
            <a:r>
              <a:rPr lang="cs-CZ" altLang="cs-CZ">
                <a:cs typeface="Arial" panose="020B0604020202020204" pitchFamily="34" charset="0"/>
              </a:rPr>
              <a:t> </a:t>
            </a: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2" eaLnBrk="1" hangingPunct="1"/>
            <a:endParaRPr lang="cs-CZ" altLang="cs-CZ">
              <a:cs typeface="Arial" panose="020B0604020202020204" pitchFamily="34" charset="0"/>
            </a:endParaRPr>
          </a:p>
          <a:p>
            <a:pPr lvl="1" algn="just" eaLnBrk="1" hangingPunct="1"/>
            <a:r>
              <a:rPr lang="cs-CZ" altLang="cs-CZ" sz="1600" u="sng">
                <a:cs typeface="Arial" panose="020B0604020202020204" pitchFamily="34" charset="0"/>
              </a:rPr>
              <a:t>Stráž přírody má mj. oprávnění </a:t>
            </a:r>
          </a:p>
          <a:p>
            <a:pPr lvl="2" algn="just" eaLnBrk="1" hangingPunct="1"/>
            <a:r>
              <a:rPr lang="cs-CZ" altLang="cs-CZ" sz="1400">
                <a:cs typeface="Arial" panose="020B0604020202020204" pitchFamily="34" charset="0"/>
              </a:rPr>
              <a:t>- ukládat blokové pokuty</a:t>
            </a:r>
          </a:p>
          <a:p>
            <a:pPr lvl="2" algn="just" eaLnBrk="1" hangingPunct="1"/>
            <a:r>
              <a:rPr lang="cs-CZ" altLang="cs-CZ" sz="1400">
                <a:cs typeface="Arial" panose="020B0604020202020204" pitchFamily="34" charset="0"/>
              </a:rPr>
              <a:t>- zjišťovat totožnost osob</a:t>
            </a:r>
          </a:p>
          <a:p>
            <a:pPr lvl="2" algn="just" eaLnBrk="1" hangingPunct="1"/>
            <a:r>
              <a:rPr lang="cs-CZ" altLang="cs-CZ" sz="1400">
                <a:cs typeface="Arial" panose="020B0604020202020204" pitchFamily="34" charset="0"/>
              </a:rPr>
              <a:t>- zadržet ke zjištění totožnosti osobu, kterou přistihnou při porušování právních předpisů o ochraně přírody a krajiny a odevzdat ji orgánu PČR; přistižené osoby jsou povinny uposlechnout.</a:t>
            </a:r>
          </a:p>
          <a:p>
            <a:pPr lvl="2" algn="just" eaLnBrk="1" hangingPunct="1"/>
            <a:r>
              <a:rPr lang="cs-CZ" altLang="cs-CZ" sz="1400">
                <a:cs typeface="Arial" panose="020B0604020202020204" pitchFamily="34" charset="0"/>
              </a:rPr>
              <a:t>- vstupovat v nezbytných případech na cizí pozemky.</a:t>
            </a:r>
          </a:p>
        </p:txBody>
      </p:sp>
      <p:pic>
        <p:nvPicPr>
          <p:cNvPr id="57350" name="Picture 6" descr="prukaz_ochrana_priro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420938"/>
            <a:ext cx="273526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1" name="Picture 7" descr="odzn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492375"/>
            <a:ext cx="148748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2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71550" y="1557338"/>
            <a:ext cx="7489825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b="1" u="sng">
                <a:solidFill>
                  <a:srgbClr val="FF3300"/>
                </a:solidFill>
                <a:cs typeface="Arial" panose="020B0604020202020204" pitchFamily="34" charset="0"/>
              </a:rPr>
              <a:t>Zákon o lesích (z. č. 289/1995 Sb.)</a:t>
            </a:r>
            <a:endParaRPr lang="cs-CZ" altLang="cs-CZ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endParaRPr lang="cs-CZ" altLang="cs-CZ" sz="140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komplexně se zabývá lesy, rozděluje je na několik druhů, stanoví práva a povinnosti vlastníků, stanoví obecná pravidla užívání lesů, pravidla hospodaření v lesích, etc…</a:t>
            </a:r>
          </a:p>
          <a:p>
            <a:pPr algn="just" eaLnBrk="1" hangingPunct="1">
              <a:buFontTx/>
              <a:buChar char="-"/>
            </a:pPr>
            <a:endParaRPr lang="cs-CZ" altLang="cs-CZ" sz="140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upravuje zejména právo </a:t>
            </a:r>
            <a:r>
              <a:rPr lang="cs-CZ" altLang="cs-CZ" sz="1400" b="1">
                <a:cs typeface="Arial" panose="020B0604020202020204" pitchFamily="34" charset="0"/>
              </a:rPr>
              <a:t>obecného užívání lesa</a:t>
            </a:r>
            <a:r>
              <a:rPr lang="cs-CZ" altLang="cs-CZ" sz="1400">
                <a:cs typeface="Arial" panose="020B0604020202020204" pitchFamily="34" charset="0"/>
              </a:rPr>
              <a:t> (§ 19) </a:t>
            </a:r>
          </a:p>
          <a:p>
            <a:pPr algn="just" eaLnBrk="1" hangingPunct="1">
              <a:buFontTx/>
              <a:buChar char="-"/>
            </a:pPr>
            <a:endParaRPr lang="cs-CZ" altLang="cs-CZ" sz="1400">
              <a:cs typeface="Arial" panose="020B0604020202020204" pitchFamily="34" charset="0"/>
            </a:endParaRPr>
          </a:p>
          <a:p>
            <a:pPr lvl="1" eaLnBrk="1" hangingPunct="1"/>
            <a:r>
              <a:rPr lang="cs-CZ" altLang="cs-CZ" sz="1400">
                <a:cs typeface="Arial" panose="020B0604020202020204" pitchFamily="34" charset="0"/>
              </a:rPr>
              <a:t>„</a:t>
            </a:r>
            <a:r>
              <a:rPr lang="cs-CZ" altLang="cs-CZ" sz="1400" i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Každý  má právo vstupovat do lesa na vlastní nebezpečí, sbírat tam pro  vlastní potřebu lesní plody a suchou na zemi ležící klest. Při tom je  povinen les nepoškozovat, nenarušovat lesní prostředí a dbát pokynů vlastníka, popřípadě nájemce lesa a jeho zaměstnanců.</a:t>
            </a:r>
          </a:p>
          <a:p>
            <a:pPr lvl="1" eaLnBrk="1" hangingPunct="1">
              <a:buFontTx/>
              <a:buChar char="-"/>
            </a:pPr>
            <a:endParaRPr lang="cs-CZ" altLang="cs-CZ" sz="1400" i="1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eaLnBrk="1" hangingPunct="1"/>
            <a:r>
              <a:rPr lang="cs-CZ" altLang="cs-CZ" sz="1400">
                <a:cs typeface="Arial" panose="020B0604020202020204" pitchFamily="34" charset="0"/>
              </a:rPr>
              <a:t>- Vstup do tzv. „vojenských lesů“ je upraven zvláštními předpisy</a:t>
            </a:r>
          </a:p>
          <a:p>
            <a:pPr lvl="1" eaLnBrk="1" hangingPunct="1"/>
            <a:endParaRPr lang="cs-CZ" altLang="cs-CZ" sz="140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Je zakázáno oplocovat les z důvodů vlastnických nebo za účelem omezení  obecného užívání lesa; to se netýká lesních školek, oplocení  zřízeného k ochraně lesních porostů před zvěří a oplocení obor nebo farmových chovů zvěře.</a:t>
            </a:r>
          </a:p>
          <a:p>
            <a:pPr algn="just" eaLnBrk="1" hangingPunct="1">
              <a:buFontTx/>
              <a:buChar char="-"/>
            </a:pPr>
            <a:endParaRPr lang="cs-CZ" altLang="cs-CZ" sz="140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Jsou však případy, kdy je nutno zákazy respektovat. Zakázat vstup do lesa nebo případně vstup omezit mohou obecní či krajské úřady případně lesní správa např. z důvodu výskytu vztekliny nebo jiného obecného nebezpečí. </a:t>
            </a:r>
          </a:p>
          <a:p>
            <a:pPr algn="r" eaLnBrk="1" hangingPunct="1"/>
            <a:endParaRPr lang="cs-CZ" altLang="cs-CZ" sz="10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00113" y="1484313"/>
            <a:ext cx="7489825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000" b="1" dirty="0">
                <a:cs typeface="Arial" panose="020B0604020202020204" pitchFamily="34" charset="0"/>
              </a:rPr>
              <a:t>Některé zakázané činnosti (§ 20)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a) rušit klid a ticho,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b) provádět terénní úpravy, narušovat půdní kryt, budovat chodníky, stavět oplocení a jiné objekty,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c) vyzvedávat semenáčky a sazenice stromů a keřů lesních dřevin,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d) těžit stromy a keře nebo je poškozovat,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e) sbírat semena lesních dřevin, jmelí a </a:t>
            </a:r>
            <a:r>
              <a:rPr lang="cs-CZ" altLang="cs-CZ" sz="1400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ochmet</a:t>
            </a:r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f) sbírat lesní plody způsobem, který poškozuje les,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g) jezdit a stát s motorovými vozidly,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h) vstupovat do míst oplocených nebo označených zákazem vstupu,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i) vstupovat do porostů, kde se provádí těžba, manipulace nebo doprava dříví,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j)  mimo  lesní  cesty  a  vyznačené  trasy jezdit na kole, na koni, na lyžích nebo na saních,</a:t>
            </a:r>
          </a:p>
          <a:p>
            <a:pPr eaLnBrk="1" hangingPunct="1"/>
            <a:r>
              <a:rPr lang="cs-CZ" altLang="cs-CZ" sz="1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k) kouřit, rozdělávat  nebo  udržovat  otevřené  ohně  a tábořit mimo vyhrazená místa,*</a:t>
            </a:r>
          </a:p>
          <a:p>
            <a:pPr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l) odhazovat hořící nebo doutnající předměty,</a:t>
            </a:r>
          </a:p>
          <a:p>
            <a:pPr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m) narušovat vodní režim a hrabat stelivo,</a:t>
            </a:r>
          </a:p>
          <a:p>
            <a:pPr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n) pást dobytek, umožňovat výběh hospodářským zvířatům a průhon dobytka lesními porosty,</a:t>
            </a:r>
          </a:p>
          <a:p>
            <a:pPr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o) znečišťovat les odpady a odpadky.</a:t>
            </a:r>
          </a:p>
          <a:p>
            <a:pPr eaLnBrk="1" hangingPunct="1"/>
            <a:endParaRPr lang="cs-CZ" altLang="cs-CZ" sz="120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Iusticia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27088" y="1628775"/>
            <a:ext cx="74898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cs-CZ" altLang="cs-CZ" sz="1400">
                <a:cs typeface="Arial" panose="020B0604020202020204" pitchFamily="34" charset="0"/>
              </a:rPr>
              <a:t>- Rozdělávat nebo udržovat otevřené ohně je zakázáno také do vzdálenosti 50 m od okraje lesa.</a:t>
            </a: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Za </a:t>
            </a:r>
            <a:r>
              <a:rPr lang="cs-CZ" altLang="cs-CZ" sz="1400" b="1">
                <a:cs typeface="Arial" panose="020B0604020202020204" pitchFamily="34" charset="0"/>
              </a:rPr>
              <a:t>klest</a:t>
            </a:r>
            <a:r>
              <a:rPr lang="cs-CZ" altLang="cs-CZ" sz="1400">
                <a:cs typeface="Arial" panose="020B0604020202020204" pitchFamily="34" charset="0"/>
              </a:rPr>
              <a:t> se považuje přirozený opad větví a zbytky po těžbě, které nemají na silnějším konci větší průměr než 7 cm bez kůry</a:t>
            </a:r>
          </a:p>
          <a:p>
            <a:pPr algn="just" eaLnBrk="1" hangingPunct="1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Tzn. do obecného užívání lesa </a:t>
            </a:r>
            <a:r>
              <a:rPr lang="cs-CZ" altLang="cs-CZ" sz="1400" b="1" u="sng">
                <a:cs typeface="Arial" panose="020B0604020202020204" pitchFamily="34" charset="0"/>
              </a:rPr>
              <a:t>nespadá</a:t>
            </a:r>
            <a:r>
              <a:rPr lang="cs-CZ" altLang="cs-CZ" sz="1400">
                <a:cs typeface="Arial" panose="020B0604020202020204" pitchFamily="34" charset="0"/>
              </a:rPr>
              <a:t> volné táboření na lesním pozemku mimo vyhrazená místa, pořádání velkých her, sportovních závodů. K tomu všemu může dát povolení vlastník nebo nájemce lesa (písmena </a:t>
            </a:r>
            <a:r>
              <a:rPr lang="cs-CZ" altLang="cs-CZ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 - k</a:t>
            </a:r>
            <a:r>
              <a:rPr lang="cs-CZ" altLang="cs-CZ" sz="1400">
                <a:cs typeface="Arial" panose="020B0604020202020204" pitchFamily="34" charset="0"/>
              </a:rPr>
              <a:t>). </a:t>
            </a:r>
          </a:p>
          <a:p>
            <a:pPr algn="just" eaLnBrk="1" hangingPunct="1"/>
            <a:r>
              <a:rPr lang="cs-CZ" altLang="cs-CZ" sz="1400">
                <a:cs typeface="Arial" panose="020B0604020202020204" pitchFamily="34" charset="0"/>
              </a:rPr>
              <a:t>- Táboření v lese, rozdělávání ohně v lese – </a:t>
            </a:r>
            <a:r>
              <a:rPr lang="cs-CZ" altLang="cs-CZ" sz="1400" b="1">
                <a:cs typeface="Arial" panose="020B0604020202020204" pitchFamily="34" charset="0"/>
              </a:rPr>
              <a:t>pouze</a:t>
            </a:r>
            <a:r>
              <a:rPr lang="cs-CZ" altLang="cs-CZ" sz="1400">
                <a:cs typeface="Arial" panose="020B0604020202020204" pitchFamily="34" charset="0"/>
              </a:rPr>
              <a:t> se souhlasem vlastníka lesa, příp. Orgánu ochrany přírody!</a:t>
            </a:r>
          </a:p>
          <a:p>
            <a:pPr eaLnBrk="1" hangingPunct="1"/>
            <a:endParaRPr lang="cs-CZ" altLang="cs-CZ" sz="1400" u="sng">
              <a:cs typeface="Arial" panose="020B0604020202020204" pitchFamily="34" charset="0"/>
            </a:endParaRPr>
          </a:p>
          <a:p>
            <a:pPr eaLnBrk="1" hangingPunct="1"/>
            <a:r>
              <a:rPr lang="cs-CZ" altLang="cs-CZ" sz="1400" u="sng">
                <a:cs typeface="Arial" panose="020B0604020202020204" pitchFamily="34" charset="0"/>
              </a:rPr>
              <a:t>- Lesní stráž </a:t>
            </a:r>
            <a:endParaRPr lang="cs-CZ" altLang="cs-CZ" sz="1400">
              <a:cs typeface="Arial" panose="020B0604020202020204" pitchFamily="34" charset="0"/>
            </a:endParaRPr>
          </a:p>
          <a:p>
            <a:pPr lvl="1" eaLnBrk="1" hangingPunct="1"/>
            <a:r>
              <a:rPr lang="cs-CZ" altLang="cs-CZ" sz="1400">
                <a:cs typeface="Arial" panose="020B0604020202020204" pitchFamily="34" charset="0"/>
              </a:rPr>
              <a:t>   - Obdobná práva a povinnosti jako stráž přírody. </a:t>
            </a:r>
          </a:p>
          <a:p>
            <a:pPr lvl="1" eaLnBrk="1" hangingPunct="1"/>
            <a:r>
              <a:rPr lang="cs-CZ" altLang="cs-CZ" sz="1400">
                <a:cs typeface="Arial" panose="020B0604020202020204" pitchFamily="34" charset="0"/>
              </a:rPr>
              <a:t>   - Při výkonu své pravomoci má postavení úřední osoby!</a:t>
            </a:r>
          </a:p>
        </p:txBody>
      </p:sp>
      <p:pic>
        <p:nvPicPr>
          <p:cNvPr id="46085" name="Picture 5" descr="lesni-straz-odzn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508500"/>
            <a:ext cx="1446213" cy="17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lesni-straz-pruk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644900"/>
            <a:ext cx="1817687" cy="26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748982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400" b="1" dirty="0">
                <a:cs typeface="Arial" panose="020B0604020202020204" pitchFamily="34" charset="0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2800" b="1" dirty="0">
                <a:cs typeface="Arial" panose="020B0604020202020204" pitchFamily="34" charset="0"/>
              </a:rPr>
              <a:t>     B I V A K O V Á N Í</a:t>
            </a:r>
          </a:p>
          <a:p>
            <a:pPr eaLnBrk="1" hangingPunct="1">
              <a:spcBef>
                <a:spcPct val="50000"/>
              </a:spcBef>
            </a:pPr>
            <a:endParaRPr lang="cs-CZ" altLang="cs-CZ" sz="16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cs-CZ" altLang="cs-CZ" sz="1600" b="1" dirty="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cs-CZ" altLang="cs-CZ" sz="1600" dirty="0">
                <a:cs typeface="Arial" panose="020B0604020202020204" pitchFamily="34" charset="0"/>
              </a:rPr>
              <a:t>= (</a:t>
            </a:r>
            <a:r>
              <a:rPr lang="cs-CZ" altLang="cs-CZ" sz="1600" u="sng" dirty="0">
                <a:cs typeface="Arial" panose="020B0604020202020204" pitchFamily="34" charset="0"/>
              </a:rPr>
              <a:t>spaní pod širákem</a:t>
            </a:r>
            <a:r>
              <a:rPr lang="cs-CZ" altLang="cs-CZ" sz="1600" dirty="0">
                <a:cs typeface="Arial" panose="020B0604020202020204" pitchFamily="34" charset="0"/>
              </a:rPr>
              <a:t>) na </a:t>
            </a:r>
            <a:r>
              <a:rPr lang="cs-CZ" altLang="cs-CZ" sz="1600" b="1" dirty="0">
                <a:cs typeface="Arial" panose="020B0604020202020204" pitchFamily="34" charset="0"/>
              </a:rPr>
              <a:t>jednu noc</a:t>
            </a:r>
            <a:r>
              <a:rPr lang="cs-CZ" altLang="cs-CZ" sz="1600" dirty="0">
                <a:cs typeface="Arial" panose="020B0604020202020204" pitchFamily="34" charset="0"/>
              </a:rPr>
              <a:t> je považováno za </a:t>
            </a:r>
            <a:r>
              <a:rPr lang="cs-CZ" altLang="cs-CZ" sz="1600" b="1" dirty="0">
                <a:cs typeface="Arial" panose="020B0604020202020204" pitchFamily="34" charset="0"/>
              </a:rPr>
              <a:t>nouzové</a:t>
            </a:r>
            <a:r>
              <a:rPr lang="cs-CZ" altLang="cs-CZ" sz="1600" dirty="0">
                <a:cs typeface="Arial" panose="020B0604020202020204" pitchFamily="34" charset="0"/>
              </a:rPr>
              <a:t> přespání. Vícedenní bivak na jednom místě již naplňuje podstatu táboření jako souhrnu různých činností umožňujících vícedenní pobyt v přírodě s přenocováním (dlouhodobější překrytí a zatížení spací plochy) včetně přípravy stravy, hygieny </a:t>
            </a:r>
            <a:br>
              <a:rPr lang="cs-CZ" altLang="cs-CZ" sz="1600" dirty="0">
                <a:cs typeface="Arial" panose="020B0604020202020204" pitchFamily="34" charset="0"/>
              </a:rPr>
            </a:br>
            <a:r>
              <a:rPr lang="cs-CZ" altLang="cs-CZ" sz="1600" dirty="0">
                <a:cs typeface="Arial" panose="020B0604020202020204" pitchFamily="34" charset="0"/>
              </a:rPr>
              <a:t>a likvidace odpadů.</a:t>
            </a:r>
          </a:p>
          <a:p>
            <a:pPr algn="just"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600" dirty="0">
                <a:cs typeface="Arial" panose="020B0604020202020204" pitchFamily="34" charset="0"/>
              </a:rPr>
              <a:t> týká se CHKO a obecných lesů. Národní parky mají možnost vydávat vlastní návštěvní řády a upravit tak některé činnosti ještě podrobněji. Např. zakázat nocování v </a:t>
            </a:r>
            <a:r>
              <a:rPr lang="cs-CZ" altLang="cs-CZ" sz="1600" dirty="0" err="1">
                <a:cs typeface="Arial" panose="020B0604020202020204" pitchFamily="34" charset="0"/>
              </a:rPr>
              <a:t>NP</a:t>
            </a:r>
            <a:r>
              <a:rPr lang="cs-CZ" altLang="cs-CZ" sz="1600" dirty="0">
                <a:cs typeface="Arial" panose="020B0604020202020204" pitchFamily="34" charset="0"/>
              </a:rPr>
              <a:t>. </a:t>
            </a:r>
            <a:r>
              <a:rPr lang="cs-CZ" altLang="cs-CZ" sz="1600" dirty="0" smtClean="0">
                <a:cs typeface="Arial" panose="020B0604020202020204" pitchFamily="34" charset="0"/>
              </a:rPr>
              <a:t>Rovněž se netýká </a:t>
            </a:r>
            <a:r>
              <a:rPr lang="cs-CZ" altLang="cs-CZ" sz="1600" dirty="0" err="1" smtClean="0">
                <a:cs typeface="Arial" panose="020B0604020202020204" pitchFamily="34" charset="0"/>
              </a:rPr>
              <a:t>NPR</a:t>
            </a:r>
            <a:r>
              <a:rPr lang="cs-CZ" altLang="cs-CZ" sz="1600" dirty="0" smtClean="0">
                <a:cs typeface="Arial" panose="020B0604020202020204" pitchFamily="34" charset="0"/>
              </a:rPr>
              <a:t>!</a:t>
            </a:r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- </a:t>
            </a:r>
            <a:r>
              <a:rPr lang="cs-CZ" altLang="cs-CZ" sz="1500" dirty="0" err="1">
                <a:cs typeface="Arial" panose="020B0604020202020204" pitchFamily="34" charset="0"/>
              </a:rPr>
              <a:t>NP</a:t>
            </a:r>
            <a:r>
              <a:rPr lang="cs-CZ" altLang="cs-CZ" sz="1500" dirty="0">
                <a:cs typeface="Arial" panose="020B0604020202020204" pitchFamily="34" charset="0"/>
              </a:rPr>
              <a:t> Krkonoše zatím </a:t>
            </a:r>
            <a:r>
              <a:rPr lang="cs-CZ" altLang="cs-CZ" sz="1500" dirty="0" smtClean="0">
                <a:cs typeface="Arial" panose="020B0604020202020204" pitchFamily="34" charset="0"/>
              </a:rPr>
              <a:t>výslovně nezakázal </a:t>
            </a:r>
            <a:r>
              <a:rPr lang="cs-CZ" altLang="cs-CZ" sz="1500" dirty="0">
                <a:cs typeface="Arial" panose="020B0604020202020204" pitchFamily="34" charset="0"/>
              </a:rPr>
              <a:t>nocování či bivakování. Ostatní </a:t>
            </a:r>
            <a:r>
              <a:rPr lang="cs-CZ" altLang="cs-CZ" sz="1500" dirty="0" err="1">
                <a:cs typeface="Arial" panose="020B0604020202020204" pitchFamily="34" charset="0"/>
              </a:rPr>
              <a:t>NP</a:t>
            </a:r>
            <a:r>
              <a:rPr lang="cs-CZ" altLang="cs-CZ" sz="1500" dirty="0">
                <a:cs typeface="Arial" panose="020B0604020202020204" pitchFamily="34" charset="0"/>
              </a:rPr>
              <a:t> ano.</a:t>
            </a:r>
          </a:p>
        </p:txBody>
      </p:sp>
      <p:pic>
        <p:nvPicPr>
          <p:cNvPr id="55301" name="Picture 5" descr="spac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41" y="1412875"/>
            <a:ext cx="2755528" cy="20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27088" y="1700213"/>
            <a:ext cx="74898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cs-CZ" altLang="cs-CZ" b="1" u="sng" dirty="0">
                <a:solidFill>
                  <a:srgbClr val="FF3300"/>
                </a:solidFill>
                <a:cs typeface="Arial" panose="020B0604020202020204" pitchFamily="34" charset="0"/>
              </a:rPr>
              <a:t>Zákon o odpadech (</a:t>
            </a:r>
            <a:r>
              <a:rPr lang="cs-CZ" altLang="cs-CZ" b="1" u="sng" dirty="0" smtClean="0">
                <a:solidFill>
                  <a:srgbClr val="FF3300"/>
                </a:solidFill>
                <a:cs typeface="Arial" panose="020B0604020202020204" pitchFamily="34" charset="0"/>
              </a:rPr>
              <a:t>z. č. 185/2001 </a:t>
            </a:r>
            <a:r>
              <a:rPr lang="cs-CZ" altLang="cs-CZ" b="1" u="sng" dirty="0">
                <a:solidFill>
                  <a:srgbClr val="FF3300"/>
                </a:solidFill>
                <a:cs typeface="Arial" panose="020B0604020202020204" pitchFamily="34" charset="0"/>
              </a:rPr>
              <a:t>Sb.)</a:t>
            </a:r>
          </a:p>
          <a:p>
            <a:pPr algn="just" eaLnBrk="1" hangingPunct="1"/>
            <a:endParaRPr lang="cs-CZ" altLang="cs-CZ" b="1" u="sng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400" dirty="0">
                <a:cs typeface="Arial" panose="020B0604020202020204" pitchFamily="34" charset="0"/>
              </a:rPr>
              <a:t>- stanovuje pravidla pro předcházení vzniku odpadů a pro nakládání s nimi.</a:t>
            </a:r>
          </a:p>
          <a:p>
            <a:pPr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400" dirty="0">
                <a:cs typeface="Arial" panose="020B0604020202020204" pitchFamily="34" charset="0"/>
              </a:rPr>
              <a:t>- Co to je odpad?</a:t>
            </a:r>
          </a:p>
          <a:p>
            <a:pPr algn="ctr"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„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každá movitá věc, které se osoba zbavuje nebo má úmysl nebo povinnost se jí zbavit a přísluší do některé ze skupin odpadů</a:t>
            </a:r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“</a:t>
            </a:r>
          </a:p>
          <a:p>
            <a:pPr algn="just" eaLnBrk="1" hangingPunct="1"/>
            <a:endParaRPr lang="cs-CZ" altLang="cs-CZ" sz="1400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Fyzické osoby jsou povinny odkládat komunální odpad na určených místech. Taková místa určuje obec.  </a:t>
            </a:r>
          </a:p>
          <a:p>
            <a:pPr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Pozor na nebezpečné odpady! Patří pouze na určená místa</a:t>
            </a:r>
          </a:p>
          <a:p>
            <a:pPr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Třeba domluvit se s obcí, pokud nebudete odpad odvážet. Obec může stanovit poplatek za odvoz komunálního odpadu.</a:t>
            </a:r>
          </a:p>
          <a:p>
            <a:pPr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Povinnost zpětného odběru se vztahuje </a:t>
            </a:r>
            <a:r>
              <a:rPr lang="cs-CZ" altLang="cs-CZ" sz="1400" dirty="0" smtClean="0">
                <a:cs typeface="Arial" panose="020B0604020202020204" pitchFamily="34" charset="0"/>
              </a:rPr>
              <a:t>na elektrozařízení pocházející z domácnosti, </a:t>
            </a:r>
            <a:r>
              <a:rPr lang="cs-CZ" altLang="cs-CZ" sz="1400" dirty="0">
                <a:cs typeface="Arial" panose="020B0604020202020204" pitchFamily="34" charset="0"/>
              </a:rPr>
              <a:t>galvanické články a baterie, výbojky a zářivky a </a:t>
            </a:r>
            <a:r>
              <a:rPr lang="cs-CZ" altLang="cs-CZ" sz="1400" dirty="0" smtClean="0">
                <a:cs typeface="Arial" panose="020B0604020202020204" pitchFamily="34" charset="0"/>
              </a:rPr>
              <a:t>pneumatiky (§ 38).</a:t>
            </a:r>
            <a:endParaRPr lang="cs-CZ" altLang="cs-CZ" sz="1400" dirty="0">
              <a:cs typeface="Arial" panose="020B0604020202020204" pitchFamily="34" charset="0"/>
            </a:endParaRPr>
          </a:p>
        </p:txBody>
      </p:sp>
      <p:sp>
        <p:nvSpPr>
          <p:cNvPr id="58373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827088" y="1557338"/>
            <a:ext cx="748982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u="sng" dirty="0">
                <a:solidFill>
                  <a:srgbClr val="FF3300"/>
                </a:solidFill>
                <a:cs typeface="Arial" panose="020B0604020202020204" pitchFamily="34" charset="0"/>
              </a:rPr>
              <a:t>Zákon o vodách (z. č. 254/2001 Sb.)</a:t>
            </a:r>
          </a:p>
          <a:p>
            <a:pPr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Povrchové a podzemní vody včetně vody ve studni </a:t>
            </a:r>
            <a:r>
              <a:rPr lang="cs-CZ" altLang="cs-CZ" sz="1400" b="1" dirty="0">
                <a:cs typeface="Arial" panose="020B0604020202020204" pitchFamily="34" charset="0"/>
              </a:rPr>
              <a:t>nejsou předmětem vlastnictví</a:t>
            </a:r>
            <a:r>
              <a:rPr lang="cs-CZ" altLang="cs-CZ" sz="1400" dirty="0">
                <a:cs typeface="Arial" panose="020B0604020202020204" pitchFamily="34" charset="0"/>
              </a:rPr>
              <a:t> </a:t>
            </a:r>
            <a:br>
              <a:rPr lang="cs-CZ" altLang="cs-CZ" sz="1400" dirty="0">
                <a:cs typeface="Arial" panose="020B0604020202020204" pitchFamily="34" charset="0"/>
              </a:rPr>
            </a:br>
            <a:r>
              <a:rPr lang="cs-CZ" altLang="cs-CZ" sz="1400" dirty="0">
                <a:cs typeface="Arial" panose="020B0604020202020204" pitchFamily="34" charset="0"/>
              </a:rPr>
              <a:t>a nejsou součástí ani příslušenstvím pozemku, na němž nebo pod nímž se vyskytují.</a:t>
            </a:r>
          </a:p>
          <a:p>
            <a:pPr algn="just" eaLnBrk="1" hangingPunct="1"/>
            <a:endParaRPr lang="cs-CZ" altLang="cs-CZ" sz="1400" dirty="0">
              <a:cs typeface="Arial" panose="020B0604020202020204" pitchFamily="34" charset="0"/>
            </a:endParaRPr>
          </a:p>
          <a:p>
            <a:pPr algn="ctr"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§ 6 </a:t>
            </a:r>
            <a:r>
              <a:rPr lang="cs-CZ" altLang="cs-CZ" sz="1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ZOV</a:t>
            </a:r>
            <a:endParaRPr lang="cs-CZ" altLang="cs-CZ" sz="1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„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Každý  může  na  vlastní  nebezpečí  bez  povolení  nebo  souhlasu vodoprávního  úřadu  odebírat povrchové vody nebo s nimi jinak nakládat pro  vlastní  potřebu,  není-li  k  tomu  třeba </a:t>
            </a:r>
            <a:r>
              <a:rPr lang="cs-CZ" altLang="cs-CZ" sz="1400" i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zvláštního </a:t>
            </a:r>
            <a:r>
              <a:rPr lang="cs-CZ" altLang="cs-CZ" sz="1400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technického zařízení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“. </a:t>
            </a:r>
          </a:p>
          <a:p>
            <a:pPr algn="just" eaLnBrk="1" hangingPunct="1"/>
            <a:endParaRPr lang="cs-CZ" altLang="cs-CZ" sz="14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/>
            <a:r>
              <a:rPr lang="cs-CZ" altLang="cs-CZ" sz="1400" dirty="0"/>
              <a:t>- Tedy ruční či elektrické čerpadlo, kterým vháníte vodu do umývárny takovým zařízením </a:t>
            </a:r>
            <a:r>
              <a:rPr lang="cs-CZ" altLang="cs-CZ" sz="1400" b="1" dirty="0"/>
              <a:t>může být!!!</a:t>
            </a:r>
            <a:endParaRPr lang="cs-CZ" altLang="cs-CZ" sz="1400" b="1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K ochraně vodních zdrojů mohou být stanovena tzv. „</a:t>
            </a:r>
            <a:r>
              <a:rPr lang="cs-CZ" altLang="cs-CZ" sz="1400" b="1" dirty="0">
                <a:cs typeface="Arial" panose="020B0604020202020204" pitchFamily="34" charset="0"/>
              </a:rPr>
              <a:t>ochranná pásma</a:t>
            </a:r>
            <a:r>
              <a:rPr lang="cs-CZ" altLang="cs-CZ" sz="1400" dirty="0">
                <a:cs typeface="Arial" panose="020B0604020202020204" pitchFamily="34" charset="0"/>
              </a:rPr>
              <a:t>“, různých stupňů. Týká se zdrojů zásobování pitnou vodou s průměrným odběrem více než 10 000 m3 za rok </a:t>
            </a:r>
            <a:br>
              <a:rPr lang="cs-CZ" altLang="cs-CZ" sz="1400" dirty="0">
                <a:cs typeface="Arial" panose="020B0604020202020204" pitchFamily="34" charset="0"/>
              </a:rPr>
            </a:br>
            <a:r>
              <a:rPr lang="cs-CZ" altLang="cs-CZ" sz="1400" dirty="0">
                <a:cs typeface="Arial" panose="020B0604020202020204" pitchFamily="34" charset="0"/>
              </a:rPr>
              <a:t>a zdrojů podzemní vody pro výrobu balené kojenecké vody nebo pramenité vody</a:t>
            </a:r>
          </a:p>
          <a:p>
            <a:pPr algn="just" eaLnBrk="1" hangingPunct="1">
              <a:buFontTx/>
              <a:buChar char="-"/>
            </a:pPr>
            <a:endParaRPr lang="cs-CZ" altLang="cs-CZ" sz="1400" b="1" dirty="0"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400" b="1" dirty="0">
                <a:cs typeface="Arial" panose="020B0604020202020204" pitchFamily="34" charset="0"/>
              </a:rPr>
              <a:t>- Vody ke koupání</a:t>
            </a:r>
            <a:r>
              <a:rPr lang="cs-CZ" altLang="cs-CZ" sz="1400" dirty="0">
                <a:cs typeface="Arial" panose="020B0604020202020204" pitchFamily="34" charset="0"/>
              </a:rPr>
              <a:t> – stanoví je vyhláškou MŽP a musí odpovídat parametrům</a:t>
            </a:r>
            <a:endParaRPr lang="cs-CZ" altLang="cs-CZ" sz="1400" b="1" dirty="0">
              <a:cs typeface="Arial" panose="020B0604020202020204" pitchFamily="34" charset="0"/>
            </a:endParaRPr>
          </a:p>
          <a:p>
            <a:pPr algn="just" eaLnBrk="1" hangingPunct="1"/>
            <a:endParaRPr lang="cs-CZ" altLang="cs-CZ" sz="1400" b="1" dirty="0"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400" b="1" dirty="0">
                <a:cs typeface="Arial" panose="020B0604020202020204" pitchFamily="34" charset="0"/>
              </a:rPr>
              <a:t>- Odpadní vody</a:t>
            </a:r>
            <a:r>
              <a:rPr lang="cs-CZ" altLang="cs-CZ" sz="1400" dirty="0">
                <a:cs typeface="Arial" panose="020B0604020202020204" pitchFamily="34" charset="0"/>
              </a:rPr>
              <a:t> – skautské tábory, pořádané ve stanech, které nemají stálý přívod vody – nejsou zřízeny umývárny, splachovací toalety a kuchyně v podobě pevných staveb - </a:t>
            </a:r>
            <a:r>
              <a:rPr lang="cs-CZ" altLang="cs-CZ" sz="1400" u="sng" dirty="0">
                <a:cs typeface="Arial" panose="020B0604020202020204" pitchFamily="34" charset="0"/>
              </a:rPr>
              <a:t>nevznikají</a:t>
            </a:r>
            <a:r>
              <a:rPr lang="cs-CZ" altLang="cs-CZ" sz="1400" dirty="0">
                <a:cs typeface="Arial" panose="020B0604020202020204" pitchFamily="34" charset="0"/>
              </a:rPr>
              <a:t> v nich odpadové vody ve smyslu vodního zákona!</a:t>
            </a:r>
            <a:r>
              <a:rPr lang="cs-CZ" altLang="cs-CZ" dirty="0">
                <a:cs typeface="Arial" panose="020B0604020202020204" pitchFamily="34" charset="0"/>
              </a:rPr>
              <a:t>  </a:t>
            </a:r>
          </a:p>
        </p:txBody>
      </p:sp>
      <p:sp>
        <p:nvSpPr>
          <p:cNvPr id="59397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748982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u="sng" dirty="0">
                <a:solidFill>
                  <a:srgbClr val="FF3300"/>
                </a:solidFill>
                <a:cs typeface="Arial" panose="020B0604020202020204" pitchFamily="34" charset="0"/>
              </a:rPr>
              <a:t>Zákon o požární ochraně (z. č. 133/1985 Sb.)</a:t>
            </a:r>
          </a:p>
          <a:p>
            <a:pPr eaLnBrk="1" hangingPunct="1"/>
            <a:endParaRPr lang="cs-CZ" altLang="cs-CZ" b="1" u="sng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zavádí obecnou povinnost každého předcházet požárům, v případě jeho zjištění ohlásit bezodkladně každý  požár,  vzniklý  při  činnostech,  které  vykonává, nebo v prostorách, které vlastní nebo užívá. </a:t>
            </a:r>
          </a:p>
          <a:p>
            <a:pPr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Povinnost dodržovat podmínky nebo návody vztahující se k bezpečnosti výrobků nebo činnosti.</a:t>
            </a:r>
          </a:p>
          <a:p>
            <a:pPr algn="just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Taktéž mj. povinnost vykonávat dohled nad „osobami, které nemohou posoudit  následky  svého  jednání“</a:t>
            </a:r>
          </a:p>
          <a:p>
            <a:pPr algn="just" eaLnBrk="1" hangingPunct="1"/>
            <a:endParaRPr lang="cs-CZ" altLang="cs-CZ" sz="1400" dirty="0">
              <a:cs typeface="Arial" panose="020B0604020202020204" pitchFamily="34" charset="0"/>
            </a:endParaRPr>
          </a:p>
          <a:p>
            <a:pPr eaLnBrk="1" hangingPunct="1"/>
            <a:r>
              <a:rPr lang="cs-CZ" altLang="cs-CZ" sz="1400" b="1" dirty="0">
                <a:cs typeface="Arial" panose="020B0604020202020204" pitchFamily="34" charset="0"/>
              </a:rPr>
              <a:t>Požár </a:t>
            </a:r>
            <a:r>
              <a:rPr lang="cs-CZ" altLang="cs-CZ" sz="1400" dirty="0">
                <a:cs typeface="Arial" panose="020B0604020202020204" pitchFamily="34" charset="0"/>
              </a:rPr>
              <a:t>– </a:t>
            </a:r>
            <a:r>
              <a:rPr lang="cs-CZ" altLang="cs-CZ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„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každé nežádoucí hoření, při kterém došlo k usmrcení </a:t>
            </a:r>
            <a:r>
              <a:rPr lang="cs-CZ" altLang="cs-CZ" sz="14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nebo zranění  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osob  nebo  zvířat,  ke  škodám na materiálních hodnotách </a:t>
            </a:r>
            <a:r>
              <a:rPr lang="cs-CZ" altLang="cs-CZ" sz="14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nebo životním  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prostředí a nežádoucí hoření, při kterém byly osoby, zvířata</a:t>
            </a:r>
            <a:r>
              <a:rPr lang="cs-CZ" altLang="cs-CZ" sz="14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, materiální </a:t>
            </a:r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hodnoty nebo životní prostředí bezprostředně ohroženy </a:t>
            </a:r>
            <a:r>
              <a:rPr lang="cs-CZ" altLang="cs-CZ" sz="14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“</a:t>
            </a:r>
            <a:r>
              <a:rPr lang="cs-CZ" altLang="cs-CZ" sz="1400" dirty="0" smtClean="0">
                <a:cs typeface="Arial" panose="020B0604020202020204" pitchFamily="34" charset="0"/>
              </a:rPr>
              <a:t> </a:t>
            </a:r>
            <a:endParaRPr lang="cs-CZ" altLang="cs-CZ" sz="1400" dirty="0">
              <a:cs typeface="Arial" panose="020B0604020202020204" pitchFamily="34" charset="0"/>
            </a:endParaRPr>
          </a:p>
          <a:p>
            <a:pPr algn="r" eaLnBrk="1" hangingPunct="1"/>
            <a:r>
              <a:rPr lang="cs-CZ" altLang="cs-CZ" sz="1400" dirty="0">
                <a:cs typeface="Arial" panose="020B0604020202020204" pitchFamily="34" charset="0"/>
              </a:rPr>
              <a:t>(vyhláška MV ČR č. </a:t>
            </a:r>
            <a:r>
              <a:rPr lang="cs-CZ" altLang="cs-CZ" sz="1400" dirty="0" smtClean="0">
                <a:cs typeface="Arial" panose="020B0604020202020204" pitchFamily="34" charset="0"/>
              </a:rPr>
              <a:t>246/2001 </a:t>
            </a:r>
            <a:r>
              <a:rPr lang="cs-CZ" altLang="cs-CZ" sz="1400" dirty="0">
                <a:cs typeface="Arial" panose="020B0604020202020204" pitchFamily="34" charset="0"/>
              </a:rPr>
              <a:t>Sb.)</a:t>
            </a:r>
          </a:p>
        </p:txBody>
      </p:sp>
      <p:sp>
        <p:nvSpPr>
          <p:cNvPr id="60421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5616575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cs-CZ" altLang="cs-CZ" sz="1600" u="sng" dirty="0">
                <a:cs typeface="Arial" panose="020B0604020202020204" pitchFamily="34" charset="0"/>
              </a:rPr>
              <a:t>Každý</a:t>
            </a:r>
            <a:r>
              <a:rPr lang="cs-CZ" altLang="cs-CZ" sz="1600" dirty="0">
                <a:cs typeface="Arial" panose="020B0604020202020204" pitchFamily="34" charset="0"/>
              </a:rPr>
              <a:t> je povinen v souvislosti se zdoláváním požáru:</a:t>
            </a: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a) provést nutná opatření pro záchranu ohrožených osob,</a:t>
            </a: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b) uhasit požár, jestliže je to možné, nebo provést nutná opatření k zamezení jeho šíření</a:t>
            </a: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c) ohlásit  neodkladně na určeném místě zjištěný požár nebo zabezpečit jeho ohlášení,</a:t>
            </a:r>
          </a:p>
          <a:p>
            <a:pPr algn="just" eaLnBrk="1" hangingPunct="1"/>
            <a:r>
              <a:rPr lang="cs-CZ" altLang="cs-CZ" sz="1600" dirty="0">
                <a:cs typeface="Arial" panose="020B0604020202020204" pitchFamily="34" charset="0"/>
              </a:rPr>
              <a:t>d) poskytnout osobní pomoc jednotce požární ochrany na výzvu velitele zásahu, velitele jednotky požární ochrany nebo obce.</a:t>
            </a:r>
          </a:p>
          <a:p>
            <a:pPr algn="just"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600" dirty="0">
                <a:cs typeface="Arial" panose="020B0604020202020204" pitchFamily="34" charset="0"/>
              </a:rPr>
              <a:t> Způsobení požáru, pokud se nejedná o </a:t>
            </a:r>
            <a:r>
              <a:rPr lang="cs-CZ" altLang="cs-CZ" sz="1600" dirty="0" err="1">
                <a:cs typeface="Arial" panose="020B0604020202020204" pitchFamily="34" charset="0"/>
              </a:rPr>
              <a:t>tr</a:t>
            </a:r>
            <a:r>
              <a:rPr lang="cs-CZ" altLang="cs-CZ" sz="1600" dirty="0">
                <a:cs typeface="Arial" panose="020B0604020202020204" pitchFamily="34" charset="0"/>
              </a:rPr>
              <a:t>. čin, je přestupkem s pokutou do 25.000,- Kč a to samé hrozí za neoznámení požáru! </a:t>
            </a:r>
          </a:p>
          <a:p>
            <a:pPr algn="just" eaLnBrk="1" hangingPunct="1">
              <a:buFontTx/>
              <a:buChar char="-"/>
            </a:pPr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600" dirty="0">
                <a:cs typeface="Arial" panose="020B0604020202020204" pitchFamily="34" charset="0"/>
              </a:rPr>
              <a:t> </a:t>
            </a:r>
            <a:r>
              <a:rPr lang="cs-CZ" altLang="cs-CZ" sz="1600" dirty="0" err="1">
                <a:cs typeface="Arial" panose="020B0604020202020204" pitchFamily="34" charset="0"/>
              </a:rPr>
              <a:t>HZS</a:t>
            </a:r>
            <a:r>
              <a:rPr lang="cs-CZ" altLang="cs-CZ" sz="1600" dirty="0">
                <a:cs typeface="Arial" panose="020B0604020202020204" pitchFamily="34" charset="0"/>
              </a:rPr>
              <a:t> je oprávněn ukládat pokuty a vést správní řízení.</a:t>
            </a:r>
            <a:r>
              <a:rPr lang="cs-CZ" altLang="cs-CZ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1447" name="Picture 7" descr="pozar_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538288"/>
            <a:ext cx="2593975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8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Zástupný symbol pro obsah 4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None/>
            </a:pPr>
            <a:r>
              <a:rPr lang="cs-CZ" altLang="cs-CZ" sz="1600" b="1" u="sng" dirty="0" smtClean="0">
                <a:solidFill>
                  <a:srgbClr val="FF3300"/>
                </a:solidFill>
                <a:latin typeface="Arial" panose="020B0604020202020204" pitchFamily="34" charset="0"/>
              </a:rPr>
              <a:t>Zákon o životním prostředí (z. č. 17/1992 Sb.)</a:t>
            </a:r>
            <a:r>
              <a:rPr lang="cs-CZ" altLang="cs-C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800100" lvl="1" indent="-342900"/>
            <a:endParaRPr lang="cs-CZ" altLang="cs-CZ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Zavádí nejobecnější principy a zásady ochrany přírody, definuje  základní pojmy, </a:t>
            </a:r>
          </a:p>
          <a:p>
            <a:pPr marL="800100" lvl="1" indent="-342900"/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Ukládá povinnost každého předcházet znečišťování i poškozování </a:t>
            </a:r>
            <a:r>
              <a:rPr lang="cs-CZ" altLang="cs-CZ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ŽP</a:t>
            </a:r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minimalizovat nepříznivé důsledky své činnosti (třeba na táborech,   výpravách...)</a:t>
            </a:r>
          </a:p>
          <a:p>
            <a:pPr marL="800100" lvl="1" indent="-342900"/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Pokud zjistíme, že hrozí poškození </a:t>
            </a:r>
            <a:r>
              <a:rPr lang="cs-CZ" altLang="cs-CZ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ŽP</a:t>
            </a:r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nebo že k němu již došlo, jsme povinni učinit přiměřená opatření k odvrácení hrozby nebo ke zmírnění následků</a:t>
            </a:r>
          </a:p>
          <a:p>
            <a:pPr marL="800100" lvl="1" indent="-342900"/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cs-CZ" altLang="cs-CZ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 případě způsobení ekologické újmy jsme povinni obnovit narušený ekosystém, případně újmu nahradit jiným způsobem nebo v penězích.</a:t>
            </a:r>
          </a:p>
          <a:p>
            <a:pPr marL="381000" indent="-381000">
              <a:buFont typeface="Arial" panose="020B0604020202020204" pitchFamily="34" charset="0"/>
              <a:buNone/>
            </a:pPr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827088" y="1916113"/>
            <a:ext cx="7489825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u="sng">
                <a:solidFill>
                  <a:srgbClr val="FF3300"/>
                </a:solidFill>
                <a:cs typeface="Arial" panose="020B0604020202020204" pitchFamily="34" charset="0"/>
              </a:rPr>
              <a:t>Trestní zákoník (z. č. 40/2009 Sb.)</a:t>
            </a:r>
          </a:p>
          <a:p>
            <a:pPr eaLnBrk="1" hangingPunct="1"/>
            <a:endParaRPr lang="cs-CZ" altLang="cs-CZ" sz="2400" b="1" u="sng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Ochrana životního prostředí v hlavě VIII. tr. zákoníku</a:t>
            </a:r>
          </a:p>
          <a:p>
            <a:pPr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jedná se o trestné činy: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Poškození a ohrožení životního prostředí (§ 293, 294)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Poškození lesa (§ 295)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Neoprávněné vypouštění znečišťujících látek (§ 297)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Neoprávněné nakládání s odpady (§ 298)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Neoprávněné nakládání s volně žijícími živočichy a planě 	rostoucími rostlinami (§ 299)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Týrání zvířat (§ 302)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Zanedbání péče o zvíře z nedbalosti (§ 303) </a:t>
            </a:r>
          </a:p>
          <a:p>
            <a:pPr lvl="1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Pytláctví (§ 304) </a:t>
            </a:r>
          </a:p>
          <a:p>
            <a:pPr algn="just" eaLnBrk="1" hangingPunct="1">
              <a:buFontTx/>
              <a:buChar char="-"/>
            </a:pPr>
            <a:endParaRPr lang="cs-CZ" altLang="cs-CZ" sz="1600">
              <a:cs typeface="Arial" panose="020B0604020202020204" pitchFamily="34" charset="0"/>
            </a:endParaRPr>
          </a:p>
          <a:p>
            <a:pPr algn="just" eaLnBrk="1" hangingPunct="1"/>
            <a:endParaRPr lang="cs-CZ" altLang="cs-CZ" sz="1600">
              <a:cs typeface="Arial" panose="020B0604020202020204" pitchFamily="34" charset="0"/>
            </a:endParaRPr>
          </a:p>
        </p:txBody>
      </p:sp>
      <p:pic>
        <p:nvPicPr>
          <p:cNvPr id="62470" name="Picture 6" descr="polici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365625"/>
            <a:ext cx="1546225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1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489825" cy="33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b="1" u="sng" dirty="0">
                <a:solidFill>
                  <a:srgbClr val="FF3300"/>
                </a:solidFill>
                <a:cs typeface="Arial" panose="020B0604020202020204" pitchFamily="34" charset="0"/>
              </a:rPr>
              <a:t>Trestní zákoník (z. č. 40/2009 Sb.)</a:t>
            </a:r>
          </a:p>
          <a:p>
            <a:pPr eaLnBrk="1" hangingPunct="1"/>
            <a:endParaRPr lang="cs-CZ" altLang="cs-CZ" dirty="0">
              <a:cs typeface="Arial" panose="020B0604020202020204" pitchFamily="34" charset="0"/>
            </a:endParaRPr>
          </a:p>
          <a:p>
            <a:pPr eaLnBrk="1" hangingPunct="1"/>
            <a:endParaRPr lang="cs-CZ" altLang="cs-CZ" dirty="0">
              <a:cs typeface="Arial" panose="020B0604020202020204" pitchFamily="34" charset="0"/>
            </a:endParaRPr>
          </a:p>
          <a:p>
            <a:pPr eaLnBrk="1" hangingPunct="1"/>
            <a:r>
              <a:rPr lang="cs-CZ" altLang="cs-CZ" sz="1600" dirty="0">
                <a:cs typeface="Arial" panose="020B0604020202020204" pitchFamily="34" charset="0"/>
              </a:rPr>
              <a:t>§ 303    Zanedbání péče o zvíře z nedbalosti</a:t>
            </a:r>
          </a:p>
          <a:p>
            <a:pPr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6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(1) Kdo  z  hrubé  nedbalosti  zanedbá  potřebnou  péči o zvíře, které  vlastní nebo o něž je povinen se z jiného důvodu starat, a způsobí mu </a:t>
            </a:r>
            <a:r>
              <a:rPr lang="cs-CZ" altLang="cs-CZ" sz="1600" i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tím </a:t>
            </a:r>
            <a:r>
              <a:rPr lang="cs-CZ" altLang="cs-CZ" sz="16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trvalé následky na zdraví nebo smrt, bude potrestán odnětím svobody až na šest měsíců, zákazem činnosti nebo propadnutím věci nebo jiné majetkové hodnoty.</a:t>
            </a:r>
          </a:p>
          <a:p>
            <a:pPr algn="just" eaLnBrk="1" hangingPunct="1"/>
            <a:endParaRPr lang="cs-CZ" altLang="cs-CZ" sz="1600" i="1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 eaLnBrk="1" hangingPunct="1"/>
            <a:r>
              <a:rPr lang="cs-CZ" altLang="cs-CZ" sz="16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(2) Odnětím svobody až na dvě léta bude pachatel potrestán, způsobí-li činem uvedeným v odstavci 1 smrt nebo trvalé následky na zdraví  většímu počtu zvířat.</a:t>
            </a:r>
          </a:p>
        </p:txBody>
      </p:sp>
      <p:sp>
        <p:nvSpPr>
          <p:cNvPr id="65540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4905375" cy="796925"/>
          </a:xfrm>
        </p:spPr>
        <p:txBody>
          <a:bodyPr/>
          <a:lstStyle/>
          <a:p>
            <a:endParaRPr lang="cs-CZ" altLang="cs-CZ" smtClean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4898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u="sng" dirty="0">
                <a:cs typeface="Arial" panose="020B0604020202020204" pitchFamily="34" charset="0"/>
              </a:rPr>
              <a:t>Seznam použitých zdrojů:</a:t>
            </a:r>
          </a:p>
          <a:p>
            <a:pPr eaLnBrk="1" hangingPunct="1"/>
            <a:endParaRPr lang="cs-CZ" altLang="cs-CZ" u="sng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životním prostředí, č. 17/1992 Sb. 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ochraně přírody a krajiny č. 114/1992 Sb.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Vyhláška MŽP č. 395/1992 Sb</a:t>
            </a:r>
            <a:r>
              <a:rPr lang="cs-CZ" altLang="cs-CZ" dirty="0" smtClean="0">
                <a:cs typeface="Arial" panose="020B0604020202020204" pitchFamily="34" charset="0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cs-CZ" altLang="cs-CZ" dirty="0" smtClean="0">
                <a:cs typeface="Arial" panose="020B0604020202020204" pitchFamily="34" charset="0"/>
              </a:rPr>
              <a:t> Vyhláška MŽP č. 189/2013 Sb.</a:t>
            </a:r>
            <a:endParaRPr lang="cs-CZ" altLang="cs-CZ" dirty="0"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lesích č. 289/1995 Sb.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odpadech č. 185/2001 Sb.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vodách č. 254/2001 Sb. 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Zákon o požární ochraně č. 133/1985 Sb.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Vyhláška MV č. </a:t>
            </a:r>
            <a:r>
              <a:rPr lang="cs-CZ" altLang="cs-CZ" dirty="0" smtClean="0">
                <a:cs typeface="Arial" panose="020B0604020202020204" pitchFamily="34" charset="0"/>
              </a:rPr>
              <a:t>246/2001 </a:t>
            </a:r>
            <a:r>
              <a:rPr lang="cs-CZ" altLang="cs-CZ" dirty="0">
                <a:cs typeface="Arial" panose="020B0604020202020204" pitchFamily="34" charset="0"/>
              </a:rPr>
              <a:t>Sb.</a:t>
            </a:r>
          </a:p>
          <a:p>
            <a:pPr eaLnBrk="1" hangingPunct="1">
              <a:buFontTx/>
              <a:buChar char="-"/>
            </a:pPr>
            <a:r>
              <a:rPr lang="cs-CZ" altLang="cs-CZ" dirty="0">
                <a:cs typeface="Arial" panose="020B0604020202020204" pitchFamily="34" charset="0"/>
              </a:rPr>
              <a:t> Trestní zákoník, z. č. 40/2009 Sb.</a:t>
            </a:r>
          </a:p>
          <a:p>
            <a:pPr eaLnBrk="1" hangingPunct="1">
              <a:buFontTx/>
              <a:buChar char="-"/>
            </a:pPr>
            <a:endParaRPr lang="cs-CZ" altLang="cs-CZ" dirty="0">
              <a:cs typeface="Arial" panose="020B0604020202020204" pitchFamily="34" charset="0"/>
            </a:endParaRPr>
          </a:p>
        </p:txBody>
      </p:sp>
      <p:sp>
        <p:nvSpPr>
          <p:cNvPr id="66565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ástupný symbol pro obsah 4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229600" cy="4713288"/>
          </a:xfrm>
        </p:spPr>
        <p:txBody>
          <a:bodyPr/>
          <a:lstStyle/>
          <a:p>
            <a:pPr marL="381000" indent="-381000" algn="ctr">
              <a:buFont typeface="Arial" panose="020B0604020202020204" pitchFamily="34" charset="0"/>
              <a:buNone/>
            </a:pPr>
            <a:endParaRPr lang="cs-CZ" altLang="cs-CZ" sz="3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 algn="ctr">
              <a:buFont typeface="Arial" panose="020B0604020202020204" pitchFamily="34" charset="0"/>
              <a:buNone/>
            </a:pPr>
            <a:endParaRPr lang="cs-CZ" altLang="cs-CZ" sz="3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 algn="ctr">
              <a:buFont typeface="Arial" panose="020B0604020202020204" pitchFamily="34" charset="0"/>
              <a:buNone/>
            </a:pPr>
            <a:r>
              <a:rPr lang="cs-CZ" altLang="cs-CZ" sz="3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Děkuji za pozornost</a:t>
            </a:r>
          </a:p>
          <a:p>
            <a:pPr marL="381000" indent="-381000" algn="ctr">
              <a:buFont typeface="Arial" panose="020B0604020202020204" pitchFamily="34" charset="0"/>
              <a:buNone/>
            </a:pPr>
            <a:endParaRPr lang="cs-CZ" altLang="cs-CZ" sz="3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 algn="ctr">
              <a:buFont typeface="Arial" panose="020B0604020202020204" pitchFamily="34" charset="0"/>
              <a:buNone/>
            </a:pPr>
            <a:endParaRPr lang="cs-CZ" altLang="cs-CZ" sz="3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 algn="ctr">
              <a:buFont typeface="Arial" panose="020B0604020202020204" pitchFamily="34" charset="0"/>
              <a:buNone/>
            </a:pPr>
            <a:r>
              <a:rPr lang="cs-CZ" altLang="cs-C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Dotazy?</a:t>
            </a:r>
          </a:p>
        </p:txBody>
      </p:sp>
      <p:sp>
        <p:nvSpPr>
          <p:cNvPr id="43011" name="TextovéPole 7"/>
          <p:cNvSpPr txBox="1">
            <a:spLocks noChangeArrowheads="1"/>
          </p:cNvSpPr>
          <p:nvPr/>
        </p:nvSpPr>
        <p:spPr bwMode="auto">
          <a:xfrm>
            <a:off x="7056438" y="64912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pro obsah 4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marL="381000" indent="-381000">
              <a:buFont typeface="Arial" panose="020B0604020202020204" pitchFamily="34" charset="0"/>
              <a:buNone/>
            </a:pPr>
            <a:r>
              <a:rPr lang="cs-CZ" altLang="cs-CZ" sz="1600" b="1" u="sng" dirty="0" smtClean="0">
                <a:solidFill>
                  <a:srgbClr val="FF3300"/>
                </a:solidFill>
                <a:latin typeface="Arial" panose="020B0604020202020204" pitchFamily="34" charset="0"/>
              </a:rPr>
              <a:t>Zákon o ochraně přírody a krajiny (z. č. 114/1992 Sb., dále jen </a:t>
            </a:r>
            <a:r>
              <a:rPr lang="cs-CZ" altLang="cs-CZ" sz="1600" b="1" u="sng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ZOPK</a:t>
            </a:r>
            <a:r>
              <a:rPr lang="cs-CZ" altLang="cs-CZ" sz="1600" b="1" u="sng" dirty="0" smtClean="0">
                <a:solidFill>
                  <a:srgbClr val="FF3300"/>
                </a:solidFill>
                <a:latin typeface="Arial" panose="020B0604020202020204" pitchFamily="34" charset="0"/>
              </a:rPr>
              <a:t>) + prováděcí vyhláška MŽP č. 395/1992 Sb.</a:t>
            </a:r>
          </a:p>
          <a:p>
            <a:pPr marL="381000" indent="-381000">
              <a:buFont typeface="Arial" panose="020B0604020202020204" pitchFamily="34" charset="0"/>
              <a:buNone/>
            </a:pPr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>
              <a:buFontTx/>
              <a:buChar char="-"/>
            </a:pP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asi nejdůležitější  předpis pro skautskou činnost v přírodě.</a:t>
            </a:r>
          </a:p>
          <a:p>
            <a:pPr marL="381000" indent="-381000">
              <a:buFontTx/>
              <a:buChar char="-"/>
            </a:pP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reguluje mj. způsoby chování ve volné přírodě a chráněných územích, stejně jako způsoby ochrany rostlin a živočichů, ale i neživé přírody. </a:t>
            </a:r>
          </a:p>
          <a:p>
            <a:pPr marL="381000" indent="-381000">
              <a:buFontTx/>
              <a:buChar char="-"/>
            </a:pP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k zajištění ochrany přírody zákon vymezuje určitá zvláště chráněná území, která dělí do 2 velkoplošných  (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, CHKO) a 4 maloplošných (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NPR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, PR, 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NPP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, PP), která mají svůj účel, a pro která platí zvláštní režim – různá omezení a pravidla. Seznam všech lze nalézt na </a:t>
            </a:r>
            <a:r>
              <a:rPr lang="cs-CZ" altLang="cs-CZ" sz="1400" u="sng" dirty="0" smtClean="0">
                <a:latin typeface="Arial" panose="020B0604020202020204" pitchFamily="34" charset="0"/>
              </a:rPr>
              <a:t>http://drusop.nature.cz/</a:t>
            </a:r>
            <a:endParaRPr lang="cs-CZ" altLang="cs-CZ" sz="1400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1000" indent="-381000">
              <a:buFontTx/>
              <a:buChar char="-"/>
            </a:pP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obecná pravidla pro Národní parky, CHKO a Přírodní rezervace - </a:t>
            </a:r>
            <a:r>
              <a:rPr lang="cs-CZ" altLang="cs-CZ" sz="1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zákaz táboření </a:t>
            </a:r>
            <a:br>
              <a:rPr lang="cs-CZ" altLang="cs-CZ" sz="1400" b="1" dirty="0" smtClean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cs-CZ" altLang="cs-CZ" sz="14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a rozdělávání ohňů mimo vymezená území, zákaz vjezdu s motorovými vozidly mimo silnice a místní komunikace, zákaz zneškodňování odpadů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381000" indent="-381000">
              <a:buFontTx/>
              <a:buChar char="-"/>
            </a:pP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 mnohé skautské aktivity konané v těchto chráněných územích je nutné povolení Orgánu ochrany přírody (OOP).</a:t>
            </a:r>
          </a:p>
          <a:p>
            <a:pPr marL="381000" indent="-381000">
              <a:buFont typeface="Arial" panose="020B0604020202020204" pitchFamily="34" charset="0"/>
              <a:buChar char="–"/>
            </a:pPr>
            <a:endParaRPr lang="cs-CZ" altLang="cs-CZ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Zástupný symbol pro obsah 4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6696075" cy="4525963"/>
          </a:xfrm>
        </p:spPr>
        <p:txBody>
          <a:bodyPr/>
          <a:lstStyle/>
          <a:p>
            <a:pPr marL="381000" indent="-381000"/>
            <a:r>
              <a:rPr lang="cs-CZ" altLang="cs-C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Národní parky</a:t>
            </a:r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 ČR v současnosti čtyři – Krkonoše, Šumava, Podyjí, České Švýcarsko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Jsou stanoveny zóny ochrany, podle důležitosti, kdy např. v I. zóně není povoleno chodit jinde než po vyznačených cestách. Obecně je v 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např. zakázáno provozovat horolezectví mimo vyhrazená místa. 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Označení I. zón je dvěma červenými pruhy při pohledu dovnitř a jedním při pohledu ven ze zóny. 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Mají vlastní </a:t>
            </a:r>
            <a:r>
              <a:rPr lang="cs-CZ" altLang="cs-CZ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„Správa 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“, která vydává Návštěvní řád 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který může stanovit některá pravidla ještě přísněji a mj. mohou stanovit vybírání poplatků za vstup, jízdu, </a:t>
            </a:r>
            <a:r>
              <a:rPr lang="cs-CZ" alt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None/>
            </a:pPr>
            <a:endParaRPr lang="cs-CZ" altLang="cs-CZ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None/>
            </a:pPr>
            <a:endParaRPr lang="cs-CZ" altLang="cs-CZ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/>
            <a:r>
              <a:rPr lang="cs-CZ" altLang="cs-CZ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CHKO</a:t>
            </a:r>
            <a:endParaRPr lang="cs-CZ" altLang="cs-CZ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Vyhlašují se nařízením Vlády ČR. 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 současné době je 26 chráněných krajinných oblastí.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Stanoveny rovněž zóny ochrany</a:t>
            </a:r>
          </a:p>
          <a:p>
            <a:pPr marL="800100" lvl="1" indent="-342900"/>
            <a:r>
              <a:rPr lang="cs-CZ" alt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Též vlastní OOP – Správa CHKO.</a:t>
            </a:r>
          </a:p>
          <a:p>
            <a:pPr marL="381000" indent="-381000">
              <a:buFont typeface="Arial" panose="020B0604020202020204" pitchFamily="34" charset="0"/>
              <a:buChar char="–"/>
            </a:pPr>
            <a:endParaRPr lang="cs-CZ" altLang="cs-CZ" sz="1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pic>
        <p:nvPicPr>
          <p:cNvPr id="47108" name="Picture 4" descr="Oznaceni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7338"/>
            <a:ext cx="1782763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748982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cs-CZ" altLang="cs-CZ" sz="1400" b="1" dirty="0">
                <a:cs typeface="Arial" panose="020B0604020202020204" pitchFamily="34" charset="0"/>
              </a:rPr>
              <a:t>  Maloplošná území ochrany</a:t>
            </a:r>
            <a:endParaRPr lang="cs-CZ" altLang="cs-CZ" sz="14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cs-CZ" altLang="cs-CZ" sz="1300" dirty="0">
                <a:cs typeface="Arial" panose="020B0604020202020204" pitchFamily="34" charset="0"/>
              </a:rPr>
              <a:t>- Národní přírodní rezervace (</a:t>
            </a:r>
            <a:r>
              <a:rPr lang="cs-CZ" altLang="cs-CZ" sz="1300" dirty="0" err="1">
                <a:cs typeface="Arial" panose="020B0604020202020204" pitchFamily="34" charset="0"/>
              </a:rPr>
              <a:t>NPR</a:t>
            </a:r>
            <a:r>
              <a:rPr lang="cs-CZ" altLang="cs-CZ" sz="1300" dirty="0">
                <a:cs typeface="Arial" panose="020B0604020202020204" pitchFamily="34" charset="0"/>
              </a:rPr>
              <a:t>)</a:t>
            </a:r>
          </a:p>
          <a:p>
            <a:pPr lvl="1" algn="just" eaLnBrk="1" hangingPunct="1"/>
            <a:r>
              <a:rPr lang="cs-CZ" altLang="cs-CZ" sz="1300" dirty="0">
                <a:cs typeface="Arial" panose="020B0604020202020204" pitchFamily="34" charset="0"/>
              </a:rPr>
              <a:t>- Přírodní rezervace (PR)</a:t>
            </a:r>
          </a:p>
          <a:p>
            <a:pPr lvl="1" algn="just" eaLnBrk="1" hangingPunct="1"/>
            <a:r>
              <a:rPr lang="cs-CZ" altLang="cs-CZ" sz="1300" dirty="0">
                <a:cs typeface="Arial" panose="020B0604020202020204" pitchFamily="34" charset="0"/>
              </a:rPr>
              <a:t>- Národní přírodní památka (</a:t>
            </a:r>
            <a:r>
              <a:rPr lang="cs-CZ" altLang="cs-CZ" sz="1300" dirty="0" err="1">
                <a:cs typeface="Arial" panose="020B0604020202020204" pitchFamily="34" charset="0"/>
              </a:rPr>
              <a:t>NPP</a:t>
            </a:r>
            <a:r>
              <a:rPr lang="cs-CZ" altLang="cs-CZ" sz="1300" dirty="0">
                <a:cs typeface="Arial" panose="020B0604020202020204" pitchFamily="34" charset="0"/>
              </a:rPr>
              <a:t>)</a:t>
            </a:r>
          </a:p>
          <a:p>
            <a:pPr lvl="1" algn="just" eaLnBrk="1" hangingPunct="1"/>
            <a:r>
              <a:rPr lang="cs-CZ" altLang="cs-CZ" sz="1300" dirty="0">
                <a:cs typeface="Arial" panose="020B0604020202020204" pitchFamily="34" charset="0"/>
              </a:rPr>
              <a:t>- Přírodní památka (PR)</a:t>
            </a:r>
          </a:p>
          <a:p>
            <a:pPr lvl="3" algn="just" eaLnBrk="1" hangingPunct="1"/>
            <a:endParaRPr lang="cs-CZ" altLang="cs-CZ" sz="13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cs-CZ" altLang="cs-CZ" sz="1400">
                <a:cs typeface="Arial" panose="020B0604020202020204" pitchFamily="34" charset="0"/>
              </a:rPr>
              <a:t>K označení národních parků, chráněných krajinných oblastí, národních přírodních rezervací a národních přírodních památek se užívá velkého státního znaku České  republiky.  </a:t>
            </a:r>
            <a:r>
              <a:rPr lang="cs-CZ" altLang="cs-CZ" sz="1400" dirty="0">
                <a:cs typeface="Arial" panose="020B0604020202020204" pitchFamily="34" charset="0"/>
              </a:rPr>
              <a:t>Na  označení  přírodních rezervací a přírodních památek se užívá malého státního znaku České republiky.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11188" y="5661025"/>
            <a:ext cx="7343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cs-CZ" altLang="cs-CZ" sz="1400">
                <a:cs typeface="Arial" panose="020B0604020202020204" pitchFamily="34" charset="0"/>
              </a:rPr>
              <a:t>- Výjimky ze zákazů ve zvláště chráněných územích povoluje příslušný OOP. Zejména se to týká vjezdu motorovými vozidly, ale samozřejmě i táboření a dalších činností. </a:t>
            </a:r>
          </a:p>
        </p:txBody>
      </p:sp>
      <p:pic>
        <p:nvPicPr>
          <p:cNvPr id="48153" name="Picture 25" descr="220px-Prirodni_rezerv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933825"/>
            <a:ext cx="1490662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4" name="Picture 26" descr="np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932238"/>
            <a:ext cx="161925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5" name="Picture 27" descr="153294-narodni-park-um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929063"/>
            <a:ext cx="1311275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56" name="Picture 28" descr="chko-cesky-ra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930650"/>
            <a:ext cx="11715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8486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cs-CZ" altLang="cs-CZ" sz="1400" b="1" u="sng">
                <a:cs typeface="Arial" panose="020B0604020202020204" pitchFamily="34" charset="0"/>
              </a:rPr>
              <a:t>Zvláště chráněné rostliny a živočichové</a:t>
            </a:r>
          </a:p>
          <a:p>
            <a:endParaRPr lang="cs-CZ" altLang="cs-CZ" sz="1400" b="1"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cs-CZ" altLang="cs-CZ" sz="1400">
                <a:cs typeface="Arial" panose="020B0604020202020204" pitchFamily="34" charset="0"/>
              </a:rPr>
              <a:t> Platí obecná ochrana </a:t>
            </a:r>
            <a:r>
              <a:rPr lang="cs-CZ" altLang="cs-CZ" sz="1400" b="1">
                <a:solidFill>
                  <a:srgbClr val="FF0000"/>
                </a:solidFill>
                <a:cs typeface="Arial" panose="020B0604020202020204" pitchFamily="34" charset="0"/>
              </a:rPr>
              <a:t>všech</a:t>
            </a:r>
            <a:r>
              <a:rPr lang="cs-CZ" altLang="cs-CZ" sz="1400">
                <a:cs typeface="Arial" panose="020B0604020202020204" pitchFamily="34" charset="0"/>
              </a:rPr>
              <a:t> rostlin a živočichů </a:t>
            </a:r>
          </a:p>
          <a:p>
            <a:pPr algn="just">
              <a:buFontTx/>
              <a:buChar char="-"/>
            </a:pPr>
            <a:endParaRPr lang="cs-CZ" altLang="cs-CZ" sz="1400">
              <a:cs typeface="Arial" panose="020B0604020202020204" pitchFamily="34" charset="0"/>
            </a:endParaRPr>
          </a:p>
          <a:p>
            <a:pPr algn="ctr"/>
            <a:r>
              <a:rPr lang="cs-CZ" altLang="cs-CZ" sz="14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§ 5 ZOPK</a:t>
            </a:r>
          </a:p>
          <a:p>
            <a:pPr algn="just"/>
            <a:r>
              <a:rPr lang="cs-CZ" altLang="cs-CZ" sz="14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„</a:t>
            </a:r>
            <a:r>
              <a:rPr lang="cs-CZ" altLang="cs-CZ" sz="1400" i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Všechny  druhy  rostlin  a  živočichů jsou chráněny před zničením,   poškozováním,  sběrem  či  odchytem,  který  </a:t>
            </a:r>
            <a:r>
              <a:rPr lang="cs-CZ" altLang="cs-CZ" sz="1400" i="1" u="sng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vede  nebo  by mohl vést k ohrožení  těchto  druhů  na  bytí  nebo k jejich degeneraci, k narušení rozmnožovacích  schopností  druhů,  zániku  populace druhů nebo zničení ekosystému,  jehož  jsou součástí</a:t>
            </a:r>
            <a:r>
              <a:rPr lang="cs-CZ" altLang="cs-CZ" sz="1400" i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.“ </a:t>
            </a:r>
          </a:p>
          <a:p>
            <a:pPr algn="just"/>
            <a:endParaRPr lang="cs-CZ" altLang="cs-CZ" sz="14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algn="just"/>
            <a:r>
              <a:rPr lang="cs-CZ" altLang="cs-CZ" sz="1400">
                <a:cs typeface="Arial" panose="020B0604020202020204" pitchFamily="34" charset="0"/>
              </a:rPr>
              <a:t>- </a:t>
            </a:r>
            <a:r>
              <a:rPr lang="cs-CZ" altLang="cs-CZ" sz="1400" u="sng">
                <a:cs typeface="Arial" panose="020B0604020202020204" pitchFamily="34" charset="0"/>
              </a:rPr>
              <a:t>Památné stromy</a:t>
            </a:r>
            <a:r>
              <a:rPr lang="cs-CZ" altLang="cs-CZ" sz="1400">
                <a:cs typeface="Arial" panose="020B0604020202020204" pitchFamily="34" charset="0"/>
              </a:rPr>
              <a:t> – existence obecného ochranného pásma (10 x </a:t>
            </a:r>
            <a:r>
              <a:rPr lang="en-US" altLang="cs-CZ" sz="1400">
                <a:cs typeface="Arial" panose="020B0604020202020204" pitchFamily="34" charset="0"/>
              </a:rPr>
              <a:t>Ø</a:t>
            </a:r>
            <a:r>
              <a:rPr lang="cs-CZ" altLang="cs-CZ" sz="1400">
                <a:cs typeface="Arial" panose="020B0604020202020204" pitchFamily="34" charset="0"/>
              </a:rPr>
              <a:t> ve 130 cm výšky) – zákaz některých činností v jeho území</a:t>
            </a:r>
          </a:p>
          <a:p>
            <a:pPr algn="just"/>
            <a:endParaRPr lang="cs-CZ" altLang="cs-CZ" sz="1400">
              <a:cs typeface="Arial" panose="020B0604020202020204" pitchFamily="34" charset="0"/>
            </a:endParaRPr>
          </a:p>
          <a:p>
            <a:r>
              <a:rPr lang="cs-CZ" altLang="cs-CZ" sz="1400">
                <a:cs typeface="Arial" panose="020B0604020202020204" pitchFamily="34" charset="0"/>
              </a:rPr>
              <a:t>- Některé druhy rostlin a živočichů jsou </a:t>
            </a:r>
            <a:r>
              <a:rPr lang="cs-CZ" altLang="cs-CZ" sz="1400" b="1">
                <a:cs typeface="Arial" panose="020B0604020202020204" pitchFamily="34" charset="0"/>
              </a:rPr>
              <a:t>zvlášť</a:t>
            </a:r>
            <a:r>
              <a:rPr lang="cs-CZ" altLang="cs-CZ" sz="1400">
                <a:cs typeface="Arial" panose="020B0604020202020204" pitchFamily="34" charset="0"/>
              </a:rPr>
              <a:t> chráněné – prováděcí vyhláška MŽP č. 395/1992 Sb., stanoví druhy, které jsou zvláště chráněny a podle stupně ohrožení se dělí na kriticky ohrožené, silně ohrožené a ohrožené.</a:t>
            </a:r>
          </a:p>
          <a:p>
            <a:pPr algn="just"/>
            <a:endParaRPr lang="cs-CZ" altLang="cs-CZ" sz="1400">
              <a:cs typeface="Arial" panose="020B0604020202020204" pitchFamily="34" charset="0"/>
            </a:endParaRPr>
          </a:p>
          <a:p>
            <a:pPr algn="just"/>
            <a:r>
              <a:rPr lang="cs-CZ" altLang="cs-CZ" sz="1400">
                <a:cs typeface="Arial" panose="020B0604020202020204" pitchFamily="34" charset="0"/>
              </a:rPr>
              <a:t>- Předkupní právo státu na pozemky v NP, NPR, NPP a pozemky vedle jeskyní.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74898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8038" eaLnBrk="0" hangingPunct="0"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defTabSz="808038" eaLnBrk="0" hangingPunct="0"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defTabSz="808038" eaLnBrk="0" hangingPunct="0"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08038" eaLnBrk="0" hangingPunct="0"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08038" eaLnBrk="0" hangingPunct="0"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08038" eaLnBrk="0" fontAlgn="base" hangingPunct="0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08038" eaLnBrk="0" fontAlgn="base" hangingPunct="0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08038" eaLnBrk="0" fontAlgn="base" hangingPunct="0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08038" eaLnBrk="0" fontAlgn="base" hangingPunct="0">
              <a:spcBef>
                <a:spcPct val="0"/>
              </a:spcBef>
              <a:spcAft>
                <a:spcPct val="0"/>
              </a:spcAft>
              <a:tabLst>
                <a:tab pos="808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cs-CZ" altLang="cs-CZ" sz="2000" b="1" u="sng" dirty="0">
                <a:cs typeface="Arial" panose="020B0604020202020204" pitchFamily="34" charset="0"/>
              </a:rPr>
              <a:t>Můžeme kácet stromy ?</a:t>
            </a:r>
          </a:p>
          <a:p>
            <a:pPr lvl="2" eaLnBrk="1" hangingPunct="1"/>
            <a:endParaRPr lang="cs-CZ" altLang="cs-CZ" b="1" dirty="0">
              <a:cs typeface="Arial" panose="020B0604020202020204" pitchFamily="34" charset="0"/>
            </a:endParaRPr>
          </a:p>
          <a:p>
            <a:pPr lvl="2" eaLnBrk="1" hangingPunct="1"/>
            <a:endParaRPr lang="cs-CZ" altLang="cs-CZ" b="1" dirty="0">
              <a:cs typeface="Arial" panose="020B0604020202020204" pitchFamily="34" charset="0"/>
            </a:endParaRPr>
          </a:p>
          <a:p>
            <a:pPr lvl="2" eaLnBrk="1" hangingPunct="1"/>
            <a:r>
              <a:rPr lang="cs-CZ" altLang="cs-CZ" sz="1600" dirty="0" smtClean="0">
                <a:cs typeface="Arial" panose="020B0604020202020204" pitchFamily="34" charset="0"/>
              </a:rPr>
              <a:t>Bez </a:t>
            </a:r>
            <a:r>
              <a:rPr lang="cs-CZ" altLang="cs-CZ" sz="1600" dirty="0">
                <a:cs typeface="Arial" panose="020B0604020202020204" pitchFamily="34" charset="0"/>
              </a:rPr>
              <a:t>povolení </a:t>
            </a:r>
            <a:r>
              <a:rPr lang="cs-CZ" altLang="cs-CZ" sz="1600" dirty="0" smtClean="0">
                <a:cs typeface="Arial" panose="020B0604020202020204" pitchFamily="34" charset="0"/>
              </a:rPr>
              <a:t>můžeme </a:t>
            </a:r>
            <a:r>
              <a:rPr lang="cs-CZ" altLang="cs-CZ" sz="1600" dirty="0">
                <a:cs typeface="Arial" panose="020B0604020202020204" pitchFamily="34" charset="0"/>
              </a:rPr>
              <a:t>pokácet strom, který ve výšce 130 cm má obvod kmene max. 80 cm, nebo křoviny v souvislém porostu do plochy 40 m2</a:t>
            </a:r>
          </a:p>
          <a:p>
            <a:pPr lvl="2" algn="just" eaLnBrk="1" hangingPunct="1">
              <a:buFontTx/>
              <a:buChar char="-"/>
            </a:pPr>
            <a:r>
              <a:rPr lang="cs-CZ" altLang="cs-CZ" sz="1600" dirty="0">
                <a:cs typeface="Arial" panose="020B0604020202020204" pitchFamily="34" charset="0"/>
              </a:rPr>
              <a:t> na vlastním pozemku!</a:t>
            </a:r>
          </a:p>
          <a:p>
            <a:pPr lvl="2" algn="just" eaLnBrk="1" hangingPunct="1"/>
            <a:r>
              <a:rPr lang="cs-CZ" altLang="cs-CZ" sz="1600" dirty="0">
                <a:cs typeface="Arial" panose="020B0604020202020204" pitchFamily="34" charset="0"/>
              </a:rPr>
              <a:t>- není třeba ani ke kácení dřevin z důvodů pěstebních, tj. za účelem obnovy porostů nebo při jejich výchovné probírce, z důvodů zdravotních – zde třeba oznámit obci 15 dnů předem</a:t>
            </a:r>
          </a:p>
          <a:p>
            <a:pPr lvl="2" algn="just" eaLnBrk="1" hangingPunct="1"/>
            <a:endParaRPr lang="cs-CZ" altLang="cs-CZ" sz="1600" dirty="0" smtClean="0">
              <a:cs typeface="Arial" panose="020B0604020202020204" pitchFamily="34" charset="0"/>
            </a:endParaRPr>
          </a:p>
          <a:p>
            <a:pPr lvl="2" algn="just" eaLnBrk="1" hangingPunct="1"/>
            <a:r>
              <a:rPr lang="cs-CZ" altLang="cs-CZ" sz="1600" dirty="0" smtClean="0">
                <a:cs typeface="Arial" panose="020B0604020202020204" pitchFamily="34" charset="0"/>
              </a:rPr>
              <a:t>Též </a:t>
            </a:r>
            <a:r>
              <a:rPr lang="cs-CZ" altLang="cs-CZ" sz="1600" dirty="0">
                <a:cs typeface="Arial" panose="020B0604020202020204" pitchFamily="34" charset="0"/>
              </a:rPr>
              <a:t>není třeba v krajní nouzi, kdy hrozí škoda velkého rozsahu </a:t>
            </a:r>
            <a:endParaRPr lang="cs-CZ" altLang="cs-CZ" sz="1600" dirty="0" smtClean="0">
              <a:cs typeface="Arial" panose="020B0604020202020204" pitchFamily="34" charset="0"/>
            </a:endParaRPr>
          </a:p>
          <a:p>
            <a:pPr lvl="2" algn="just"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lvl="2" algn="just" eaLnBrk="1" hangingPunct="1"/>
            <a:endParaRPr lang="cs-CZ" altLang="cs-CZ" sz="1600" dirty="0" smtClean="0">
              <a:cs typeface="Arial" panose="020B0604020202020204" pitchFamily="34" charset="0"/>
            </a:endParaRPr>
          </a:p>
          <a:p>
            <a:pPr lvl="2" algn="just"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lvl="2" algn="just" eaLnBrk="1" hangingPunct="1"/>
            <a:endParaRPr lang="cs-CZ" altLang="cs-CZ" sz="1600" dirty="0" smtClean="0">
              <a:cs typeface="Arial" panose="020B0604020202020204" pitchFamily="34" charset="0"/>
            </a:endParaRPr>
          </a:p>
          <a:p>
            <a:pPr lvl="2" algn="just" eaLnBrk="1" hangingPunct="1"/>
            <a:endParaRPr lang="cs-CZ" altLang="cs-CZ" sz="1600" dirty="0">
              <a:cs typeface="Arial" panose="020B0604020202020204" pitchFamily="34" charset="0"/>
            </a:endParaRPr>
          </a:p>
          <a:p>
            <a:pPr lvl="2" algn="just" eaLnBrk="1" hangingPunct="1"/>
            <a:r>
              <a:rPr lang="cs-CZ" altLang="cs-CZ" sz="1600" dirty="0" smtClean="0">
                <a:cs typeface="Arial" panose="020B0604020202020204" pitchFamily="34" charset="0"/>
              </a:rPr>
              <a:t>Úprava – vyhláška MŽP 189/2013 Sb. </a:t>
            </a:r>
            <a:endParaRPr lang="cs-CZ" altLang="cs-CZ" sz="1600" dirty="0">
              <a:cs typeface="Arial" panose="020B0604020202020204" pitchFamily="34" charset="0"/>
            </a:endParaRPr>
          </a:p>
        </p:txBody>
      </p:sp>
      <p:pic>
        <p:nvPicPr>
          <p:cNvPr id="50181" name="Picture 5" descr="spalek_sek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43" y="4725143"/>
            <a:ext cx="1620095" cy="162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495653"/>
            <a:ext cx="787064" cy="14694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55650" y="1484313"/>
            <a:ext cx="74898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cs-CZ" altLang="cs-CZ" b="1" u="sng" dirty="0">
                <a:cs typeface="Arial" panose="020B0604020202020204" pitchFamily="34" charset="0"/>
              </a:rPr>
              <a:t>Přístup do krajiny ?</a:t>
            </a:r>
          </a:p>
          <a:p>
            <a:pPr lvl="2" eaLnBrk="1" hangingPunct="1"/>
            <a:endParaRPr lang="cs-CZ" altLang="cs-CZ" b="1" dirty="0">
              <a:cs typeface="Arial" panose="020B0604020202020204" pitchFamily="34" charset="0"/>
            </a:endParaRPr>
          </a:p>
          <a:p>
            <a:pPr lvl="2" eaLnBrk="1" hangingPunct="1">
              <a:buFontTx/>
              <a:buChar char="-"/>
            </a:pPr>
            <a:r>
              <a:rPr lang="cs-CZ" altLang="cs-CZ" sz="1400" dirty="0">
                <a:cs typeface="Arial" panose="020B0604020202020204" pitchFamily="34" charset="0"/>
              </a:rPr>
              <a:t> pro louky, pole a pastviny neexistuje zvláštní předpis, který by tuto problematiku upravoval! Netýká se </a:t>
            </a:r>
            <a:r>
              <a:rPr lang="cs-CZ" altLang="cs-CZ" sz="1400" dirty="0" smtClean="0">
                <a:cs typeface="Arial" panose="020B0604020202020204" pitchFamily="34" charset="0"/>
              </a:rPr>
              <a:t>lesů, které mají zvláštní úpravu!</a:t>
            </a:r>
            <a:endParaRPr lang="cs-CZ" altLang="cs-CZ" sz="1400" dirty="0">
              <a:cs typeface="Arial" panose="020B0604020202020204" pitchFamily="34" charset="0"/>
            </a:endParaRPr>
          </a:p>
          <a:p>
            <a:pPr lvl="2" eaLnBrk="1" hangingPunct="1">
              <a:buFontTx/>
              <a:buChar char="-"/>
            </a:pPr>
            <a:endParaRPr lang="cs-CZ" altLang="cs-CZ" sz="1400" dirty="0">
              <a:cs typeface="Arial" panose="020B0604020202020204" pitchFamily="34" charset="0"/>
            </a:endParaRPr>
          </a:p>
          <a:p>
            <a:pPr lvl="2" algn="ctr" eaLnBrk="1" hangingPunct="1"/>
            <a:r>
              <a:rPr lang="cs-CZ" altLang="cs-CZ" sz="1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§  63 odst. 2, 3 </a:t>
            </a:r>
            <a:r>
              <a:rPr lang="cs-CZ" altLang="cs-CZ" sz="1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ZOPK</a:t>
            </a:r>
            <a:endParaRPr lang="cs-CZ" altLang="cs-CZ" sz="1400" i="1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lvl="2" eaLnBrk="1" hangingPunct="1"/>
            <a:endParaRPr lang="cs-CZ" altLang="cs-CZ" sz="1400" i="1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lvl="2" algn="just" eaLnBrk="1" hangingPunct="1"/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(2) Každý má právo na volný průchod přes pozemky ve vlastnictví či nájmu státu, obce nebo jiné právnické osoby, pokud tím nezpůsobí škodu na  majetku či zdraví  jiné osoby a nezasahuje-li do práv na ochranu osobnosti či sousedských práv. Je přitom povinen respektovat jiné oprávněné zájmy vlastníka či nájemce pozemku a obecně závazné právní předpisy.</a:t>
            </a:r>
          </a:p>
          <a:p>
            <a:pPr lvl="2" algn="just" eaLnBrk="1" hangingPunct="1"/>
            <a:endParaRPr lang="cs-CZ" altLang="cs-CZ" sz="1400" i="1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  <a:p>
            <a:pPr lvl="2" algn="just" eaLnBrk="1" hangingPunct="1"/>
            <a:r>
              <a:rPr lang="cs-CZ" altLang="cs-CZ" sz="1400" i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(3) Práva podle odstavce 2 se nevztahují na zastavěné či stavební pozemky, dvory, zahrady, sady, vinice, chmelnice a pozemky určené k faremním chovům zvířat. Orná půda, louky a pastviny jsou z oprávnění vyloučeny v době, kdy může dojít k poškození porostů či půdy nebo při pastvě dobytka. Zvláštní  předpisy  nebo  tento zákon mohou oprávnění podle odstavce 2 omezit nebo upravit odchylně.</a:t>
            </a:r>
            <a:endParaRPr lang="cs-CZ" altLang="cs-CZ" sz="1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ovéPole 7"/>
          <p:cNvSpPr txBox="1">
            <a:spLocks noChangeArrowheads="1"/>
          </p:cNvSpPr>
          <p:nvPr/>
        </p:nvSpPr>
        <p:spPr bwMode="auto">
          <a:xfrm>
            <a:off x="6948488" y="645318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altLang="cs-CZ" b="1">
                <a:solidFill>
                  <a:schemeClr val="bg1"/>
                </a:solidFill>
              </a:rPr>
              <a:t>Ordo </a:t>
            </a:r>
            <a:r>
              <a:rPr lang="en-US" altLang="cs-CZ" b="1">
                <a:solidFill>
                  <a:schemeClr val="bg1"/>
                </a:solidFill>
              </a:rPr>
              <a:t>&amp; Iusti</a:t>
            </a:r>
            <a:r>
              <a:rPr lang="cs-CZ" altLang="cs-CZ" b="1">
                <a:solidFill>
                  <a:schemeClr val="bg1"/>
                </a:solidFill>
              </a:rPr>
              <a:t>t</a:t>
            </a:r>
            <a:r>
              <a:rPr lang="en-US" altLang="cs-CZ" b="1">
                <a:solidFill>
                  <a:schemeClr val="bg1"/>
                </a:solidFill>
              </a:rPr>
              <a:t>ia</a:t>
            </a:r>
            <a:endParaRPr lang="cs-CZ" altLang="cs-CZ" b="1">
              <a:solidFill>
                <a:schemeClr val="bg1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74168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cs-CZ" altLang="cs-CZ" b="1" u="sng">
                <a:cs typeface="Arial" panose="020B0604020202020204" pitchFamily="34" charset="0"/>
              </a:rPr>
              <a:t>Přístup do krajiny ?</a:t>
            </a:r>
          </a:p>
          <a:p>
            <a:pPr lvl="2" eaLnBrk="1" hangingPunct="1"/>
            <a:endParaRPr lang="cs-CZ" altLang="cs-CZ" sz="2000" b="1">
              <a:cs typeface="Arial" panose="020B0604020202020204" pitchFamily="34" charset="0"/>
            </a:endParaRPr>
          </a:p>
          <a:p>
            <a:pPr lvl="2" algn="just" eaLnBrk="1" hangingPunct="1"/>
            <a:r>
              <a:rPr lang="cs-CZ" altLang="cs-CZ" sz="1600">
                <a:cs typeface="Arial" panose="020B0604020202020204" pitchFamily="34" charset="0"/>
              </a:rPr>
              <a:t>Obecné zásady:</a:t>
            </a:r>
          </a:p>
          <a:p>
            <a:pPr lvl="2" algn="just" eaLnBrk="1" hangingPunct="1"/>
            <a:r>
              <a:rPr lang="cs-CZ" altLang="cs-CZ" sz="1600">
                <a:cs typeface="Arial" panose="020B0604020202020204" pitchFamily="34" charset="0"/>
              </a:rPr>
              <a:t> </a:t>
            </a:r>
          </a:p>
          <a:p>
            <a:pPr lvl="2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Přes louky a pastviny můžeme projít, vede-li tam turistická značka, příp. stezka, jinak bychom se správně měli domluvit s majitelem nebo louku, pole či pastvinu obejít. </a:t>
            </a:r>
          </a:p>
          <a:p>
            <a:pPr lvl="2" algn="just" eaLnBrk="1" hangingPunct="1">
              <a:buFontTx/>
              <a:buChar char="-"/>
            </a:pPr>
            <a:endParaRPr lang="cs-CZ" altLang="cs-CZ" sz="1600">
              <a:cs typeface="Arial" panose="020B0604020202020204" pitchFamily="34" charset="0"/>
            </a:endParaRPr>
          </a:p>
          <a:p>
            <a:pPr lvl="2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Za pošlapání trávy nebo úrody po nás majitel může oprávněně požadovat náhradu vzniklé škody. </a:t>
            </a:r>
          </a:p>
          <a:p>
            <a:pPr lvl="2" algn="just" eaLnBrk="1" hangingPunct="1">
              <a:buFontTx/>
              <a:buChar char="-"/>
            </a:pPr>
            <a:endParaRPr lang="cs-CZ" altLang="cs-CZ" sz="1600">
              <a:cs typeface="Arial" panose="020B0604020202020204" pitchFamily="34" charset="0"/>
            </a:endParaRPr>
          </a:p>
          <a:p>
            <a:pPr lvl="2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Při oplocování pozemků, přes které lze podle zákona volně procházet, musí vlastník zajistit možnost průchodu na vhodném místě.</a:t>
            </a:r>
          </a:p>
          <a:p>
            <a:pPr lvl="2" algn="just" eaLnBrk="1" hangingPunct="1">
              <a:buFontTx/>
              <a:buChar char="-"/>
            </a:pPr>
            <a:endParaRPr lang="cs-CZ" altLang="cs-CZ" sz="1600">
              <a:cs typeface="Arial" panose="020B0604020202020204" pitchFamily="34" charset="0"/>
            </a:endParaRPr>
          </a:p>
          <a:p>
            <a:pPr lvl="2" algn="just" eaLnBrk="1" hangingPunct="1">
              <a:buFontTx/>
              <a:buChar char="-"/>
            </a:pPr>
            <a:r>
              <a:rPr lang="cs-CZ" altLang="cs-CZ" sz="1600">
                <a:cs typeface="Arial" panose="020B0604020202020204" pitchFamily="34" charset="0"/>
              </a:rPr>
              <a:t> Lesní pozemky a vstup na ně jsou upraveny zvláštním zákonem.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1863</Words>
  <Application>Microsoft Office PowerPoint</Application>
  <PresentationFormat>Předvádění na obrazovce (4:3)</PresentationFormat>
  <Paragraphs>315</Paragraphs>
  <Slides>23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Vlastní návrh</vt:lpstr>
      <vt:lpstr>1_Vlastní návrh</vt:lpstr>
      <vt:lpstr> Životní prostředí a paragrafy  v životě skautském   materiál pro účastníky VK VENTUS 2016/17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peroutka</dc:creator>
  <cp:lastModifiedBy>Jiri Benda</cp:lastModifiedBy>
  <cp:revision>60</cp:revision>
  <dcterms:created xsi:type="dcterms:W3CDTF">2012-10-21T08:27:13Z</dcterms:created>
  <dcterms:modified xsi:type="dcterms:W3CDTF">2017-02-27T18:23:49Z</dcterms:modified>
</cp:coreProperties>
</file>