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Ubuntu"/>
      <p:regular r:id="rId40"/>
      <p:bold r:id="rId41"/>
      <p:italic r:id="rId42"/>
      <p:boldItalic r:id="rId43"/>
    </p:embeddedFont>
    <p:embeddedFont>
      <p:font typeface="Proxima Nova"/>
      <p:regular r:id="rId44"/>
      <p:bold r:id="rId45"/>
      <p:italic r:id="rId46"/>
      <p:boldItalic r:id="rId47"/>
    </p:embeddedFont>
    <p:embeddedFont>
      <p:font typeface="Alfa Slab One"/>
      <p:regular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Ubuntu-regular.fntdata"/><Relationship Id="rId20" Type="http://schemas.openxmlformats.org/officeDocument/2006/relationships/slide" Target="slides/slide15.xml"/><Relationship Id="rId42" Type="http://schemas.openxmlformats.org/officeDocument/2006/relationships/font" Target="fonts/Ubuntu-italic.fntdata"/><Relationship Id="rId41" Type="http://schemas.openxmlformats.org/officeDocument/2006/relationships/font" Target="fonts/Ubuntu-bold.fntdata"/><Relationship Id="rId22" Type="http://schemas.openxmlformats.org/officeDocument/2006/relationships/slide" Target="slides/slide17.xml"/><Relationship Id="rId44" Type="http://schemas.openxmlformats.org/officeDocument/2006/relationships/font" Target="fonts/ProximaNova-regular.fntdata"/><Relationship Id="rId21" Type="http://schemas.openxmlformats.org/officeDocument/2006/relationships/slide" Target="slides/slide16.xml"/><Relationship Id="rId43" Type="http://schemas.openxmlformats.org/officeDocument/2006/relationships/font" Target="fonts/Ubuntu-boldItalic.fntdata"/><Relationship Id="rId24" Type="http://schemas.openxmlformats.org/officeDocument/2006/relationships/slide" Target="slides/slide19.xml"/><Relationship Id="rId46" Type="http://schemas.openxmlformats.org/officeDocument/2006/relationships/font" Target="fonts/ProximaNova-italic.fntdata"/><Relationship Id="rId23" Type="http://schemas.openxmlformats.org/officeDocument/2006/relationships/slide" Target="slides/slide18.xml"/><Relationship Id="rId45"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AlfaSlabOne-regular.fntdata"/><Relationship Id="rId25" Type="http://schemas.openxmlformats.org/officeDocument/2006/relationships/slide" Target="slides/slide20.xml"/><Relationship Id="rId47" Type="http://schemas.openxmlformats.org/officeDocument/2006/relationships/font" Target="fonts/ProximaNova-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5e8fbe7f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5e8fbe7f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5e8fbe7f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5e8fbe7f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77ce8edd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77ce8edd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5e8fbe7f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5e8fbe7f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61246a2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61246a2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61246a24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f61246a24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61246a24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61246a24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5e8fbe7f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5e8fbe7f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61246a24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61246a24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6c5f39c9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f6c5f39c9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77ce8edd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77ce8edd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6c5f39c9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f6c5f39c9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f61246a24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f61246a24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6c5f39c9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6c5f39c9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f6c5f39c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f6c5f39c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1f51c74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1f51c74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1f51c74e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1f51c74e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7e40965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f7e40965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7e40965f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7e40965f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7e40965f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7e40965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7e40965f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7e40965f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77ce8edd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77ce8edd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7e40965f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7e40965f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7e40965f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f7e40965f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f7e40965f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f7e40965f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f7e40965f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f7e40965f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f1f51c74e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f1f51c74e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5e8fbe7f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5e8fbe7f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GitHub Desktop, integrations with text editors, directly Git GUIs, etc.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6179f7e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6179f7e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Using the conda package manager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6179f7e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6179f7e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77ce8edd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77ce8edd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77ce8edd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77ce8edd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5e8fbe7f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5e8fbe7f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 name="Google Shape;11;p2"/>
          <p:cNvSpPr txBox="1"/>
          <p:nvPr/>
        </p:nvSpPr>
        <p:spPr>
          <a:xfrm>
            <a:off x="156200" y="179450"/>
            <a:ext cx="5712000" cy="18471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GB" sz="5400">
                <a:solidFill>
                  <a:srgbClr val="42B8DB"/>
                </a:solidFill>
                <a:latin typeface="Alfa Slab One"/>
                <a:ea typeface="Alfa Slab One"/>
                <a:cs typeface="Alfa Slab One"/>
                <a:sym typeface="Alfa Slab One"/>
              </a:rPr>
              <a:t>Data Science</a:t>
            </a:r>
            <a:br>
              <a:rPr lang="en-GB" sz="5400">
                <a:solidFill>
                  <a:srgbClr val="42B8DB"/>
                </a:solidFill>
                <a:latin typeface="Alfa Slab One"/>
                <a:ea typeface="Alfa Slab One"/>
                <a:cs typeface="Alfa Slab One"/>
                <a:sym typeface="Alfa Slab One"/>
              </a:rPr>
            </a:br>
            <a:r>
              <a:rPr lang="en-GB" sz="5400">
                <a:solidFill>
                  <a:srgbClr val="30849D"/>
                </a:solidFill>
                <a:latin typeface="Alfa Slab One"/>
                <a:ea typeface="Alfa Slab One"/>
                <a:cs typeface="Alfa Slab One"/>
                <a:sym typeface="Alfa Slab One"/>
              </a:rPr>
              <a:t>Survival Skills</a:t>
            </a:r>
            <a:endParaRPr sz="5400">
              <a:solidFill>
                <a:srgbClr val="30849D"/>
              </a:solidFill>
              <a:latin typeface="Alfa Slab One"/>
              <a:ea typeface="Alfa Slab One"/>
              <a:cs typeface="Alfa Slab One"/>
              <a:sym typeface="Alfa Slab On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6" name="Google Shape;46;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04708" y="4704442"/>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04708" y="4704442"/>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30849D"/>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4" name="Google Shape;14;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80300" y="5405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7" name="Google Shape;17;p4"/>
          <p:cNvSpPr txBox="1"/>
          <p:nvPr>
            <p:ph idx="1" type="body"/>
          </p:nvPr>
        </p:nvSpPr>
        <p:spPr>
          <a:xfrm>
            <a:off x="136150" y="665750"/>
            <a:ext cx="8885100" cy="3952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8" name="Google Shape;18;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80300" y="5405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 name="Google Shape;22;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80300" y="5405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6"/>
          <p:cNvSpPr txBox="1"/>
          <p:nvPr>
            <p:ph idx="12" type="sldNum"/>
          </p:nvPr>
        </p:nvSpPr>
        <p:spPr>
          <a:xfrm>
            <a:off x="8404708" y="4704442"/>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9" name="Google Shape;29;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7"/>
          <p:cNvSpPr txBox="1"/>
          <p:nvPr>
            <p:ph idx="12" type="sldNum"/>
          </p:nvPr>
        </p:nvSpPr>
        <p:spPr>
          <a:xfrm>
            <a:off x="8404708" y="4704442"/>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1" name="Shape 31"/>
        <p:cNvGrpSpPr/>
        <p:nvPr/>
      </p:nvGrpSpPr>
      <p:grpSpPr>
        <a:xfrm>
          <a:off x="0" y="0"/>
          <a:ext cx="0" cy="0"/>
          <a:chOff x="0" y="0"/>
          <a:chExt cx="0" cy="0"/>
        </a:xfrm>
      </p:grpSpPr>
      <p:sp>
        <p:nvSpPr>
          <p:cNvPr id="32" name="Google Shape;32;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3" name="Google Shape;33;p8"/>
          <p:cNvSpPr txBox="1"/>
          <p:nvPr>
            <p:ph idx="12" type="sldNum"/>
          </p:nvPr>
        </p:nvSpPr>
        <p:spPr>
          <a:xfrm>
            <a:off x="8404708" y="4704442"/>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 name="Google Shape;36;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7" name="Google Shape;37;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8" name="Google Shape;38;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0" name="Google Shape;40;p9"/>
          <p:cNvSpPr txBox="1"/>
          <p:nvPr>
            <p:ph idx="12" type="sldNum"/>
          </p:nvPr>
        </p:nvSpPr>
        <p:spPr>
          <a:xfrm>
            <a:off x="8404708" y="4704442"/>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3" name="Google Shape;43;p10"/>
          <p:cNvSpPr txBox="1"/>
          <p:nvPr>
            <p:ph idx="12" type="sldNum"/>
          </p:nvPr>
        </p:nvSpPr>
        <p:spPr>
          <a:xfrm>
            <a:off x="8404708" y="4704442"/>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0300" y="54050"/>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42B8DB"/>
              </a:buClr>
              <a:buSzPts val="3000"/>
              <a:buFont typeface="Alfa Slab One"/>
              <a:buNone/>
              <a:defRPr sz="3000">
                <a:solidFill>
                  <a:srgbClr val="42B8DB"/>
                </a:solidFill>
                <a:latin typeface="Alfa Slab One"/>
                <a:ea typeface="Alfa Slab One"/>
                <a:cs typeface="Alfa Slab One"/>
                <a:sym typeface="Alfa Slab One"/>
              </a:defRPr>
            </a:lvl1pPr>
            <a:lvl2pPr lvl="1">
              <a:spcBef>
                <a:spcPts val="0"/>
              </a:spcBef>
              <a:spcAft>
                <a:spcPts val="0"/>
              </a:spcAft>
              <a:buClr>
                <a:srgbClr val="42B8DB"/>
              </a:buClr>
              <a:buSzPts val="3000"/>
              <a:buFont typeface="Alfa Slab One"/>
              <a:buNone/>
              <a:defRPr sz="3000">
                <a:solidFill>
                  <a:srgbClr val="42B8DB"/>
                </a:solidFill>
                <a:latin typeface="Alfa Slab One"/>
                <a:ea typeface="Alfa Slab One"/>
                <a:cs typeface="Alfa Slab One"/>
                <a:sym typeface="Alfa Slab One"/>
              </a:defRPr>
            </a:lvl2pPr>
            <a:lvl3pPr lvl="2">
              <a:spcBef>
                <a:spcPts val="0"/>
              </a:spcBef>
              <a:spcAft>
                <a:spcPts val="0"/>
              </a:spcAft>
              <a:buClr>
                <a:srgbClr val="42B8DB"/>
              </a:buClr>
              <a:buSzPts val="3000"/>
              <a:buFont typeface="Alfa Slab One"/>
              <a:buNone/>
              <a:defRPr sz="3000">
                <a:solidFill>
                  <a:srgbClr val="42B8DB"/>
                </a:solidFill>
                <a:latin typeface="Alfa Slab One"/>
                <a:ea typeface="Alfa Slab One"/>
                <a:cs typeface="Alfa Slab One"/>
                <a:sym typeface="Alfa Slab One"/>
              </a:defRPr>
            </a:lvl3pPr>
            <a:lvl4pPr lvl="3">
              <a:spcBef>
                <a:spcPts val="0"/>
              </a:spcBef>
              <a:spcAft>
                <a:spcPts val="0"/>
              </a:spcAft>
              <a:buClr>
                <a:srgbClr val="42B8DB"/>
              </a:buClr>
              <a:buSzPts val="3000"/>
              <a:buFont typeface="Alfa Slab One"/>
              <a:buNone/>
              <a:defRPr sz="3000">
                <a:solidFill>
                  <a:srgbClr val="42B8DB"/>
                </a:solidFill>
                <a:latin typeface="Alfa Slab One"/>
                <a:ea typeface="Alfa Slab One"/>
                <a:cs typeface="Alfa Slab One"/>
                <a:sym typeface="Alfa Slab One"/>
              </a:defRPr>
            </a:lvl4pPr>
            <a:lvl5pPr lvl="4">
              <a:spcBef>
                <a:spcPts val="0"/>
              </a:spcBef>
              <a:spcAft>
                <a:spcPts val="0"/>
              </a:spcAft>
              <a:buClr>
                <a:srgbClr val="42B8DB"/>
              </a:buClr>
              <a:buSzPts val="3000"/>
              <a:buFont typeface="Alfa Slab One"/>
              <a:buNone/>
              <a:defRPr sz="3000">
                <a:solidFill>
                  <a:srgbClr val="42B8DB"/>
                </a:solidFill>
                <a:latin typeface="Alfa Slab One"/>
                <a:ea typeface="Alfa Slab One"/>
                <a:cs typeface="Alfa Slab One"/>
                <a:sym typeface="Alfa Slab One"/>
              </a:defRPr>
            </a:lvl5pPr>
            <a:lvl6pPr lvl="5">
              <a:spcBef>
                <a:spcPts val="0"/>
              </a:spcBef>
              <a:spcAft>
                <a:spcPts val="0"/>
              </a:spcAft>
              <a:buClr>
                <a:srgbClr val="42B8DB"/>
              </a:buClr>
              <a:buSzPts val="3000"/>
              <a:buFont typeface="Alfa Slab One"/>
              <a:buNone/>
              <a:defRPr sz="3000">
                <a:solidFill>
                  <a:srgbClr val="42B8DB"/>
                </a:solidFill>
                <a:latin typeface="Alfa Slab One"/>
                <a:ea typeface="Alfa Slab One"/>
                <a:cs typeface="Alfa Slab One"/>
                <a:sym typeface="Alfa Slab One"/>
              </a:defRPr>
            </a:lvl6pPr>
            <a:lvl7pPr lvl="6">
              <a:spcBef>
                <a:spcPts val="0"/>
              </a:spcBef>
              <a:spcAft>
                <a:spcPts val="0"/>
              </a:spcAft>
              <a:buClr>
                <a:srgbClr val="42B8DB"/>
              </a:buClr>
              <a:buSzPts val="3000"/>
              <a:buFont typeface="Alfa Slab One"/>
              <a:buNone/>
              <a:defRPr sz="3000">
                <a:solidFill>
                  <a:srgbClr val="42B8DB"/>
                </a:solidFill>
                <a:latin typeface="Alfa Slab One"/>
                <a:ea typeface="Alfa Slab One"/>
                <a:cs typeface="Alfa Slab One"/>
                <a:sym typeface="Alfa Slab One"/>
              </a:defRPr>
            </a:lvl7pPr>
            <a:lvl8pPr lvl="7">
              <a:spcBef>
                <a:spcPts val="0"/>
              </a:spcBef>
              <a:spcAft>
                <a:spcPts val="0"/>
              </a:spcAft>
              <a:buClr>
                <a:srgbClr val="42B8DB"/>
              </a:buClr>
              <a:buSzPts val="3000"/>
              <a:buFont typeface="Alfa Slab One"/>
              <a:buNone/>
              <a:defRPr sz="3000">
                <a:solidFill>
                  <a:srgbClr val="42B8DB"/>
                </a:solidFill>
                <a:latin typeface="Alfa Slab One"/>
                <a:ea typeface="Alfa Slab One"/>
                <a:cs typeface="Alfa Slab One"/>
                <a:sym typeface="Alfa Slab One"/>
              </a:defRPr>
            </a:lvl8pPr>
            <a:lvl9pPr lvl="8">
              <a:spcBef>
                <a:spcPts val="0"/>
              </a:spcBef>
              <a:spcAft>
                <a:spcPts val="0"/>
              </a:spcAft>
              <a:buClr>
                <a:srgbClr val="42B8DB"/>
              </a:buClr>
              <a:buSzPts val="3000"/>
              <a:buFont typeface="Alfa Slab One"/>
              <a:buNone/>
              <a:defRPr sz="3000">
                <a:solidFill>
                  <a:srgbClr val="42B8DB"/>
                </a:solidFill>
                <a:latin typeface="Alfa Slab One"/>
                <a:ea typeface="Alfa Slab One"/>
                <a:cs typeface="Alfa Slab One"/>
                <a:sym typeface="Alfa Slab One"/>
              </a:defRPr>
            </a:lvl9pPr>
          </a:lstStyle>
          <a:p/>
        </p:txBody>
      </p:sp>
      <p:sp>
        <p:nvSpPr>
          <p:cNvPr id="7" name="Google Shape;7;p1"/>
          <p:cNvSpPr txBox="1"/>
          <p:nvPr>
            <p:ph idx="1" type="body"/>
          </p:nvPr>
        </p:nvSpPr>
        <p:spPr>
          <a:xfrm>
            <a:off x="136150" y="665750"/>
            <a:ext cx="8885100" cy="3952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Proxima Nova"/>
                <a:ea typeface="Proxima Nova"/>
                <a:cs typeface="Proxima Nova"/>
                <a:sym typeface="Proxima Nova"/>
              </a:defRPr>
            </a:lvl1pPr>
            <a:lvl2pPr lvl="1" algn="r">
              <a:buNone/>
              <a:defRPr sz="1300">
                <a:solidFill>
                  <a:schemeClr val="dk2"/>
                </a:solidFill>
                <a:latin typeface="Proxima Nova"/>
                <a:ea typeface="Proxima Nova"/>
                <a:cs typeface="Proxima Nova"/>
                <a:sym typeface="Proxima Nova"/>
              </a:defRPr>
            </a:lvl2pPr>
            <a:lvl3pPr lvl="2" algn="r">
              <a:buNone/>
              <a:defRPr sz="1300">
                <a:solidFill>
                  <a:schemeClr val="dk2"/>
                </a:solidFill>
                <a:latin typeface="Proxima Nova"/>
                <a:ea typeface="Proxima Nova"/>
                <a:cs typeface="Proxima Nova"/>
                <a:sym typeface="Proxima Nova"/>
              </a:defRPr>
            </a:lvl3pPr>
            <a:lvl4pPr lvl="3" algn="r">
              <a:buNone/>
              <a:defRPr sz="1300">
                <a:solidFill>
                  <a:schemeClr val="dk2"/>
                </a:solidFill>
                <a:latin typeface="Proxima Nova"/>
                <a:ea typeface="Proxima Nova"/>
                <a:cs typeface="Proxima Nova"/>
                <a:sym typeface="Proxima Nova"/>
              </a:defRPr>
            </a:lvl4pPr>
            <a:lvl5pPr lvl="4" algn="r">
              <a:buNone/>
              <a:defRPr sz="1300">
                <a:solidFill>
                  <a:schemeClr val="dk2"/>
                </a:solidFill>
                <a:latin typeface="Proxima Nova"/>
                <a:ea typeface="Proxima Nova"/>
                <a:cs typeface="Proxima Nova"/>
                <a:sym typeface="Proxima Nova"/>
              </a:defRPr>
            </a:lvl5pPr>
            <a:lvl6pPr lvl="5" algn="r">
              <a:buNone/>
              <a:defRPr sz="1300">
                <a:solidFill>
                  <a:schemeClr val="dk2"/>
                </a:solidFill>
                <a:latin typeface="Proxima Nova"/>
                <a:ea typeface="Proxima Nova"/>
                <a:cs typeface="Proxima Nova"/>
                <a:sym typeface="Proxima Nova"/>
              </a:defRPr>
            </a:lvl6pPr>
            <a:lvl7pPr lvl="6" algn="r">
              <a:buNone/>
              <a:defRPr sz="1300">
                <a:solidFill>
                  <a:schemeClr val="dk2"/>
                </a:solidFill>
                <a:latin typeface="Proxima Nova"/>
                <a:ea typeface="Proxima Nova"/>
                <a:cs typeface="Proxima Nova"/>
                <a:sym typeface="Proxima Nova"/>
              </a:defRPr>
            </a:lvl7pPr>
            <a:lvl8pPr lvl="7" algn="r">
              <a:buNone/>
              <a:defRPr sz="1300">
                <a:solidFill>
                  <a:schemeClr val="dk2"/>
                </a:solidFill>
                <a:latin typeface="Proxima Nova"/>
                <a:ea typeface="Proxima Nova"/>
                <a:cs typeface="Proxima Nova"/>
                <a:sym typeface="Proxima Nova"/>
              </a:defRPr>
            </a:lvl8pPr>
            <a:lvl9pPr lvl="8" algn="r">
              <a:buNone/>
              <a:defRPr sz="13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youtube.com/watch?v=QV0kVNvkMxc" TargetMode="External"/><Relationship Id="rId4" Type="http://schemas.openxmlformats.org/officeDocument/2006/relationships/hyperlink" Target="https://git-scm.com/docs" TargetMode="External"/><Relationship Id="rId5"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logos" TargetMode="External"/><Relationship Id="rId4" Type="http://schemas.openxmlformats.org/officeDocument/2006/relationships/image" Target="../media/image12.png"/><Relationship Id="rId5"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pip.pypa.io/en/stable/cli/pip_instal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git-scm.com/docs/gitignor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scm.com/downloads" TargetMode="External"/><Relationship Id="rId4" Type="http://schemas.openxmlformats.org/officeDocument/2006/relationships/hyperlink" Target="https://www.anaconda.com/products/individual" TargetMode="External"/><Relationship Id="rId5" Type="http://schemas.openxmlformats.org/officeDocument/2006/relationships/image" Target="../media/image4.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signup" TargetMode="External"/><Relationship Id="rId4" Type="http://schemas.openxmlformats.org/officeDocument/2006/relationships/image" Target="../media/image1.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Exercise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1. Task: Create your first repository</a:t>
            </a:r>
            <a:endParaRPr/>
          </a:p>
        </p:txBody>
      </p:sp>
      <p:sp>
        <p:nvSpPr>
          <p:cNvPr id="136" name="Google Shape;136;p22"/>
          <p:cNvSpPr txBox="1"/>
          <p:nvPr>
            <p:ph idx="1" type="body"/>
          </p:nvPr>
        </p:nvSpPr>
        <p:spPr>
          <a:xfrm>
            <a:off x="136150" y="665750"/>
            <a:ext cx="8885100" cy="39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 this example, it is necessary to create a public repository. You can check the 'Add a README file' cell and leave 'Add .gitignore' and 'Choose a license' without a checkmark.</a:t>
            </a:r>
            <a:endParaRPr/>
          </a:p>
          <a:p>
            <a:pPr indent="0" lvl="0" marL="0" rtl="0" algn="l">
              <a:spcBef>
                <a:spcPts val="1200"/>
              </a:spcBef>
              <a:spcAft>
                <a:spcPts val="1200"/>
              </a:spcAft>
              <a:buNone/>
            </a:pPr>
            <a:r>
              <a:t/>
            </a:r>
            <a:endParaRPr/>
          </a:p>
        </p:txBody>
      </p:sp>
      <p:pic>
        <p:nvPicPr>
          <p:cNvPr id="137" name="Google Shape;137;p22"/>
          <p:cNvPicPr preferRelativeResize="0"/>
          <p:nvPr/>
        </p:nvPicPr>
        <p:blipFill>
          <a:blip r:embed="rId3">
            <a:alphaModFix/>
          </a:blip>
          <a:stretch>
            <a:fillRect/>
          </a:stretch>
        </p:blipFill>
        <p:spPr>
          <a:xfrm>
            <a:off x="1655513" y="1604650"/>
            <a:ext cx="5846374" cy="3124550"/>
          </a:xfrm>
          <a:prstGeom prst="rect">
            <a:avLst/>
          </a:prstGeom>
          <a:noFill/>
          <a:ln>
            <a:noFill/>
          </a:ln>
        </p:spPr>
      </p:pic>
      <p:sp>
        <p:nvSpPr>
          <p:cNvPr id="138" name="Google Shape;138;p22"/>
          <p:cNvSpPr/>
          <p:nvPr/>
        </p:nvSpPr>
        <p:spPr>
          <a:xfrm>
            <a:off x="1605375" y="4277575"/>
            <a:ext cx="1146300" cy="3879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40" name="Google Shape;140;p22"/>
          <p:cNvSpPr/>
          <p:nvPr/>
        </p:nvSpPr>
        <p:spPr>
          <a:xfrm>
            <a:off x="5069500" y="1480150"/>
            <a:ext cx="3803976" cy="2050002"/>
          </a:xfrm>
          <a:prstGeom prst="irregularSeal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CHOOSE A LICENSE! E.g. APACHE and gitignore for Python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2. Virtual Environment</a:t>
            </a:r>
            <a:endParaRPr/>
          </a:p>
        </p:txBody>
      </p:sp>
      <p:sp>
        <p:nvSpPr>
          <p:cNvPr id="146" name="Google Shape;146;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idx="1" type="body"/>
          </p:nvPr>
        </p:nvSpPr>
        <p:spPr>
          <a:xfrm>
            <a:off x="136150" y="665750"/>
            <a:ext cx="8885100" cy="39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It allows us to have </a:t>
            </a:r>
            <a:r>
              <a:rPr lang="en-GB"/>
              <a:t>isolated</a:t>
            </a:r>
            <a:r>
              <a:rPr lang="en-GB"/>
              <a:t> the packages needed to work in a specific project; i.e., these packages don't affect the base Python installation. Using a virtual environment, you can use different versions of the same package for several programs without affecting each other.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52" name="Google Shape;152;p24"/>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Virtualenv</a:t>
            </a:r>
            <a:endParaRPr/>
          </a:p>
        </p:txBody>
      </p:sp>
      <p:pic>
        <p:nvPicPr>
          <p:cNvPr id="153" name="Google Shape;153;p24"/>
          <p:cNvPicPr preferRelativeResize="0"/>
          <p:nvPr/>
        </p:nvPicPr>
        <p:blipFill>
          <a:blip r:embed="rId3">
            <a:alphaModFix/>
          </a:blip>
          <a:stretch>
            <a:fillRect/>
          </a:stretch>
        </p:blipFill>
        <p:spPr>
          <a:xfrm>
            <a:off x="4488250" y="2049275"/>
            <a:ext cx="572681" cy="572700"/>
          </a:xfrm>
          <a:prstGeom prst="rect">
            <a:avLst/>
          </a:prstGeom>
          <a:noFill/>
          <a:ln>
            <a:noFill/>
          </a:ln>
        </p:spPr>
      </p:pic>
      <p:pic>
        <p:nvPicPr>
          <p:cNvPr id="154" name="Google Shape;154;p24"/>
          <p:cNvPicPr preferRelativeResize="0"/>
          <p:nvPr/>
        </p:nvPicPr>
        <p:blipFill>
          <a:blip r:embed="rId3">
            <a:alphaModFix/>
          </a:blip>
          <a:stretch>
            <a:fillRect/>
          </a:stretch>
        </p:blipFill>
        <p:spPr>
          <a:xfrm>
            <a:off x="4488250" y="3788000"/>
            <a:ext cx="572681" cy="572700"/>
          </a:xfrm>
          <a:prstGeom prst="rect">
            <a:avLst/>
          </a:prstGeom>
          <a:noFill/>
          <a:ln>
            <a:noFill/>
          </a:ln>
        </p:spPr>
      </p:pic>
      <p:sp>
        <p:nvSpPr>
          <p:cNvPr id="155" name="Google Shape;155;p24"/>
          <p:cNvSpPr txBox="1"/>
          <p:nvPr>
            <p:ph idx="1" type="body"/>
          </p:nvPr>
        </p:nvSpPr>
        <p:spPr>
          <a:xfrm>
            <a:off x="4388013" y="2594250"/>
            <a:ext cx="749100" cy="5727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GB" sz="8200"/>
              <a:t>2.7</a:t>
            </a:r>
            <a:endParaRPr sz="8200"/>
          </a:p>
          <a:p>
            <a:pPr indent="0" lvl="0" marL="0" rtl="0" algn="ctr">
              <a:spcBef>
                <a:spcPts val="1200"/>
              </a:spcBef>
              <a:spcAft>
                <a:spcPts val="0"/>
              </a:spcAft>
              <a:buNone/>
            </a:pPr>
            <a:r>
              <a:t/>
            </a:r>
            <a:endParaRPr/>
          </a:p>
          <a:p>
            <a:pPr indent="0" lvl="0" marL="0" rtl="0" algn="ctr">
              <a:spcBef>
                <a:spcPts val="1200"/>
              </a:spcBef>
              <a:spcAft>
                <a:spcPts val="1200"/>
              </a:spcAft>
              <a:buNone/>
            </a:pPr>
            <a:r>
              <a:t/>
            </a:r>
            <a:endParaRPr/>
          </a:p>
        </p:txBody>
      </p:sp>
      <p:sp>
        <p:nvSpPr>
          <p:cNvPr id="156" name="Google Shape;156;p24"/>
          <p:cNvSpPr txBox="1"/>
          <p:nvPr>
            <p:ph idx="1" type="body"/>
          </p:nvPr>
        </p:nvSpPr>
        <p:spPr>
          <a:xfrm>
            <a:off x="4412038" y="4389350"/>
            <a:ext cx="749100" cy="5727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GB" sz="8200"/>
              <a:t>3.7</a:t>
            </a:r>
            <a:endParaRPr sz="8200"/>
          </a:p>
          <a:p>
            <a:pPr indent="0" lvl="0" marL="0" rtl="0" algn="ctr">
              <a:spcBef>
                <a:spcPts val="1200"/>
              </a:spcBef>
              <a:spcAft>
                <a:spcPts val="0"/>
              </a:spcAft>
              <a:buNone/>
            </a:pPr>
            <a:r>
              <a:t/>
            </a:r>
            <a:endParaRPr/>
          </a:p>
          <a:p>
            <a:pPr indent="0" lvl="0" marL="0" rtl="0" algn="ctr">
              <a:spcBef>
                <a:spcPts val="1200"/>
              </a:spcBef>
              <a:spcAft>
                <a:spcPts val="1200"/>
              </a:spcAft>
              <a:buNone/>
            </a:pPr>
            <a:r>
              <a:t/>
            </a:r>
            <a:endParaRPr/>
          </a:p>
        </p:txBody>
      </p:sp>
      <p:grpSp>
        <p:nvGrpSpPr>
          <p:cNvPr id="157" name="Google Shape;157;p24"/>
          <p:cNvGrpSpPr/>
          <p:nvPr/>
        </p:nvGrpSpPr>
        <p:grpSpPr>
          <a:xfrm>
            <a:off x="318871" y="2734012"/>
            <a:ext cx="1481907" cy="1427158"/>
            <a:chOff x="943771" y="2674037"/>
            <a:chExt cx="1481907" cy="1427158"/>
          </a:xfrm>
        </p:grpSpPr>
        <p:grpSp>
          <p:nvGrpSpPr>
            <p:cNvPr id="158" name="Google Shape;158;p24"/>
            <p:cNvGrpSpPr/>
            <p:nvPr/>
          </p:nvGrpSpPr>
          <p:grpSpPr>
            <a:xfrm>
              <a:off x="943771" y="2674037"/>
              <a:ext cx="1481907" cy="1427158"/>
              <a:chOff x="2583325" y="2972875"/>
              <a:chExt cx="462850" cy="445750"/>
            </a:xfrm>
          </p:grpSpPr>
          <p:sp>
            <p:nvSpPr>
              <p:cNvPr id="159" name="Google Shape;159;p24"/>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24"/>
            <p:cNvGrpSpPr/>
            <p:nvPr/>
          </p:nvGrpSpPr>
          <p:grpSpPr>
            <a:xfrm>
              <a:off x="1297700" y="2917378"/>
              <a:ext cx="774049" cy="572708"/>
              <a:chOff x="5255200" y="3006475"/>
              <a:chExt cx="511700" cy="378575"/>
            </a:xfrm>
          </p:grpSpPr>
          <p:sp>
            <p:nvSpPr>
              <p:cNvPr id="162" name="Google Shape;162;p24"/>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4" name="Google Shape;164;p24"/>
          <p:cNvGrpSpPr/>
          <p:nvPr/>
        </p:nvGrpSpPr>
        <p:grpSpPr>
          <a:xfrm>
            <a:off x="6057238" y="2107218"/>
            <a:ext cx="749092" cy="680834"/>
            <a:chOff x="4562200" y="4968250"/>
            <a:chExt cx="549550" cy="499475"/>
          </a:xfrm>
        </p:grpSpPr>
        <p:sp>
          <p:nvSpPr>
            <p:cNvPr id="165" name="Google Shape;165;p24"/>
            <p:cNvSpPr/>
            <p:nvPr/>
          </p:nvSpPr>
          <p:spPr>
            <a:xfrm>
              <a:off x="4842450" y="5242400"/>
              <a:ext cx="213125" cy="225325"/>
            </a:xfrm>
            <a:custGeom>
              <a:rect b="b" l="l" r="r" t="t"/>
              <a:pathLst>
                <a:path extrusionOk="0" h="9013" w="8525">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42B8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a:off x="4617775" y="5241800"/>
              <a:ext cx="212500" cy="225925"/>
            </a:xfrm>
            <a:custGeom>
              <a:rect b="b" l="l" r="r" t="t"/>
              <a:pathLst>
                <a:path extrusionOk="0" h="9037" w="850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42B8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p:nvPr/>
          </p:nvSpPr>
          <p:spPr>
            <a:xfrm>
              <a:off x="4631200" y="4968250"/>
              <a:ext cx="411550" cy="236325"/>
            </a:xfrm>
            <a:custGeom>
              <a:rect b="b" l="l" r="r" t="t"/>
              <a:pathLst>
                <a:path extrusionOk="0" h="9453" w="16462">
                  <a:moveTo>
                    <a:pt x="8182" y="1"/>
                  </a:moveTo>
                  <a:lnTo>
                    <a:pt x="0" y="4763"/>
                  </a:lnTo>
                  <a:lnTo>
                    <a:pt x="8231" y="9452"/>
                  </a:lnTo>
                  <a:lnTo>
                    <a:pt x="16462" y="4763"/>
                  </a:lnTo>
                  <a:lnTo>
                    <a:pt x="8182" y="1"/>
                  </a:lnTo>
                  <a:close/>
                </a:path>
              </a:pathLst>
            </a:custGeom>
            <a:solidFill>
              <a:srgbClr val="42B8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p:nvPr/>
          </p:nvSpPr>
          <p:spPr>
            <a:xfrm>
              <a:off x="4562200" y="5094025"/>
              <a:ext cx="274800" cy="226550"/>
            </a:xfrm>
            <a:custGeom>
              <a:rect b="b" l="l" r="r" t="t"/>
              <a:pathLst>
                <a:path extrusionOk="0" h="9062" w="10992">
                  <a:moveTo>
                    <a:pt x="2248" y="1"/>
                  </a:moveTo>
                  <a:lnTo>
                    <a:pt x="1" y="4079"/>
                  </a:lnTo>
                  <a:lnTo>
                    <a:pt x="8744" y="9062"/>
                  </a:lnTo>
                  <a:lnTo>
                    <a:pt x="10991" y="4983"/>
                  </a:lnTo>
                  <a:lnTo>
                    <a:pt x="2248" y="1"/>
                  </a:lnTo>
                  <a:close/>
                </a:path>
              </a:pathLst>
            </a:custGeom>
            <a:solidFill>
              <a:srgbClr val="42B8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a:off x="4836975" y="5094025"/>
              <a:ext cx="274775" cy="226550"/>
            </a:xfrm>
            <a:custGeom>
              <a:rect b="b" l="l" r="r" t="t"/>
              <a:pathLst>
                <a:path extrusionOk="0" h="9062" w="10991">
                  <a:moveTo>
                    <a:pt x="8743" y="1"/>
                  </a:moveTo>
                  <a:lnTo>
                    <a:pt x="0" y="4983"/>
                  </a:lnTo>
                  <a:lnTo>
                    <a:pt x="2247" y="9062"/>
                  </a:lnTo>
                  <a:lnTo>
                    <a:pt x="10990" y="4079"/>
                  </a:lnTo>
                  <a:lnTo>
                    <a:pt x="8743" y="1"/>
                  </a:lnTo>
                  <a:close/>
                </a:path>
              </a:pathLst>
            </a:custGeom>
            <a:solidFill>
              <a:srgbClr val="42B8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4"/>
          <p:cNvSpPr txBox="1"/>
          <p:nvPr>
            <p:ph idx="1" type="body"/>
          </p:nvPr>
        </p:nvSpPr>
        <p:spPr>
          <a:xfrm>
            <a:off x="7285972" y="2161300"/>
            <a:ext cx="1778700" cy="5727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GB" sz="8200"/>
              <a:t>p</a:t>
            </a:r>
            <a:r>
              <a:rPr lang="en-GB" sz="8200"/>
              <a:t>ackage== 1.0</a:t>
            </a:r>
            <a:endParaRPr sz="8200"/>
          </a:p>
          <a:p>
            <a:pPr indent="0" lvl="0" marL="0" rtl="0" algn="ctr">
              <a:spcBef>
                <a:spcPts val="1200"/>
              </a:spcBef>
              <a:spcAft>
                <a:spcPts val="0"/>
              </a:spcAft>
              <a:buNone/>
            </a:pPr>
            <a:r>
              <a:t/>
            </a:r>
            <a:endParaRPr/>
          </a:p>
          <a:p>
            <a:pPr indent="0" lvl="0" marL="0" rtl="0" algn="ctr">
              <a:spcBef>
                <a:spcPts val="1200"/>
              </a:spcBef>
              <a:spcAft>
                <a:spcPts val="1200"/>
              </a:spcAft>
              <a:buNone/>
            </a:pPr>
            <a:r>
              <a:t/>
            </a:r>
            <a:endParaRPr/>
          </a:p>
        </p:txBody>
      </p:sp>
      <p:cxnSp>
        <p:nvCxnSpPr>
          <p:cNvPr id="171" name="Google Shape;171;p24"/>
          <p:cNvCxnSpPr>
            <a:stCxn id="170" idx="1"/>
          </p:cNvCxnSpPr>
          <p:nvPr/>
        </p:nvCxnSpPr>
        <p:spPr>
          <a:xfrm rot="10800000">
            <a:off x="6860872" y="2447650"/>
            <a:ext cx="425100" cy="0"/>
          </a:xfrm>
          <a:prstGeom prst="straightConnector1">
            <a:avLst/>
          </a:prstGeom>
          <a:noFill/>
          <a:ln cap="flat" cmpd="sng" w="9525">
            <a:solidFill>
              <a:schemeClr val="dk2"/>
            </a:solidFill>
            <a:prstDash val="solid"/>
            <a:round/>
            <a:headEnd len="med" w="med" type="oval"/>
            <a:tailEnd len="med" w="med" type="oval"/>
          </a:ln>
        </p:spPr>
      </p:cxnSp>
      <p:grpSp>
        <p:nvGrpSpPr>
          <p:cNvPr id="172" name="Google Shape;172;p24"/>
          <p:cNvGrpSpPr/>
          <p:nvPr/>
        </p:nvGrpSpPr>
        <p:grpSpPr>
          <a:xfrm>
            <a:off x="6013813" y="3733931"/>
            <a:ext cx="749092" cy="680834"/>
            <a:chOff x="4562200" y="4968250"/>
            <a:chExt cx="549550" cy="499475"/>
          </a:xfrm>
        </p:grpSpPr>
        <p:sp>
          <p:nvSpPr>
            <p:cNvPr id="173" name="Google Shape;173;p24"/>
            <p:cNvSpPr/>
            <p:nvPr/>
          </p:nvSpPr>
          <p:spPr>
            <a:xfrm>
              <a:off x="4842450" y="5242400"/>
              <a:ext cx="213125" cy="225325"/>
            </a:xfrm>
            <a:custGeom>
              <a:rect b="b" l="l" r="r" t="t"/>
              <a:pathLst>
                <a:path extrusionOk="0" h="9013" w="8525">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42B8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p:nvPr/>
          </p:nvSpPr>
          <p:spPr>
            <a:xfrm>
              <a:off x="4617775" y="5241800"/>
              <a:ext cx="212500" cy="225925"/>
            </a:xfrm>
            <a:custGeom>
              <a:rect b="b" l="l" r="r" t="t"/>
              <a:pathLst>
                <a:path extrusionOk="0" h="9037" w="850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42B8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p:nvPr/>
          </p:nvSpPr>
          <p:spPr>
            <a:xfrm>
              <a:off x="4631200" y="4968250"/>
              <a:ext cx="411550" cy="236325"/>
            </a:xfrm>
            <a:custGeom>
              <a:rect b="b" l="l" r="r" t="t"/>
              <a:pathLst>
                <a:path extrusionOk="0" h="9453" w="16462">
                  <a:moveTo>
                    <a:pt x="8182" y="1"/>
                  </a:moveTo>
                  <a:lnTo>
                    <a:pt x="0" y="4763"/>
                  </a:lnTo>
                  <a:lnTo>
                    <a:pt x="8231" y="9452"/>
                  </a:lnTo>
                  <a:lnTo>
                    <a:pt x="16462" y="4763"/>
                  </a:lnTo>
                  <a:lnTo>
                    <a:pt x="8182" y="1"/>
                  </a:lnTo>
                  <a:close/>
                </a:path>
              </a:pathLst>
            </a:custGeom>
            <a:solidFill>
              <a:srgbClr val="42B8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4562200" y="5094025"/>
              <a:ext cx="274800" cy="226550"/>
            </a:xfrm>
            <a:custGeom>
              <a:rect b="b" l="l" r="r" t="t"/>
              <a:pathLst>
                <a:path extrusionOk="0" h="9062" w="10992">
                  <a:moveTo>
                    <a:pt x="2248" y="1"/>
                  </a:moveTo>
                  <a:lnTo>
                    <a:pt x="1" y="4079"/>
                  </a:lnTo>
                  <a:lnTo>
                    <a:pt x="8744" y="9062"/>
                  </a:lnTo>
                  <a:lnTo>
                    <a:pt x="10991" y="4983"/>
                  </a:lnTo>
                  <a:lnTo>
                    <a:pt x="2248" y="1"/>
                  </a:lnTo>
                  <a:close/>
                </a:path>
              </a:pathLst>
            </a:custGeom>
            <a:solidFill>
              <a:srgbClr val="42B8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4836975" y="5094025"/>
              <a:ext cx="274775" cy="226550"/>
            </a:xfrm>
            <a:custGeom>
              <a:rect b="b" l="l" r="r" t="t"/>
              <a:pathLst>
                <a:path extrusionOk="0" h="9062" w="10991">
                  <a:moveTo>
                    <a:pt x="8743" y="1"/>
                  </a:moveTo>
                  <a:lnTo>
                    <a:pt x="0" y="4983"/>
                  </a:lnTo>
                  <a:lnTo>
                    <a:pt x="2247" y="9062"/>
                  </a:lnTo>
                  <a:lnTo>
                    <a:pt x="10990" y="4079"/>
                  </a:lnTo>
                  <a:lnTo>
                    <a:pt x="8743" y="1"/>
                  </a:lnTo>
                  <a:close/>
                </a:path>
              </a:pathLst>
            </a:custGeom>
            <a:solidFill>
              <a:srgbClr val="42B8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24"/>
          <p:cNvSpPr txBox="1"/>
          <p:nvPr>
            <p:ph idx="1" type="body"/>
          </p:nvPr>
        </p:nvSpPr>
        <p:spPr>
          <a:xfrm>
            <a:off x="7242550" y="3788025"/>
            <a:ext cx="1901400" cy="5727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GB" sz="8200"/>
              <a:t>package== 3.2</a:t>
            </a:r>
            <a:endParaRPr sz="8200"/>
          </a:p>
          <a:p>
            <a:pPr indent="0" lvl="0" marL="0" rtl="0" algn="ctr">
              <a:spcBef>
                <a:spcPts val="1200"/>
              </a:spcBef>
              <a:spcAft>
                <a:spcPts val="0"/>
              </a:spcAft>
              <a:buNone/>
            </a:pPr>
            <a:r>
              <a:t/>
            </a:r>
            <a:endParaRPr/>
          </a:p>
          <a:p>
            <a:pPr indent="0" lvl="0" marL="0" rtl="0" algn="ctr">
              <a:spcBef>
                <a:spcPts val="1200"/>
              </a:spcBef>
              <a:spcAft>
                <a:spcPts val="1200"/>
              </a:spcAft>
              <a:buNone/>
            </a:pPr>
            <a:r>
              <a:t/>
            </a:r>
            <a:endParaRPr/>
          </a:p>
        </p:txBody>
      </p:sp>
      <p:cxnSp>
        <p:nvCxnSpPr>
          <p:cNvPr id="179" name="Google Shape;179;p24"/>
          <p:cNvCxnSpPr>
            <a:stCxn id="178" idx="1"/>
          </p:cNvCxnSpPr>
          <p:nvPr/>
        </p:nvCxnSpPr>
        <p:spPr>
          <a:xfrm rot="10800000">
            <a:off x="6817450" y="4074375"/>
            <a:ext cx="425100" cy="0"/>
          </a:xfrm>
          <a:prstGeom prst="straightConnector1">
            <a:avLst/>
          </a:prstGeom>
          <a:noFill/>
          <a:ln cap="flat" cmpd="sng" w="9525">
            <a:solidFill>
              <a:schemeClr val="dk2"/>
            </a:solidFill>
            <a:prstDash val="solid"/>
            <a:round/>
            <a:headEnd len="med" w="med" type="oval"/>
            <a:tailEnd len="med" w="med" type="oval"/>
          </a:ln>
        </p:spPr>
      </p:cxnSp>
      <p:sp>
        <p:nvSpPr>
          <p:cNvPr id="180" name="Google Shape;180;p24"/>
          <p:cNvSpPr/>
          <p:nvPr/>
        </p:nvSpPr>
        <p:spPr>
          <a:xfrm>
            <a:off x="2730400" y="1852680"/>
            <a:ext cx="895698" cy="732726"/>
          </a:xfrm>
          <a:custGeom>
            <a:rect b="b" l="l" r="r" t="t"/>
            <a:pathLst>
              <a:path extrusionOk="0" h="21600" w="21600">
                <a:moveTo>
                  <a:pt x="20618" y="6000"/>
                </a:moveTo>
                <a:lnTo>
                  <a:pt x="982" y="6000"/>
                </a:lnTo>
                <a:lnTo>
                  <a:pt x="982" y="2399"/>
                </a:lnTo>
                <a:cubicBezTo>
                  <a:pt x="982" y="1737"/>
                  <a:pt x="1422" y="1200"/>
                  <a:pt x="1964" y="1200"/>
                </a:cubicBezTo>
                <a:lnTo>
                  <a:pt x="6873" y="1200"/>
                </a:lnTo>
                <a:cubicBezTo>
                  <a:pt x="8345" y="1200"/>
                  <a:pt x="8345" y="3600"/>
                  <a:pt x="10800" y="3600"/>
                </a:cubicBezTo>
                <a:lnTo>
                  <a:pt x="19636" y="3600"/>
                </a:lnTo>
                <a:cubicBezTo>
                  <a:pt x="20178" y="3600"/>
                  <a:pt x="20618" y="4137"/>
                  <a:pt x="20618" y="4800"/>
                </a:cubicBezTo>
                <a:cubicBezTo>
                  <a:pt x="20618" y="4800"/>
                  <a:pt x="20618" y="6000"/>
                  <a:pt x="20618" y="6000"/>
                </a:cubicBezTo>
                <a:close/>
                <a:moveTo>
                  <a:pt x="20618" y="19200"/>
                </a:moveTo>
                <a:cubicBezTo>
                  <a:pt x="20618" y="19863"/>
                  <a:pt x="20178" y="20400"/>
                  <a:pt x="19636" y="20400"/>
                </a:cubicBezTo>
                <a:lnTo>
                  <a:pt x="1964" y="20400"/>
                </a:lnTo>
                <a:cubicBezTo>
                  <a:pt x="1422" y="20400"/>
                  <a:pt x="982" y="19863"/>
                  <a:pt x="982" y="19200"/>
                </a:cubicBezTo>
                <a:lnTo>
                  <a:pt x="982" y="7200"/>
                </a:lnTo>
                <a:lnTo>
                  <a:pt x="20618" y="7200"/>
                </a:lnTo>
                <a:cubicBezTo>
                  <a:pt x="20618" y="7200"/>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800"/>
                </a:lnTo>
                <a:cubicBezTo>
                  <a:pt x="21600" y="3474"/>
                  <a:pt x="20721" y="2399"/>
                  <a:pt x="19636" y="2399"/>
                </a:cubicBezTo>
              </a:path>
            </a:pathLst>
          </a:custGeom>
          <a:solidFill>
            <a:schemeClr val="dk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100">
              <a:solidFill>
                <a:srgbClr val="000000"/>
              </a:solidFill>
              <a:latin typeface="Calibri"/>
              <a:ea typeface="Calibri"/>
              <a:cs typeface="Calibri"/>
              <a:sym typeface="Calibri"/>
            </a:endParaRPr>
          </a:p>
        </p:txBody>
      </p:sp>
      <p:sp>
        <p:nvSpPr>
          <p:cNvPr id="181" name="Google Shape;181;p24"/>
          <p:cNvSpPr txBox="1"/>
          <p:nvPr>
            <p:ph idx="1" type="body"/>
          </p:nvPr>
        </p:nvSpPr>
        <p:spPr>
          <a:xfrm>
            <a:off x="2674700" y="2140950"/>
            <a:ext cx="951300" cy="4044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GB" sz="6600"/>
              <a:t>Project 1</a:t>
            </a:r>
            <a:endParaRPr sz="6200"/>
          </a:p>
          <a:p>
            <a:pPr indent="0" lvl="0" marL="0" rtl="0" algn="ctr">
              <a:spcBef>
                <a:spcPts val="1200"/>
              </a:spcBef>
              <a:spcAft>
                <a:spcPts val="0"/>
              </a:spcAft>
              <a:buNone/>
            </a:pPr>
            <a:r>
              <a:t/>
            </a:r>
            <a:endParaRPr/>
          </a:p>
          <a:p>
            <a:pPr indent="0" lvl="0" marL="0" rtl="0" algn="ctr">
              <a:spcBef>
                <a:spcPts val="1200"/>
              </a:spcBef>
              <a:spcAft>
                <a:spcPts val="1200"/>
              </a:spcAft>
              <a:buNone/>
            </a:pPr>
            <a:r>
              <a:t/>
            </a:r>
            <a:endParaRPr/>
          </a:p>
        </p:txBody>
      </p:sp>
      <p:sp>
        <p:nvSpPr>
          <p:cNvPr id="182" name="Google Shape;182;p24"/>
          <p:cNvSpPr/>
          <p:nvPr/>
        </p:nvSpPr>
        <p:spPr>
          <a:xfrm>
            <a:off x="2743325" y="3627980"/>
            <a:ext cx="895698" cy="732726"/>
          </a:xfrm>
          <a:custGeom>
            <a:rect b="b" l="l" r="r" t="t"/>
            <a:pathLst>
              <a:path extrusionOk="0" h="21600" w="21600">
                <a:moveTo>
                  <a:pt x="20618" y="6000"/>
                </a:moveTo>
                <a:lnTo>
                  <a:pt x="982" y="6000"/>
                </a:lnTo>
                <a:lnTo>
                  <a:pt x="982" y="2399"/>
                </a:lnTo>
                <a:cubicBezTo>
                  <a:pt x="982" y="1737"/>
                  <a:pt x="1422" y="1200"/>
                  <a:pt x="1964" y="1200"/>
                </a:cubicBezTo>
                <a:lnTo>
                  <a:pt x="6873" y="1200"/>
                </a:lnTo>
                <a:cubicBezTo>
                  <a:pt x="8345" y="1200"/>
                  <a:pt x="8345" y="3600"/>
                  <a:pt x="10800" y="3600"/>
                </a:cubicBezTo>
                <a:lnTo>
                  <a:pt x="19636" y="3600"/>
                </a:lnTo>
                <a:cubicBezTo>
                  <a:pt x="20178" y="3600"/>
                  <a:pt x="20618" y="4137"/>
                  <a:pt x="20618" y="4800"/>
                </a:cubicBezTo>
                <a:cubicBezTo>
                  <a:pt x="20618" y="4800"/>
                  <a:pt x="20618" y="6000"/>
                  <a:pt x="20618" y="6000"/>
                </a:cubicBezTo>
                <a:close/>
                <a:moveTo>
                  <a:pt x="20618" y="19200"/>
                </a:moveTo>
                <a:cubicBezTo>
                  <a:pt x="20618" y="19863"/>
                  <a:pt x="20178" y="20400"/>
                  <a:pt x="19636" y="20400"/>
                </a:cubicBezTo>
                <a:lnTo>
                  <a:pt x="1964" y="20400"/>
                </a:lnTo>
                <a:cubicBezTo>
                  <a:pt x="1422" y="20400"/>
                  <a:pt x="982" y="19863"/>
                  <a:pt x="982" y="19200"/>
                </a:cubicBezTo>
                <a:lnTo>
                  <a:pt x="982" y="7200"/>
                </a:lnTo>
                <a:lnTo>
                  <a:pt x="20618" y="7200"/>
                </a:lnTo>
                <a:cubicBezTo>
                  <a:pt x="20618" y="7200"/>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800"/>
                </a:lnTo>
                <a:cubicBezTo>
                  <a:pt x="21600" y="3474"/>
                  <a:pt x="20721" y="2399"/>
                  <a:pt x="19636" y="2399"/>
                </a:cubicBezTo>
              </a:path>
            </a:pathLst>
          </a:custGeom>
          <a:solidFill>
            <a:schemeClr val="dk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100">
              <a:solidFill>
                <a:srgbClr val="000000"/>
              </a:solidFill>
              <a:latin typeface="Calibri"/>
              <a:ea typeface="Calibri"/>
              <a:cs typeface="Calibri"/>
              <a:sym typeface="Calibri"/>
            </a:endParaRPr>
          </a:p>
        </p:txBody>
      </p:sp>
      <p:sp>
        <p:nvSpPr>
          <p:cNvPr id="183" name="Google Shape;183;p24"/>
          <p:cNvSpPr txBox="1"/>
          <p:nvPr>
            <p:ph idx="1" type="body"/>
          </p:nvPr>
        </p:nvSpPr>
        <p:spPr>
          <a:xfrm>
            <a:off x="2687625" y="3872150"/>
            <a:ext cx="1026000" cy="4044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GB" sz="6600"/>
              <a:t>Project 2</a:t>
            </a:r>
            <a:endParaRPr sz="6200"/>
          </a:p>
          <a:p>
            <a:pPr indent="0" lvl="0" marL="0" rtl="0" algn="ctr">
              <a:spcBef>
                <a:spcPts val="1200"/>
              </a:spcBef>
              <a:spcAft>
                <a:spcPts val="0"/>
              </a:spcAft>
              <a:buNone/>
            </a:pPr>
            <a:r>
              <a:t/>
            </a:r>
            <a:endParaRPr/>
          </a:p>
          <a:p>
            <a:pPr indent="0" lvl="0" marL="0" rtl="0" algn="ctr">
              <a:spcBef>
                <a:spcPts val="1200"/>
              </a:spcBef>
              <a:spcAft>
                <a:spcPts val="1200"/>
              </a:spcAft>
              <a:buNone/>
            </a:pPr>
            <a:r>
              <a:t/>
            </a:r>
            <a:endParaRPr/>
          </a:p>
        </p:txBody>
      </p:sp>
      <p:cxnSp>
        <p:nvCxnSpPr>
          <p:cNvPr id="184" name="Google Shape;184;p24"/>
          <p:cNvCxnSpPr/>
          <p:nvPr/>
        </p:nvCxnSpPr>
        <p:spPr>
          <a:xfrm flipH="1" rot="10800000">
            <a:off x="1813700" y="2495550"/>
            <a:ext cx="861000" cy="679200"/>
          </a:xfrm>
          <a:prstGeom prst="straightConnector1">
            <a:avLst/>
          </a:prstGeom>
          <a:noFill/>
          <a:ln cap="flat" cmpd="sng" w="19050">
            <a:solidFill>
              <a:schemeClr val="dk2"/>
            </a:solidFill>
            <a:prstDash val="solid"/>
            <a:round/>
            <a:headEnd len="med" w="med" type="none"/>
            <a:tailEnd len="med" w="med" type="none"/>
          </a:ln>
        </p:spPr>
      </p:cxnSp>
      <p:cxnSp>
        <p:nvCxnSpPr>
          <p:cNvPr id="185" name="Google Shape;185;p24"/>
          <p:cNvCxnSpPr/>
          <p:nvPr/>
        </p:nvCxnSpPr>
        <p:spPr>
          <a:xfrm>
            <a:off x="1813700" y="3244675"/>
            <a:ext cx="861000" cy="679200"/>
          </a:xfrm>
          <a:prstGeom prst="straightConnector1">
            <a:avLst/>
          </a:prstGeom>
          <a:noFill/>
          <a:ln cap="flat" cmpd="sng" w="19050">
            <a:solidFill>
              <a:schemeClr val="dk2"/>
            </a:solidFill>
            <a:prstDash val="solid"/>
            <a:round/>
            <a:headEnd len="med" w="med" type="none"/>
            <a:tailEnd len="med" w="med" type="none"/>
          </a:ln>
        </p:spPr>
      </p:cxnSp>
      <p:cxnSp>
        <p:nvCxnSpPr>
          <p:cNvPr id="186" name="Google Shape;186;p24"/>
          <p:cNvCxnSpPr>
            <a:stCxn id="181" idx="3"/>
            <a:endCxn id="153" idx="1"/>
          </p:cNvCxnSpPr>
          <p:nvPr/>
        </p:nvCxnSpPr>
        <p:spPr>
          <a:xfrm flipH="1" rot="10800000">
            <a:off x="3626000" y="2335650"/>
            <a:ext cx="862200" cy="75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24"/>
          <p:cNvCxnSpPr>
            <a:stCxn id="183" idx="3"/>
            <a:endCxn id="154" idx="1"/>
          </p:cNvCxnSpPr>
          <p:nvPr/>
        </p:nvCxnSpPr>
        <p:spPr>
          <a:xfrm>
            <a:off x="3713625" y="4074350"/>
            <a:ext cx="774600" cy="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24"/>
          <p:cNvCxnSpPr>
            <a:stCxn id="154" idx="3"/>
          </p:cNvCxnSpPr>
          <p:nvPr/>
        </p:nvCxnSpPr>
        <p:spPr>
          <a:xfrm>
            <a:off x="5060931" y="4074350"/>
            <a:ext cx="983400" cy="66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24"/>
          <p:cNvCxnSpPr/>
          <p:nvPr/>
        </p:nvCxnSpPr>
        <p:spPr>
          <a:xfrm>
            <a:off x="5060931" y="2332325"/>
            <a:ext cx="1019400" cy="6600"/>
          </a:xfrm>
          <a:prstGeom prst="straightConnector1">
            <a:avLst/>
          </a:prstGeom>
          <a:noFill/>
          <a:ln cap="flat" cmpd="sng" w="9525">
            <a:solidFill>
              <a:schemeClr val="dk2"/>
            </a:solidFill>
            <a:prstDash val="solid"/>
            <a:round/>
            <a:headEnd len="med" w="med" type="none"/>
            <a:tailEnd len="med" w="med" type="none"/>
          </a:ln>
        </p:spPr>
      </p:cxnSp>
      <p:sp>
        <p:nvSpPr>
          <p:cNvPr id="190" name="Google Shape;190;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idx="1" type="body"/>
          </p:nvPr>
        </p:nvSpPr>
        <p:spPr>
          <a:xfrm>
            <a:off x="136150" y="665750"/>
            <a:ext cx="8885100" cy="395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At this point, you should open Jupyter Notebook using Anaconda Navigator and select a web browser to run the notebooks. Subsequently, you will choose under "New" the option "Terminal."</a:t>
            </a:r>
            <a:endParaRPr/>
          </a:p>
        </p:txBody>
      </p:sp>
      <p:sp>
        <p:nvSpPr>
          <p:cNvPr id="196" name="Google Shape;196;p25"/>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Jupyter Notebooks and venv</a:t>
            </a:r>
            <a:endParaRPr/>
          </a:p>
        </p:txBody>
      </p:sp>
      <p:grpSp>
        <p:nvGrpSpPr>
          <p:cNvPr id="197" name="Google Shape;197;p25"/>
          <p:cNvGrpSpPr/>
          <p:nvPr/>
        </p:nvGrpSpPr>
        <p:grpSpPr>
          <a:xfrm>
            <a:off x="1278275" y="1760688"/>
            <a:ext cx="6600825" cy="3019425"/>
            <a:chOff x="1278275" y="1760688"/>
            <a:chExt cx="6600825" cy="3019425"/>
          </a:xfrm>
        </p:grpSpPr>
        <p:pic>
          <p:nvPicPr>
            <p:cNvPr id="198" name="Google Shape;198;p25"/>
            <p:cNvPicPr preferRelativeResize="0"/>
            <p:nvPr/>
          </p:nvPicPr>
          <p:blipFill>
            <a:blip r:embed="rId3">
              <a:alphaModFix/>
            </a:blip>
            <a:stretch>
              <a:fillRect/>
            </a:stretch>
          </p:blipFill>
          <p:spPr>
            <a:xfrm>
              <a:off x="1278275" y="1760688"/>
              <a:ext cx="6600825" cy="3019425"/>
            </a:xfrm>
            <a:prstGeom prst="rect">
              <a:avLst/>
            </a:prstGeom>
            <a:noFill/>
            <a:ln>
              <a:noFill/>
            </a:ln>
          </p:spPr>
        </p:pic>
        <p:sp>
          <p:nvSpPr>
            <p:cNvPr id="199" name="Google Shape;199;p25"/>
            <p:cNvSpPr/>
            <p:nvPr/>
          </p:nvSpPr>
          <p:spPr>
            <a:xfrm>
              <a:off x="6987800" y="4222175"/>
              <a:ext cx="891300" cy="485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p:nvPr/>
          </p:nvSpPr>
          <p:spPr>
            <a:xfrm>
              <a:off x="6250625" y="4318550"/>
              <a:ext cx="650400" cy="240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Activating Venv</a:t>
            </a:r>
            <a:endParaRPr/>
          </a:p>
        </p:txBody>
      </p:sp>
      <p:sp>
        <p:nvSpPr>
          <p:cNvPr id="207" name="Google Shape;207;p26"/>
          <p:cNvSpPr txBox="1"/>
          <p:nvPr>
            <p:ph idx="1" type="body"/>
          </p:nvPr>
        </p:nvSpPr>
        <p:spPr>
          <a:xfrm>
            <a:off x="136150" y="665750"/>
            <a:ext cx="8885100" cy="4148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To create and activate your virtual environment we need to write the following on th</a:t>
            </a:r>
            <a:r>
              <a:rPr lang="en-GB"/>
              <a:t>e</a:t>
            </a:r>
            <a:r>
              <a:rPr lang="en-GB"/>
              <a:t> command prompt:</a:t>
            </a:r>
            <a:endParaRPr/>
          </a:p>
          <a:p>
            <a:pPr indent="457200" lvl="0" marL="0" rtl="0" algn="l">
              <a:spcBef>
                <a:spcPts val="1200"/>
              </a:spcBef>
              <a:spcAft>
                <a:spcPts val="0"/>
              </a:spcAft>
              <a:buNone/>
            </a:pPr>
            <a:r>
              <a:rPr b="1" i="1" lang="en-GB"/>
              <a:t>conda create -n myvenv python=3.7</a:t>
            </a:r>
            <a:endParaRPr b="1" i="1"/>
          </a:p>
          <a:p>
            <a:pPr indent="0" lvl="0" marL="0" rtl="0" algn="l">
              <a:spcBef>
                <a:spcPts val="1200"/>
              </a:spcBef>
              <a:spcAft>
                <a:spcPts val="0"/>
              </a:spcAft>
              <a:buNone/>
            </a:pPr>
            <a:r>
              <a:t/>
            </a:r>
            <a:endParaRPr/>
          </a:p>
          <a:p>
            <a:pPr indent="0" lvl="0" marL="0" rtl="0" algn="l">
              <a:spcBef>
                <a:spcPts val="1200"/>
              </a:spcBef>
              <a:spcAft>
                <a:spcPts val="0"/>
              </a:spcAft>
              <a:buNone/>
            </a:pPr>
            <a:r>
              <a:rPr lang="en-GB"/>
              <a:t>You will see the request “</a:t>
            </a:r>
            <a:r>
              <a:rPr i="1" lang="en-GB"/>
              <a:t>Proceed ([y]/n)?</a:t>
            </a:r>
            <a:r>
              <a:rPr lang="en-GB"/>
              <a:t>” </a:t>
            </a:r>
            <a:r>
              <a:rPr lang="en-GB"/>
              <a:t>from the command prompt. Press ‘y’ and then enter. </a:t>
            </a:r>
            <a:r>
              <a:rPr lang="en-GB"/>
              <a:t>This will create the virtual environment under the name “myvenv”. Finally, you can activate the venv by writing </a:t>
            </a:r>
            <a:endParaRPr/>
          </a:p>
          <a:p>
            <a:pPr indent="0" lvl="0" marL="0" rtl="0" algn="l">
              <a:spcBef>
                <a:spcPts val="1200"/>
              </a:spcBef>
              <a:spcAft>
                <a:spcPts val="0"/>
              </a:spcAft>
              <a:buNone/>
            </a:pPr>
            <a:r>
              <a:rPr lang="en-GB"/>
              <a:t>	</a:t>
            </a:r>
            <a:r>
              <a:rPr b="1" i="1" lang="en-GB"/>
              <a:t>conda activate myvenv</a:t>
            </a:r>
            <a:endParaRPr b="1" i="1"/>
          </a:p>
          <a:p>
            <a:pPr indent="0" lvl="0" marL="0" rtl="0" algn="l">
              <a:spcBef>
                <a:spcPts val="1200"/>
              </a:spcBef>
              <a:spcAft>
                <a:spcPts val="0"/>
              </a:spcAft>
              <a:buNone/>
            </a:pPr>
            <a:r>
              <a:t/>
            </a:r>
            <a:endParaRPr i="1"/>
          </a:p>
          <a:p>
            <a:pPr indent="0" lvl="0" marL="0" rtl="0" algn="l">
              <a:spcBef>
                <a:spcPts val="1200"/>
              </a:spcBef>
              <a:spcAft>
                <a:spcPts val="0"/>
              </a:spcAft>
              <a:buNone/>
            </a:pPr>
            <a:r>
              <a:rPr lang="en-GB"/>
              <a:t>After the activation of the venv, you will see its name in front of the command line. </a:t>
            </a:r>
            <a:endParaRPr/>
          </a:p>
          <a:p>
            <a:pPr indent="0" lvl="0" marL="0" rtl="0" algn="l">
              <a:spcBef>
                <a:spcPts val="1200"/>
              </a:spcBef>
              <a:spcAft>
                <a:spcPts val="1200"/>
              </a:spcAft>
              <a:buNone/>
            </a:pPr>
            <a:r>
              <a:rPr lang="en-GB"/>
              <a:t>You can deactivate it using:  </a:t>
            </a:r>
            <a:r>
              <a:rPr b="1" i="1" lang="en-GB"/>
              <a:t>conda deactivate</a:t>
            </a:r>
            <a:endParaRPr b="1" i="1"/>
          </a:p>
        </p:txBody>
      </p:sp>
      <p:sp>
        <p:nvSpPr>
          <p:cNvPr id="208" name="Google Shape;208;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venv</a:t>
            </a:r>
            <a:endParaRPr/>
          </a:p>
          <a:p>
            <a:pPr indent="0" lvl="0" marL="0" rtl="0" algn="l">
              <a:spcBef>
                <a:spcPts val="0"/>
              </a:spcBef>
              <a:spcAft>
                <a:spcPts val="0"/>
              </a:spcAft>
              <a:buNone/>
            </a:pPr>
            <a:r>
              <a:t/>
            </a:r>
            <a:endParaRPr/>
          </a:p>
        </p:txBody>
      </p:sp>
      <p:sp>
        <p:nvSpPr>
          <p:cNvPr id="214" name="Google Shape;214;p27"/>
          <p:cNvSpPr txBox="1"/>
          <p:nvPr>
            <p:ph idx="1" type="body"/>
          </p:nvPr>
        </p:nvSpPr>
        <p:spPr>
          <a:xfrm>
            <a:off x="136150" y="665750"/>
            <a:ext cx="8885100" cy="39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a:t>Now we want to use this virtual environment within Jupyter Notebook. To do it, we can install and specify the kernel using the commands: </a:t>
            </a:r>
            <a:endParaRPr/>
          </a:p>
          <a:p>
            <a:pPr indent="457200" lvl="0" marL="0" rtl="0" algn="l">
              <a:spcBef>
                <a:spcPts val="1200"/>
              </a:spcBef>
              <a:spcAft>
                <a:spcPts val="0"/>
              </a:spcAft>
              <a:buNone/>
            </a:pPr>
            <a:r>
              <a:rPr b="1" i="1" lang="en-GB"/>
              <a:t>pip install --user ipykernel </a:t>
            </a:r>
            <a:endParaRPr b="1" i="1"/>
          </a:p>
          <a:p>
            <a:pPr indent="457200" lvl="0" marL="0" rtl="0" algn="l">
              <a:spcBef>
                <a:spcPts val="1200"/>
              </a:spcBef>
              <a:spcAft>
                <a:spcPts val="0"/>
              </a:spcAft>
              <a:buNone/>
            </a:pPr>
            <a:r>
              <a:t/>
            </a:r>
            <a:endParaRPr b="1" i="1"/>
          </a:p>
          <a:p>
            <a:pPr indent="457200" lvl="0" marL="0" rtl="0" algn="l">
              <a:spcBef>
                <a:spcPts val="1200"/>
              </a:spcBef>
              <a:spcAft>
                <a:spcPts val="0"/>
              </a:spcAft>
              <a:buNone/>
            </a:pPr>
            <a:r>
              <a:rPr b="1" i="1" lang="en-GB"/>
              <a:t>ipython kernel install --user --name=myvenv</a:t>
            </a:r>
            <a:endParaRPr b="1" i="1"/>
          </a:p>
          <a:p>
            <a:pPr indent="457200" lvl="0" marL="0" rtl="0" algn="l">
              <a:spcBef>
                <a:spcPts val="1200"/>
              </a:spcBef>
              <a:spcAft>
                <a:spcPts val="0"/>
              </a:spcAft>
              <a:buNone/>
            </a:pPr>
            <a:r>
              <a:t/>
            </a:r>
            <a:endParaRPr b="1" i="1"/>
          </a:p>
          <a:p>
            <a:pPr indent="0" lvl="0" marL="0" rtl="0" algn="l">
              <a:spcBef>
                <a:spcPts val="1200"/>
              </a:spcBef>
              <a:spcAft>
                <a:spcPts val="1200"/>
              </a:spcAft>
              <a:buNone/>
            </a:pPr>
            <a:r>
              <a:t/>
            </a:r>
            <a:endParaRPr/>
          </a:p>
        </p:txBody>
      </p:sp>
      <p:sp>
        <p:nvSpPr>
          <p:cNvPr id="215" name="Google Shape;215;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venv</a:t>
            </a:r>
            <a:endParaRPr/>
          </a:p>
        </p:txBody>
      </p:sp>
      <p:sp>
        <p:nvSpPr>
          <p:cNvPr id="221" name="Google Shape;221;p28"/>
          <p:cNvSpPr txBox="1"/>
          <p:nvPr>
            <p:ph idx="1" type="body"/>
          </p:nvPr>
        </p:nvSpPr>
        <p:spPr>
          <a:xfrm>
            <a:off x="136150" y="665750"/>
            <a:ext cx="8885100" cy="39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If there are no errors, you can refresh the tab of the notebook and find the venv like: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pSp>
        <p:nvGrpSpPr>
          <p:cNvPr id="222" name="Google Shape;222;p28"/>
          <p:cNvGrpSpPr/>
          <p:nvPr/>
        </p:nvGrpSpPr>
        <p:grpSpPr>
          <a:xfrm>
            <a:off x="1221164" y="1076142"/>
            <a:ext cx="6238865" cy="2991217"/>
            <a:chOff x="1049713" y="1274674"/>
            <a:chExt cx="6581775" cy="3155625"/>
          </a:xfrm>
        </p:grpSpPr>
        <p:pic>
          <p:nvPicPr>
            <p:cNvPr id="223" name="Google Shape;223;p28"/>
            <p:cNvPicPr preferRelativeResize="0"/>
            <p:nvPr/>
          </p:nvPicPr>
          <p:blipFill rotWithShape="1">
            <a:blip r:embed="rId3">
              <a:alphaModFix/>
            </a:blip>
            <a:srcRect b="5615" l="0" r="0" t="0"/>
            <a:stretch/>
          </p:blipFill>
          <p:spPr>
            <a:xfrm>
              <a:off x="1049713" y="1274674"/>
              <a:ext cx="6581775" cy="3155625"/>
            </a:xfrm>
            <a:prstGeom prst="rect">
              <a:avLst/>
            </a:prstGeom>
            <a:noFill/>
            <a:ln>
              <a:noFill/>
            </a:ln>
          </p:spPr>
        </p:pic>
        <p:sp>
          <p:nvSpPr>
            <p:cNvPr id="224" name="Google Shape;224;p28"/>
            <p:cNvSpPr/>
            <p:nvPr/>
          </p:nvSpPr>
          <p:spPr>
            <a:xfrm>
              <a:off x="6740175" y="2987250"/>
              <a:ext cx="891300" cy="485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
            <p:cNvSpPr/>
            <p:nvPr/>
          </p:nvSpPr>
          <p:spPr>
            <a:xfrm>
              <a:off x="6003000" y="3083625"/>
              <a:ext cx="650400" cy="240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28"/>
          <p:cNvSpPr txBox="1"/>
          <p:nvPr/>
        </p:nvSpPr>
        <p:spPr>
          <a:xfrm>
            <a:off x="101550" y="4118575"/>
            <a:ext cx="89409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800">
                <a:solidFill>
                  <a:schemeClr val="dk2"/>
                </a:solidFill>
                <a:latin typeface="Proxima Nova"/>
                <a:ea typeface="Proxima Nova"/>
                <a:cs typeface="Proxima Nova"/>
                <a:sym typeface="Proxima Nova"/>
              </a:rPr>
              <a:t>This new file will be running using the virtual environment that we just created, and you can install the packages inside the notebook as we did in Google Colab.</a:t>
            </a:r>
            <a:endParaRPr sz="1800">
              <a:solidFill>
                <a:schemeClr val="dk2"/>
              </a:solidFill>
              <a:latin typeface="Proxima Nova"/>
              <a:ea typeface="Proxima Nova"/>
              <a:cs typeface="Proxima Nova"/>
              <a:sym typeface="Proxima Nova"/>
            </a:endParaRPr>
          </a:p>
        </p:txBody>
      </p:sp>
      <p:sp>
        <p:nvSpPr>
          <p:cNvPr id="227" name="Google Shape;227;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3</a:t>
            </a:r>
            <a:r>
              <a:rPr lang="en-GB"/>
              <a:t>. Working with GitHub</a:t>
            </a:r>
            <a:endParaRPr/>
          </a:p>
        </p:txBody>
      </p:sp>
      <p:sp>
        <p:nvSpPr>
          <p:cNvPr id="233" name="Google Shape;233;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Cloning your repo</a:t>
            </a:r>
            <a:endParaRPr/>
          </a:p>
        </p:txBody>
      </p:sp>
      <p:sp>
        <p:nvSpPr>
          <p:cNvPr id="239" name="Google Shape;239;p30"/>
          <p:cNvSpPr txBox="1"/>
          <p:nvPr>
            <p:ph idx="1" type="body"/>
          </p:nvPr>
        </p:nvSpPr>
        <p:spPr>
          <a:xfrm>
            <a:off x="136150" y="665750"/>
            <a:ext cx="8885100" cy="39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 clone the repository that you created before, you need its link to download. GitHub gives you three options to do it: HTTPS, SSH or GitHub CLI. In this case we will copy the HTTPS.	</a:t>
            </a:r>
            <a:endParaRPr b="1" i="1"/>
          </a:p>
          <a:p>
            <a:pPr indent="0" lvl="0" marL="0" rtl="0" algn="l">
              <a:spcBef>
                <a:spcPts val="1200"/>
              </a:spcBef>
              <a:spcAft>
                <a:spcPts val="0"/>
              </a:spcAft>
              <a:buNone/>
            </a:pPr>
            <a:r>
              <a:t/>
            </a:r>
            <a:endParaRPr b="1" i="1"/>
          </a:p>
          <a:p>
            <a:pPr indent="0" lvl="0" marL="0" rtl="0" algn="l">
              <a:spcBef>
                <a:spcPts val="1200"/>
              </a:spcBef>
              <a:spcAft>
                <a:spcPts val="1200"/>
              </a:spcAft>
              <a:buNone/>
            </a:pPr>
            <a:r>
              <a:t/>
            </a:r>
            <a:endParaRPr b="1" i="1"/>
          </a:p>
        </p:txBody>
      </p:sp>
      <p:pic>
        <p:nvPicPr>
          <p:cNvPr id="240" name="Google Shape;240;p30"/>
          <p:cNvPicPr preferRelativeResize="0"/>
          <p:nvPr/>
        </p:nvPicPr>
        <p:blipFill>
          <a:blip r:embed="rId3">
            <a:alphaModFix/>
          </a:blip>
          <a:stretch>
            <a:fillRect/>
          </a:stretch>
        </p:blipFill>
        <p:spPr>
          <a:xfrm>
            <a:off x="2286000" y="1889775"/>
            <a:ext cx="4572000" cy="3126220"/>
          </a:xfrm>
          <a:prstGeom prst="rect">
            <a:avLst/>
          </a:prstGeom>
          <a:noFill/>
          <a:ln>
            <a:noFill/>
          </a:ln>
        </p:spPr>
      </p:pic>
      <p:sp>
        <p:nvSpPr>
          <p:cNvPr id="241" name="Google Shape;241;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Cloning your repo</a:t>
            </a:r>
            <a:endParaRPr/>
          </a:p>
        </p:txBody>
      </p:sp>
      <p:sp>
        <p:nvSpPr>
          <p:cNvPr id="247" name="Google Shape;247;p31"/>
          <p:cNvSpPr txBox="1"/>
          <p:nvPr>
            <p:ph idx="1" type="body"/>
          </p:nvPr>
        </p:nvSpPr>
        <p:spPr>
          <a:xfrm>
            <a:off x="136150" y="665750"/>
            <a:ext cx="8885100" cy="115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Go to a desired folder and open a git bash there </a:t>
            </a:r>
            <a:endParaRPr/>
          </a:p>
          <a:p>
            <a:pPr indent="0" lvl="0" marL="0" rtl="0" algn="l">
              <a:spcBef>
                <a:spcPts val="1200"/>
              </a:spcBef>
              <a:spcAft>
                <a:spcPts val="1200"/>
              </a:spcAft>
              <a:buNone/>
            </a:pPr>
            <a:r>
              <a:rPr lang="en-GB"/>
              <a:t>On Windows:  right click -&gt; Git Bash Here </a:t>
            </a:r>
            <a:endParaRPr b="1" i="1"/>
          </a:p>
        </p:txBody>
      </p:sp>
      <p:pic>
        <p:nvPicPr>
          <p:cNvPr id="248" name="Google Shape;248;p31"/>
          <p:cNvPicPr preferRelativeResize="0"/>
          <p:nvPr/>
        </p:nvPicPr>
        <p:blipFill>
          <a:blip r:embed="rId3">
            <a:alphaModFix/>
          </a:blip>
          <a:stretch>
            <a:fillRect/>
          </a:stretch>
        </p:blipFill>
        <p:spPr>
          <a:xfrm>
            <a:off x="2280255" y="1525300"/>
            <a:ext cx="3852451" cy="2702650"/>
          </a:xfrm>
          <a:prstGeom prst="rect">
            <a:avLst/>
          </a:prstGeom>
          <a:noFill/>
          <a:ln>
            <a:noFill/>
          </a:ln>
        </p:spPr>
      </p:pic>
      <p:sp>
        <p:nvSpPr>
          <p:cNvPr id="249" name="Google Shape;249;p31"/>
          <p:cNvSpPr txBox="1"/>
          <p:nvPr/>
        </p:nvSpPr>
        <p:spPr>
          <a:xfrm>
            <a:off x="96150" y="4181300"/>
            <a:ext cx="89517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800">
                <a:solidFill>
                  <a:schemeClr val="dk2"/>
                </a:solidFill>
                <a:latin typeface="Proxima Nova"/>
                <a:ea typeface="Proxima Nova"/>
                <a:cs typeface="Proxima Nova"/>
                <a:sym typeface="Proxima Nova"/>
              </a:rPr>
              <a:t>You will find afterwards a folder containing the files from your repo. Open this folder and create a new Jupyter Notebook file named “git_config”</a:t>
            </a:r>
            <a:endParaRPr sz="1800">
              <a:solidFill>
                <a:schemeClr val="dk2"/>
              </a:solidFill>
              <a:latin typeface="Proxima Nova"/>
              <a:ea typeface="Proxima Nova"/>
              <a:cs typeface="Proxima Nova"/>
              <a:sym typeface="Proxima Nova"/>
            </a:endParaRPr>
          </a:p>
        </p:txBody>
      </p:sp>
      <p:grpSp>
        <p:nvGrpSpPr>
          <p:cNvPr id="250" name="Google Shape;250;p31"/>
          <p:cNvGrpSpPr/>
          <p:nvPr/>
        </p:nvGrpSpPr>
        <p:grpSpPr>
          <a:xfrm>
            <a:off x="4190004" y="3628800"/>
            <a:ext cx="1145958" cy="341787"/>
            <a:chOff x="6003000" y="2987250"/>
            <a:chExt cx="1628475" cy="485700"/>
          </a:xfrm>
        </p:grpSpPr>
        <p:sp>
          <p:nvSpPr>
            <p:cNvPr id="251" name="Google Shape;251;p31"/>
            <p:cNvSpPr/>
            <p:nvPr/>
          </p:nvSpPr>
          <p:spPr>
            <a:xfrm>
              <a:off x="6740175" y="2987250"/>
              <a:ext cx="891300" cy="485700"/>
            </a:xfrm>
            <a:prstGeom prst="leftArrow">
              <a:avLst>
                <a:gd fmla="val 50000" name="adj1"/>
                <a:gd fmla="val 50000" name="adj2"/>
              </a:avLst>
            </a:prstGeom>
            <a:solidFill>
              <a:srgbClr val="42B8D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p:nvPr/>
          </p:nvSpPr>
          <p:spPr>
            <a:xfrm>
              <a:off x="6003000" y="3083625"/>
              <a:ext cx="650400" cy="240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Description of the exercise</a:t>
            </a:r>
            <a:endParaRPr/>
          </a:p>
        </p:txBody>
      </p:sp>
      <p:sp>
        <p:nvSpPr>
          <p:cNvPr id="60" name="Google Shape;60;p14"/>
          <p:cNvSpPr txBox="1"/>
          <p:nvPr>
            <p:ph idx="1" type="body"/>
          </p:nvPr>
        </p:nvSpPr>
        <p:spPr>
          <a:xfrm>
            <a:off x="136150" y="665750"/>
            <a:ext cx="8885100" cy="39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Welcome to the third exercise of Data Science Survival Skills. With this activity you will learn:</a:t>
            </a:r>
            <a:endParaRPr/>
          </a:p>
          <a:p>
            <a:pPr indent="0" lvl="0" marL="0" rtl="0" algn="l">
              <a:spcBef>
                <a:spcPts val="1200"/>
              </a:spcBef>
              <a:spcAft>
                <a:spcPts val="0"/>
              </a:spcAft>
              <a:buNone/>
            </a:pPr>
            <a:r>
              <a:t/>
            </a:r>
            <a:endParaRPr/>
          </a:p>
          <a:p>
            <a:pPr indent="-342900" lvl="0" marL="914400" rtl="0" algn="l">
              <a:spcBef>
                <a:spcPts val="1200"/>
              </a:spcBef>
              <a:spcAft>
                <a:spcPts val="0"/>
              </a:spcAft>
              <a:buSzPts val="1800"/>
              <a:buChar char="●"/>
            </a:pPr>
            <a:r>
              <a:rPr lang="en-GB"/>
              <a:t>What is GitHub. </a:t>
            </a:r>
            <a:endParaRPr/>
          </a:p>
          <a:p>
            <a:pPr indent="-342900" lvl="0" marL="914400" rtl="0" algn="l">
              <a:spcBef>
                <a:spcPts val="0"/>
              </a:spcBef>
              <a:spcAft>
                <a:spcPts val="0"/>
              </a:spcAft>
              <a:buSzPts val="1800"/>
              <a:buChar char="●"/>
            </a:pPr>
            <a:r>
              <a:rPr lang="en-GB"/>
              <a:t>How to create an account and your first repository.</a:t>
            </a:r>
            <a:endParaRPr/>
          </a:p>
          <a:p>
            <a:pPr indent="-342900" lvl="0" marL="914400" rtl="0" algn="l">
              <a:spcBef>
                <a:spcPts val="0"/>
              </a:spcBef>
              <a:spcAft>
                <a:spcPts val="0"/>
              </a:spcAft>
              <a:buSzPts val="1800"/>
              <a:buChar char="●"/>
            </a:pPr>
            <a:r>
              <a:rPr lang="en-GB"/>
              <a:t>How to set packages in your repo.</a:t>
            </a:r>
            <a:endParaRPr/>
          </a:p>
          <a:p>
            <a:pPr indent="-342900" lvl="0" marL="914400" rtl="0" algn="l">
              <a:spcBef>
                <a:spcPts val="0"/>
              </a:spcBef>
              <a:spcAft>
                <a:spcPts val="0"/>
              </a:spcAft>
              <a:buSzPts val="1800"/>
              <a:buChar char="●"/>
            </a:pPr>
            <a:r>
              <a:rPr lang="en-GB"/>
              <a:t>Use the packages and a virtual environment.</a:t>
            </a:r>
            <a:endParaRPr/>
          </a:p>
          <a:p>
            <a:pPr indent="0" lvl="0" marL="0" rtl="0" algn="l">
              <a:spcBef>
                <a:spcPts val="1200"/>
              </a:spcBef>
              <a:spcAft>
                <a:spcPts val="1200"/>
              </a:spcAft>
              <a:buNone/>
            </a:pPr>
            <a:r>
              <a:t/>
            </a:r>
            <a:endParaRPr/>
          </a:p>
        </p:txBody>
      </p:sp>
      <p:grpSp>
        <p:nvGrpSpPr>
          <p:cNvPr id="61" name="Google Shape;61;p14"/>
          <p:cNvGrpSpPr/>
          <p:nvPr/>
        </p:nvGrpSpPr>
        <p:grpSpPr>
          <a:xfrm>
            <a:off x="6310250" y="2868225"/>
            <a:ext cx="2290648" cy="1749723"/>
            <a:chOff x="6601625" y="3180675"/>
            <a:chExt cx="2290648" cy="1749723"/>
          </a:xfrm>
        </p:grpSpPr>
        <p:pic>
          <p:nvPicPr>
            <p:cNvPr id="62" name="Google Shape;62;p14"/>
            <p:cNvPicPr preferRelativeResize="0"/>
            <p:nvPr/>
          </p:nvPicPr>
          <p:blipFill>
            <a:blip r:embed="rId3">
              <a:alphaModFix/>
            </a:blip>
            <a:stretch>
              <a:fillRect/>
            </a:stretch>
          </p:blipFill>
          <p:spPr>
            <a:xfrm>
              <a:off x="8124848" y="4162948"/>
              <a:ext cx="767425" cy="767450"/>
            </a:xfrm>
            <a:prstGeom prst="rect">
              <a:avLst/>
            </a:prstGeom>
            <a:noFill/>
            <a:ln>
              <a:noFill/>
            </a:ln>
          </p:spPr>
        </p:pic>
        <p:pic>
          <p:nvPicPr>
            <p:cNvPr id="63" name="Google Shape;63;p14"/>
            <p:cNvPicPr preferRelativeResize="0"/>
            <p:nvPr/>
          </p:nvPicPr>
          <p:blipFill>
            <a:blip r:embed="rId4">
              <a:alphaModFix/>
            </a:blip>
            <a:stretch>
              <a:fillRect/>
            </a:stretch>
          </p:blipFill>
          <p:spPr>
            <a:xfrm>
              <a:off x="6601625" y="3180675"/>
              <a:ext cx="1236700" cy="1236700"/>
            </a:xfrm>
            <a:prstGeom prst="rect">
              <a:avLst/>
            </a:prstGeom>
            <a:noFill/>
            <a:ln>
              <a:noFill/>
            </a:ln>
          </p:spPr>
        </p:pic>
        <p:sp>
          <p:nvSpPr>
            <p:cNvPr id="64" name="Google Shape;64;p14"/>
            <p:cNvSpPr txBox="1"/>
            <p:nvPr/>
          </p:nvSpPr>
          <p:spPr>
            <a:xfrm>
              <a:off x="7594750" y="3740750"/>
              <a:ext cx="6447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500">
                  <a:solidFill>
                    <a:srgbClr val="2C2B2B"/>
                  </a:solidFill>
                  <a:latin typeface="Ubuntu"/>
                  <a:ea typeface="Ubuntu"/>
                  <a:cs typeface="Ubuntu"/>
                  <a:sym typeface="Ubuntu"/>
                </a:rPr>
                <a:t>&amp;</a:t>
              </a:r>
              <a:endParaRPr b="1" sz="5200">
                <a:solidFill>
                  <a:srgbClr val="2C2B2B"/>
                </a:solidFill>
                <a:latin typeface="Ubuntu"/>
                <a:ea typeface="Ubuntu"/>
                <a:cs typeface="Ubuntu"/>
                <a:sym typeface="Ubuntu"/>
              </a:endParaRPr>
            </a:p>
          </p:txBody>
        </p:sp>
      </p:grpSp>
      <p:sp>
        <p:nvSpPr>
          <p:cNvPr id="65" name="Google Shape;65;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Cloning your repo</a:t>
            </a:r>
            <a:endParaRPr/>
          </a:p>
        </p:txBody>
      </p:sp>
      <p:sp>
        <p:nvSpPr>
          <p:cNvPr id="259" name="Google Shape;259;p32"/>
          <p:cNvSpPr txBox="1"/>
          <p:nvPr>
            <p:ph idx="1" type="body"/>
          </p:nvPr>
        </p:nvSpPr>
        <p:spPr>
          <a:xfrm>
            <a:off x="136150" y="665750"/>
            <a:ext cx="8885100" cy="335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Write there the link that we copy before as: </a:t>
            </a:r>
            <a:endParaRPr/>
          </a:p>
          <a:p>
            <a:pPr indent="0" lvl="0" marL="0" rtl="0" algn="l">
              <a:spcBef>
                <a:spcPts val="1200"/>
              </a:spcBef>
              <a:spcAft>
                <a:spcPts val="0"/>
              </a:spcAft>
              <a:buNone/>
            </a:pPr>
            <a:r>
              <a:rPr b="1" lang="en-GB"/>
              <a:t>git clone</a:t>
            </a:r>
            <a:r>
              <a:rPr lang="en-GB"/>
              <a:t> </a:t>
            </a:r>
            <a:r>
              <a:rPr b="1" i="1" lang="en-GB"/>
              <a:t>HTTPS_link</a:t>
            </a:r>
            <a:endParaRPr b="1" i="1"/>
          </a:p>
          <a:p>
            <a:pPr indent="0" lvl="0" marL="0" rtl="0" algn="l">
              <a:spcBef>
                <a:spcPts val="1200"/>
              </a:spcBef>
              <a:spcAft>
                <a:spcPts val="0"/>
              </a:spcAft>
              <a:buNone/>
            </a:pPr>
            <a:r>
              <a:rPr lang="en-GB"/>
              <a:t>You will find afterwards a folder containing the files from your repo. To access it via command line, write:</a:t>
            </a:r>
            <a:endParaRPr/>
          </a:p>
          <a:p>
            <a:pPr indent="0" lvl="0" marL="0" rtl="0" algn="l">
              <a:spcBef>
                <a:spcPts val="1200"/>
              </a:spcBef>
              <a:spcAft>
                <a:spcPts val="0"/>
              </a:spcAft>
              <a:buNone/>
            </a:pPr>
            <a:r>
              <a:rPr b="1" lang="en-GB"/>
              <a:t>cd  name_folder/</a:t>
            </a:r>
            <a:endParaRPr b="1"/>
          </a:p>
          <a:p>
            <a:pPr indent="0" lvl="0" marL="0" rtl="0" algn="l">
              <a:spcBef>
                <a:spcPts val="1200"/>
              </a:spcBef>
              <a:spcAft>
                <a:spcPts val="1200"/>
              </a:spcAft>
              <a:buNone/>
            </a:pPr>
            <a:r>
              <a:rPr lang="en-GB"/>
              <a:t>and leave this Bash open. </a:t>
            </a:r>
            <a:endParaRPr/>
          </a:p>
        </p:txBody>
      </p:sp>
      <p:sp>
        <p:nvSpPr>
          <p:cNvPr id="260" name="Google Shape;260;p32"/>
          <p:cNvSpPr/>
          <p:nvPr/>
        </p:nvSpPr>
        <p:spPr>
          <a:xfrm>
            <a:off x="6943901" y="3031905"/>
            <a:ext cx="1656990" cy="1656990"/>
          </a:xfrm>
          <a:custGeom>
            <a:rect b="b" l="l" r="r" t="t"/>
            <a:pathLst>
              <a:path extrusionOk="0" h="21600" w="2160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chemeClr val="dk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100">
              <a:solidFill>
                <a:srgbClr val="000000"/>
              </a:solidFill>
              <a:latin typeface="Calibri"/>
              <a:ea typeface="Calibri"/>
              <a:cs typeface="Calibri"/>
              <a:sym typeface="Calibri"/>
            </a:endParaRPr>
          </a:p>
        </p:txBody>
      </p:sp>
      <p:sp>
        <p:nvSpPr>
          <p:cNvPr id="261" name="Google Shape;261;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 commit, push, pull...</a:t>
            </a:r>
            <a:endParaRPr/>
          </a:p>
        </p:txBody>
      </p:sp>
      <p:sp>
        <p:nvSpPr>
          <p:cNvPr id="267" name="Google Shape;267;p33"/>
          <p:cNvSpPr txBox="1"/>
          <p:nvPr>
            <p:ph idx="1" type="body"/>
          </p:nvPr>
        </p:nvSpPr>
        <p:spPr>
          <a:xfrm>
            <a:off x="136150" y="665750"/>
            <a:ext cx="8885100" cy="39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Let us now create our first file! The first step is to use Jupyter's file explorer and move inside our just downloaded folder. There, you will create a new Notebook using our virtual env and name it as "mypackage."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Task:  Copy the code of the next chapter and follow the instructions of slide 29. </a:t>
            </a:r>
            <a:endParaRPr/>
          </a:p>
          <a:p>
            <a:pPr indent="0" lvl="0" marL="0" rtl="0" algn="l">
              <a:spcBef>
                <a:spcPts val="1200"/>
              </a:spcBef>
              <a:spcAft>
                <a:spcPts val="0"/>
              </a:spcAft>
              <a:buNone/>
            </a:pPr>
            <a:r>
              <a:rPr lang="en-GB"/>
              <a:t>In order to grade this task, we will install it and check it directly in our virtual environment.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We will now push this file to your repo!</a:t>
            </a:r>
            <a:endParaRPr/>
          </a:p>
        </p:txBody>
      </p:sp>
      <p:sp>
        <p:nvSpPr>
          <p:cNvPr id="268" name="Google Shape;268;p33"/>
          <p:cNvSpPr/>
          <p:nvPr/>
        </p:nvSpPr>
        <p:spPr>
          <a:xfrm>
            <a:off x="6969176" y="3023225"/>
            <a:ext cx="1631718" cy="1594714"/>
          </a:xfrm>
          <a:custGeom>
            <a:rect b="b" l="l" r="r" t="t"/>
            <a:pathLst>
              <a:path extrusionOk="0" h="21319" w="2160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dk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100">
              <a:solidFill>
                <a:srgbClr val="000000"/>
              </a:solidFill>
              <a:latin typeface="Calibri"/>
              <a:ea typeface="Calibri"/>
              <a:cs typeface="Calibri"/>
              <a:sym typeface="Calibri"/>
            </a:endParaRPr>
          </a:p>
        </p:txBody>
      </p:sp>
      <p:sp>
        <p:nvSpPr>
          <p:cNvPr id="269" name="Google Shape;269;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 commit, push...</a:t>
            </a:r>
            <a:endParaRPr/>
          </a:p>
        </p:txBody>
      </p:sp>
      <p:sp>
        <p:nvSpPr>
          <p:cNvPr id="275" name="Google Shape;275;p34"/>
          <p:cNvSpPr txBox="1"/>
          <p:nvPr>
            <p:ph idx="1" type="body"/>
          </p:nvPr>
        </p:nvSpPr>
        <p:spPr>
          <a:xfrm>
            <a:off x="136150" y="665750"/>
            <a:ext cx="8885100" cy="3952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Go back to the Git Bash and write </a:t>
            </a:r>
            <a:endParaRPr/>
          </a:p>
          <a:p>
            <a:pPr indent="0" lvl="0" marL="0" rtl="0" algn="l">
              <a:spcBef>
                <a:spcPts val="1200"/>
              </a:spcBef>
              <a:spcAft>
                <a:spcPts val="0"/>
              </a:spcAft>
              <a:buNone/>
            </a:pPr>
            <a:r>
              <a:rPr b="1" i="1" lang="en-GB"/>
              <a:t>git add -A</a:t>
            </a:r>
            <a:endParaRPr b="1" i="1"/>
          </a:p>
          <a:p>
            <a:pPr indent="0" lvl="0" marL="0" rtl="0" algn="l">
              <a:spcBef>
                <a:spcPts val="1200"/>
              </a:spcBef>
              <a:spcAft>
                <a:spcPts val="0"/>
              </a:spcAft>
              <a:buNone/>
            </a:pPr>
            <a:r>
              <a:rPr lang="en-GB"/>
              <a:t>This line will add all our files to the queue and prepares them to commit. Then</a:t>
            </a:r>
            <a:endParaRPr/>
          </a:p>
          <a:p>
            <a:pPr indent="0" lvl="0" marL="0" rtl="0" algn="l">
              <a:spcBef>
                <a:spcPts val="1200"/>
              </a:spcBef>
              <a:spcAft>
                <a:spcPts val="0"/>
              </a:spcAft>
              <a:buNone/>
            </a:pPr>
            <a:r>
              <a:t/>
            </a:r>
            <a:endParaRPr b="1" i="1"/>
          </a:p>
          <a:p>
            <a:pPr indent="0" lvl="0" marL="0" rtl="0" algn="l">
              <a:spcBef>
                <a:spcPts val="1200"/>
              </a:spcBef>
              <a:spcAft>
                <a:spcPts val="0"/>
              </a:spcAft>
              <a:buNone/>
            </a:pPr>
            <a:r>
              <a:rPr b="1" i="1" lang="en-GB"/>
              <a:t>git commit -m “comments: </a:t>
            </a:r>
            <a:r>
              <a:rPr b="1" i="1" lang="en-GB"/>
              <a:t>committing</a:t>
            </a:r>
            <a:r>
              <a:rPr b="1" i="1" lang="en-GB"/>
              <a:t> my first package”</a:t>
            </a:r>
            <a:endParaRPr b="1" i="1"/>
          </a:p>
          <a:p>
            <a:pPr indent="0" lvl="0" marL="0" rtl="0" algn="l">
              <a:spcBef>
                <a:spcPts val="1200"/>
              </a:spcBef>
              <a:spcAft>
                <a:spcPts val="0"/>
              </a:spcAft>
              <a:buNone/>
            </a:pPr>
            <a:r>
              <a:rPr lang="en-GB"/>
              <a:t>This command will prepare all your files to be pushed. Finally,</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i="1" lang="en-GB"/>
              <a:t>git push</a:t>
            </a:r>
            <a:endParaRPr b="1" i="1"/>
          </a:p>
          <a:p>
            <a:pPr indent="0" lvl="0" marL="0" rtl="0" algn="l">
              <a:spcBef>
                <a:spcPts val="1200"/>
              </a:spcBef>
              <a:spcAft>
                <a:spcPts val="1200"/>
              </a:spcAft>
              <a:buNone/>
            </a:pPr>
            <a:r>
              <a:rPr lang="en-GB"/>
              <a:t>In this case, you will push the files committed in your repository. You need then to follow the instructions for adding your credentials to access GitHub.</a:t>
            </a:r>
            <a:endParaRPr/>
          </a:p>
        </p:txBody>
      </p:sp>
      <p:sp>
        <p:nvSpPr>
          <p:cNvPr id="276" name="Google Shape;276;p34"/>
          <p:cNvSpPr/>
          <p:nvPr/>
        </p:nvSpPr>
        <p:spPr>
          <a:xfrm>
            <a:off x="7354476" y="2018641"/>
            <a:ext cx="1246428" cy="1246428"/>
          </a:xfrm>
          <a:custGeom>
            <a:rect b="b" l="l" r="r" t="t"/>
            <a:pathLst>
              <a:path extrusionOk="0" h="21600" w="2160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chemeClr val="dk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100">
              <a:solidFill>
                <a:srgbClr val="000000"/>
              </a:solidFill>
              <a:latin typeface="Calibri"/>
              <a:ea typeface="Calibri"/>
              <a:cs typeface="Calibri"/>
              <a:sym typeface="Calibri"/>
            </a:endParaRPr>
          </a:p>
        </p:txBody>
      </p:sp>
      <p:sp>
        <p:nvSpPr>
          <p:cNvPr id="277" name="Google Shape;277;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with credentials</a:t>
            </a:r>
            <a:endParaRPr/>
          </a:p>
        </p:txBody>
      </p:sp>
      <p:sp>
        <p:nvSpPr>
          <p:cNvPr id="283" name="Google Shape;283;p35"/>
          <p:cNvSpPr txBox="1"/>
          <p:nvPr>
            <p:ph idx="1" type="body"/>
          </p:nvPr>
        </p:nvSpPr>
        <p:spPr>
          <a:xfrm>
            <a:off x="136150" y="665750"/>
            <a:ext cx="8885100" cy="39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If your computer has already an account you can solve it going to:</a:t>
            </a:r>
            <a:endParaRPr/>
          </a:p>
          <a:p>
            <a:pPr indent="0" lvl="0" marL="0" rtl="0" algn="l">
              <a:spcBef>
                <a:spcPts val="1200"/>
              </a:spcBef>
              <a:spcAft>
                <a:spcPts val="0"/>
              </a:spcAft>
              <a:buNone/>
            </a:pPr>
            <a:r>
              <a:rPr b="1" lang="en-GB"/>
              <a:t>Control Panel\ All </a:t>
            </a:r>
            <a:r>
              <a:rPr b="1" lang="en-GB"/>
              <a:t>Control Panel Items\Credential Manager</a:t>
            </a:r>
            <a:endParaRPr b="1"/>
          </a:p>
          <a:p>
            <a:pPr indent="0" lvl="0" marL="0" rtl="0" algn="l">
              <a:spcBef>
                <a:spcPts val="1200"/>
              </a:spcBef>
              <a:spcAft>
                <a:spcPts val="0"/>
              </a:spcAft>
              <a:buNone/>
            </a:pPr>
            <a:r>
              <a:rPr lang="en-GB"/>
              <a:t>or</a:t>
            </a:r>
            <a:endParaRPr/>
          </a:p>
          <a:p>
            <a:pPr indent="0" lvl="0" marL="0" rtl="0" algn="l">
              <a:spcBef>
                <a:spcPts val="1200"/>
              </a:spcBef>
              <a:spcAft>
                <a:spcPts val="0"/>
              </a:spcAft>
              <a:buNone/>
            </a:pPr>
            <a:r>
              <a:rPr b="1" lang="en-GB"/>
              <a:t>Systemsteuerung\Alle Systemsteuerungselemente\Anmeldeinformationsverwaltung</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lang="en-GB"/>
              <a:t>There, you can edit the credentials used to access GitHub.</a:t>
            </a:r>
            <a:endParaRPr/>
          </a:p>
          <a:p>
            <a:pPr indent="0" lvl="0" marL="0" rtl="0" algn="l">
              <a:spcBef>
                <a:spcPts val="1200"/>
              </a:spcBef>
              <a:spcAft>
                <a:spcPts val="1200"/>
              </a:spcAft>
              <a:buNone/>
            </a:pPr>
            <a:r>
              <a:t/>
            </a:r>
            <a:endParaRPr/>
          </a:p>
        </p:txBody>
      </p:sp>
      <p:sp>
        <p:nvSpPr>
          <p:cNvPr id="284" name="Google Shape;284;p35"/>
          <p:cNvSpPr/>
          <p:nvPr/>
        </p:nvSpPr>
        <p:spPr>
          <a:xfrm>
            <a:off x="7492551" y="3509975"/>
            <a:ext cx="1108350" cy="1107972"/>
          </a:xfrm>
          <a:custGeom>
            <a:rect b="b" l="l" r="r" t="t"/>
            <a:pathLst>
              <a:path extrusionOk="0" h="21600" w="21600">
                <a:moveTo>
                  <a:pt x="10800" y="10309"/>
                </a:moveTo>
                <a:cubicBezTo>
                  <a:pt x="10800" y="10581"/>
                  <a:pt x="10580" y="10800"/>
                  <a:pt x="10309" y="10800"/>
                </a:cubicBezTo>
                <a:cubicBezTo>
                  <a:pt x="10038" y="10800"/>
                  <a:pt x="9818" y="10581"/>
                  <a:pt x="9818" y="10309"/>
                </a:cubicBezTo>
                <a:cubicBezTo>
                  <a:pt x="9818" y="10038"/>
                  <a:pt x="10038" y="9818"/>
                  <a:pt x="10309" y="9818"/>
                </a:cubicBezTo>
                <a:cubicBezTo>
                  <a:pt x="10580" y="9818"/>
                  <a:pt x="10800" y="10038"/>
                  <a:pt x="10800" y="10309"/>
                </a:cubicBezTo>
                <a:moveTo>
                  <a:pt x="20618" y="20618"/>
                </a:moveTo>
                <a:lnTo>
                  <a:pt x="18655" y="20618"/>
                </a:lnTo>
                <a:lnTo>
                  <a:pt x="18655" y="19145"/>
                </a:lnTo>
                <a:cubicBezTo>
                  <a:pt x="18655" y="18875"/>
                  <a:pt x="18434" y="18655"/>
                  <a:pt x="18164" y="18655"/>
                </a:cubicBezTo>
                <a:lnTo>
                  <a:pt x="16691" y="18655"/>
                </a:lnTo>
                <a:lnTo>
                  <a:pt x="16691" y="17182"/>
                </a:lnTo>
                <a:cubicBezTo>
                  <a:pt x="16691" y="16911"/>
                  <a:pt x="16471" y="16691"/>
                  <a:pt x="16200" y="16691"/>
                </a:cubicBezTo>
                <a:lnTo>
                  <a:pt x="14441" y="16691"/>
                </a:lnTo>
                <a:lnTo>
                  <a:pt x="12850" y="15086"/>
                </a:lnTo>
                <a:cubicBezTo>
                  <a:pt x="12761" y="14997"/>
                  <a:pt x="12639" y="14943"/>
                  <a:pt x="12503" y="14943"/>
                </a:cubicBezTo>
                <a:cubicBezTo>
                  <a:pt x="12356" y="14943"/>
                  <a:pt x="12228" y="15010"/>
                  <a:pt x="12138" y="15113"/>
                </a:cubicBezTo>
                <a:lnTo>
                  <a:pt x="11833" y="15418"/>
                </a:lnTo>
                <a:cubicBezTo>
                  <a:pt x="11450" y="15801"/>
                  <a:pt x="10829" y="15801"/>
                  <a:pt x="10445" y="15418"/>
                </a:cubicBezTo>
                <a:lnTo>
                  <a:pt x="6167" y="11139"/>
                </a:lnTo>
                <a:cubicBezTo>
                  <a:pt x="5784" y="10756"/>
                  <a:pt x="5784" y="10136"/>
                  <a:pt x="6167" y="9752"/>
                </a:cubicBezTo>
                <a:lnTo>
                  <a:pt x="9752" y="6167"/>
                </a:lnTo>
                <a:cubicBezTo>
                  <a:pt x="10135" y="5784"/>
                  <a:pt x="10756" y="5784"/>
                  <a:pt x="11139" y="6167"/>
                </a:cubicBezTo>
                <a:lnTo>
                  <a:pt x="11761" y="6789"/>
                </a:lnTo>
                <a:cubicBezTo>
                  <a:pt x="11699" y="7609"/>
                  <a:pt x="11457" y="8377"/>
                  <a:pt x="11069" y="9054"/>
                </a:cubicBezTo>
                <a:cubicBezTo>
                  <a:pt x="10847" y="8919"/>
                  <a:pt x="10588" y="8837"/>
                  <a:pt x="10309" y="8837"/>
                </a:cubicBezTo>
                <a:cubicBezTo>
                  <a:pt x="9496" y="8837"/>
                  <a:pt x="8836" y="9496"/>
                  <a:pt x="8836" y="10309"/>
                </a:cubicBezTo>
                <a:cubicBezTo>
                  <a:pt x="8836" y="11123"/>
                  <a:pt x="9496" y="11782"/>
                  <a:pt x="10309" y="11782"/>
                </a:cubicBezTo>
                <a:cubicBezTo>
                  <a:pt x="11123" y="11782"/>
                  <a:pt x="11782" y="11123"/>
                  <a:pt x="11782" y="10309"/>
                </a:cubicBezTo>
                <a:cubicBezTo>
                  <a:pt x="11782" y="10156"/>
                  <a:pt x="11752" y="10012"/>
                  <a:pt x="11709" y="9873"/>
                </a:cubicBezTo>
                <a:cubicBezTo>
                  <a:pt x="12146" y="9210"/>
                  <a:pt x="12466" y="8463"/>
                  <a:pt x="12631" y="7659"/>
                </a:cubicBezTo>
                <a:lnTo>
                  <a:pt x="15417" y="10446"/>
                </a:lnTo>
                <a:cubicBezTo>
                  <a:pt x="15800" y="10829"/>
                  <a:pt x="15800" y="11450"/>
                  <a:pt x="15417" y="11833"/>
                </a:cubicBezTo>
                <a:lnTo>
                  <a:pt x="15128" y="12122"/>
                </a:lnTo>
                <a:cubicBezTo>
                  <a:pt x="15025" y="12213"/>
                  <a:pt x="14957" y="12341"/>
                  <a:pt x="14957" y="12487"/>
                </a:cubicBezTo>
                <a:cubicBezTo>
                  <a:pt x="14957" y="12623"/>
                  <a:pt x="15013" y="12746"/>
                  <a:pt x="15101" y="12835"/>
                </a:cubicBezTo>
                <a:lnTo>
                  <a:pt x="20618" y="18367"/>
                </a:lnTo>
                <a:cubicBezTo>
                  <a:pt x="20618" y="18367"/>
                  <a:pt x="20618" y="20618"/>
                  <a:pt x="20618" y="20618"/>
                </a:cubicBezTo>
                <a:close/>
                <a:moveTo>
                  <a:pt x="5343" y="11673"/>
                </a:moveTo>
                <a:cubicBezTo>
                  <a:pt x="2859" y="11190"/>
                  <a:pt x="982" y="9008"/>
                  <a:pt x="982" y="6383"/>
                </a:cubicBezTo>
                <a:cubicBezTo>
                  <a:pt x="982" y="3400"/>
                  <a:pt x="3399" y="982"/>
                  <a:pt x="6382" y="982"/>
                </a:cubicBezTo>
                <a:cubicBezTo>
                  <a:pt x="9011" y="982"/>
                  <a:pt x="11198" y="2862"/>
                  <a:pt x="11681" y="5349"/>
                </a:cubicBezTo>
                <a:cubicBezTo>
                  <a:pt x="10910" y="4719"/>
                  <a:pt x="9777" y="4755"/>
                  <a:pt x="9058" y="5473"/>
                </a:cubicBezTo>
                <a:lnTo>
                  <a:pt x="5474" y="9058"/>
                </a:lnTo>
                <a:cubicBezTo>
                  <a:pt x="4757" y="9775"/>
                  <a:pt x="4719" y="10904"/>
                  <a:pt x="5343" y="11673"/>
                </a:cubicBezTo>
                <a:moveTo>
                  <a:pt x="21456" y="17817"/>
                </a:moveTo>
                <a:lnTo>
                  <a:pt x="16142" y="12488"/>
                </a:lnTo>
                <a:cubicBezTo>
                  <a:pt x="16874" y="11720"/>
                  <a:pt x="16865" y="10507"/>
                  <a:pt x="16111" y="9752"/>
                </a:cubicBezTo>
                <a:lnTo>
                  <a:pt x="12763" y="6404"/>
                </a:lnTo>
                <a:cubicBezTo>
                  <a:pt x="12763" y="6396"/>
                  <a:pt x="12764" y="6389"/>
                  <a:pt x="12764" y="6383"/>
                </a:cubicBezTo>
                <a:cubicBezTo>
                  <a:pt x="12764" y="2857"/>
                  <a:pt x="9907" y="0"/>
                  <a:pt x="6382" y="0"/>
                </a:cubicBezTo>
                <a:cubicBezTo>
                  <a:pt x="2857" y="0"/>
                  <a:pt x="0" y="2857"/>
                  <a:pt x="0" y="6383"/>
                </a:cubicBezTo>
                <a:cubicBezTo>
                  <a:pt x="0" y="9907"/>
                  <a:pt x="2857" y="12764"/>
                  <a:pt x="6382" y="12764"/>
                </a:cubicBezTo>
                <a:cubicBezTo>
                  <a:pt x="6389" y="12764"/>
                  <a:pt x="6396" y="12763"/>
                  <a:pt x="6403" y="12763"/>
                </a:cubicBezTo>
                <a:lnTo>
                  <a:pt x="9752" y="16111"/>
                </a:lnTo>
                <a:cubicBezTo>
                  <a:pt x="10511" y="16870"/>
                  <a:pt x="11735" y="16875"/>
                  <a:pt x="12503" y="16130"/>
                </a:cubicBezTo>
                <a:lnTo>
                  <a:pt x="13889" y="17529"/>
                </a:lnTo>
                <a:cubicBezTo>
                  <a:pt x="13978" y="17618"/>
                  <a:pt x="14101" y="17673"/>
                  <a:pt x="14236" y="17673"/>
                </a:cubicBezTo>
                <a:lnTo>
                  <a:pt x="15709" y="17673"/>
                </a:lnTo>
                <a:lnTo>
                  <a:pt x="15709" y="19145"/>
                </a:lnTo>
                <a:cubicBezTo>
                  <a:pt x="15709" y="19417"/>
                  <a:pt x="15929" y="19636"/>
                  <a:pt x="16200" y="19636"/>
                </a:cubicBezTo>
                <a:lnTo>
                  <a:pt x="17673" y="19636"/>
                </a:lnTo>
                <a:lnTo>
                  <a:pt x="17673" y="21109"/>
                </a:lnTo>
                <a:cubicBezTo>
                  <a:pt x="17673" y="21381"/>
                  <a:pt x="17893" y="21600"/>
                  <a:pt x="18164" y="21600"/>
                </a:cubicBezTo>
                <a:lnTo>
                  <a:pt x="21109" y="21600"/>
                </a:lnTo>
                <a:cubicBezTo>
                  <a:pt x="21380" y="21600"/>
                  <a:pt x="21600" y="21381"/>
                  <a:pt x="21600" y="21109"/>
                </a:cubicBezTo>
                <a:lnTo>
                  <a:pt x="21600" y="18164"/>
                </a:lnTo>
                <a:cubicBezTo>
                  <a:pt x="21600" y="18029"/>
                  <a:pt x="21545" y="17906"/>
                  <a:pt x="21456" y="17817"/>
                </a:cubicBezTo>
              </a:path>
            </a:pathLst>
          </a:custGeom>
          <a:solidFill>
            <a:schemeClr val="dk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100">
              <a:solidFill>
                <a:srgbClr val="000000"/>
              </a:solidFill>
              <a:latin typeface="Calibri"/>
              <a:ea typeface="Calibri"/>
              <a:cs typeface="Calibri"/>
              <a:sym typeface="Calibri"/>
            </a:endParaRPr>
          </a:p>
        </p:txBody>
      </p:sp>
      <p:sp>
        <p:nvSpPr>
          <p:cNvPr id="285" name="Google Shape;285;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Git pull, status</a:t>
            </a:r>
            <a:endParaRPr/>
          </a:p>
        </p:txBody>
      </p:sp>
      <p:sp>
        <p:nvSpPr>
          <p:cNvPr id="291" name="Google Shape;291;p36"/>
          <p:cNvSpPr txBox="1"/>
          <p:nvPr>
            <p:ph idx="1" type="body"/>
          </p:nvPr>
        </p:nvSpPr>
        <p:spPr>
          <a:xfrm>
            <a:off x="136150" y="665750"/>
            <a:ext cx="8885100" cy="39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Another necessary feature is the command </a:t>
            </a:r>
            <a:r>
              <a:rPr b="1" i="1" lang="en-GB"/>
              <a:t>git status</a:t>
            </a:r>
            <a:r>
              <a:rPr lang="en-GB"/>
              <a:t>. It assists us to check some information about our working branch, i.e., the state of the working directory.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Now, u</a:t>
            </a:r>
            <a:r>
              <a:rPr lang="en-GB"/>
              <a:t>sing the command </a:t>
            </a:r>
            <a:r>
              <a:rPr b="1" i="1" lang="en-GB"/>
              <a:t>git pull</a:t>
            </a:r>
            <a:r>
              <a:rPr lang="en-GB"/>
              <a:t>, you will retrieve the information from remote changes in your current working repository; thus, it will update your files.</a:t>
            </a:r>
            <a:endParaRPr/>
          </a:p>
        </p:txBody>
      </p:sp>
      <p:sp>
        <p:nvSpPr>
          <p:cNvPr id="292" name="Google Shape;292;p36"/>
          <p:cNvSpPr/>
          <p:nvPr/>
        </p:nvSpPr>
        <p:spPr>
          <a:xfrm>
            <a:off x="7317026" y="3356551"/>
            <a:ext cx="1363068" cy="1362744"/>
          </a:xfrm>
          <a:custGeom>
            <a:rect b="b" l="l" r="r" t="t"/>
            <a:pathLst>
              <a:path extrusionOk="0" h="21600" w="2160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dk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100">
              <a:solidFill>
                <a:srgbClr val="000000"/>
              </a:solidFill>
              <a:latin typeface="Calibri"/>
              <a:ea typeface="Calibri"/>
              <a:cs typeface="Calibri"/>
              <a:sym typeface="Calibri"/>
            </a:endParaRPr>
          </a:p>
        </p:txBody>
      </p:sp>
      <p:sp>
        <p:nvSpPr>
          <p:cNvPr id="293" name="Google Shape;29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Working with branches</a:t>
            </a:r>
            <a:endParaRPr/>
          </a:p>
        </p:txBody>
      </p:sp>
      <p:sp>
        <p:nvSpPr>
          <p:cNvPr id="299" name="Google Shape;299;p37"/>
          <p:cNvSpPr txBox="1"/>
          <p:nvPr>
            <p:ph idx="1" type="body"/>
          </p:nvPr>
        </p:nvSpPr>
        <p:spPr>
          <a:xfrm>
            <a:off x="136150" y="665750"/>
            <a:ext cx="8885100" cy="39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Branching and merging is a helpful feature of Git, and we will need it in our projects. </a:t>
            </a:r>
            <a:r>
              <a:rPr lang="en-GB" u="sng">
                <a:solidFill>
                  <a:schemeClr val="hlink"/>
                </a:solidFill>
                <a:hlinkClick r:id="rId3"/>
              </a:rPr>
              <a:t>This Video on youtube</a:t>
            </a:r>
            <a:r>
              <a:rPr lang="en-GB"/>
              <a:t> explains how branching works; you can also follow the full tutorial to learn more about Git.</a:t>
            </a:r>
            <a:endParaRPr/>
          </a:p>
          <a:p>
            <a:pPr indent="0" lvl="0" marL="0" rtl="0" algn="l">
              <a:spcBef>
                <a:spcPts val="1200"/>
              </a:spcBef>
              <a:spcAft>
                <a:spcPts val="1200"/>
              </a:spcAft>
              <a:buNone/>
            </a:pPr>
            <a:r>
              <a:rPr lang="en-GB"/>
              <a:t>You can find more information about Git </a:t>
            </a:r>
            <a:r>
              <a:rPr lang="en-GB" u="sng">
                <a:solidFill>
                  <a:schemeClr val="accent5"/>
                </a:solidFill>
                <a:hlinkClick r:id="rId4">
                  <a:extLst>
                    <a:ext uri="{A12FA001-AC4F-418D-AE19-62706E023703}">
                      <ahyp:hlinkClr val="tx"/>
                    </a:ext>
                  </a:extLst>
                </a:hlinkClick>
              </a:rPr>
              <a:t>here</a:t>
            </a:r>
            <a:r>
              <a:rPr lang="en-GB"/>
              <a:t>. </a:t>
            </a:r>
            <a:endParaRPr/>
          </a:p>
        </p:txBody>
      </p:sp>
      <p:pic>
        <p:nvPicPr>
          <p:cNvPr id="300" name="Google Shape;300;p37"/>
          <p:cNvPicPr preferRelativeResize="0"/>
          <p:nvPr/>
        </p:nvPicPr>
        <p:blipFill>
          <a:blip r:embed="rId5">
            <a:alphaModFix/>
          </a:blip>
          <a:stretch>
            <a:fillRect/>
          </a:stretch>
        </p:blipFill>
        <p:spPr>
          <a:xfrm>
            <a:off x="3207637" y="2352049"/>
            <a:ext cx="2265925" cy="2265900"/>
          </a:xfrm>
          <a:prstGeom prst="rect">
            <a:avLst/>
          </a:prstGeom>
          <a:noFill/>
          <a:ln>
            <a:noFill/>
          </a:ln>
        </p:spPr>
      </p:pic>
      <p:sp>
        <p:nvSpPr>
          <p:cNvPr id="301" name="Google Shape;30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311700" y="2480550"/>
            <a:ext cx="8114400" cy="2445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4. Creating your own installable package</a:t>
            </a:r>
            <a:endParaRPr/>
          </a:p>
        </p:txBody>
      </p:sp>
      <p:sp>
        <p:nvSpPr>
          <p:cNvPr id="307" name="Google Shape;307;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9"/>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Structure of the repository</a:t>
            </a:r>
            <a:endParaRPr/>
          </a:p>
        </p:txBody>
      </p:sp>
      <p:sp>
        <p:nvSpPr>
          <p:cNvPr id="313" name="Google Shape;313;p39"/>
          <p:cNvSpPr txBox="1"/>
          <p:nvPr>
            <p:ph idx="1" type="body"/>
          </p:nvPr>
        </p:nvSpPr>
        <p:spPr>
          <a:xfrm>
            <a:off x="136150" y="665750"/>
            <a:ext cx="9007800" cy="39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create a pip-installable package, we need to follow the next structure:</a:t>
            </a:r>
            <a:endParaRPr sz="1150">
              <a:latin typeface="Consolas"/>
              <a:ea typeface="Consolas"/>
              <a:cs typeface="Consolas"/>
              <a:sym typeface="Consolas"/>
            </a:endParaRPr>
          </a:p>
          <a:p>
            <a:pPr indent="0" lvl="0" marL="0" rtl="0" algn="l">
              <a:lnSpc>
                <a:spcPct val="105000"/>
              </a:lnSpc>
              <a:spcBef>
                <a:spcPts val="1200"/>
              </a:spcBef>
              <a:spcAft>
                <a:spcPts val="0"/>
              </a:spcAft>
              <a:buSzPts val="688"/>
              <a:buNone/>
            </a:pPr>
            <a:r>
              <a:rPr lang="en-GB" sz="1650">
                <a:latin typeface="Consolas"/>
                <a:ea typeface="Consolas"/>
                <a:cs typeface="Consolas"/>
                <a:sym typeface="Consolas"/>
              </a:rPr>
              <a:t>.    </a:t>
            </a:r>
            <a:endParaRPr sz="1650">
              <a:latin typeface="Consolas"/>
              <a:ea typeface="Consolas"/>
              <a:cs typeface="Consolas"/>
              <a:sym typeface="Consolas"/>
            </a:endParaRPr>
          </a:p>
          <a:p>
            <a:pPr indent="0" lvl="0" marL="0" rtl="0" algn="l">
              <a:lnSpc>
                <a:spcPct val="105000"/>
              </a:lnSpc>
              <a:spcBef>
                <a:spcPts val="1200"/>
              </a:spcBef>
              <a:spcAft>
                <a:spcPts val="0"/>
              </a:spcAft>
              <a:buSzPts val="688"/>
              <a:buNone/>
            </a:pPr>
            <a:r>
              <a:rPr lang="en-GB" sz="1650">
                <a:latin typeface="Consolas"/>
                <a:ea typeface="Consolas"/>
                <a:cs typeface="Consolas"/>
                <a:sym typeface="Consolas"/>
              </a:rPr>
              <a:t>├── idm_id       </a:t>
            </a:r>
            <a:r>
              <a:rPr lang="en-GB" sz="1650">
                <a:latin typeface="Consolas"/>
                <a:ea typeface="Consolas"/>
                <a:cs typeface="Consolas"/>
                <a:sym typeface="Consolas"/>
              </a:rPr>
              <a:t>#</a:t>
            </a:r>
            <a:r>
              <a:rPr lang="en-GB" sz="1650"/>
              <a:t>  Folder containing our set of functions</a:t>
            </a:r>
            <a:endParaRPr sz="1650">
              <a:latin typeface="Consolas"/>
              <a:ea typeface="Consolas"/>
              <a:cs typeface="Consolas"/>
              <a:sym typeface="Consolas"/>
            </a:endParaRPr>
          </a:p>
          <a:p>
            <a:pPr indent="0" lvl="0" marL="0" rtl="0" algn="l">
              <a:lnSpc>
                <a:spcPct val="105000"/>
              </a:lnSpc>
              <a:spcBef>
                <a:spcPts val="1200"/>
              </a:spcBef>
              <a:spcAft>
                <a:spcPts val="0"/>
              </a:spcAft>
              <a:buSzPts val="688"/>
              <a:buNone/>
            </a:pPr>
            <a:r>
              <a:rPr lang="en-GB" sz="1650">
                <a:latin typeface="Consolas"/>
                <a:ea typeface="Consolas"/>
                <a:cs typeface="Consolas"/>
                <a:sym typeface="Consolas"/>
              </a:rPr>
              <a:t>│   ├── __init__.py  </a:t>
            </a:r>
            <a:endParaRPr sz="1650">
              <a:latin typeface="Consolas"/>
              <a:ea typeface="Consolas"/>
              <a:cs typeface="Consolas"/>
              <a:sym typeface="Consolas"/>
            </a:endParaRPr>
          </a:p>
          <a:p>
            <a:pPr indent="0" lvl="0" marL="0" rtl="0" algn="l">
              <a:lnSpc>
                <a:spcPct val="105000"/>
              </a:lnSpc>
              <a:spcBef>
                <a:spcPts val="1200"/>
              </a:spcBef>
              <a:spcAft>
                <a:spcPts val="0"/>
              </a:spcAft>
              <a:buSzPts val="688"/>
              <a:buNone/>
            </a:pPr>
            <a:r>
              <a:rPr lang="en-GB" sz="1650">
                <a:latin typeface="Consolas"/>
                <a:ea typeface="Consolas"/>
                <a:cs typeface="Consolas"/>
                <a:sym typeface="Consolas"/>
              </a:rPr>
              <a:t>│   └── function.py     </a:t>
            </a:r>
            <a:endParaRPr sz="1650">
              <a:latin typeface="Consolas"/>
              <a:ea typeface="Consolas"/>
              <a:cs typeface="Consolas"/>
              <a:sym typeface="Consolas"/>
            </a:endParaRPr>
          </a:p>
          <a:p>
            <a:pPr indent="0" lvl="0" marL="0" rtl="0" algn="l">
              <a:lnSpc>
                <a:spcPct val="105000"/>
              </a:lnSpc>
              <a:spcBef>
                <a:spcPts val="1200"/>
              </a:spcBef>
              <a:spcAft>
                <a:spcPts val="0"/>
              </a:spcAft>
              <a:buSzPts val="688"/>
              <a:buNone/>
            </a:pPr>
            <a:r>
              <a:rPr lang="en-GB" sz="1650">
                <a:latin typeface="Consolas"/>
                <a:ea typeface="Consolas"/>
                <a:cs typeface="Consolas"/>
                <a:sym typeface="Consolas"/>
              </a:rPr>
              <a:t>├── setup.py         </a:t>
            </a:r>
            <a:endParaRPr sz="1650">
              <a:latin typeface="Consolas"/>
              <a:ea typeface="Consolas"/>
              <a:cs typeface="Consolas"/>
              <a:sym typeface="Consolas"/>
            </a:endParaRPr>
          </a:p>
          <a:p>
            <a:pPr indent="0" lvl="0" marL="0" rtl="0" algn="l">
              <a:lnSpc>
                <a:spcPct val="105000"/>
              </a:lnSpc>
              <a:spcBef>
                <a:spcPts val="1200"/>
              </a:spcBef>
              <a:spcAft>
                <a:spcPts val="0"/>
              </a:spcAft>
              <a:buSzPts val="688"/>
              <a:buNone/>
            </a:pPr>
            <a:r>
              <a:rPr lang="en-GB" sz="1650">
                <a:latin typeface="Consolas"/>
                <a:ea typeface="Consolas"/>
                <a:cs typeface="Consolas"/>
                <a:sym typeface="Consolas"/>
              </a:rPr>
              <a:t>├── requirements.txt </a:t>
            </a:r>
            <a:endParaRPr sz="1650">
              <a:latin typeface="Consolas"/>
              <a:ea typeface="Consolas"/>
              <a:cs typeface="Consolas"/>
              <a:sym typeface="Consolas"/>
            </a:endParaRPr>
          </a:p>
          <a:p>
            <a:pPr indent="0" lvl="0" marL="0" rtl="0" algn="l">
              <a:lnSpc>
                <a:spcPct val="105000"/>
              </a:lnSpc>
              <a:spcBef>
                <a:spcPts val="1200"/>
              </a:spcBef>
              <a:spcAft>
                <a:spcPts val="0"/>
              </a:spcAft>
              <a:buSzPts val="688"/>
              <a:buNone/>
            </a:pPr>
            <a:r>
              <a:rPr lang="en-GB" sz="1650">
                <a:latin typeface="Consolas"/>
                <a:ea typeface="Consolas"/>
                <a:cs typeface="Consolas"/>
                <a:sym typeface="Consolas"/>
              </a:rPr>
              <a:t>├── README.md          </a:t>
            </a:r>
            <a:endParaRPr sz="1650">
              <a:latin typeface="Consolas"/>
              <a:ea typeface="Consolas"/>
              <a:cs typeface="Consolas"/>
              <a:sym typeface="Consolas"/>
            </a:endParaRPr>
          </a:p>
          <a:p>
            <a:pPr indent="0" lvl="0" marL="0" marR="152400" rtl="0" algn="l">
              <a:lnSpc>
                <a:spcPct val="135000"/>
              </a:lnSpc>
              <a:spcBef>
                <a:spcPts val="1200"/>
              </a:spcBef>
              <a:spcAft>
                <a:spcPts val="1200"/>
              </a:spcAft>
              <a:buSzPts val="688"/>
              <a:buNone/>
            </a:pPr>
            <a:r>
              <a:rPr lang="en-GB" sz="1650">
                <a:latin typeface="Consolas"/>
                <a:ea typeface="Consolas"/>
                <a:cs typeface="Consolas"/>
                <a:sym typeface="Consolas"/>
              </a:rPr>
              <a:t>└── .gitignore</a:t>
            </a:r>
            <a:endParaRPr sz="1650"/>
          </a:p>
        </p:txBody>
      </p:sp>
      <p:sp>
        <p:nvSpPr>
          <p:cNvPr id="314" name="Google Shape;314;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__init__.py</a:t>
            </a:r>
            <a:endParaRPr/>
          </a:p>
        </p:txBody>
      </p:sp>
      <p:sp>
        <p:nvSpPr>
          <p:cNvPr id="320" name="Google Shape;320;p40"/>
          <p:cNvSpPr txBox="1"/>
          <p:nvPr>
            <p:ph idx="1" type="body"/>
          </p:nvPr>
        </p:nvSpPr>
        <p:spPr>
          <a:xfrm>
            <a:off x="136150" y="665750"/>
            <a:ext cx="8885100" cy="39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File used to indicate that this folder contains a Python package.</a:t>
            </a:r>
            <a:endParaRPr sz="1050">
              <a:solidFill>
                <a:srgbClr val="D4D4D4"/>
              </a:solidFill>
              <a:highlight>
                <a:srgbClr val="1E1E1E"/>
              </a:highlight>
              <a:latin typeface="Consolas"/>
              <a:ea typeface="Consolas"/>
              <a:cs typeface="Consolas"/>
              <a:sym typeface="Consolas"/>
            </a:endParaRPr>
          </a:p>
          <a:p>
            <a:pPr indent="0" lvl="0" marL="0" rtl="0" algn="l">
              <a:spcBef>
                <a:spcPts val="1200"/>
              </a:spcBef>
              <a:spcAft>
                <a:spcPts val="1200"/>
              </a:spcAft>
              <a:buNone/>
            </a:pPr>
            <a:r>
              <a:t/>
            </a:r>
            <a:endParaRPr/>
          </a:p>
        </p:txBody>
      </p:sp>
      <p:sp>
        <p:nvSpPr>
          <p:cNvPr id="321" name="Google Shape;321;p40"/>
          <p:cNvSpPr txBox="1"/>
          <p:nvPr>
            <p:ph idx="1" type="body"/>
          </p:nvPr>
        </p:nvSpPr>
        <p:spPr>
          <a:xfrm>
            <a:off x="2263200" y="1450350"/>
            <a:ext cx="4617600" cy="2242800"/>
          </a:xfrm>
          <a:prstGeom prst="rect">
            <a:avLst/>
          </a:prstGeom>
          <a:solidFill>
            <a:srgbClr val="2C2B2B"/>
          </a:solidFill>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050">
                <a:solidFill>
                  <a:srgbClr val="C586C0"/>
                </a:solidFill>
                <a:highlight>
                  <a:srgbClr val="1E1E1E"/>
                </a:highlight>
                <a:latin typeface="Consolas"/>
                <a:ea typeface="Consolas"/>
                <a:cs typeface="Consolas"/>
                <a:sym typeface="Consolas"/>
              </a:rPr>
              <a:t>from</a:t>
            </a:r>
            <a:r>
              <a:rPr lang="en-GB" sz="1050">
                <a:solidFill>
                  <a:srgbClr val="D4D4D4"/>
                </a:solidFill>
                <a:highlight>
                  <a:srgbClr val="1E1E1E"/>
                </a:highlight>
                <a:latin typeface="Consolas"/>
                <a:ea typeface="Consolas"/>
                <a:cs typeface="Consolas"/>
                <a:sym typeface="Consolas"/>
              </a:rPr>
              <a:t> .function </a:t>
            </a:r>
            <a:r>
              <a:rPr lang="en-GB" sz="1050">
                <a:solidFill>
                  <a:srgbClr val="C586C0"/>
                </a:solidFill>
                <a:highlight>
                  <a:srgbClr val="1E1E1E"/>
                </a:highlight>
                <a:latin typeface="Consolas"/>
                <a:ea typeface="Consolas"/>
                <a:cs typeface="Consolas"/>
                <a:sym typeface="Consolas"/>
              </a:rPr>
              <a:t>import</a:t>
            </a:r>
            <a:r>
              <a:rPr lang="en-GB" sz="1050">
                <a:solidFill>
                  <a:srgbClr val="D4D4D4"/>
                </a:solidFill>
                <a:highlight>
                  <a:srgbClr val="1E1E1E"/>
                </a:highlight>
                <a:latin typeface="Consolas"/>
                <a:ea typeface="Consolas"/>
                <a:cs typeface="Consolas"/>
                <a:sym typeface="Consolas"/>
              </a:rPr>
              <a:t> *</a:t>
            </a:r>
            <a:endParaRPr/>
          </a:p>
        </p:txBody>
      </p:sp>
      <p:sp>
        <p:nvSpPr>
          <p:cNvPr id="322" name="Google Shape;322;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1"/>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function.py</a:t>
            </a:r>
            <a:endParaRPr/>
          </a:p>
        </p:txBody>
      </p:sp>
      <p:sp>
        <p:nvSpPr>
          <p:cNvPr id="328" name="Google Shape;328;p41"/>
          <p:cNvSpPr txBox="1"/>
          <p:nvPr>
            <p:ph idx="1" type="body"/>
          </p:nvPr>
        </p:nvSpPr>
        <p:spPr>
          <a:xfrm>
            <a:off x="173875" y="626750"/>
            <a:ext cx="8885100" cy="395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File containing our functions </a:t>
            </a:r>
            <a:r>
              <a:rPr b="1" lang="en-GB"/>
              <a:t>(this is your task)</a:t>
            </a:r>
            <a:r>
              <a:rPr lang="en-GB"/>
              <a:t>: </a:t>
            </a:r>
            <a:endParaRPr/>
          </a:p>
        </p:txBody>
      </p:sp>
      <p:sp>
        <p:nvSpPr>
          <p:cNvPr id="329" name="Google Shape;329;p41"/>
          <p:cNvSpPr txBox="1"/>
          <p:nvPr>
            <p:ph idx="1" type="body"/>
          </p:nvPr>
        </p:nvSpPr>
        <p:spPr>
          <a:xfrm>
            <a:off x="1684950" y="1169550"/>
            <a:ext cx="5774100" cy="2804400"/>
          </a:xfrm>
          <a:prstGeom prst="rect">
            <a:avLst/>
          </a:prstGeom>
          <a:solidFill>
            <a:srgbClr val="2C2B2B"/>
          </a:solidFill>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None/>
            </a:pPr>
            <a:r>
              <a:rPr lang="en-GB" sz="1050">
                <a:solidFill>
                  <a:srgbClr val="C586C0"/>
                </a:solidFill>
                <a:highlight>
                  <a:srgbClr val="1E1E1E"/>
                </a:highlight>
                <a:latin typeface="Consolas"/>
                <a:ea typeface="Consolas"/>
                <a:cs typeface="Consolas"/>
                <a:sym typeface="Consolas"/>
              </a:rPr>
              <a:t>import</a:t>
            </a:r>
            <a:r>
              <a:rPr lang="en-GB" sz="1050">
                <a:solidFill>
                  <a:srgbClr val="D4D4D4"/>
                </a:solidFill>
                <a:highlight>
                  <a:srgbClr val="1E1E1E"/>
                </a:highlight>
                <a:latin typeface="Consolas"/>
                <a:ea typeface="Consolas"/>
                <a:cs typeface="Consolas"/>
                <a:sym typeface="Consolas"/>
              </a:rPr>
              <a:t> numpy </a:t>
            </a:r>
            <a:r>
              <a:rPr lang="en-GB" sz="1050">
                <a:solidFill>
                  <a:srgbClr val="C586C0"/>
                </a:solidFill>
                <a:highlight>
                  <a:srgbClr val="1E1E1E"/>
                </a:highlight>
                <a:latin typeface="Consolas"/>
                <a:ea typeface="Consolas"/>
                <a:cs typeface="Consolas"/>
                <a:sym typeface="Consolas"/>
              </a:rPr>
              <a:t>as</a:t>
            </a:r>
            <a:r>
              <a:rPr lang="en-GB" sz="1050">
                <a:solidFill>
                  <a:srgbClr val="D4D4D4"/>
                </a:solidFill>
                <a:highlight>
                  <a:srgbClr val="1E1E1E"/>
                </a:highlight>
                <a:latin typeface="Consolas"/>
                <a:ea typeface="Consolas"/>
                <a:cs typeface="Consolas"/>
                <a:sym typeface="Consolas"/>
              </a:rPr>
              <a:t> np</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GB" sz="1050">
                <a:solidFill>
                  <a:srgbClr val="C586C0"/>
                </a:solidFill>
                <a:highlight>
                  <a:srgbClr val="1E1E1E"/>
                </a:highlight>
                <a:latin typeface="Consolas"/>
                <a:ea typeface="Consolas"/>
                <a:cs typeface="Consolas"/>
                <a:sym typeface="Consolas"/>
              </a:rPr>
              <a:t>from</a:t>
            </a:r>
            <a:r>
              <a:rPr lang="en-GB" sz="1050">
                <a:solidFill>
                  <a:srgbClr val="D4D4D4"/>
                </a:solidFill>
                <a:highlight>
                  <a:srgbClr val="1E1E1E"/>
                </a:highlight>
                <a:latin typeface="Consolas"/>
                <a:ea typeface="Consolas"/>
                <a:cs typeface="Consolas"/>
                <a:sym typeface="Consolas"/>
              </a:rPr>
              <a:t> PIL </a:t>
            </a:r>
            <a:r>
              <a:rPr lang="en-GB" sz="1050">
                <a:solidFill>
                  <a:srgbClr val="C586C0"/>
                </a:solidFill>
                <a:highlight>
                  <a:srgbClr val="1E1E1E"/>
                </a:highlight>
                <a:latin typeface="Consolas"/>
                <a:ea typeface="Consolas"/>
                <a:cs typeface="Consolas"/>
                <a:sym typeface="Consolas"/>
              </a:rPr>
              <a:t>import</a:t>
            </a:r>
            <a:r>
              <a:rPr lang="en-GB" sz="1050">
                <a:solidFill>
                  <a:srgbClr val="D4D4D4"/>
                </a:solidFill>
                <a:highlight>
                  <a:srgbClr val="1E1E1E"/>
                </a:highlight>
                <a:latin typeface="Consolas"/>
                <a:ea typeface="Consolas"/>
                <a:cs typeface="Consolas"/>
                <a:sym typeface="Consolas"/>
              </a:rPr>
              <a:t> Image</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nsolas"/>
                <a:ea typeface="Consolas"/>
                <a:cs typeface="Consolas"/>
                <a:sym typeface="Consolas"/>
              </a:rPr>
              <a:t>def</a:t>
            </a:r>
            <a:r>
              <a:rPr lang="en-GB" sz="1050">
                <a:solidFill>
                  <a:srgbClr val="D4D4D4"/>
                </a:solidFill>
                <a:highlight>
                  <a:srgbClr val="1E1E1E"/>
                </a:highlight>
                <a:latin typeface="Consolas"/>
                <a:ea typeface="Consolas"/>
                <a:cs typeface="Consolas"/>
                <a:sym typeface="Consolas"/>
              </a:rPr>
              <a:t> </a:t>
            </a:r>
            <a:r>
              <a:rPr lang="en-GB" sz="1050">
                <a:solidFill>
                  <a:srgbClr val="DCDCAA"/>
                </a:solidFill>
                <a:highlight>
                  <a:srgbClr val="1E1E1E"/>
                </a:highlight>
                <a:latin typeface="Consolas"/>
                <a:ea typeface="Consolas"/>
                <a:cs typeface="Consolas"/>
                <a:sym typeface="Consolas"/>
              </a:rPr>
              <a:t>imshow</a:t>
            </a:r>
            <a:r>
              <a:rPr lang="en-GB" sz="1050">
                <a:solidFill>
                  <a:srgbClr val="D4D4D4"/>
                </a:solidFill>
                <a:highlight>
                  <a:srgbClr val="1E1E1E"/>
                </a:highlight>
                <a:latin typeface="Consolas"/>
                <a:ea typeface="Consolas"/>
                <a:cs typeface="Consolas"/>
                <a:sym typeface="Consolas"/>
              </a:rPr>
              <a:t>(</a:t>
            </a:r>
            <a:r>
              <a:rPr lang="en-GB" sz="1050">
                <a:solidFill>
                  <a:srgbClr val="9CDCFE"/>
                </a:solidFill>
                <a:highlight>
                  <a:srgbClr val="1E1E1E"/>
                </a:highlight>
                <a:latin typeface="Consolas"/>
                <a:ea typeface="Consolas"/>
                <a:cs typeface="Consolas"/>
                <a:sym typeface="Consolas"/>
              </a:rPr>
              <a:t>X</a:t>
            </a:r>
            <a:r>
              <a:rPr lang="en-GB" sz="1050">
                <a:solidFill>
                  <a:srgbClr val="D4D4D4"/>
                </a:solidFill>
                <a:highlight>
                  <a:srgbClr val="1E1E1E"/>
                </a:highlight>
                <a:latin typeface="Consolas"/>
                <a:ea typeface="Consolas"/>
                <a:cs typeface="Consolas"/>
                <a:sym typeface="Consolas"/>
              </a:rPr>
              <a:t>, </a:t>
            </a:r>
            <a:r>
              <a:rPr lang="en-GB" sz="1050">
                <a:solidFill>
                  <a:srgbClr val="9CDCFE"/>
                </a:solidFill>
                <a:highlight>
                  <a:srgbClr val="1E1E1E"/>
                </a:highlight>
                <a:latin typeface="Consolas"/>
                <a:ea typeface="Consolas"/>
                <a:cs typeface="Consolas"/>
                <a:sym typeface="Consolas"/>
              </a:rPr>
              <a:t>resize</a:t>
            </a:r>
            <a:r>
              <a:rPr lang="en-GB" sz="1050">
                <a:solidFill>
                  <a:srgbClr val="D4D4D4"/>
                </a:solidFill>
                <a:highlight>
                  <a:srgbClr val="1E1E1E"/>
                </a:highlight>
                <a:latin typeface="Consolas"/>
                <a:ea typeface="Consolas"/>
                <a:cs typeface="Consolas"/>
                <a:sym typeface="Consolas"/>
              </a:rPr>
              <a:t>=</a:t>
            </a:r>
            <a:r>
              <a:rPr lang="en-GB" sz="1050">
                <a:solidFill>
                  <a:srgbClr val="569CD6"/>
                </a:solidFill>
                <a:highlight>
                  <a:srgbClr val="1E1E1E"/>
                </a:highlight>
                <a:latin typeface="Consolas"/>
                <a:ea typeface="Consolas"/>
                <a:cs typeface="Consolas"/>
                <a:sym typeface="Consolas"/>
              </a:rPr>
              <a:t>None</a:t>
            </a:r>
            <a:r>
              <a:rPr lang="en-GB"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nsolas"/>
                <a:ea typeface="Consolas"/>
                <a:cs typeface="Consolas"/>
                <a:sym typeface="Consolas"/>
              </a:rPr>
              <a:t>    </a:t>
            </a:r>
            <a:r>
              <a:rPr lang="en-GB" sz="1050">
                <a:solidFill>
                  <a:srgbClr val="CE9178"/>
                </a:solidFill>
                <a:highlight>
                  <a:srgbClr val="1E1E1E"/>
                </a:highlight>
                <a:latin typeface="Consolas"/>
                <a:ea typeface="Consolas"/>
                <a:cs typeface="Consolas"/>
                <a:sym typeface="Consolas"/>
              </a:rPr>
              <a:t>"""</a:t>
            </a:r>
            <a:endParaRPr sz="1050">
              <a:solidFill>
                <a:srgbClr val="CE9178"/>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nsolas"/>
                <a:ea typeface="Consolas"/>
                <a:cs typeface="Consolas"/>
                <a:sym typeface="Consolas"/>
              </a:rPr>
              <a:t>	The purpose of this function is to show an image either in Python or in a Jupyter notebook . Remember the plotting functions shown earlier </a:t>
            </a:r>
            <a:r>
              <a:rPr lang="en-GB" sz="1050">
                <a:solidFill>
                  <a:srgbClr val="D4D4D4"/>
                </a:solidFill>
                <a:highlight>
                  <a:srgbClr val="1E1E1E"/>
                </a:highlight>
                <a:latin typeface="Consolas"/>
                <a:ea typeface="Consolas"/>
                <a:cs typeface="Consolas"/>
                <a:sym typeface="Consolas"/>
              </a:rPr>
              <a:t>(e.g. plt.imshow)</a:t>
            </a:r>
            <a:r>
              <a:rPr lang="en-GB"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GB" sz="1050">
                <a:solidFill>
                  <a:srgbClr val="CE9178"/>
                </a:solidFill>
                <a:highlight>
                  <a:srgbClr val="1E1E1E"/>
                </a:highlight>
                <a:latin typeface="Consolas"/>
                <a:ea typeface="Consolas"/>
                <a:cs typeface="Consolas"/>
                <a:sym typeface="Consolas"/>
              </a:rPr>
              <a:t>    Next, the resize variable should be optional. If given, the image should be resized to the new shape. For example, image is (512, 512), resize=(256,256) the image shape of X should be (256, 256) after resizing.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GB" sz="1050">
                <a:solidFill>
                  <a:srgbClr val="CE9178"/>
                </a:solidFill>
                <a:highlight>
                  <a:srgbClr val="1E1E1E"/>
                </a:highlight>
                <a:latin typeface="Consolas"/>
                <a:ea typeface="Consolas"/>
                <a:cs typeface="Consolas"/>
                <a:sym typeface="Consolas"/>
              </a:rPr>
              <a:t>    """</a:t>
            </a:r>
            <a:endParaRPr sz="1050">
              <a:solidFill>
                <a:srgbClr val="CE9178"/>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nsolas"/>
                <a:ea typeface="Consolas"/>
                <a:cs typeface="Consolas"/>
                <a:sym typeface="Consolas"/>
              </a:rPr>
              <a:t>    </a:t>
            </a:r>
            <a:r>
              <a:rPr lang="en-GB" sz="1050">
                <a:solidFill>
                  <a:srgbClr val="C586C0"/>
                </a:solidFill>
                <a:highlight>
                  <a:srgbClr val="1E1E1E"/>
                </a:highlight>
                <a:latin typeface="Consolas"/>
                <a:ea typeface="Consolas"/>
                <a:cs typeface="Consolas"/>
                <a:sym typeface="Consolas"/>
              </a:rPr>
              <a:t>pass</a:t>
            </a:r>
            <a:endParaRPr sz="1050">
              <a:solidFill>
                <a:srgbClr val="C586C0"/>
              </a:solidFill>
              <a:highlight>
                <a:srgbClr val="1E1E1E"/>
              </a:highlight>
              <a:latin typeface="Consolas"/>
              <a:ea typeface="Consolas"/>
              <a:cs typeface="Consolas"/>
              <a:sym typeface="Consolas"/>
            </a:endParaRPr>
          </a:p>
        </p:txBody>
      </p:sp>
      <p:sp>
        <p:nvSpPr>
          <p:cNvPr id="330" name="Google Shape;330;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31" name="Google Shape;331;p41"/>
          <p:cNvSpPr/>
          <p:nvPr/>
        </p:nvSpPr>
        <p:spPr>
          <a:xfrm>
            <a:off x="5232300" y="429250"/>
            <a:ext cx="3766986" cy="2235006"/>
          </a:xfrm>
          <a:prstGeom prst="irregularSeal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HERNAN make nice pls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GitHub: Overview</a:t>
            </a:r>
            <a:endParaRPr/>
          </a:p>
        </p:txBody>
      </p:sp>
      <p:sp>
        <p:nvSpPr>
          <p:cNvPr id="71" name="Google Shape;71;p15"/>
          <p:cNvSpPr txBox="1"/>
          <p:nvPr>
            <p:ph idx="1" type="body"/>
          </p:nvPr>
        </p:nvSpPr>
        <p:spPr>
          <a:xfrm>
            <a:off x="136150" y="665750"/>
            <a:ext cx="8885100" cy="39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GB"/>
              <a:t>GitHub is a tool that helps us track our codes. You can commit and push changes to keep a record of what you are doing, work without affecting the original program, work simultaneously with different people </a:t>
            </a:r>
            <a:r>
              <a:rPr lang="en-GB"/>
              <a:t>on the same project</a:t>
            </a:r>
            <a:r>
              <a:rPr lang="en-GB"/>
              <a:t>, and even deploy your codes or websites.</a:t>
            </a:r>
            <a:endParaRPr/>
          </a:p>
        </p:txBody>
      </p:sp>
      <p:pic>
        <p:nvPicPr>
          <p:cNvPr id="72" name="Google Shape;72;p15">
            <a:hlinkClick r:id="rId3"/>
          </p:cNvPr>
          <p:cNvPicPr preferRelativeResize="0"/>
          <p:nvPr/>
        </p:nvPicPr>
        <p:blipFill>
          <a:blip r:embed="rId4">
            <a:alphaModFix/>
          </a:blip>
          <a:stretch>
            <a:fillRect/>
          </a:stretch>
        </p:blipFill>
        <p:spPr>
          <a:xfrm>
            <a:off x="3271986" y="2631763"/>
            <a:ext cx="2137228" cy="1776576"/>
          </a:xfrm>
          <a:prstGeom prst="rect">
            <a:avLst/>
          </a:prstGeom>
          <a:noFill/>
          <a:ln>
            <a:noFill/>
          </a:ln>
        </p:spPr>
      </p:pic>
      <p:sp>
        <p:nvSpPr>
          <p:cNvPr id="73" name="Google Shape;73;p15"/>
          <p:cNvSpPr/>
          <p:nvPr/>
        </p:nvSpPr>
        <p:spPr>
          <a:xfrm>
            <a:off x="1709257" y="3277417"/>
            <a:ext cx="1080300" cy="904500"/>
          </a:xfrm>
          <a:custGeom>
            <a:rect b="b" l="l" r="r" t="t"/>
            <a:pathLst>
              <a:path extrusionOk="0" h="120000" w="120000">
                <a:moveTo>
                  <a:pt x="12991" y="89763"/>
                </a:moveTo>
                <a:cubicBezTo>
                  <a:pt x="16551" y="88346"/>
                  <a:pt x="22999" y="83385"/>
                  <a:pt x="22999" y="72047"/>
                </a:cubicBezTo>
                <a:cubicBezTo>
                  <a:pt x="22999" y="61653"/>
                  <a:pt x="20304" y="57401"/>
                  <a:pt x="18957" y="54685"/>
                </a:cubicBezTo>
                <a:lnTo>
                  <a:pt x="18668" y="54330"/>
                </a:lnTo>
                <a:lnTo>
                  <a:pt x="18668" y="54330"/>
                </a:lnTo>
                <a:cubicBezTo>
                  <a:pt x="18668" y="54094"/>
                  <a:pt x="18187" y="52086"/>
                  <a:pt x="18957" y="48425"/>
                </a:cubicBezTo>
                <a:cubicBezTo>
                  <a:pt x="19246" y="47007"/>
                  <a:pt x="18957" y="45354"/>
                  <a:pt x="18668" y="44055"/>
                </a:cubicBezTo>
                <a:cubicBezTo>
                  <a:pt x="17610" y="40984"/>
                  <a:pt x="15396" y="35669"/>
                  <a:pt x="17032" y="31417"/>
                </a:cubicBezTo>
                <a:cubicBezTo>
                  <a:pt x="19534" y="24330"/>
                  <a:pt x="20304" y="23740"/>
                  <a:pt x="22999" y="22322"/>
                </a:cubicBezTo>
                <a:cubicBezTo>
                  <a:pt x="23287" y="22322"/>
                  <a:pt x="23576" y="22086"/>
                  <a:pt x="23865" y="22086"/>
                </a:cubicBezTo>
                <a:cubicBezTo>
                  <a:pt x="24442" y="21377"/>
                  <a:pt x="27425" y="20314"/>
                  <a:pt x="30120" y="20314"/>
                </a:cubicBezTo>
                <a:cubicBezTo>
                  <a:pt x="31467" y="20314"/>
                  <a:pt x="32526" y="20669"/>
                  <a:pt x="33392" y="21377"/>
                </a:cubicBezTo>
                <a:cubicBezTo>
                  <a:pt x="33680" y="20314"/>
                  <a:pt x="33873" y="19015"/>
                  <a:pt x="34161" y="18070"/>
                </a:cubicBezTo>
                <a:cubicBezTo>
                  <a:pt x="34450" y="17007"/>
                  <a:pt x="35028" y="16062"/>
                  <a:pt x="35220" y="15354"/>
                </a:cubicBezTo>
                <a:cubicBezTo>
                  <a:pt x="33680" y="14409"/>
                  <a:pt x="31756" y="14055"/>
                  <a:pt x="29831" y="14055"/>
                </a:cubicBezTo>
                <a:cubicBezTo>
                  <a:pt x="25982" y="14055"/>
                  <a:pt x="22229" y="15708"/>
                  <a:pt x="20593" y="16653"/>
                </a:cubicBezTo>
                <a:cubicBezTo>
                  <a:pt x="16263" y="19015"/>
                  <a:pt x="14338" y="21023"/>
                  <a:pt x="11643" y="29409"/>
                </a:cubicBezTo>
                <a:cubicBezTo>
                  <a:pt x="9238" y="36377"/>
                  <a:pt x="12221" y="43700"/>
                  <a:pt x="13568" y="47362"/>
                </a:cubicBezTo>
                <a:cubicBezTo>
                  <a:pt x="11932" y="55984"/>
                  <a:pt x="14049" y="59055"/>
                  <a:pt x="14049" y="59055"/>
                </a:cubicBezTo>
                <a:cubicBezTo>
                  <a:pt x="15396" y="61062"/>
                  <a:pt x="17321" y="64015"/>
                  <a:pt x="17321" y="72755"/>
                </a:cubicBezTo>
                <a:cubicBezTo>
                  <a:pt x="17321" y="82322"/>
                  <a:pt x="11355" y="84094"/>
                  <a:pt x="11355" y="84094"/>
                </a:cubicBezTo>
                <a:cubicBezTo>
                  <a:pt x="6447" y="85984"/>
                  <a:pt x="0" y="90708"/>
                  <a:pt x="0" y="104055"/>
                </a:cubicBezTo>
                <a:cubicBezTo>
                  <a:pt x="0" y="104055"/>
                  <a:pt x="0" y="107362"/>
                  <a:pt x="2694" y="107362"/>
                </a:cubicBezTo>
                <a:lnTo>
                  <a:pt x="14915" y="107362"/>
                </a:lnTo>
                <a:cubicBezTo>
                  <a:pt x="15396" y="105000"/>
                  <a:pt x="16551" y="102755"/>
                  <a:pt x="17321" y="100748"/>
                </a:cubicBezTo>
                <a:lnTo>
                  <a:pt x="5677" y="100748"/>
                </a:lnTo>
                <a:cubicBezTo>
                  <a:pt x="6447" y="93661"/>
                  <a:pt x="9719" y="91417"/>
                  <a:pt x="12991" y="89763"/>
                </a:cubicBezTo>
                <a:close/>
                <a:moveTo>
                  <a:pt x="108067" y="83385"/>
                </a:moveTo>
                <a:cubicBezTo>
                  <a:pt x="108067" y="83385"/>
                  <a:pt x="102101" y="81732"/>
                  <a:pt x="102101" y="72047"/>
                </a:cubicBezTo>
                <a:cubicBezTo>
                  <a:pt x="102101" y="63425"/>
                  <a:pt x="104218" y="60354"/>
                  <a:pt x="105372" y="58346"/>
                </a:cubicBezTo>
                <a:cubicBezTo>
                  <a:pt x="105372" y="58346"/>
                  <a:pt x="107778" y="55393"/>
                  <a:pt x="105854" y="46653"/>
                </a:cubicBezTo>
                <a:cubicBezTo>
                  <a:pt x="107201" y="42992"/>
                  <a:pt x="110184" y="35314"/>
                  <a:pt x="107778" y="28700"/>
                </a:cubicBezTo>
                <a:cubicBezTo>
                  <a:pt x="105084" y="20314"/>
                  <a:pt x="103159" y="18425"/>
                  <a:pt x="98829" y="16062"/>
                </a:cubicBezTo>
                <a:cubicBezTo>
                  <a:pt x="97481" y="15000"/>
                  <a:pt x="93632" y="13346"/>
                  <a:pt x="89591" y="13346"/>
                </a:cubicBezTo>
                <a:cubicBezTo>
                  <a:pt x="87666" y="13346"/>
                  <a:pt x="85741" y="13700"/>
                  <a:pt x="84105" y="14763"/>
                </a:cubicBezTo>
                <a:cubicBezTo>
                  <a:pt x="84971" y="16653"/>
                  <a:pt x="85549" y="19015"/>
                  <a:pt x="85741" y="21023"/>
                </a:cubicBezTo>
                <a:lnTo>
                  <a:pt x="86030" y="21023"/>
                </a:lnTo>
                <a:cubicBezTo>
                  <a:pt x="86896" y="20314"/>
                  <a:pt x="88243" y="20078"/>
                  <a:pt x="89591" y="20078"/>
                </a:cubicBezTo>
                <a:cubicBezTo>
                  <a:pt x="92285" y="20078"/>
                  <a:pt x="94979" y="21377"/>
                  <a:pt x="95846" y="21732"/>
                </a:cubicBezTo>
                <a:cubicBezTo>
                  <a:pt x="96134" y="22086"/>
                  <a:pt x="96327" y="22086"/>
                  <a:pt x="96615" y="22086"/>
                </a:cubicBezTo>
                <a:cubicBezTo>
                  <a:pt x="99310" y="23385"/>
                  <a:pt x="100465" y="24094"/>
                  <a:pt x="102582" y="31062"/>
                </a:cubicBezTo>
                <a:cubicBezTo>
                  <a:pt x="103929" y="35078"/>
                  <a:pt x="102101" y="40748"/>
                  <a:pt x="100946" y="43700"/>
                </a:cubicBezTo>
                <a:cubicBezTo>
                  <a:pt x="100465" y="45000"/>
                  <a:pt x="100465" y="46653"/>
                  <a:pt x="100753" y="48070"/>
                </a:cubicBezTo>
                <a:cubicBezTo>
                  <a:pt x="101523" y="51732"/>
                  <a:pt x="100946" y="53385"/>
                  <a:pt x="100946" y="54094"/>
                </a:cubicBezTo>
                <a:lnTo>
                  <a:pt x="100946" y="54094"/>
                </a:lnTo>
                <a:lnTo>
                  <a:pt x="100753" y="54330"/>
                </a:lnTo>
                <a:cubicBezTo>
                  <a:pt x="99310" y="56692"/>
                  <a:pt x="96615" y="61417"/>
                  <a:pt x="96615" y="71692"/>
                </a:cubicBezTo>
                <a:cubicBezTo>
                  <a:pt x="96615" y="83031"/>
                  <a:pt x="102870" y="88346"/>
                  <a:pt x="106720" y="89409"/>
                </a:cubicBezTo>
                <a:cubicBezTo>
                  <a:pt x="110184" y="91062"/>
                  <a:pt x="113456" y="93425"/>
                  <a:pt x="114322" y="99685"/>
                </a:cubicBezTo>
                <a:lnTo>
                  <a:pt x="102582" y="99685"/>
                </a:lnTo>
                <a:cubicBezTo>
                  <a:pt x="103736" y="101692"/>
                  <a:pt x="104506" y="104055"/>
                  <a:pt x="105084" y="106417"/>
                </a:cubicBezTo>
                <a:lnTo>
                  <a:pt x="117305" y="106417"/>
                </a:lnTo>
                <a:cubicBezTo>
                  <a:pt x="120000" y="106417"/>
                  <a:pt x="120000" y="102992"/>
                  <a:pt x="120000" y="102992"/>
                </a:cubicBezTo>
                <a:cubicBezTo>
                  <a:pt x="119422" y="90000"/>
                  <a:pt x="112975" y="85393"/>
                  <a:pt x="108067" y="83385"/>
                </a:cubicBezTo>
                <a:close/>
                <a:moveTo>
                  <a:pt x="81411" y="90708"/>
                </a:moveTo>
                <a:cubicBezTo>
                  <a:pt x="81411" y="90708"/>
                  <a:pt x="71692" y="87755"/>
                  <a:pt x="71692" y="75354"/>
                </a:cubicBezTo>
                <a:cubicBezTo>
                  <a:pt x="71692" y="64370"/>
                  <a:pt x="75733" y="60708"/>
                  <a:pt x="77080" y="57992"/>
                </a:cubicBezTo>
                <a:cubicBezTo>
                  <a:pt x="77080" y="57992"/>
                  <a:pt x="80352" y="54685"/>
                  <a:pt x="78139" y="43700"/>
                </a:cubicBezTo>
                <a:cubicBezTo>
                  <a:pt x="81700" y="37677"/>
                  <a:pt x="82758" y="27755"/>
                  <a:pt x="78428" y="15708"/>
                </a:cubicBezTo>
                <a:cubicBezTo>
                  <a:pt x="76022" y="8740"/>
                  <a:pt x="73809" y="4724"/>
                  <a:pt x="70537" y="2362"/>
                </a:cubicBezTo>
                <a:cubicBezTo>
                  <a:pt x="68131" y="708"/>
                  <a:pt x="65437" y="0"/>
                  <a:pt x="62935" y="0"/>
                </a:cubicBezTo>
                <a:cubicBezTo>
                  <a:pt x="58123" y="0"/>
                  <a:pt x="53504" y="2007"/>
                  <a:pt x="51579" y="3661"/>
                </a:cubicBezTo>
                <a:cubicBezTo>
                  <a:pt x="46094" y="6732"/>
                  <a:pt x="42630" y="9330"/>
                  <a:pt x="39069" y="20078"/>
                </a:cubicBezTo>
                <a:cubicBezTo>
                  <a:pt x="36086" y="28700"/>
                  <a:pt x="39647" y="38385"/>
                  <a:pt x="41283" y="43346"/>
                </a:cubicBezTo>
                <a:cubicBezTo>
                  <a:pt x="39069" y="54330"/>
                  <a:pt x="42052" y="57992"/>
                  <a:pt x="42052" y="57992"/>
                </a:cubicBezTo>
                <a:cubicBezTo>
                  <a:pt x="43688" y="60708"/>
                  <a:pt x="47441" y="64724"/>
                  <a:pt x="47441" y="75354"/>
                </a:cubicBezTo>
                <a:cubicBezTo>
                  <a:pt x="47441" y="87755"/>
                  <a:pt x="37722" y="90708"/>
                  <a:pt x="37722" y="90708"/>
                </a:cubicBezTo>
                <a:cubicBezTo>
                  <a:pt x="31467" y="93425"/>
                  <a:pt x="18668" y="98740"/>
                  <a:pt x="18668" y="116692"/>
                </a:cubicBezTo>
                <a:cubicBezTo>
                  <a:pt x="18668" y="116692"/>
                  <a:pt x="18668" y="120000"/>
                  <a:pt x="21459" y="120000"/>
                </a:cubicBezTo>
                <a:lnTo>
                  <a:pt x="97481" y="120000"/>
                </a:lnTo>
                <a:cubicBezTo>
                  <a:pt x="100176" y="120000"/>
                  <a:pt x="100176" y="116692"/>
                  <a:pt x="100176" y="116692"/>
                </a:cubicBezTo>
                <a:cubicBezTo>
                  <a:pt x="100465" y="98740"/>
                  <a:pt x="87377" y="93425"/>
                  <a:pt x="81411" y="90708"/>
                </a:cubicBezTo>
                <a:close/>
                <a:moveTo>
                  <a:pt x="24635" y="113385"/>
                </a:moveTo>
                <a:cubicBezTo>
                  <a:pt x="25982" y="104055"/>
                  <a:pt x="32526" y="100393"/>
                  <a:pt x="39647" y="97322"/>
                </a:cubicBezTo>
                <a:lnTo>
                  <a:pt x="39839" y="97322"/>
                </a:lnTo>
                <a:cubicBezTo>
                  <a:pt x="44747" y="95669"/>
                  <a:pt x="53504" y="89409"/>
                  <a:pt x="53504" y="75708"/>
                </a:cubicBezTo>
                <a:cubicBezTo>
                  <a:pt x="53504" y="64015"/>
                  <a:pt x="49655" y="58346"/>
                  <a:pt x="47441" y="55393"/>
                </a:cubicBezTo>
                <a:cubicBezTo>
                  <a:pt x="46960" y="54685"/>
                  <a:pt x="46672" y="54094"/>
                  <a:pt x="46672" y="54094"/>
                </a:cubicBezTo>
                <a:cubicBezTo>
                  <a:pt x="46383" y="53740"/>
                  <a:pt x="45613" y="51023"/>
                  <a:pt x="46960" y="45000"/>
                </a:cubicBezTo>
                <a:cubicBezTo>
                  <a:pt x="47441" y="42047"/>
                  <a:pt x="46672" y="40748"/>
                  <a:pt x="46672" y="40748"/>
                </a:cubicBezTo>
                <a:cubicBezTo>
                  <a:pt x="45324" y="36732"/>
                  <a:pt x="42341" y="29055"/>
                  <a:pt x="44458" y="22677"/>
                </a:cubicBezTo>
                <a:cubicBezTo>
                  <a:pt x="47249" y="14055"/>
                  <a:pt x="49655" y="12401"/>
                  <a:pt x="54274" y="10039"/>
                </a:cubicBezTo>
                <a:cubicBezTo>
                  <a:pt x="54562" y="10039"/>
                  <a:pt x="54851" y="9685"/>
                  <a:pt x="55044" y="9330"/>
                </a:cubicBezTo>
                <a:cubicBezTo>
                  <a:pt x="55910" y="8740"/>
                  <a:pt x="59470" y="6732"/>
                  <a:pt x="63512" y="6732"/>
                </a:cubicBezTo>
                <a:cubicBezTo>
                  <a:pt x="65437" y="6732"/>
                  <a:pt x="67265" y="7086"/>
                  <a:pt x="68708" y="8031"/>
                </a:cubicBezTo>
                <a:cubicBezTo>
                  <a:pt x="70344" y="9094"/>
                  <a:pt x="71884" y="11338"/>
                  <a:pt x="74097" y="18070"/>
                </a:cubicBezTo>
                <a:cubicBezTo>
                  <a:pt x="78428" y="30354"/>
                  <a:pt x="75733" y="37086"/>
                  <a:pt x="74386" y="39330"/>
                </a:cubicBezTo>
                <a:cubicBezTo>
                  <a:pt x="73520" y="40984"/>
                  <a:pt x="73039" y="42992"/>
                  <a:pt x="73520" y="44763"/>
                </a:cubicBezTo>
                <a:cubicBezTo>
                  <a:pt x="74675" y="50314"/>
                  <a:pt x="73809" y="52677"/>
                  <a:pt x="73809" y="53031"/>
                </a:cubicBezTo>
                <a:cubicBezTo>
                  <a:pt x="73809" y="53031"/>
                  <a:pt x="73039" y="54094"/>
                  <a:pt x="72750" y="54685"/>
                </a:cubicBezTo>
                <a:cubicBezTo>
                  <a:pt x="70537" y="57755"/>
                  <a:pt x="66784" y="63425"/>
                  <a:pt x="66784" y="75000"/>
                </a:cubicBezTo>
                <a:cubicBezTo>
                  <a:pt x="66784" y="88700"/>
                  <a:pt x="75445" y="95078"/>
                  <a:pt x="80352" y="96732"/>
                </a:cubicBezTo>
                <a:lnTo>
                  <a:pt x="80641" y="96732"/>
                </a:lnTo>
                <a:cubicBezTo>
                  <a:pt x="87377" y="99685"/>
                  <a:pt x="94210" y="103346"/>
                  <a:pt x="95557" y="112677"/>
                </a:cubicBezTo>
                <a:lnTo>
                  <a:pt x="24635" y="112677"/>
                </a:lnTo>
                <a:lnTo>
                  <a:pt x="24635" y="113385"/>
                </a:lnTo>
                <a:close/>
              </a:path>
            </a:pathLst>
          </a:custGeom>
          <a:solidFill>
            <a:schemeClr val="dk2"/>
          </a:solidFill>
          <a:ln cap="flat" cmpd="sng" w="9525">
            <a:solidFill>
              <a:schemeClr val="dk2">
                <a:alpha val="0"/>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5"/>
          <p:cNvSpPr/>
          <p:nvPr/>
        </p:nvSpPr>
        <p:spPr>
          <a:xfrm>
            <a:off x="6023593" y="3160281"/>
            <a:ext cx="1168800" cy="1138800"/>
          </a:xfrm>
          <a:custGeom>
            <a:rect b="b" l="l" r="r" t="t"/>
            <a:pathLst>
              <a:path extrusionOk="0" h="120000" w="120000">
                <a:moveTo>
                  <a:pt x="113843" y="23980"/>
                </a:moveTo>
                <a:lnTo>
                  <a:pt x="111665" y="26204"/>
                </a:lnTo>
                <a:lnTo>
                  <a:pt x="111665" y="26204"/>
                </a:lnTo>
                <a:lnTo>
                  <a:pt x="98310" y="39838"/>
                </a:lnTo>
                <a:lnTo>
                  <a:pt x="98310" y="39838"/>
                </a:lnTo>
                <a:cubicBezTo>
                  <a:pt x="95943" y="42256"/>
                  <a:pt x="92722" y="43900"/>
                  <a:pt x="88934" y="43900"/>
                </a:cubicBezTo>
                <a:cubicBezTo>
                  <a:pt x="81452" y="43900"/>
                  <a:pt x="75580" y="37904"/>
                  <a:pt x="75580" y="30265"/>
                </a:cubicBezTo>
                <a:cubicBezTo>
                  <a:pt x="75580" y="26398"/>
                  <a:pt x="77190" y="23207"/>
                  <a:pt x="79652" y="20692"/>
                </a:cubicBezTo>
                <a:lnTo>
                  <a:pt x="75864" y="16921"/>
                </a:lnTo>
                <a:cubicBezTo>
                  <a:pt x="72359" y="20402"/>
                  <a:pt x="70276" y="25044"/>
                  <a:pt x="70276" y="30265"/>
                </a:cubicBezTo>
                <a:cubicBezTo>
                  <a:pt x="70276" y="40902"/>
                  <a:pt x="78516" y="49315"/>
                  <a:pt x="88934" y="49315"/>
                </a:cubicBezTo>
                <a:cubicBezTo>
                  <a:pt x="94048" y="49315"/>
                  <a:pt x="98879" y="47187"/>
                  <a:pt x="102099" y="43609"/>
                </a:cubicBezTo>
                <a:lnTo>
                  <a:pt x="102099" y="43609"/>
                </a:lnTo>
                <a:lnTo>
                  <a:pt x="111949" y="33553"/>
                </a:lnTo>
                <a:cubicBezTo>
                  <a:pt x="114127" y="41192"/>
                  <a:pt x="112991" y="48251"/>
                  <a:pt x="108445" y="52892"/>
                </a:cubicBezTo>
                <a:lnTo>
                  <a:pt x="94048" y="67880"/>
                </a:lnTo>
                <a:cubicBezTo>
                  <a:pt x="92154" y="69814"/>
                  <a:pt x="89502" y="71168"/>
                  <a:pt x="86566" y="71168"/>
                </a:cubicBezTo>
                <a:cubicBezTo>
                  <a:pt x="86566" y="71168"/>
                  <a:pt x="77474" y="70684"/>
                  <a:pt x="68382" y="64593"/>
                </a:cubicBezTo>
                <a:lnTo>
                  <a:pt x="68382" y="64593"/>
                </a:lnTo>
                <a:cubicBezTo>
                  <a:pt x="67813" y="64399"/>
                  <a:pt x="67624" y="64109"/>
                  <a:pt x="67056" y="64109"/>
                </a:cubicBezTo>
                <a:cubicBezTo>
                  <a:pt x="66203" y="64109"/>
                  <a:pt x="65445" y="64593"/>
                  <a:pt x="64877" y="65173"/>
                </a:cubicBezTo>
                <a:lnTo>
                  <a:pt x="64877" y="65173"/>
                </a:lnTo>
                <a:lnTo>
                  <a:pt x="24056" y="111297"/>
                </a:lnTo>
                <a:cubicBezTo>
                  <a:pt x="22162" y="113231"/>
                  <a:pt x="19510" y="114585"/>
                  <a:pt x="16574" y="114585"/>
                </a:cubicBezTo>
                <a:cubicBezTo>
                  <a:pt x="10607" y="114585"/>
                  <a:pt x="5872" y="109653"/>
                  <a:pt x="5872" y="103658"/>
                </a:cubicBezTo>
                <a:cubicBezTo>
                  <a:pt x="5872" y="100660"/>
                  <a:pt x="6913" y="97953"/>
                  <a:pt x="9092" y="96019"/>
                </a:cubicBezTo>
                <a:lnTo>
                  <a:pt x="53985" y="54826"/>
                </a:lnTo>
                <a:lnTo>
                  <a:pt x="53985" y="54826"/>
                </a:lnTo>
                <a:cubicBezTo>
                  <a:pt x="54743" y="54246"/>
                  <a:pt x="55027" y="53473"/>
                  <a:pt x="55027" y="52602"/>
                </a:cubicBezTo>
                <a:cubicBezTo>
                  <a:pt x="55027" y="52119"/>
                  <a:pt x="54743" y="51539"/>
                  <a:pt x="54459" y="50958"/>
                </a:cubicBezTo>
                <a:lnTo>
                  <a:pt x="54459" y="50958"/>
                </a:lnTo>
                <a:cubicBezTo>
                  <a:pt x="46692" y="40612"/>
                  <a:pt x="46503" y="32683"/>
                  <a:pt x="53133" y="25334"/>
                </a:cubicBezTo>
                <a:lnTo>
                  <a:pt x="67340" y="10346"/>
                </a:lnTo>
                <a:cubicBezTo>
                  <a:pt x="71033" y="6478"/>
                  <a:pt x="75580" y="5705"/>
                  <a:pt x="79084" y="5705"/>
                </a:cubicBezTo>
                <a:lnTo>
                  <a:pt x="79084" y="5705"/>
                </a:lnTo>
                <a:cubicBezTo>
                  <a:pt x="81262" y="5705"/>
                  <a:pt x="83062" y="5995"/>
                  <a:pt x="85240" y="6478"/>
                </a:cubicBezTo>
                <a:lnTo>
                  <a:pt x="75295" y="16631"/>
                </a:lnTo>
                <a:lnTo>
                  <a:pt x="79084" y="20402"/>
                </a:lnTo>
                <a:lnTo>
                  <a:pt x="92438" y="6768"/>
                </a:lnTo>
                <a:lnTo>
                  <a:pt x="92438" y="6768"/>
                </a:lnTo>
                <a:lnTo>
                  <a:pt x="94806" y="4351"/>
                </a:lnTo>
                <a:cubicBezTo>
                  <a:pt x="89786" y="1643"/>
                  <a:pt x="84198" y="0"/>
                  <a:pt x="79084" y="0"/>
                </a:cubicBezTo>
                <a:lnTo>
                  <a:pt x="79084" y="0"/>
                </a:lnTo>
                <a:cubicBezTo>
                  <a:pt x="73212" y="0"/>
                  <a:pt x="67624" y="1837"/>
                  <a:pt x="63551" y="6285"/>
                </a:cubicBezTo>
                <a:lnTo>
                  <a:pt x="49155" y="21273"/>
                </a:lnTo>
                <a:cubicBezTo>
                  <a:pt x="39779" y="31619"/>
                  <a:pt x="42146" y="42256"/>
                  <a:pt x="48587" y="51829"/>
                </a:cubicBezTo>
                <a:lnTo>
                  <a:pt x="4735" y="92248"/>
                </a:lnTo>
                <a:cubicBezTo>
                  <a:pt x="1799" y="95245"/>
                  <a:pt x="0" y="99307"/>
                  <a:pt x="0" y="103658"/>
                </a:cubicBezTo>
                <a:cubicBezTo>
                  <a:pt x="0" y="112651"/>
                  <a:pt x="7198" y="120000"/>
                  <a:pt x="16006" y="120000"/>
                </a:cubicBezTo>
                <a:cubicBezTo>
                  <a:pt x="20552" y="120000"/>
                  <a:pt x="24530" y="118162"/>
                  <a:pt x="27182" y="115165"/>
                </a:cubicBezTo>
                <a:lnTo>
                  <a:pt x="67056" y="70104"/>
                </a:lnTo>
                <a:cubicBezTo>
                  <a:pt x="76148" y="75326"/>
                  <a:pt x="84672" y="76099"/>
                  <a:pt x="85998" y="76099"/>
                </a:cubicBezTo>
                <a:cubicBezTo>
                  <a:pt x="90071" y="76099"/>
                  <a:pt x="94048" y="74456"/>
                  <a:pt x="97269" y="71458"/>
                </a:cubicBezTo>
                <a:lnTo>
                  <a:pt x="111665" y="56470"/>
                </a:lnTo>
                <a:cubicBezTo>
                  <a:pt x="119715" y="49121"/>
                  <a:pt x="120000" y="35970"/>
                  <a:pt x="113843" y="23980"/>
                </a:cubicBezTo>
                <a:close/>
                <a:moveTo>
                  <a:pt x="14680" y="102014"/>
                </a:moveTo>
                <a:cubicBezTo>
                  <a:pt x="14112" y="102594"/>
                  <a:pt x="13827" y="103078"/>
                  <a:pt x="13827" y="103948"/>
                </a:cubicBezTo>
                <a:cubicBezTo>
                  <a:pt x="13827" y="105592"/>
                  <a:pt x="14964" y="106655"/>
                  <a:pt x="16574" y="106655"/>
                </a:cubicBezTo>
                <a:cubicBezTo>
                  <a:pt x="18089" y="106655"/>
                  <a:pt x="19226" y="105592"/>
                  <a:pt x="19226" y="103948"/>
                </a:cubicBezTo>
                <a:cubicBezTo>
                  <a:pt x="19226" y="102304"/>
                  <a:pt x="18089" y="101240"/>
                  <a:pt x="16574" y="101240"/>
                </a:cubicBezTo>
                <a:cubicBezTo>
                  <a:pt x="15722" y="101240"/>
                  <a:pt x="15153" y="101434"/>
                  <a:pt x="14680" y="102014"/>
                </a:cubicBezTo>
                <a:close/>
              </a:path>
            </a:pathLst>
          </a:custGeom>
          <a:solidFill>
            <a:schemeClr val="dk2"/>
          </a:solidFill>
          <a:ln cap="flat" cmpd="sng" w="9525">
            <a:solidFill>
              <a:schemeClr val="dk2">
                <a:alpha val="0"/>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75" name="Google Shape;75;p15"/>
          <p:cNvPicPr preferRelativeResize="0"/>
          <p:nvPr/>
        </p:nvPicPr>
        <p:blipFill>
          <a:blip r:embed="rId5">
            <a:alphaModFix/>
          </a:blip>
          <a:stretch>
            <a:fillRect/>
          </a:stretch>
        </p:blipFill>
        <p:spPr>
          <a:xfrm>
            <a:off x="3538263" y="4408335"/>
            <a:ext cx="1604674" cy="419250"/>
          </a:xfrm>
          <a:prstGeom prst="rect">
            <a:avLst/>
          </a:prstGeom>
          <a:noFill/>
          <a:ln>
            <a:noFill/>
          </a:ln>
        </p:spPr>
      </p:pic>
      <p:sp>
        <p:nvSpPr>
          <p:cNvPr id="76" name="Google Shape;7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2"/>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setup.py</a:t>
            </a:r>
            <a:endParaRPr/>
          </a:p>
        </p:txBody>
      </p:sp>
      <p:sp>
        <p:nvSpPr>
          <p:cNvPr id="337" name="Google Shape;337;p42"/>
          <p:cNvSpPr txBox="1"/>
          <p:nvPr>
            <p:ph idx="1" type="body"/>
          </p:nvPr>
        </p:nvSpPr>
        <p:spPr>
          <a:xfrm>
            <a:off x="2263200" y="1450350"/>
            <a:ext cx="4617600" cy="2242800"/>
          </a:xfrm>
          <a:prstGeom prst="rect">
            <a:avLst/>
          </a:prstGeom>
          <a:solidFill>
            <a:srgbClr val="2C2B2B"/>
          </a:solidFill>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050">
                <a:solidFill>
                  <a:srgbClr val="C586C0"/>
                </a:solidFill>
                <a:highlight>
                  <a:srgbClr val="1E1E1E"/>
                </a:highlight>
                <a:latin typeface="Consolas"/>
                <a:ea typeface="Consolas"/>
                <a:cs typeface="Consolas"/>
                <a:sym typeface="Consolas"/>
              </a:rPr>
              <a:t>from</a:t>
            </a:r>
            <a:r>
              <a:rPr lang="en-GB" sz="1050">
                <a:solidFill>
                  <a:srgbClr val="D4D4D4"/>
                </a:solidFill>
                <a:highlight>
                  <a:srgbClr val="1E1E1E"/>
                </a:highlight>
                <a:latin typeface="Consolas"/>
                <a:ea typeface="Consolas"/>
                <a:cs typeface="Consolas"/>
                <a:sym typeface="Consolas"/>
              </a:rPr>
              <a:t> distutils.core </a:t>
            </a:r>
            <a:r>
              <a:rPr lang="en-GB" sz="1050">
                <a:solidFill>
                  <a:srgbClr val="C586C0"/>
                </a:solidFill>
                <a:highlight>
                  <a:srgbClr val="1E1E1E"/>
                </a:highlight>
                <a:latin typeface="Consolas"/>
                <a:ea typeface="Consolas"/>
                <a:cs typeface="Consolas"/>
                <a:sym typeface="Consolas"/>
              </a:rPr>
              <a:t>import</a:t>
            </a:r>
            <a:r>
              <a:rPr lang="en-GB" sz="1050">
                <a:solidFill>
                  <a:srgbClr val="D4D4D4"/>
                </a:solidFill>
                <a:highlight>
                  <a:srgbClr val="1E1E1E"/>
                </a:highlight>
                <a:latin typeface="Consolas"/>
                <a:ea typeface="Consolas"/>
                <a:cs typeface="Consolas"/>
                <a:sym typeface="Consolas"/>
              </a:rPr>
              <a:t> setup</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GB" sz="1050">
                <a:solidFill>
                  <a:srgbClr val="C586C0"/>
                </a:solidFill>
                <a:highlight>
                  <a:srgbClr val="1E1E1E"/>
                </a:highlight>
                <a:latin typeface="Consolas"/>
                <a:ea typeface="Consolas"/>
                <a:cs typeface="Consolas"/>
                <a:sym typeface="Consolas"/>
              </a:rPr>
              <a:t>from</a:t>
            </a:r>
            <a:r>
              <a:rPr lang="en-GB" sz="1050">
                <a:solidFill>
                  <a:srgbClr val="D4D4D4"/>
                </a:solidFill>
                <a:highlight>
                  <a:srgbClr val="1E1E1E"/>
                </a:highlight>
                <a:latin typeface="Consolas"/>
                <a:ea typeface="Consolas"/>
                <a:cs typeface="Consolas"/>
                <a:sym typeface="Consolas"/>
              </a:rPr>
              <a:t> setuptools </a:t>
            </a:r>
            <a:r>
              <a:rPr lang="en-GB" sz="1050">
                <a:solidFill>
                  <a:srgbClr val="C586C0"/>
                </a:solidFill>
                <a:highlight>
                  <a:srgbClr val="1E1E1E"/>
                </a:highlight>
                <a:latin typeface="Consolas"/>
                <a:ea typeface="Consolas"/>
                <a:cs typeface="Consolas"/>
                <a:sym typeface="Consolas"/>
              </a:rPr>
              <a:t>import</a:t>
            </a:r>
            <a:r>
              <a:rPr lang="en-GB" sz="1050">
                <a:solidFill>
                  <a:srgbClr val="D4D4D4"/>
                </a:solidFill>
                <a:highlight>
                  <a:srgbClr val="1E1E1E"/>
                </a:highlight>
                <a:latin typeface="Consolas"/>
                <a:ea typeface="Consolas"/>
                <a:cs typeface="Consolas"/>
                <a:sym typeface="Consolas"/>
              </a:rPr>
              <a:t> find_packages</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nsolas"/>
                <a:ea typeface="Consolas"/>
                <a:cs typeface="Consolas"/>
                <a:sym typeface="Consolas"/>
              </a:rPr>
              <a:t>setup(</a:t>
            </a:r>
            <a:r>
              <a:rPr lang="en-GB" sz="1050">
                <a:solidFill>
                  <a:srgbClr val="9CDCFE"/>
                </a:solidFill>
                <a:highlight>
                  <a:srgbClr val="1E1E1E"/>
                </a:highlight>
                <a:latin typeface="Consolas"/>
                <a:ea typeface="Consolas"/>
                <a:cs typeface="Consolas"/>
                <a:sym typeface="Consolas"/>
              </a:rPr>
              <a:t>name</a:t>
            </a:r>
            <a:r>
              <a:rPr lang="en-GB" sz="1050">
                <a:solidFill>
                  <a:srgbClr val="D4D4D4"/>
                </a:solidFill>
                <a:highlight>
                  <a:srgbClr val="1E1E1E"/>
                </a:highlight>
                <a:latin typeface="Consolas"/>
                <a:ea typeface="Consolas"/>
                <a:cs typeface="Consolas"/>
                <a:sym typeface="Consolas"/>
              </a:rPr>
              <a:t>=</a:t>
            </a:r>
            <a:r>
              <a:rPr lang="en-GB" sz="1050">
                <a:solidFill>
                  <a:srgbClr val="CE9178"/>
                </a:solidFill>
                <a:highlight>
                  <a:srgbClr val="1E1E1E"/>
                </a:highlight>
                <a:latin typeface="Consolas"/>
                <a:ea typeface="Consolas"/>
                <a:cs typeface="Consolas"/>
                <a:sym typeface="Consolas"/>
              </a:rPr>
              <a:t>'idm_id'</a:t>
            </a:r>
            <a:r>
              <a:rPr lang="en-GB"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nsolas"/>
                <a:ea typeface="Consolas"/>
                <a:cs typeface="Consolas"/>
                <a:sym typeface="Consolas"/>
              </a:rPr>
              <a:t>      </a:t>
            </a:r>
            <a:r>
              <a:rPr lang="en-GB" sz="1050">
                <a:solidFill>
                  <a:srgbClr val="9CDCFE"/>
                </a:solidFill>
                <a:highlight>
                  <a:srgbClr val="1E1E1E"/>
                </a:highlight>
                <a:latin typeface="Consolas"/>
                <a:ea typeface="Consolas"/>
                <a:cs typeface="Consolas"/>
                <a:sym typeface="Consolas"/>
              </a:rPr>
              <a:t>version</a:t>
            </a:r>
            <a:r>
              <a:rPr lang="en-GB" sz="1050">
                <a:solidFill>
                  <a:srgbClr val="D4D4D4"/>
                </a:solidFill>
                <a:highlight>
                  <a:srgbClr val="1E1E1E"/>
                </a:highlight>
                <a:latin typeface="Consolas"/>
                <a:ea typeface="Consolas"/>
                <a:cs typeface="Consolas"/>
                <a:sym typeface="Consolas"/>
              </a:rPr>
              <a:t>=</a:t>
            </a:r>
            <a:r>
              <a:rPr lang="en-GB" sz="1050">
                <a:solidFill>
                  <a:srgbClr val="CE9178"/>
                </a:solidFill>
                <a:highlight>
                  <a:srgbClr val="1E1E1E"/>
                </a:highlight>
                <a:latin typeface="Consolas"/>
                <a:ea typeface="Consolas"/>
                <a:cs typeface="Consolas"/>
                <a:sym typeface="Consolas"/>
              </a:rPr>
              <a:t>'0.1'</a:t>
            </a:r>
            <a:r>
              <a:rPr lang="en-GB"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nsolas"/>
                <a:ea typeface="Consolas"/>
                <a:cs typeface="Consolas"/>
                <a:sym typeface="Consolas"/>
              </a:rPr>
              <a:t>      </a:t>
            </a:r>
            <a:r>
              <a:rPr lang="en-GB" sz="1050">
                <a:solidFill>
                  <a:srgbClr val="9CDCFE"/>
                </a:solidFill>
                <a:highlight>
                  <a:srgbClr val="1E1E1E"/>
                </a:highlight>
                <a:latin typeface="Consolas"/>
                <a:ea typeface="Consolas"/>
                <a:cs typeface="Consolas"/>
                <a:sym typeface="Consolas"/>
              </a:rPr>
              <a:t>author</a:t>
            </a:r>
            <a:r>
              <a:rPr lang="en-GB" sz="1050">
                <a:solidFill>
                  <a:srgbClr val="D4D4D4"/>
                </a:solidFill>
                <a:highlight>
                  <a:srgbClr val="1E1E1E"/>
                </a:highlight>
                <a:latin typeface="Consolas"/>
                <a:ea typeface="Consolas"/>
                <a:cs typeface="Consolas"/>
                <a:sym typeface="Consolas"/>
              </a:rPr>
              <a:t>=</a:t>
            </a:r>
            <a:r>
              <a:rPr lang="en-GB" sz="1050">
                <a:solidFill>
                  <a:srgbClr val="CE9178"/>
                </a:solidFill>
                <a:highlight>
                  <a:srgbClr val="1E1E1E"/>
                </a:highlight>
                <a:latin typeface="Consolas"/>
                <a:ea typeface="Consolas"/>
                <a:cs typeface="Consolas"/>
                <a:sym typeface="Consolas"/>
              </a:rPr>
              <a:t>'DSSS'</a:t>
            </a:r>
            <a:r>
              <a:rPr lang="en-GB"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nsolas"/>
                <a:ea typeface="Consolas"/>
                <a:cs typeface="Consolas"/>
                <a:sym typeface="Consolas"/>
              </a:rPr>
              <a:t>      </a:t>
            </a:r>
            <a:r>
              <a:rPr lang="en-GB" sz="1050">
                <a:solidFill>
                  <a:srgbClr val="9CDCFE"/>
                </a:solidFill>
                <a:highlight>
                  <a:srgbClr val="1E1E1E"/>
                </a:highlight>
                <a:latin typeface="Consolas"/>
                <a:ea typeface="Consolas"/>
                <a:cs typeface="Consolas"/>
                <a:sym typeface="Consolas"/>
              </a:rPr>
              <a:t>author_email</a:t>
            </a:r>
            <a:r>
              <a:rPr lang="en-GB" sz="1050">
                <a:solidFill>
                  <a:srgbClr val="D4D4D4"/>
                </a:solidFill>
                <a:highlight>
                  <a:srgbClr val="1E1E1E"/>
                </a:highlight>
                <a:latin typeface="Consolas"/>
                <a:ea typeface="Consolas"/>
                <a:cs typeface="Consolas"/>
                <a:sym typeface="Consolas"/>
              </a:rPr>
              <a:t>=</a:t>
            </a:r>
            <a:r>
              <a:rPr lang="en-GB" sz="1050">
                <a:solidFill>
                  <a:srgbClr val="CE9178"/>
                </a:solidFill>
                <a:highlight>
                  <a:srgbClr val="1E1E1E"/>
                </a:highlight>
                <a:latin typeface="Consolas"/>
                <a:ea typeface="Consolas"/>
                <a:cs typeface="Consolas"/>
                <a:sym typeface="Consolas"/>
              </a:rPr>
              <a:t>'name@fau.de'</a:t>
            </a:r>
            <a:r>
              <a:rPr lang="en-GB"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nsolas"/>
                <a:ea typeface="Consolas"/>
                <a:cs typeface="Consolas"/>
                <a:sym typeface="Consolas"/>
              </a:rPr>
              <a:t>      </a:t>
            </a:r>
            <a:r>
              <a:rPr lang="en-GB" sz="1050">
                <a:solidFill>
                  <a:srgbClr val="9CDCFE"/>
                </a:solidFill>
                <a:highlight>
                  <a:srgbClr val="1E1E1E"/>
                </a:highlight>
                <a:latin typeface="Consolas"/>
                <a:ea typeface="Consolas"/>
                <a:cs typeface="Consolas"/>
                <a:sym typeface="Consolas"/>
              </a:rPr>
              <a:t>packages</a:t>
            </a:r>
            <a:r>
              <a:rPr lang="en-GB" sz="1050">
                <a:solidFill>
                  <a:srgbClr val="D4D4D4"/>
                </a:solidFill>
                <a:highlight>
                  <a:srgbClr val="1E1E1E"/>
                </a:highlight>
                <a:latin typeface="Consolas"/>
                <a:ea typeface="Consolas"/>
                <a:cs typeface="Consolas"/>
                <a:sym typeface="Consolas"/>
              </a:rPr>
              <a:t>=find_packages(),</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nsolas"/>
                <a:ea typeface="Consolas"/>
                <a:cs typeface="Consolas"/>
                <a:sym typeface="Consolas"/>
              </a:rPr>
              <a:t>      </a:t>
            </a:r>
            <a:r>
              <a:rPr lang="en-GB" sz="1050">
                <a:solidFill>
                  <a:srgbClr val="9CDCFE"/>
                </a:solidFill>
                <a:highlight>
                  <a:srgbClr val="1E1E1E"/>
                </a:highlight>
                <a:latin typeface="Consolas"/>
                <a:ea typeface="Consolas"/>
                <a:cs typeface="Consolas"/>
                <a:sym typeface="Consolas"/>
              </a:rPr>
              <a:t>install_requires</a:t>
            </a:r>
            <a:r>
              <a:rPr lang="en-GB" sz="1050">
                <a:solidFill>
                  <a:srgbClr val="D4D4D4"/>
                </a:solidFill>
                <a:highlight>
                  <a:srgbClr val="1E1E1E"/>
                </a:highlight>
                <a:latin typeface="Consolas"/>
                <a:ea typeface="Consolas"/>
                <a:cs typeface="Consolas"/>
                <a:sym typeface="Consolas"/>
              </a:rPr>
              <a:t>=[</a:t>
            </a:r>
            <a:r>
              <a:rPr lang="en-GB" sz="1050">
                <a:solidFill>
                  <a:srgbClr val="CE9178"/>
                </a:solidFill>
                <a:highlight>
                  <a:srgbClr val="1E1E1E"/>
                </a:highlight>
                <a:latin typeface="Consolas"/>
                <a:ea typeface="Consolas"/>
                <a:cs typeface="Consolas"/>
                <a:sym typeface="Consolas"/>
              </a:rPr>
              <a:t>'numpy'</a:t>
            </a:r>
            <a:r>
              <a:rPr lang="en-GB" sz="1050">
                <a:solidFill>
                  <a:srgbClr val="D4D4D4"/>
                </a:solidFill>
                <a:highlight>
                  <a:srgbClr val="1E1E1E"/>
                </a:highlight>
                <a:latin typeface="Consolas"/>
                <a:ea typeface="Consolas"/>
                <a:cs typeface="Consolas"/>
                <a:sym typeface="Consolas"/>
              </a:rPr>
              <a:t>, </a:t>
            </a:r>
            <a:r>
              <a:rPr lang="en-GB" sz="1050">
                <a:solidFill>
                  <a:srgbClr val="CE9178"/>
                </a:solidFill>
                <a:highlight>
                  <a:srgbClr val="1E1E1E"/>
                </a:highlight>
                <a:latin typeface="Consolas"/>
                <a:ea typeface="Consolas"/>
                <a:cs typeface="Consolas"/>
                <a:sym typeface="Consolas"/>
              </a:rPr>
              <a:t>'Pillow'</a:t>
            </a:r>
            <a:r>
              <a:rPr lang="en-GB" sz="1050">
                <a:solidFill>
                  <a:srgbClr val="D4D4D4"/>
                </a:solidFill>
                <a:highlight>
                  <a:srgbClr val="1E1E1E"/>
                </a:highlight>
                <a:latin typeface="Consolas"/>
                <a:ea typeface="Consolas"/>
                <a:cs typeface="Consolas"/>
                <a:sym typeface="Consolas"/>
              </a:rPr>
              <a:t>, </a:t>
            </a:r>
            <a:r>
              <a:rPr lang="en-GB" sz="1050">
                <a:solidFill>
                  <a:srgbClr val="CE9178"/>
                </a:solidFill>
                <a:highlight>
                  <a:srgbClr val="1E1E1E"/>
                </a:highlight>
                <a:latin typeface="Consolas"/>
                <a:ea typeface="Consolas"/>
                <a:cs typeface="Consolas"/>
                <a:sym typeface="Consolas"/>
              </a:rPr>
              <a:t>'ipywidgets'</a:t>
            </a:r>
            <a:r>
              <a:rPr lang="en-GB" sz="1050">
                <a:solidFill>
                  <a:srgbClr val="D4D4D4"/>
                </a:solidFill>
                <a:highlight>
                  <a:srgbClr val="1E1E1E"/>
                </a:highlight>
                <a:latin typeface="Consolas"/>
                <a:ea typeface="Consolas"/>
                <a:cs typeface="Consolas"/>
                <a:sym typeface="Consolas"/>
              </a:rPr>
              <a:t>])</a:t>
            </a:r>
            <a:endParaRPr/>
          </a:p>
        </p:txBody>
      </p:sp>
      <p:sp>
        <p:nvSpPr>
          <p:cNvPr id="338" name="Google Shape;338;p42"/>
          <p:cNvSpPr txBox="1"/>
          <p:nvPr>
            <p:ph idx="1" type="body"/>
          </p:nvPr>
        </p:nvSpPr>
        <p:spPr>
          <a:xfrm>
            <a:off x="136150" y="665750"/>
            <a:ext cx="8885100" cy="39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You have to generate a set-up to ensure the functioning of your package:</a:t>
            </a:r>
            <a:endParaRPr sz="1150"/>
          </a:p>
          <a:p>
            <a:pPr indent="0" lvl="0" marL="0" rtl="0" algn="l">
              <a:spcBef>
                <a:spcPts val="1200"/>
              </a:spcBef>
              <a:spcAft>
                <a:spcPts val="1200"/>
              </a:spcAft>
              <a:buNone/>
            </a:pPr>
            <a:r>
              <a:t/>
            </a:r>
            <a:endParaRPr/>
          </a:p>
        </p:txBody>
      </p:sp>
      <p:sp>
        <p:nvSpPr>
          <p:cNvPr id="339" name="Google Shape;33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3"/>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requirements.txt</a:t>
            </a:r>
            <a:endParaRPr/>
          </a:p>
        </p:txBody>
      </p:sp>
      <p:sp>
        <p:nvSpPr>
          <p:cNvPr id="345" name="Google Shape;345;p43"/>
          <p:cNvSpPr txBox="1"/>
          <p:nvPr>
            <p:ph idx="1" type="body"/>
          </p:nvPr>
        </p:nvSpPr>
        <p:spPr>
          <a:xfrm>
            <a:off x="136150" y="665750"/>
            <a:ext cx="8885100" cy="415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You can also install packages using this file and the command line: </a:t>
            </a:r>
            <a:br>
              <a:rPr lang="en-GB"/>
            </a:br>
            <a:r>
              <a:rPr lang="en-GB">
                <a:latin typeface="Consolas"/>
                <a:ea typeface="Consolas"/>
                <a:cs typeface="Consolas"/>
                <a:sym typeface="Consolas"/>
              </a:rPr>
              <a:t>pip install -r requirements.txt</a:t>
            </a:r>
            <a:endParaRPr>
              <a:latin typeface="Consolas"/>
              <a:ea typeface="Consolas"/>
              <a:cs typeface="Consolas"/>
              <a:sym typeface="Consolas"/>
            </a:endParaRPr>
          </a:p>
          <a:p>
            <a:pPr indent="0" lvl="0" marL="0" rtl="0" algn="l">
              <a:spcBef>
                <a:spcPts val="1200"/>
              </a:spcBef>
              <a:spcAft>
                <a:spcPts val="0"/>
              </a:spcAft>
              <a:buNone/>
            </a:pPr>
            <a:r>
              <a:t/>
            </a:r>
            <a:endParaRPr>
              <a:latin typeface="Consolas"/>
              <a:ea typeface="Consolas"/>
              <a:cs typeface="Consolas"/>
              <a:sym typeface="Consolas"/>
            </a:endParaRPr>
          </a:p>
          <a:p>
            <a:pPr indent="0" lvl="0" marL="0" rtl="0" algn="l">
              <a:spcBef>
                <a:spcPts val="1200"/>
              </a:spcBef>
              <a:spcAft>
                <a:spcPts val="0"/>
              </a:spcAft>
              <a:buNone/>
            </a:pPr>
            <a:r>
              <a:t/>
            </a:r>
            <a:endParaRPr>
              <a:latin typeface="Consolas"/>
              <a:ea typeface="Consolas"/>
              <a:cs typeface="Consolas"/>
              <a:sym typeface="Consolas"/>
            </a:endParaRPr>
          </a:p>
          <a:p>
            <a:pPr indent="0" lvl="0" marL="0" rtl="0" algn="l">
              <a:spcBef>
                <a:spcPts val="1200"/>
              </a:spcBef>
              <a:spcAft>
                <a:spcPts val="0"/>
              </a:spcAft>
              <a:buNone/>
            </a:pPr>
            <a:r>
              <a:t/>
            </a:r>
            <a:endParaRPr>
              <a:latin typeface="Consolas"/>
              <a:ea typeface="Consolas"/>
              <a:cs typeface="Consolas"/>
              <a:sym typeface="Consolas"/>
            </a:endParaRPr>
          </a:p>
          <a:p>
            <a:pPr indent="0" lvl="0" marL="0" rtl="0" algn="l">
              <a:spcBef>
                <a:spcPts val="1200"/>
              </a:spcBef>
              <a:spcAft>
                <a:spcPts val="0"/>
              </a:spcAft>
              <a:buNone/>
            </a:pPr>
            <a:r>
              <a:t/>
            </a:r>
            <a:endParaRPr>
              <a:latin typeface="Consolas"/>
              <a:ea typeface="Consolas"/>
              <a:cs typeface="Consolas"/>
              <a:sym typeface="Consolas"/>
            </a:endParaRPr>
          </a:p>
          <a:p>
            <a:pPr indent="0" lvl="0" marL="0" rtl="0" algn="l">
              <a:spcBef>
                <a:spcPts val="1200"/>
              </a:spcBef>
              <a:spcAft>
                <a:spcPts val="0"/>
              </a:spcAft>
              <a:buNone/>
            </a:pPr>
            <a:r>
              <a:t/>
            </a:r>
            <a:endParaRPr>
              <a:latin typeface="Consolas"/>
              <a:ea typeface="Consolas"/>
              <a:cs typeface="Consolas"/>
              <a:sym typeface="Consolas"/>
            </a:endParaRPr>
          </a:p>
          <a:p>
            <a:pPr indent="0" lvl="0" marL="0" rtl="0" algn="l">
              <a:spcBef>
                <a:spcPts val="1200"/>
              </a:spcBef>
              <a:spcAft>
                <a:spcPts val="0"/>
              </a:spcAft>
              <a:buNone/>
            </a:pPr>
            <a:r>
              <a:rPr lang="en-GB" sz="1600"/>
              <a:t>Other options to specify the version of a package are:</a:t>
            </a:r>
            <a:endParaRPr sz="1600"/>
          </a:p>
          <a:p>
            <a:pPr indent="0" lvl="0" marL="0" rtl="0" algn="l">
              <a:spcBef>
                <a:spcPts val="1200"/>
              </a:spcBef>
              <a:spcAft>
                <a:spcPts val="1200"/>
              </a:spcAft>
              <a:buNone/>
            </a:pPr>
            <a:r>
              <a:t/>
            </a:r>
            <a:endParaRPr/>
          </a:p>
        </p:txBody>
      </p:sp>
      <p:sp>
        <p:nvSpPr>
          <p:cNvPr id="346" name="Google Shape;346;p43"/>
          <p:cNvSpPr txBox="1"/>
          <p:nvPr>
            <p:ph idx="1" type="body"/>
          </p:nvPr>
        </p:nvSpPr>
        <p:spPr>
          <a:xfrm>
            <a:off x="2263200" y="1450350"/>
            <a:ext cx="4617600" cy="2242800"/>
          </a:xfrm>
          <a:prstGeom prst="rect">
            <a:avLst/>
          </a:prstGeom>
          <a:solidFill>
            <a:srgbClr val="2C2B2B"/>
          </a:solidFill>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050">
                <a:solidFill>
                  <a:srgbClr val="6A9955"/>
                </a:solidFill>
                <a:highlight>
                  <a:srgbClr val="1E1E1E"/>
                </a:highlight>
                <a:latin typeface="Consolas"/>
                <a:ea typeface="Consolas"/>
                <a:cs typeface="Consolas"/>
                <a:sym typeface="Consolas"/>
              </a:rPr>
              <a:t>###### You can write here which packages are necessary to run your code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GB" sz="1050">
                <a:solidFill>
                  <a:srgbClr val="6A9955"/>
                </a:solidFill>
                <a:highlight>
                  <a:srgbClr val="1E1E1E"/>
                </a:highlight>
                <a:latin typeface="Consolas"/>
                <a:ea typeface="Consolas"/>
                <a:cs typeface="Consolas"/>
                <a:sym typeface="Consolas"/>
              </a:rPr>
              <a:t>##You can specify the version using '=='. For example: numpy==1.21.2</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GB" sz="1050">
                <a:solidFill>
                  <a:srgbClr val="4EC9B0"/>
                </a:solidFill>
                <a:highlight>
                  <a:srgbClr val="1E1E1E"/>
                </a:highlight>
                <a:latin typeface="Consolas"/>
                <a:ea typeface="Consolas"/>
                <a:cs typeface="Consolas"/>
                <a:sym typeface="Consolas"/>
              </a:rPr>
              <a:t>numpy</a:t>
            </a:r>
            <a:endParaRPr sz="1050">
              <a:solidFill>
                <a:srgbClr val="4EC9B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GB" sz="1050">
                <a:solidFill>
                  <a:srgbClr val="4EC9B0"/>
                </a:solidFill>
                <a:highlight>
                  <a:srgbClr val="1E1E1E"/>
                </a:highlight>
                <a:latin typeface="Consolas"/>
                <a:ea typeface="Consolas"/>
                <a:cs typeface="Consolas"/>
                <a:sym typeface="Consolas"/>
              </a:rPr>
              <a:t>Pillow</a:t>
            </a:r>
            <a:endParaRPr sz="1050">
              <a:solidFill>
                <a:srgbClr val="4EC9B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GB" sz="1050">
                <a:solidFill>
                  <a:srgbClr val="4EC9B0"/>
                </a:solidFill>
                <a:highlight>
                  <a:srgbClr val="1E1E1E"/>
                </a:highlight>
                <a:latin typeface="Consolas"/>
                <a:ea typeface="Consolas"/>
                <a:cs typeface="Consolas"/>
                <a:sym typeface="Consolas"/>
              </a:rPr>
              <a:t>ipywidgets</a:t>
            </a:r>
            <a:endParaRPr sz="1050">
              <a:solidFill>
                <a:srgbClr val="C586C0"/>
              </a:solidFill>
              <a:highlight>
                <a:srgbClr val="1E1E1E"/>
              </a:highlight>
              <a:latin typeface="Consolas"/>
              <a:ea typeface="Consolas"/>
              <a:cs typeface="Consolas"/>
              <a:sym typeface="Consolas"/>
            </a:endParaRPr>
          </a:p>
        </p:txBody>
      </p:sp>
      <p:sp>
        <p:nvSpPr>
          <p:cNvPr id="347" name="Google Shape;347;p43"/>
          <p:cNvSpPr txBox="1"/>
          <p:nvPr>
            <p:ph idx="1" type="body"/>
          </p:nvPr>
        </p:nvSpPr>
        <p:spPr>
          <a:xfrm>
            <a:off x="179300" y="4160175"/>
            <a:ext cx="8322600" cy="9255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b="1" lang="en-GB" sz="1465">
                <a:latin typeface="Consolas"/>
                <a:ea typeface="Consolas"/>
                <a:cs typeface="Consolas"/>
                <a:sym typeface="Consolas"/>
              </a:rPr>
              <a:t>Numpy </a:t>
            </a:r>
            <a:r>
              <a:rPr b="1" lang="en-GB" sz="1465">
                <a:latin typeface="Consolas"/>
                <a:ea typeface="Consolas"/>
                <a:cs typeface="Consolas"/>
                <a:sym typeface="Consolas"/>
              </a:rPr>
              <a:t>&gt;=1.0 , &lt;1.21.2</a:t>
            </a:r>
            <a:r>
              <a:rPr lang="en-GB" sz="1465">
                <a:latin typeface="Consolas"/>
                <a:ea typeface="Consolas"/>
                <a:cs typeface="Consolas"/>
                <a:sym typeface="Consolas"/>
              </a:rPr>
              <a:t> </a:t>
            </a:r>
            <a:r>
              <a:rPr i="1" lang="en-GB" sz="1465">
                <a:latin typeface="Consolas"/>
                <a:ea typeface="Consolas"/>
                <a:cs typeface="Consolas"/>
                <a:sym typeface="Consolas"/>
              </a:rPr>
              <a:t># For 1.0 or </a:t>
            </a:r>
            <a:r>
              <a:rPr i="1" lang="en-GB" sz="1465">
                <a:latin typeface="Consolas"/>
                <a:ea typeface="Consolas"/>
                <a:cs typeface="Consolas"/>
                <a:sym typeface="Consolas"/>
              </a:rPr>
              <a:t>greater</a:t>
            </a:r>
            <a:r>
              <a:rPr i="1" lang="en-GB" sz="1465">
                <a:latin typeface="Consolas"/>
                <a:ea typeface="Consolas"/>
                <a:cs typeface="Consolas"/>
                <a:sym typeface="Consolas"/>
              </a:rPr>
              <a:t> but not 1.21.2 or higher</a:t>
            </a:r>
            <a:br>
              <a:rPr lang="en-GB" sz="1465">
                <a:latin typeface="Consolas"/>
                <a:ea typeface="Consolas"/>
                <a:cs typeface="Consolas"/>
                <a:sym typeface="Consolas"/>
              </a:rPr>
            </a:br>
            <a:r>
              <a:rPr b="1" lang="en-GB" sz="1465">
                <a:latin typeface="Consolas"/>
                <a:ea typeface="Consolas"/>
                <a:cs typeface="Consolas"/>
                <a:sym typeface="Consolas"/>
              </a:rPr>
              <a:t>Numpy ~= 1.21.2</a:t>
            </a:r>
            <a:r>
              <a:rPr lang="en-GB" sz="1465">
                <a:latin typeface="Consolas"/>
                <a:ea typeface="Consolas"/>
                <a:cs typeface="Consolas"/>
                <a:sym typeface="Consolas"/>
              </a:rPr>
              <a:t>   </a:t>
            </a:r>
            <a:r>
              <a:rPr i="1" lang="en-GB" sz="1465">
                <a:latin typeface="Consolas"/>
                <a:ea typeface="Consolas"/>
                <a:cs typeface="Consolas"/>
                <a:sym typeface="Consolas"/>
              </a:rPr>
              <a:t>#For a compatible release</a:t>
            </a:r>
            <a:endParaRPr i="1" sz="1465">
              <a:latin typeface="Consolas"/>
              <a:ea typeface="Consolas"/>
              <a:cs typeface="Consolas"/>
              <a:sym typeface="Consolas"/>
            </a:endParaRPr>
          </a:p>
          <a:p>
            <a:pPr indent="0" lvl="0" marL="0" rtl="0" algn="l">
              <a:lnSpc>
                <a:spcPct val="80000"/>
              </a:lnSpc>
              <a:spcBef>
                <a:spcPts val="1200"/>
              </a:spcBef>
              <a:spcAft>
                <a:spcPts val="1200"/>
              </a:spcAft>
              <a:buSzPts val="1018"/>
              <a:buNone/>
            </a:pPr>
            <a:r>
              <a:rPr lang="en-GB" sz="1465"/>
              <a:t>Among others (</a:t>
            </a:r>
            <a:r>
              <a:rPr lang="en-GB" sz="1465" u="sng">
                <a:solidFill>
                  <a:schemeClr val="hlink"/>
                </a:solidFill>
                <a:hlinkClick r:id="rId3"/>
              </a:rPr>
              <a:t>Documentation</a:t>
            </a:r>
            <a:r>
              <a:rPr lang="en-GB" sz="1465"/>
              <a:t>).</a:t>
            </a:r>
            <a:endParaRPr sz="1465"/>
          </a:p>
        </p:txBody>
      </p:sp>
      <p:sp>
        <p:nvSpPr>
          <p:cNvPr id="348" name="Google Shape;348;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4"/>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.gitignore</a:t>
            </a:r>
            <a:endParaRPr/>
          </a:p>
        </p:txBody>
      </p:sp>
      <p:sp>
        <p:nvSpPr>
          <p:cNvPr id="354" name="Google Shape;354;p44"/>
          <p:cNvSpPr txBox="1"/>
          <p:nvPr>
            <p:ph idx="1" type="body"/>
          </p:nvPr>
        </p:nvSpPr>
        <p:spPr>
          <a:xfrm>
            <a:off x="136150" y="665750"/>
            <a:ext cx="8885100" cy="39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Git is a helpful file that specifies which folders and scripts Git shouldn't push into your repository but, instead, you are using locally.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More info: </a:t>
            </a:r>
            <a:r>
              <a:rPr lang="en-GB" u="sng">
                <a:solidFill>
                  <a:schemeClr val="hlink"/>
                </a:solidFill>
                <a:hlinkClick r:id="rId3"/>
              </a:rPr>
              <a:t>https://git-scm.com/docs/gitignore</a:t>
            </a:r>
            <a:r>
              <a:rPr lang="en-GB"/>
              <a:t> </a:t>
            </a:r>
            <a:endParaRPr/>
          </a:p>
        </p:txBody>
      </p:sp>
      <p:sp>
        <p:nvSpPr>
          <p:cNvPr id="355" name="Google Shape;35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5"/>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a:t>
            </a:r>
            <a:r>
              <a:rPr lang="en-GB"/>
              <a:t>valuation of results</a:t>
            </a:r>
            <a:endParaRPr/>
          </a:p>
        </p:txBody>
      </p:sp>
      <p:sp>
        <p:nvSpPr>
          <p:cNvPr id="361" name="Google Shape;361;p45"/>
          <p:cNvSpPr txBox="1"/>
          <p:nvPr>
            <p:ph idx="1" type="body"/>
          </p:nvPr>
        </p:nvSpPr>
        <p:spPr>
          <a:xfrm>
            <a:off x="136150" y="665750"/>
            <a:ext cx="8885100" cy="395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 should be able to run </a:t>
            </a:r>
            <a:r>
              <a:rPr lang="en-GB">
                <a:solidFill>
                  <a:schemeClr val="lt2"/>
                </a:solidFill>
                <a:highlight>
                  <a:schemeClr val="dk2"/>
                </a:highlight>
                <a:latin typeface="Consolas"/>
                <a:ea typeface="Consolas"/>
                <a:cs typeface="Consolas"/>
                <a:sym typeface="Consolas"/>
              </a:rPr>
              <a:t>! pip install git+link_of_your_repo</a:t>
            </a:r>
            <a:r>
              <a:rPr lang="en-GB">
                <a:solidFill>
                  <a:schemeClr val="lt2"/>
                </a:solidFill>
                <a:highlight>
                  <a:schemeClr val="dk2"/>
                </a:highlight>
              </a:rPr>
              <a:t> </a:t>
            </a:r>
            <a:r>
              <a:rPr lang="en-GB">
                <a:solidFill>
                  <a:schemeClr val="lt2"/>
                </a:solidFill>
              </a:rPr>
              <a:t> </a:t>
            </a:r>
            <a:r>
              <a:rPr lang="en-GB"/>
              <a:t>on Google Colab or Jupyter Notebook and use the function that you created previously.</a:t>
            </a:r>
            <a:endParaRPr/>
          </a:p>
        </p:txBody>
      </p:sp>
      <p:sp>
        <p:nvSpPr>
          <p:cNvPr id="362" name="Google Shape;362;p45"/>
          <p:cNvSpPr/>
          <p:nvPr/>
        </p:nvSpPr>
        <p:spPr>
          <a:xfrm>
            <a:off x="3751238" y="1885702"/>
            <a:ext cx="1178715" cy="1512286"/>
          </a:xfrm>
          <a:custGeom>
            <a:rect b="b" l="l" r="r" t="t"/>
            <a:pathLst>
              <a:path extrusionOk="0" h="21949" w="17107">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42B8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363" name="Google Shape;363;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6"/>
          <p:cNvSpPr txBox="1"/>
          <p:nvPr>
            <p:ph type="title"/>
          </p:nvPr>
        </p:nvSpPr>
        <p:spPr>
          <a:xfrm>
            <a:off x="514800" y="501300"/>
            <a:ext cx="8114400" cy="4140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And we are done!</a:t>
            </a:r>
            <a:endParaRPr/>
          </a:p>
          <a:p>
            <a:pPr indent="0" lvl="0" marL="0" rtl="0" algn="ctr">
              <a:spcBef>
                <a:spcPts val="0"/>
              </a:spcBef>
              <a:spcAft>
                <a:spcPts val="0"/>
              </a:spcAft>
              <a:buNone/>
            </a:pPr>
            <a:r>
              <a:rPr lang="en-GB"/>
              <a:t> </a:t>
            </a:r>
            <a:endParaRPr/>
          </a:p>
          <a:p>
            <a:pPr indent="0" lvl="0" marL="0" rtl="0" algn="ctr">
              <a:spcBef>
                <a:spcPts val="0"/>
              </a:spcBef>
              <a:spcAft>
                <a:spcPts val="0"/>
              </a:spcAft>
              <a:buNone/>
            </a:pPr>
            <a:r>
              <a:rPr lang="en-GB"/>
              <a:t>Thank you</a:t>
            </a:r>
            <a:endParaRPr/>
          </a:p>
        </p:txBody>
      </p:sp>
      <p:sp>
        <p:nvSpPr>
          <p:cNvPr id="369" name="Google Shape;369;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GitHub: Overview</a:t>
            </a:r>
            <a:endParaRPr/>
          </a:p>
        </p:txBody>
      </p:sp>
      <p:sp>
        <p:nvSpPr>
          <p:cNvPr id="82" name="Google Shape;82;p16"/>
          <p:cNvSpPr txBox="1"/>
          <p:nvPr>
            <p:ph idx="1" type="body"/>
          </p:nvPr>
        </p:nvSpPr>
        <p:spPr>
          <a:xfrm>
            <a:off x="136150" y="665750"/>
            <a:ext cx="8885100" cy="39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a:t>We can decide if we want to use Git with either a GUI or the command line.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Some of the main commands of GitHub are: </a:t>
            </a:r>
            <a:r>
              <a:rPr b="1" lang="en-GB"/>
              <a:t>clone, status, branch, checkout, add, commit, push and pull. </a:t>
            </a:r>
            <a:endParaRPr b="1"/>
          </a:p>
        </p:txBody>
      </p:sp>
      <p:grpSp>
        <p:nvGrpSpPr>
          <p:cNvPr id="83" name="Google Shape;83;p16"/>
          <p:cNvGrpSpPr/>
          <p:nvPr/>
        </p:nvGrpSpPr>
        <p:grpSpPr>
          <a:xfrm>
            <a:off x="3599646" y="3190787"/>
            <a:ext cx="1481907" cy="1427158"/>
            <a:chOff x="2583325" y="2972875"/>
            <a:chExt cx="462850" cy="445750"/>
          </a:xfrm>
        </p:grpSpPr>
        <p:sp>
          <p:nvSpPr>
            <p:cNvPr id="84" name="Google Shape;84;p16"/>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6" name="Google Shape;86;p16"/>
          <p:cNvPicPr preferRelativeResize="0"/>
          <p:nvPr/>
        </p:nvPicPr>
        <p:blipFill>
          <a:blip r:embed="rId3">
            <a:alphaModFix/>
          </a:blip>
          <a:stretch>
            <a:fillRect/>
          </a:stretch>
        </p:blipFill>
        <p:spPr>
          <a:xfrm>
            <a:off x="3894950" y="3286975"/>
            <a:ext cx="891300" cy="891300"/>
          </a:xfrm>
          <a:prstGeom prst="rect">
            <a:avLst/>
          </a:prstGeom>
          <a:noFill/>
          <a:ln>
            <a:noFill/>
          </a:ln>
        </p:spPr>
      </p:pic>
      <p:sp>
        <p:nvSpPr>
          <p:cNvPr id="87" name="Google Shape;87;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Anaconda</a:t>
            </a:r>
            <a:endParaRPr/>
          </a:p>
        </p:txBody>
      </p:sp>
      <p:sp>
        <p:nvSpPr>
          <p:cNvPr id="93" name="Google Shape;93;p17"/>
          <p:cNvSpPr txBox="1"/>
          <p:nvPr>
            <p:ph idx="1" type="body"/>
          </p:nvPr>
        </p:nvSpPr>
        <p:spPr>
          <a:xfrm>
            <a:off x="136150" y="665750"/>
            <a:ext cx="8885100" cy="395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It</a:t>
            </a:r>
            <a:r>
              <a:rPr lang="en-GB"/>
              <a:t> is a Python distribution platform that allows us to install and manage Python libraries together with several Virtual Environments. Its installation comes with various packages and elements such as Jupyter Notebook, Spyder, Pycharm, and its GUI: Anaconda Navigator.</a:t>
            </a:r>
            <a:endParaRPr/>
          </a:p>
        </p:txBody>
      </p:sp>
      <p:pic>
        <p:nvPicPr>
          <p:cNvPr id="94" name="Google Shape;94;p17"/>
          <p:cNvPicPr preferRelativeResize="0"/>
          <p:nvPr/>
        </p:nvPicPr>
        <p:blipFill>
          <a:blip r:embed="rId3">
            <a:alphaModFix/>
          </a:blip>
          <a:stretch>
            <a:fillRect/>
          </a:stretch>
        </p:blipFill>
        <p:spPr>
          <a:xfrm>
            <a:off x="3112650" y="2571752"/>
            <a:ext cx="2918700" cy="1456100"/>
          </a:xfrm>
          <a:prstGeom prst="rect">
            <a:avLst/>
          </a:prstGeom>
          <a:noFill/>
          <a:ln>
            <a:noFill/>
          </a:ln>
        </p:spPr>
      </p:pic>
      <p:pic>
        <p:nvPicPr>
          <p:cNvPr id="95" name="Google Shape;95;p17"/>
          <p:cNvPicPr preferRelativeResize="0"/>
          <p:nvPr/>
        </p:nvPicPr>
        <p:blipFill>
          <a:blip r:embed="rId4">
            <a:alphaModFix/>
          </a:blip>
          <a:stretch>
            <a:fillRect/>
          </a:stretch>
        </p:blipFill>
        <p:spPr>
          <a:xfrm>
            <a:off x="1727325" y="3616350"/>
            <a:ext cx="1275225" cy="1275225"/>
          </a:xfrm>
          <a:prstGeom prst="rect">
            <a:avLst/>
          </a:prstGeom>
          <a:noFill/>
          <a:ln>
            <a:noFill/>
          </a:ln>
        </p:spPr>
      </p:pic>
      <p:pic>
        <p:nvPicPr>
          <p:cNvPr id="96" name="Google Shape;96;p17"/>
          <p:cNvPicPr preferRelativeResize="0"/>
          <p:nvPr/>
        </p:nvPicPr>
        <p:blipFill>
          <a:blip r:embed="rId5">
            <a:alphaModFix/>
          </a:blip>
          <a:stretch>
            <a:fillRect/>
          </a:stretch>
        </p:blipFill>
        <p:spPr>
          <a:xfrm>
            <a:off x="6295150" y="3655612"/>
            <a:ext cx="1032375" cy="1196702"/>
          </a:xfrm>
          <a:prstGeom prst="rect">
            <a:avLst/>
          </a:prstGeom>
          <a:noFill/>
          <a:ln>
            <a:noFill/>
          </a:ln>
        </p:spPr>
      </p:pic>
      <p:sp>
        <p:nvSpPr>
          <p:cNvPr id="97" name="Google Shape;9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Prerequisites</a:t>
            </a:r>
            <a:endParaRPr/>
          </a:p>
        </p:txBody>
      </p:sp>
      <p:sp>
        <p:nvSpPr>
          <p:cNvPr id="103" name="Google Shape;103;p18"/>
          <p:cNvSpPr txBox="1"/>
          <p:nvPr>
            <p:ph idx="1" type="body"/>
          </p:nvPr>
        </p:nvSpPr>
        <p:spPr>
          <a:xfrm>
            <a:off x="136150" y="665750"/>
            <a:ext cx="8885100" cy="39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 carry out the tasks of this exercise, you need to install two essential components, namely Git and Anaconda. Their installation is straightforward, so you only have to follow the instructions.</a:t>
            </a:r>
            <a:endParaRPr/>
          </a:p>
          <a:p>
            <a:pPr indent="-342900" lvl="0" marL="457200" rtl="0" algn="l">
              <a:spcBef>
                <a:spcPts val="1200"/>
              </a:spcBef>
              <a:spcAft>
                <a:spcPts val="0"/>
              </a:spcAft>
              <a:buSzPts val="1800"/>
              <a:buChar char="●"/>
            </a:pPr>
            <a:r>
              <a:rPr lang="en-GB" u="sng">
                <a:solidFill>
                  <a:schemeClr val="hlink"/>
                </a:solidFill>
                <a:hlinkClick r:id="rId3"/>
              </a:rPr>
              <a:t>Link to Git</a:t>
            </a:r>
            <a:br>
              <a:rPr lang="en-GB"/>
            </a:br>
            <a:endParaRPr/>
          </a:p>
          <a:p>
            <a:pPr indent="-342900" lvl="0" marL="457200" rtl="0" algn="l">
              <a:spcBef>
                <a:spcPts val="0"/>
              </a:spcBef>
              <a:spcAft>
                <a:spcPts val="0"/>
              </a:spcAft>
              <a:buSzPts val="1800"/>
              <a:buChar char="●"/>
            </a:pPr>
            <a:r>
              <a:rPr lang="en-GB" u="sng">
                <a:solidFill>
                  <a:schemeClr val="hlink"/>
                </a:solidFill>
                <a:hlinkClick r:id="rId4"/>
              </a:rPr>
              <a:t>Link to Anaconda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04" name="Google Shape;104;p18"/>
          <p:cNvSpPr/>
          <p:nvPr/>
        </p:nvSpPr>
        <p:spPr>
          <a:xfrm>
            <a:off x="2707348" y="54042"/>
            <a:ext cx="572832" cy="572724"/>
          </a:xfrm>
          <a:custGeom>
            <a:rect b="b" l="l" r="r" t="t"/>
            <a:pathLst>
              <a:path extrusionOk="0" h="21600" w="2160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rgbClr val="42B8DB"/>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100">
              <a:solidFill>
                <a:srgbClr val="000000"/>
              </a:solidFill>
              <a:latin typeface="Calibri"/>
              <a:ea typeface="Calibri"/>
              <a:cs typeface="Calibri"/>
              <a:sym typeface="Calibri"/>
            </a:endParaRPr>
          </a:p>
        </p:txBody>
      </p:sp>
      <p:pic>
        <p:nvPicPr>
          <p:cNvPr id="105" name="Google Shape;105;p18"/>
          <p:cNvPicPr preferRelativeResize="0"/>
          <p:nvPr/>
        </p:nvPicPr>
        <p:blipFill>
          <a:blip r:embed="rId5">
            <a:alphaModFix/>
          </a:blip>
          <a:stretch>
            <a:fillRect/>
          </a:stretch>
        </p:blipFill>
        <p:spPr>
          <a:xfrm>
            <a:off x="4470825" y="3647400"/>
            <a:ext cx="1784474" cy="745850"/>
          </a:xfrm>
          <a:prstGeom prst="rect">
            <a:avLst/>
          </a:prstGeom>
          <a:noFill/>
          <a:ln>
            <a:noFill/>
          </a:ln>
        </p:spPr>
      </p:pic>
      <p:pic>
        <p:nvPicPr>
          <p:cNvPr id="106" name="Google Shape;106;p18"/>
          <p:cNvPicPr preferRelativeResize="0"/>
          <p:nvPr/>
        </p:nvPicPr>
        <p:blipFill>
          <a:blip r:embed="rId6">
            <a:alphaModFix/>
          </a:blip>
          <a:stretch>
            <a:fillRect/>
          </a:stretch>
        </p:blipFill>
        <p:spPr>
          <a:xfrm>
            <a:off x="6954222" y="3474500"/>
            <a:ext cx="1927353" cy="961525"/>
          </a:xfrm>
          <a:prstGeom prst="rect">
            <a:avLst/>
          </a:prstGeom>
          <a:noFill/>
          <a:ln>
            <a:noFill/>
          </a:ln>
        </p:spPr>
      </p:pic>
      <p:sp>
        <p:nvSpPr>
          <p:cNvPr id="107" name="Google Shape;107;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1. Create your first repository</a:t>
            </a:r>
            <a:endParaRPr/>
          </a:p>
        </p:txBody>
      </p:sp>
      <p:sp>
        <p:nvSpPr>
          <p:cNvPr id="113" name="Google Shape;113;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1</a:t>
            </a:r>
            <a:r>
              <a:rPr lang="en-GB"/>
              <a:t>. Task: Create your first repository</a:t>
            </a:r>
            <a:endParaRPr/>
          </a:p>
        </p:txBody>
      </p:sp>
      <p:sp>
        <p:nvSpPr>
          <p:cNvPr id="119" name="Google Shape;119;p20"/>
          <p:cNvSpPr txBox="1"/>
          <p:nvPr>
            <p:ph idx="1" type="body"/>
          </p:nvPr>
        </p:nvSpPr>
        <p:spPr>
          <a:xfrm>
            <a:off x="136150" y="665750"/>
            <a:ext cx="8885100" cy="39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a:t>The first step is to set an account on </a:t>
            </a:r>
            <a:r>
              <a:rPr b="1" lang="en-GB" u="sng">
                <a:solidFill>
                  <a:schemeClr val="hlink"/>
                </a:solidFill>
                <a:hlinkClick r:id="rId3"/>
              </a:rPr>
              <a:t>GitHub</a:t>
            </a:r>
            <a:r>
              <a:rPr lang="en-GB"/>
              <a:t>. After following the instructions, the subsequent procedure is to create your first repo!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To do it, you can press the green button 'New' on the feed or follow: </a:t>
            </a:r>
            <a:endParaRPr/>
          </a:p>
          <a:p>
            <a:pPr indent="0" lvl="0" marL="0" rtl="0" algn="l">
              <a:spcBef>
                <a:spcPts val="1200"/>
              </a:spcBef>
              <a:spcAft>
                <a:spcPts val="0"/>
              </a:spcAft>
              <a:buNone/>
            </a:pPr>
            <a:r>
              <a:t/>
            </a:r>
            <a:endParaRPr/>
          </a:p>
          <a:p>
            <a:pPr indent="457200" lvl="0" marL="0" rtl="0" algn="l">
              <a:spcBef>
                <a:spcPts val="1200"/>
              </a:spcBef>
              <a:spcAft>
                <a:spcPts val="1200"/>
              </a:spcAft>
              <a:buNone/>
            </a:pPr>
            <a:r>
              <a:rPr lang="en-GB"/>
              <a:t>Profile → Repositories → </a:t>
            </a:r>
            <a:endParaRPr/>
          </a:p>
        </p:txBody>
      </p:sp>
      <p:pic>
        <p:nvPicPr>
          <p:cNvPr id="120" name="Google Shape;120;p20"/>
          <p:cNvPicPr preferRelativeResize="0"/>
          <p:nvPr/>
        </p:nvPicPr>
        <p:blipFill rotWithShape="1">
          <a:blip r:embed="rId4">
            <a:alphaModFix/>
          </a:blip>
          <a:srcRect b="9152" l="3094" r="2556" t="4988"/>
          <a:stretch/>
        </p:blipFill>
        <p:spPr>
          <a:xfrm>
            <a:off x="3137700" y="3385800"/>
            <a:ext cx="1079700" cy="419100"/>
          </a:xfrm>
          <a:prstGeom prst="roundRect">
            <a:avLst>
              <a:gd fmla="val 16667" name="adj"/>
            </a:avLst>
          </a:prstGeom>
          <a:noFill/>
          <a:ln>
            <a:noFill/>
          </a:ln>
        </p:spPr>
      </p:pic>
      <p:pic>
        <p:nvPicPr>
          <p:cNvPr id="121" name="Google Shape;121;p20"/>
          <p:cNvPicPr preferRelativeResize="0"/>
          <p:nvPr/>
        </p:nvPicPr>
        <p:blipFill>
          <a:blip r:embed="rId5">
            <a:alphaModFix/>
          </a:blip>
          <a:stretch>
            <a:fillRect/>
          </a:stretch>
        </p:blipFill>
        <p:spPr>
          <a:xfrm>
            <a:off x="7364200" y="3381250"/>
            <a:ext cx="1236700" cy="1236700"/>
          </a:xfrm>
          <a:prstGeom prst="rect">
            <a:avLst/>
          </a:prstGeom>
          <a:noFill/>
          <a:ln>
            <a:noFill/>
          </a:ln>
        </p:spPr>
      </p:pic>
      <p:sp>
        <p:nvSpPr>
          <p:cNvPr id="122" name="Google Shape;12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80300" y="5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1</a:t>
            </a:r>
            <a:r>
              <a:rPr lang="en-GB"/>
              <a:t>. Task: Create your first repository</a:t>
            </a:r>
            <a:endParaRPr/>
          </a:p>
        </p:txBody>
      </p:sp>
      <p:sp>
        <p:nvSpPr>
          <p:cNvPr id="128" name="Google Shape;128;p21"/>
          <p:cNvSpPr txBox="1"/>
          <p:nvPr>
            <p:ph idx="1" type="body"/>
          </p:nvPr>
        </p:nvSpPr>
        <p:spPr>
          <a:xfrm>
            <a:off x="136150" y="665750"/>
            <a:ext cx="8885100" cy="395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As a repository name, use your  IdM-ID (this will help us later). We recommend always writing a short description; it helps everyone who checks your work (and yourself) to identify the contents of your repo.</a:t>
            </a:r>
            <a:endParaRPr/>
          </a:p>
        </p:txBody>
      </p:sp>
      <p:pic>
        <p:nvPicPr>
          <p:cNvPr id="129" name="Google Shape;129;p21"/>
          <p:cNvPicPr preferRelativeResize="0"/>
          <p:nvPr/>
        </p:nvPicPr>
        <p:blipFill>
          <a:blip r:embed="rId3">
            <a:alphaModFix/>
          </a:blip>
          <a:stretch>
            <a:fillRect/>
          </a:stretch>
        </p:blipFill>
        <p:spPr>
          <a:xfrm>
            <a:off x="1635125" y="2114500"/>
            <a:ext cx="5887125" cy="2503450"/>
          </a:xfrm>
          <a:prstGeom prst="rect">
            <a:avLst/>
          </a:prstGeom>
          <a:noFill/>
          <a:ln>
            <a:noFill/>
          </a:ln>
        </p:spPr>
      </p:pic>
      <p:sp>
        <p:nvSpPr>
          <p:cNvPr id="130" name="Google Shape;130;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DSSS">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