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9" r:id="rId5"/>
    <p:sldId id="260" r:id="rId6"/>
    <p:sldId id="261" r:id="rId7"/>
    <p:sldId id="262" r:id="rId8"/>
    <p:sldId id="263" r:id="rId9"/>
    <p:sldId id="266" r:id="rId10"/>
    <p:sldId id="264" r:id="rId11"/>
    <p:sldId id="267" r:id="rId12"/>
    <p:sldId id="268" r:id="rId13"/>
    <p:sldId id="269" r:id="rId14"/>
    <p:sldId id="265" r:id="rId15"/>
    <p:sldId id="270" r:id="rId16"/>
    <p:sldId id="271" r:id="rId17"/>
    <p:sldId id="272" r:id="rId18"/>
    <p:sldId id="273" r:id="rId19"/>
    <p:sldId id="274" r:id="rId20"/>
    <p:sldId id="27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BD07EE0-37EC-4F61-BF3D-EA5D4B834DDA}" type="datetimeFigureOut">
              <a:rPr lang="en-US" smtClean="0"/>
              <a:pPr/>
              <a:t>6/11/2021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E2E689A-700B-47FA-B591-78B9AA8CC3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07EE0-37EC-4F61-BF3D-EA5D4B834DDA}"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E689A-700B-47FA-B591-78B9AA8CC3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07EE0-37EC-4F61-BF3D-EA5D4B834DDA}"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E689A-700B-47FA-B591-78B9AA8CC3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BD07EE0-37EC-4F61-BF3D-EA5D4B834DDA}" type="datetimeFigureOut">
              <a:rPr lang="en-US" smtClean="0"/>
              <a:pPr/>
              <a:t>6/11/2021</a:t>
            </a:fld>
            <a:endParaRPr lang="en-US"/>
          </a:p>
        </p:txBody>
      </p:sp>
      <p:sp>
        <p:nvSpPr>
          <p:cNvPr id="9" name="Slide Number Placeholder 8"/>
          <p:cNvSpPr>
            <a:spLocks noGrp="1"/>
          </p:cNvSpPr>
          <p:nvPr>
            <p:ph type="sldNum" sz="quarter" idx="15"/>
          </p:nvPr>
        </p:nvSpPr>
        <p:spPr/>
        <p:txBody>
          <a:bodyPr rtlCol="0"/>
          <a:lstStyle/>
          <a:p>
            <a:fld id="{5E2E689A-700B-47FA-B591-78B9AA8CC3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BD07EE0-37EC-4F61-BF3D-EA5D4B834DDA}" type="datetimeFigureOut">
              <a:rPr lang="en-US" smtClean="0"/>
              <a:pPr/>
              <a:t>6/11/2021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E2E689A-700B-47FA-B591-78B9AA8CC3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BD07EE0-37EC-4F61-BF3D-EA5D4B834DDA}"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E689A-700B-47FA-B591-78B9AA8CC3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BD07EE0-37EC-4F61-BF3D-EA5D4B834DDA}"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E689A-700B-47FA-B591-78B9AA8CC3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BD07EE0-37EC-4F61-BF3D-EA5D4B834DDA}" type="datetimeFigureOut">
              <a:rPr lang="en-US" smtClean="0"/>
              <a:pPr/>
              <a:t>6/11/2021</a:t>
            </a:fld>
            <a:endParaRPr lang="en-US"/>
          </a:p>
        </p:txBody>
      </p:sp>
      <p:sp>
        <p:nvSpPr>
          <p:cNvPr id="7" name="Slide Number Placeholder 6"/>
          <p:cNvSpPr>
            <a:spLocks noGrp="1"/>
          </p:cNvSpPr>
          <p:nvPr>
            <p:ph type="sldNum" sz="quarter" idx="11"/>
          </p:nvPr>
        </p:nvSpPr>
        <p:spPr/>
        <p:txBody>
          <a:bodyPr rtlCol="0"/>
          <a:lstStyle/>
          <a:p>
            <a:fld id="{5E2E689A-700B-47FA-B591-78B9AA8CC3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07EE0-37EC-4F61-BF3D-EA5D4B834DDA}"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E689A-700B-47FA-B591-78B9AA8CC3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BD07EE0-37EC-4F61-BF3D-EA5D4B834DDA}" type="datetimeFigureOut">
              <a:rPr lang="en-US" smtClean="0"/>
              <a:pPr/>
              <a:t>6/11/2021</a:t>
            </a:fld>
            <a:endParaRPr lang="en-US"/>
          </a:p>
        </p:txBody>
      </p:sp>
      <p:sp>
        <p:nvSpPr>
          <p:cNvPr id="22" name="Slide Number Placeholder 21"/>
          <p:cNvSpPr>
            <a:spLocks noGrp="1"/>
          </p:cNvSpPr>
          <p:nvPr>
            <p:ph type="sldNum" sz="quarter" idx="15"/>
          </p:nvPr>
        </p:nvSpPr>
        <p:spPr/>
        <p:txBody>
          <a:bodyPr rtlCol="0"/>
          <a:lstStyle/>
          <a:p>
            <a:fld id="{5E2E689A-700B-47FA-B591-78B9AA8CC3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BD07EE0-37EC-4F61-BF3D-EA5D4B834DDA}" type="datetimeFigureOut">
              <a:rPr lang="en-US" smtClean="0"/>
              <a:pPr/>
              <a:t>6/11/2021</a:t>
            </a:fld>
            <a:endParaRPr lang="en-US"/>
          </a:p>
        </p:txBody>
      </p:sp>
      <p:sp>
        <p:nvSpPr>
          <p:cNvPr id="18" name="Slide Number Placeholder 17"/>
          <p:cNvSpPr>
            <a:spLocks noGrp="1"/>
          </p:cNvSpPr>
          <p:nvPr>
            <p:ph type="sldNum" sz="quarter" idx="11"/>
          </p:nvPr>
        </p:nvSpPr>
        <p:spPr/>
        <p:txBody>
          <a:bodyPr rtlCol="0"/>
          <a:lstStyle/>
          <a:p>
            <a:fld id="{5E2E689A-700B-47FA-B591-78B9AA8CC3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BD07EE0-37EC-4F61-BF3D-EA5D4B834DDA}" type="datetimeFigureOut">
              <a:rPr lang="en-US" smtClean="0"/>
              <a:pPr/>
              <a:t>6/11/2021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2E689A-700B-47FA-B591-78B9AA8CC3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60" y="857232"/>
            <a:ext cx="6172200" cy="803744"/>
          </a:xfrm>
        </p:spPr>
        <p:txBody>
          <a:bodyPr/>
          <a:lstStyle/>
          <a:p>
            <a:pPr algn="ctr"/>
            <a:r>
              <a:rPr lang="en-US" dirty="0" smtClean="0"/>
              <a:t>HOUSING</a:t>
            </a:r>
            <a:endParaRPr lang="en-US" dirty="0"/>
          </a:p>
        </p:txBody>
      </p:sp>
      <p:sp>
        <p:nvSpPr>
          <p:cNvPr id="3" name="Subtitle 2"/>
          <p:cNvSpPr>
            <a:spLocks noGrp="1"/>
          </p:cNvSpPr>
          <p:nvPr>
            <p:ph type="subTitle" idx="1"/>
          </p:nvPr>
        </p:nvSpPr>
        <p:spPr/>
        <p:txBody>
          <a:bodyPr/>
          <a:lstStyle/>
          <a:p>
            <a:pPr algn="ctr"/>
            <a:r>
              <a:rPr lang="en-US" dirty="0" smtClean="0"/>
              <a:t>NAME: NITIN SINGH TATRARI</a:t>
            </a:r>
          </a:p>
          <a:p>
            <a:pPr algn="ctr"/>
            <a:r>
              <a:rPr lang="en-US" dirty="0" smtClean="0"/>
              <a:t>BATCH No. : 1825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572560" cy="571480"/>
          </a:xfrm>
        </p:spPr>
        <p:txBody>
          <a:bodyPr>
            <a:normAutofit fontScale="90000"/>
          </a:bodyPr>
          <a:lstStyle/>
          <a:p>
            <a:r>
              <a:rPr lang="en-US" dirty="0" smtClean="0"/>
              <a:t>(</a:t>
            </a:r>
            <a:r>
              <a:rPr lang="en-US" sz="2700" dirty="0" smtClean="0"/>
              <a:t>5)Finding correlation with continuous variables</a:t>
            </a:r>
            <a:endParaRPr lang="en-US" sz="2700" dirty="0"/>
          </a:p>
        </p:txBody>
      </p:sp>
      <p:pic>
        <p:nvPicPr>
          <p:cNvPr id="1026" name="Picture 2" descr="C:\Users\Nitin Singh Tatrari\Desktop\21.png"/>
          <p:cNvPicPr>
            <a:picLocks noChangeAspect="1" noChangeArrowheads="1"/>
          </p:cNvPicPr>
          <p:nvPr/>
        </p:nvPicPr>
        <p:blipFill>
          <a:blip r:embed="rId2"/>
          <a:srcRect/>
          <a:stretch>
            <a:fillRect/>
          </a:stretch>
        </p:blipFill>
        <p:spPr bwMode="auto">
          <a:xfrm>
            <a:off x="142844" y="555625"/>
            <a:ext cx="5643602" cy="6302375"/>
          </a:xfrm>
          <a:prstGeom prst="rect">
            <a:avLst/>
          </a:prstGeom>
          <a:noFill/>
        </p:spPr>
      </p:pic>
      <p:sp>
        <p:nvSpPr>
          <p:cNvPr id="4" name="TextBox 3"/>
          <p:cNvSpPr txBox="1"/>
          <p:nvPr/>
        </p:nvSpPr>
        <p:spPr>
          <a:xfrm>
            <a:off x="5929322" y="785794"/>
            <a:ext cx="2786082" cy="5078313"/>
          </a:xfrm>
          <a:prstGeom prst="rect">
            <a:avLst/>
          </a:prstGeom>
          <a:noFill/>
        </p:spPr>
        <p:txBody>
          <a:bodyPr wrap="square" rtlCol="0">
            <a:spAutoFit/>
          </a:bodyPr>
          <a:lstStyle/>
          <a:p>
            <a:r>
              <a:rPr lang="en-US" dirty="0" smtClean="0"/>
              <a:t>We drop all variables having correlation less than 15%.</a:t>
            </a:r>
          </a:p>
          <a:p>
            <a:r>
              <a:rPr lang="en-US" dirty="0" smtClean="0"/>
              <a:t>The variables to be drop are:-               '</a:t>
            </a:r>
            <a:r>
              <a:rPr lang="en-US" dirty="0" err="1" smtClean="0"/>
              <a:t>MSSubClass</a:t>
            </a:r>
            <a:r>
              <a:rPr lang="en-US" dirty="0" smtClean="0"/>
              <a:t>', '</a:t>
            </a:r>
            <a:r>
              <a:rPr lang="en-US" dirty="0" err="1" smtClean="0"/>
              <a:t>OverallCond</a:t>
            </a:r>
            <a:r>
              <a:rPr lang="en-US" dirty="0" smtClean="0"/>
              <a:t>', 'BsmtFinSF2', '</a:t>
            </a:r>
            <a:r>
              <a:rPr lang="en-US" dirty="0" err="1" smtClean="0"/>
              <a:t>LowQualFinSF</a:t>
            </a:r>
            <a:r>
              <a:rPr lang="en-US" dirty="0" smtClean="0"/>
              <a:t>', '</a:t>
            </a:r>
            <a:r>
              <a:rPr lang="en-US" dirty="0" err="1" smtClean="0"/>
              <a:t>BsmtHalfBath</a:t>
            </a:r>
            <a:r>
              <a:rPr lang="en-US" dirty="0" smtClean="0"/>
              <a:t>', '</a:t>
            </a:r>
            <a:r>
              <a:rPr lang="en-US" dirty="0" err="1" smtClean="0"/>
              <a:t>KitchenAbvGr</a:t>
            </a:r>
            <a:r>
              <a:rPr lang="en-US" dirty="0" smtClean="0"/>
              <a:t>', '</a:t>
            </a:r>
            <a:r>
              <a:rPr lang="en-US" dirty="0" err="1" smtClean="0"/>
              <a:t>EnclosedPorch</a:t>
            </a:r>
            <a:r>
              <a:rPr lang="en-US" dirty="0" smtClean="0"/>
              <a:t>', '3SsnPorch',     '</a:t>
            </a:r>
            <a:r>
              <a:rPr lang="en-US" dirty="0" err="1" smtClean="0"/>
              <a:t>ScreenPorch</a:t>
            </a:r>
            <a:r>
              <a:rPr lang="en-US" dirty="0" smtClean="0"/>
              <a:t>',  '</a:t>
            </a:r>
            <a:r>
              <a:rPr lang="en-US" dirty="0" err="1" smtClean="0"/>
              <a:t>MiscVal</a:t>
            </a:r>
            <a:r>
              <a:rPr lang="en-US" dirty="0" smtClean="0"/>
              <a:t>',             '</a:t>
            </a:r>
            <a:r>
              <a:rPr lang="en-US" dirty="0" err="1" smtClean="0"/>
              <a:t>MoSold</a:t>
            </a:r>
            <a:r>
              <a:rPr lang="en-US" dirty="0" smtClean="0"/>
              <a:t>',               '</a:t>
            </a:r>
            <a:r>
              <a:rPr lang="en-US" dirty="0" err="1" smtClean="0"/>
              <a:t>YrSold</a:t>
            </a:r>
            <a:r>
              <a:rPr lang="en-US" dirty="0" smtClean="0"/>
              <a:t>',         '</a:t>
            </a:r>
            <a:r>
              <a:rPr lang="en-US" dirty="0" err="1" smtClean="0"/>
              <a:t>GarageCars</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82594"/>
          </a:xfrm>
        </p:spPr>
        <p:txBody>
          <a:bodyPr/>
          <a:lstStyle/>
          <a:p>
            <a:r>
              <a:rPr lang="en-US" dirty="0" smtClean="0"/>
              <a:t>(6) </a:t>
            </a:r>
            <a:r>
              <a:rPr lang="en-US" sz="2400" dirty="0" smtClean="0"/>
              <a:t>Graphical analysis</a:t>
            </a:r>
            <a:endParaRPr lang="en-US" sz="2400" dirty="0"/>
          </a:p>
        </p:txBody>
      </p:sp>
      <p:pic>
        <p:nvPicPr>
          <p:cNvPr id="4098" name="Picture 2" descr="C:\Users\Nitin Singh Tatrari\Desktop\24.png"/>
          <p:cNvPicPr>
            <a:picLocks noChangeAspect="1" noChangeArrowheads="1"/>
          </p:cNvPicPr>
          <p:nvPr/>
        </p:nvPicPr>
        <p:blipFill>
          <a:blip r:embed="rId2"/>
          <a:srcRect/>
          <a:stretch>
            <a:fillRect/>
          </a:stretch>
        </p:blipFill>
        <p:spPr bwMode="auto">
          <a:xfrm>
            <a:off x="142844" y="642918"/>
            <a:ext cx="3071834" cy="2286016"/>
          </a:xfrm>
          <a:prstGeom prst="rect">
            <a:avLst/>
          </a:prstGeom>
          <a:noFill/>
        </p:spPr>
      </p:pic>
      <p:pic>
        <p:nvPicPr>
          <p:cNvPr id="4100" name="Picture 4" descr="C:\Users\Nitin Singh Tatrari\Desktop\27.png"/>
          <p:cNvPicPr>
            <a:picLocks noChangeAspect="1" noChangeArrowheads="1"/>
          </p:cNvPicPr>
          <p:nvPr/>
        </p:nvPicPr>
        <p:blipFill>
          <a:blip r:embed="rId3"/>
          <a:srcRect/>
          <a:stretch>
            <a:fillRect/>
          </a:stretch>
        </p:blipFill>
        <p:spPr bwMode="auto">
          <a:xfrm>
            <a:off x="3286116" y="642918"/>
            <a:ext cx="3286148" cy="2286016"/>
          </a:xfrm>
          <a:prstGeom prst="rect">
            <a:avLst/>
          </a:prstGeom>
          <a:noFill/>
        </p:spPr>
      </p:pic>
      <p:pic>
        <p:nvPicPr>
          <p:cNvPr id="4101" name="Picture 5" descr="C:\Users\Nitin Singh Tatrari\Desktop\30.png"/>
          <p:cNvPicPr>
            <a:picLocks noChangeAspect="1" noChangeArrowheads="1"/>
          </p:cNvPicPr>
          <p:nvPr/>
        </p:nvPicPr>
        <p:blipFill>
          <a:blip r:embed="rId4"/>
          <a:srcRect/>
          <a:stretch>
            <a:fillRect/>
          </a:stretch>
        </p:blipFill>
        <p:spPr bwMode="auto">
          <a:xfrm>
            <a:off x="285720" y="3000372"/>
            <a:ext cx="2857520" cy="1857388"/>
          </a:xfrm>
          <a:prstGeom prst="rect">
            <a:avLst/>
          </a:prstGeom>
          <a:noFill/>
        </p:spPr>
      </p:pic>
      <p:pic>
        <p:nvPicPr>
          <p:cNvPr id="4102" name="Picture 6" descr="C:\Users\Nitin Singh Tatrari\Desktop\31.png"/>
          <p:cNvPicPr>
            <a:picLocks noChangeAspect="1" noChangeArrowheads="1"/>
          </p:cNvPicPr>
          <p:nvPr/>
        </p:nvPicPr>
        <p:blipFill>
          <a:blip r:embed="rId5"/>
          <a:srcRect/>
          <a:stretch>
            <a:fillRect/>
          </a:stretch>
        </p:blipFill>
        <p:spPr bwMode="auto">
          <a:xfrm>
            <a:off x="3143240" y="2857496"/>
            <a:ext cx="3000396" cy="2071702"/>
          </a:xfrm>
          <a:prstGeom prst="rect">
            <a:avLst/>
          </a:prstGeom>
          <a:noFill/>
        </p:spPr>
      </p:pic>
      <p:pic>
        <p:nvPicPr>
          <p:cNvPr id="4103" name="Picture 7" descr="C:\Users\Nitin Singh Tatrari\Desktop\34.png"/>
          <p:cNvPicPr>
            <a:picLocks noChangeAspect="1" noChangeArrowheads="1"/>
          </p:cNvPicPr>
          <p:nvPr/>
        </p:nvPicPr>
        <p:blipFill>
          <a:blip r:embed="rId6" cstate="print"/>
          <a:srcRect/>
          <a:stretch>
            <a:fillRect/>
          </a:stretch>
        </p:blipFill>
        <p:spPr bwMode="auto">
          <a:xfrm>
            <a:off x="142844" y="4881579"/>
            <a:ext cx="4244981" cy="1976421"/>
          </a:xfrm>
          <a:prstGeom prst="rect">
            <a:avLst/>
          </a:prstGeom>
          <a:noFill/>
        </p:spPr>
      </p:pic>
      <p:pic>
        <p:nvPicPr>
          <p:cNvPr id="4104" name="Picture 8" descr="C:\Users\Nitin Singh Tatrari\Desktop\37.png"/>
          <p:cNvPicPr>
            <a:picLocks noChangeAspect="1" noChangeArrowheads="1"/>
          </p:cNvPicPr>
          <p:nvPr/>
        </p:nvPicPr>
        <p:blipFill>
          <a:blip r:embed="rId7" cstate="print"/>
          <a:srcRect/>
          <a:stretch>
            <a:fillRect/>
          </a:stretch>
        </p:blipFill>
        <p:spPr bwMode="auto">
          <a:xfrm>
            <a:off x="4572000" y="4999020"/>
            <a:ext cx="4121144" cy="1858980"/>
          </a:xfrm>
          <a:prstGeom prst="rect">
            <a:avLst/>
          </a:prstGeom>
          <a:noFill/>
        </p:spPr>
      </p:pic>
      <p:pic>
        <p:nvPicPr>
          <p:cNvPr id="4105" name="Picture 9" descr="C:\Users\Nitin Singh Tatrari\Desktop\41.png"/>
          <p:cNvPicPr>
            <a:picLocks noChangeAspect="1" noChangeArrowheads="1"/>
          </p:cNvPicPr>
          <p:nvPr/>
        </p:nvPicPr>
        <p:blipFill>
          <a:blip r:embed="rId8"/>
          <a:srcRect/>
          <a:stretch>
            <a:fillRect/>
          </a:stretch>
        </p:blipFill>
        <p:spPr bwMode="auto">
          <a:xfrm>
            <a:off x="6572265" y="642918"/>
            <a:ext cx="2071702" cy="2157416"/>
          </a:xfrm>
          <a:prstGeom prst="rect">
            <a:avLst/>
          </a:prstGeom>
          <a:noFill/>
        </p:spPr>
      </p:pic>
      <p:pic>
        <p:nvPicPr>
          <p:cNvPr id="4106" name="Picture 10" descr="C:\Users\Nitin Singh Tatrari\Desktop\56.png"/>
          <p:cNvPicPr>
            <a:picLocks noChangeAspect="1" noChangeArrowheads="1"/>
          </p:cNvPicPr>
          <p:nvPr/>
        </p:nvPicPr>
        <p:blipFill>
          <a:blip r:embed="rId9"/>
          <a:srcRect/>
          <a:stretch>
            <a:fillRect/>
          </a:stretch>
        </p:blipFill>
        <p:spPr bwMode="auto">
          <a:xfrm>
            <a:off x="6286512" y="2857496"/>
            <a:ext cx="2438382" cy="187483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Nitin Singh Tatrari\Desktop\42.png"/>
          <p:cNvPicPr>
            <a:picLocks noChangeAspect="1" noChangeArrowheads="1"/>
          </p:cNvPicPr>
          <p:nvPr/>
        </p:nvPicPr>
        <p:blipFill>
          <a:blip r:embed="rId2"/>
          <a:srcRect/>
          <a:stretch>
            <a:fillRect/>
          </a:stretch>
        </p:blipFill>
        <p:spPr bwMode="auto">
          <a:xfrm>
            <a:off x="142844" y="0"/>
            <a:ext cx="4214842" cy="2357430"/>
          </a:xfrm>
          <a:prstGeom prst="rect">
            <a:avLst/>
          </a:prstGeom>
          <a:noFill/>
        </p:spPr>
      </p:pic>
      <p:pic>
        <p:nvPicPr>
          <p:cNvPr id="5123" name="Picture 3" descr="C:\Users\Nitin Singh Tatrari\Desktop\43.png"/>
          <p:cNvPicPr>
            <a:picLocks noChangeAspect="1" noChangeArrowheads="1"/>
          </p:cNvPicPr>
          <p:nvPr/>
        </p:nvPicPr>
        <p:blipFill>
          <a:blip r:embed="rId3"/>
          <a:srcRect/>
          <a:stretch>
            <a:fillRect/>
          </a:stretch>
        </p:blipFill>
        <p:spPr bwMode="auto">
          <a:xfrm>
            <a:off x="4429124" y="0"/>
            <a:ext cx="4286280" cy="2357430"/>
          </a:xfrm>
          <a:prstGeom prst="rect">
            <a:avLst/>
          </a:prstGeom>
          <a:noFill/>
        </p:spPr>
      </p:pic>
      <p:pic>
        <p:nvPicPr>
          <p:cNvPr id="5124" name="Picture 4" descr="C:\Users\Nitin Singh Tatrari\Desktop\44.png"/>
          <p:cNvPicPr>
            <a:picLocks noChangeAspect="1" noChangeArrowheads="1"/>
          </p:cNvPicPr>
          <p:nvPr/>
        </p:nvPicPr>
        <p:blipFill>
          <a:blip r:embed="rId4"/>
          <a:srcRect/>
          <a:stretch>
            <a:fillRect/>
          </a:stretch>
        </p:blipFill>
        <p:spPr bwMode="auto">
          <a:xfrm>
            <a:off x="214282" y="2357430"/>
            <a:ext cx="4214842" cy="2286016"/>
          </a:xfrm>
          <a:prstGeom prst="rect">
            <a:avLst/>
          </a:prstGeom>
          <a:noFill/>
        </p:spPr>
      </p:pic>
      <p:pic>
        <p:nvPicPr>
          <p:cNvPr id="5125" name="Picture 5" descr="C:\Users\Nitin Singh Tatrari\Desktop\52.png"/>
          <p:cNvPicPr>
            <a:picLocks noChangeAspect="1" noChangeArrowheads="1"/>
          </p:cNvPicPr>
          <p:nvPr/>
        </p:nvPicPr>
        <p:blipFill>
          <a:blip r:embed="rId5"/>
          <a:srcRect/>
          <a:stretch>
            <a:fillRect/>
          </a:stretch>
        </p:blipFill>
        <p:spPr bwMode="auto">
          <a:xfrm>
            <a:off x="4572000" y="2357430"/>
            <a:ext cx="4143404" cy="2286016"/>
          </a:xfrm>
          <a:prstGeom prst="rect">
            <a:avLst/>
          </a:prstGeom>
          <a:noFill/>
        </p:spPr>
      </p:pic>
      <p:pic>
        <p:nvPicPr>
          <p:cNvPr id="5126" name="Picture 6" descr="C:\Users\Nitin Singh Tatrari\Desktop\53.png"/>
          <p:cNvPicPr>
            <a:picLocks noChangeAspect="1" noChangeArrowheads="1"/>
          </p:cNvPicPr>
          <p:nvPr/>
        </p:nvPicPr>
        <p:blipFill>
          <a:blip r:embed="rId6" cstate="print"/>
          <a:srcRect/>
          <a:stretch>
            <a:fillRect/>
          </a:stretch>
        </p:blipFill>
        <p:spPr bwMode="auto">
          <a:xfrm>
            <a:off x="214282" y="4714884"/>
            <a:ext cx="4143404" cy="2143116"/>
          </a:xfrm>
          <a:prstGeom prst="rect">
            <a:avLst/>
          </a:prstGeom>
          <a:noFill/>
        </p:spPr>
      </p:pic>
      <p:pic>
        <p:nvPicPr>
          <p:cNvPr id="5128" name="Picture 8" descr="C:\Users\Nitin Singh Tatrari\Desktop\60.png"/>
          <p:cNvPicPr>
            <a:picLocks noChangeAspect="1" noChangeArrowheads="1"/>
          </p:cNvPicPr>
          <p:nvPr/>
        </p:nvPicPr>
        <p:blipFill>
          <a:blip r:embed="rId7"/>
          <a:srcRect/>
          <a:stretch>
            <a:fillRect/>
          </a:stretch>
        </p:blipFill>
        <p:spPr bwMode="auto">
          <a:xfrm>
            <a:off x="4786314" y="4643446"/>
            <a:ext cx="3929090" cy="221455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28"/>
            <a:ext cx="7786742" cy="369332"/>
          </a:xfrm>
          <a:prstGeom prst="rect">
            <a:avLst/>
          </a:prstGeom>
          <a:noFill/>
        </p:spPr>
        <p:txBody>
          <a:bodyPr wrap="square" rtlCol="0">
            <a:spAutoFit/>
          </a:bodyPr>
          <a:lstStyle/>
          <a:p>
            <a:r>
              <a:rPr lang="en-US" dirty="0" smtClean="0"/>
              <a:t>The observation from the graphs are as follows:-</a:t>
            </a:r>
            <a:endParaRPr lang="en-US" dirty="0"/>
          </a:p>
        </p:txBody>
      </p:sp>
      <p:sp>
        <p:nvSpPr>
          <p:cNvPr id="4" name="TextBox 3"/>
          <p:cNvSpPr txBox="1"/>
          <p:nvPr/>
        </p:nvSpPr>
        <p:spPr>
          <a:xfrm>
            <a:off x="642910" y="928671"/>
            <a:ext cx="7929618" cy="6863417"/>
          </a:xfrm>
          <a:prstGeom prst="rect">
            <a:avLst/>
          </a:prstGeom>
          <a:noFill/>
        </p:spPr>
        <p:txBody>
          <a:bodyPr wrap="square" rtlCol="0">
            <a:spAutoFit/>
          </a:bodyPr>
          <a:lstStyle/>
          <a:p>
            <a:pPr lvl="0">
              <a:buFont typeface="Arial" pitchFamily="34" charset="0"/>
              <a:buChar char="•"/>
            </a:pPr>
            <a:r>
              <a:rPr lang="en-IN" sz="1400" dirty="0" smtClean="0"/>
              <a:t>Sale price show a positive linear relationship with Lot area.</a:t>
            </a:r>
            <a:endParaRPr lang="en-US" sz="1400" dirty="0" smtClean="0"/>
          </a:p>
          <a:p>
            <a:pPr lvl="0">
              <a:buFont typeface="Arial" pitchFamily="34" charset="0"/>
              <a:buChar char="•"/>
            </a:pPr>
            <a:r>
              <a:rPr lang="en-IN" sz="1400" dirty="0" smtClean="0"/>
              <a:t>Regular lot shape is seen more in less than 7000sqtmr Lot area.</a:t>
            </a:r>
            <a:endParaRPr lang="en-US" sz="1400" dirty="0" smtClean="0"/>
          </a:p>
          <a:p>
            <a:pPr lvl="0">
              <a:buFont typeface="Arial" pitchFamily="34" charset="0"/>
              <a:buChar char="•"/>
            </a:pPr>
            <a:r>
              <a:rPr lang="en-IN" sz="1400" dirty="0" smtClean="0"/>
              <a:t>Slightly irregular lot is seen more in above 7000sqmtr Lot area.</a:t>
            </a:r>
          </a:p>
          <a:p>
            <a:pPr lvl="0">
              <a:buFont typeface="Arial" pitchFamily="34" charset="0"/>
              <a:buChar char="•"/>
            </a:pPr>
            <a:r>
              <a:rPr lang="en-IN" sz="1400" dirty="0" smtClean="0"/>
              <a:t>Sale price varies with Neighbourhoods.</a:t>
            </a:r>
          </a:p>
          <a:p>
            <a:pPr lvl="0">
              <a:buFont typeface="Arial" pitchFamily="34" charset="0"/>
              <a:buChar char="•"/>
            </a:pPr>
            <a:r>
              <a:rPr lang="en-IN" sz="1400" dirty="0" smtClean="0"/>
              <a:t>Newer constructions are costlier than older construction.</a:t>
            </a:r>
            <a:endParaRPr lang="en-US" sz="1400" dirty="0" smtClean="0"/>
          </a:p>
          <a:p>
            <a:pPr lvl="0">
              <a:buFont typeface="Arial" pitchFamily="34" charset="0"/>
              <a:buChar char="•"/>
            </a:pPr>
            <a:r>
              <a:rPr lang="en-IN" sz="1400" dirty="0" smtClean="0"/>
              <a:t>Newer constructions are mainly of one storey and two storey</a:t>
            </a:r>
          </a:p>
          <a:p>
            <a:pPr>
              <a:buFont typeface="Arial" pitchFamily="34" charset="0"/>
              <a:buChar char="•"/>
            </a:pPr>
            <a:r>
              <a:rPr lang="en-IN" sz="1400" dirty="0" smtClean="0"/>
              <a:t>Gable &amp; Hip type of roof is found in houses of all price range, but houses which are sold for more than 300000, only have either Gable or Hip type of roof.</a:t>
            </a:r>
            <a:endParaRPr lang="en-US" sz="1400" dirty="0" smtClean="0"/>
          </a:p>
          <a:p>
            <a:pPr lvl="0">
              <a:buFont typeface="Arial" pitchFamily="34" charset="0"/>
              <a:buChar char="•"/>
            </a:pPr>
            <a:r>
              <a:rPr lang="en-IN" sz="1400" dirty="0" smtClean="0"/>
              <a:t>Sale price of house is proportional to total basement area.</a:t>
            </a:r>
            <a:endParaRPr lang="en-US" sz="1400" dirty="0" smtClean="0"/>
          </a:p>
          <a:p>
            <a:pPr lvl="0">
              <a:buFont typeface="Arial" pitchFamily="34" charset="0"/>
              <a:buChar char="•"/>
            </a:pPr>
            <a:r>
              <a:rPr lang="en-IN" sz="1400" dirty="0" smtClean="0"/>
              <a:t>Sale price of house is proportional to elevated height of basement.</a:t>
            </a:r>
          </a:p>
          <a:p>
            <a:pPr lvl="0">
              <a:buFont typeface="Arial" pitchFamily="34" charset="0"/>
              <a:buChar char="•"/>
            </a:pPr>
            <a:r>
              <a:rPr lang="en-IN" sz="1400" dirty="0" smtClean="0"/>
              <a:t>Basement Foundation made with poured concrete are found in costlier house, followed by basement foundation made with cinder block.</a:t>
            </a:r>
          </a:p>
          <a:p>
            <a:pPr>
              <a:buFont typeface="Arial" pitchFamily="34" charset="0"/>
              <a:buChar char="•"/>
            </a:pPr>
            <a:r>
              <a:rPr lang="en-IN" sz="1400" dirty="0" smtClean="0"/>
              <a:t>Sale price of house is proportional to first floor area.</a:t>
            </a:r>
            <a:endParaRPr lang="en-US" sz="1400" dirty="0" smtClean="0"/>
          </a:p>
          <a:p>
            <a:pPr>
              <a:buFont typeface="Arial" pitchFamily="34" charset="0"/>
              <a:buChar char="•"/>
            </a:pPr>
            <a:r>
              <a:rPr lang="en-IN" sz="1400" dirty="0" smtClean="0"/>
              <a:t>Sale price of house is proportional to second floor area.</a:t>
            </a:r>
            <a:endParaRPr lang="en-US" sz="1400" dirty="0" smtClean="0"/>
          </a:p>
          <a:p>
            <a:pPr>
              <a:buFont typeface="Arial" pitchFamily="34" charset="0"/>
              <a:buChar char="•"/>
            </a:pPr>
            <a:r>
              <a:rPr lang="en-IN" sz="1400" dirty="0" smtClean="0"/>
              <a:t>Sale price of house is proportional to Above grade (ground) living area</a:t>
            </a:r>
          </a:p>
          <a:p>
            <a:pPr lvl="0">
              <a:buFont typeface="Arial" pitchFamily="34" charset="0"/>
              <a:buChar char="•"/>
            </a:pPr>
            <a:r>
              <a:rPr lang="en-IN" sz="1400" dirty="0" smtClean="0"/>
              <a:t>Houses with </a:t>
            </a:r>
            <a:r>
              <a:rPr lang="en-IN" sz="1400" dirty="0" err="1" smtClean="0"/>
              <a:t>FuseF</a:t>
            </a:r>
            <a:r>
              <a:rPr lang="en-IN" sz="1400" dirty="0" smtClean="0"/>
              <a:t> (60 AMP Fuse Box and mostly </a:t>
            </a:r>
            <a:r>
              <a:rPr lang="en-IN" sz="1400" dirty="0" err="1" smtClean="0"/>
              <a:t>Romex</a:t>
            </a:r>
            <a:r>
              <a:rPr lang="en-IN" sz="1400" dirty="0" smtClean="0"/>
              <a:t> wiring) electrical system have selling prices sell than 160000.</a:t>
            </a:r>
            <a:endParaRPr lang="en-US" sz="1400" dirty="0" smtClean="0"/>
          </a:p>
          <a:p>
            <a:pPr>
              <a:buFont typeface="Arial" pitchFamily="34" charset="0"/>
              <a:buChar char="•"/>
            </a:pPr>
            <a:r>
              <a:rPr lang="en-IN" sz="1400" dirty="0" smtClean="0"/>
              <a:t>Houses with </a:t>
            </a:r>
            <a:r>
              <a:rPr lang="en-IN" sz="1400" dirty="0" err="1" smtClean="0"/>
              <a:t>FuseA</a:t>
            </a:r>
            <a:r>
              <a:rPr lang="en-IN" sz="1400" dirty="0" smtClean="0"/>
              <a:t> (60 AMP Fuse Box and all </a:t>
            </a:r>
            <a:r>
              <a:rPr lang="en-IN" sz="1400" dirty="0" err="1" smtClean="0"/>
              <a:t>Romex</a:t>
            </a:r>
            <a:r>
              <a:rPr lang="en-IN" sz="1400" dirty="0" smtClean="0"/>
              <a:t> wiring) electrical system have selling prices sell than 250000.</a:t>
            </a:r>
          </a:p>
          <a:p>
            <a:pPr lvl="0">
              <a:buFont typeface="Arial" pitchFamily="34" charset="0"/>
              <a:buChar char="•"/>
            </a:pPr>
            <a:r>
              <a:rPr lang="en-IN" sz="1400" dirty="0" smtClean="0"/>
              <a:t>Sale price is proportional to Garage area.</a:t>
            </a:r>
            <a:endParaRPr lang="en-US" sz="1400" dirty="0" smtClean="0"/>
          </a:p>
          <a:p>
            <a:pPr lvl="0">
              <a:buFont typeface="Arial" pitchFamily="34" charset="0"/>
              <a:buChar char="•"/>
            </a:pPr>
            <a:r>
              <a:rPr lang="en-IN" sz="1400" dirty="0" smtClean="0"/>
              <a:t>Sale price of houses depends on Garage finish. (Finished&gt; Rough Finished &gt; Unfinished)</a:t>
            </a:r>
            <a:endParaRPr lang="en-US" sz="1400" dirty="0" smtClean="0"/>
          </a:p>
          <a:p>
            <a:pPr>
              <a:buFont typeface="Arial" pitchFamily="34" charset="0"/>
              <a:buChar char="•"/>
            </a:pPr>
            <a:r>
              <a:rPr lang="en-IN" sz="1400" dirty="0" smtClean="0"/>
              <a:t>Sale price of Houses is more with Attached and build-in garage than detached garage to the house.</a:t>
            </a:r>
          </a:p>
          <a:p>
            <a:pPr>
              <a:buFont typeface="Arial" pitchFamily="34" charset="0"/>
              <a:buChar char="•"/>
            </a:pPr>
            <a:r>
              <a:rPr lang="en-IN" sz="1400" dirty="0" smtClean="0"/>
              <a:t>All Houses sold above 250000, have paved drive way.</a:t>
            </a:r>
          </a:p>
          <a:p>
            <a:endParaRPr lang="en-IN" sz="1400" dirty="0" smtClean="0"/>
          </a:p>
          <a:p>
            <a:endParaRPr lang="en-US" dirty="0" smtClean="0"/>
          </a:p>
          <a:p>
            <a:pPr lvl="0"/>
            <a:endParaRPr lang="en-US" dirty="0" smtClean="0"/>
          </a:p>
          <a:p>
            <a:pPr lvl="0"/>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572560" cy="571480"/>
          </a:xfrm>
        </p:spPr>
        <p:txBody>
          <a:bodyPr>
            <a:normAutofit fontScale="90000"/>
          </a:bodyPr>
          <a:lstStyle/>
          <a:p>
            <a:r>
              <a:rPr lang="en-US" dirty="0" smtClean="0"/>
              <a:t>(7) </a:t>
            </a:r>
            <a:r>
              <a:rPr lang="en-US" sz="2700" dirty="0" smtClean="0"/>
              <a:t>Finding correlation with categorical variable</a:t>
            </a:r>
            <a:endParaRPr lang="en-US" sz="2700" dirty="0"/>
          </a:p>
        </p:txBody>
      </p:sp>
      <p:pic>
        <p:nvPicPr>
          <p:cNvPr id="2050" name="Picture 2" descr="C:\Users\Nitin Singh Tatrari\Desktop\86.png"/>
          <p:cNvPicPr>
            <a:picLocks noChangeAspect="1" noChangeArrowheads="1"/>
          </p:cNvPicPr>
          <p:nvPr/>
        </p:nvPicPr>
        <p:blipFill>
          <a:blip r:embed="rId2"/>
          <a:srcRect/>
          <a:stretch>
            <a:fillRect/>
          </a:stretch>
        </p:blipFill>
        <p:spPr bwMode="auto">
          <a:xfrm>
            <a:off x="142844" y="2643158"/>
            <a:ext cx="8489950" cy="4214842"/>
          </a:xfrm>
          <a:prstGeom prst="rect">
            <a:avLst/>
          </a:prstGeom>
          <a:noFill/>
        </p:spPr>
      </p:pic>
      <p:pic>
        <p:nvPicPr>
          <p:cNvPr id="2051" name="Picture 3" descr="C:\Users\Nitin Singh Tatrari\Desktop\87.png"/>
          <p:cNvPicPr>
            <a:picLocks noChangeAspect="1" noChangeArrowheads="1"/>
          </p:cNvPicPr>
          <p:nvPr/>
        </p:nvPicPr>
        <p:blipFill>
          <a:blip r:embed="rId3"/>
          <a:srcRect/>
          <a:stretch>
            <a:fillRect/>
          </a:stretch>
        </p:blipFill>
        <p:spPr bwMode="auto">
          <a:xfrm>
            <a:off x="2071670" y="571480"/>
            <a:ext cx="4714908" cy="785818"/>
          </a:xfrm>
          <a:prstGeom prst="rect">
            <a:avLst/>
          </a:prstGeom>
          <a:noFill/>
        </p:spPr>
      </p:pic>
      <p:sp>
        <p:nvSpPr>
          <p:cNvPr id="5" name="TextBox 4"/>
          <p:cNvSpPr txBox="1"/>
          <p:nvPr/>
        </p:nvSpPr>
        <p:spPr>
          <a:xfrm>
            <a:off x="1428728" y="1571612"/>
            <a:ext cx="6215106" cy="646331"/>
          </a:xfrm>
          <a:prstGeom prst="rect">
            <a:avLst/>
          </a:prstGeom>
          <a:noFill/>
        </p:spPr>
        <p:txBody>
          <a:bodyPr wrap="square" rtlCol="0">
            <a:spAutoFit/>
          </a:bodyPr>
          <a:lstStyle/>
          <a:p>
            <a:r>
              <a:rPr lang="en-US" dirty="0" smtClean="0"/>
              <a:t>We convert all categorical data into numbers by Label encoder function.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C:\Users\Nitin Singh Tatrari\Desktop\92.png"/>
          <p:cNvPicPr>
            <a:picLocks noChangeAspect="1" noChangeArrowheads="1"/>
          </p:cNvPicPr>
          <p:nvPr/>
        </p:nvPicPr>
        <p:blipFill>
          <a:blip r:embed="rId2"/>
          <a:srcRect/>
          <a:stretch>
            <a:fillRect/>
          </a:stretch>
        </p:blipFill>
        <p:spPr bwMode="auto">
          <a:xfrm>
            <a:off x="642910" y="2500306"/>
            <a:ext cx="7675564" cy="1143008"/>
          </a:xfrm>
          <a:prstGeom prst="rect">
            <a:avLst/>
          </a:prstGeom>
          <a:noFill/>
        </p:spPr>
      </p:pic>
      <p:sp>
        <p:nvSpPr>
          <p:cNvPr id="3" name="TextBox 2"/>
          <p:cNvSpPr txBox="1"/>
          <p:nvPr/>
        </p:nvSpPr>
        <p:spPr>
          <a:xfrm>
            <a:off x="642910" y="1142984"/>
            <a:ext cx="7643866" cy="369332"/>
          </a:xfrm>
          <a:prstGeom prst="rect">
            <a:avLst/>
          </a:prstGeom>
          <a:noFill/>
        </p:spPr>
        <p:txBody>
          <a:bodyPr wrap="square" rtlCol="0">
            <a:spAutoFit/>
          </a:bodyPr>
          <a:lstStyle/>
          <a:p>
            <a:r>
              <a:rPr lang="en-US" dirty="0" smtClean="0"/>
              <a:t>We drop all the variables having correlation less than 15%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normAutofit/>
          </a:bodyPr>
          <a:lstStyle/>
          <a:p>
            <a:r>
              <a:rPr lang="en-US" sz="2400" dirty="0" smtClean="0"/>
              <a:t>(8)Standardization of data</a:t>
            </a:r>
            <a:endParaRPr lang="en-US" sz="2400" dirty="0"/>
          </a:p>
        </p:txBody>
      </p:sp>
      <p:pic>
        <p:nvPicPr>
          <p:cNvPr id="8194" name="Picture 2" descr="C:\Users\Nitin Singh Tatrari\Desktop\88.png"/>
          <p:cNvPicPr>
            <a:picLocks noChangeAspect="1" noChangeArrowheads="1"/>
          </p:cNvPicPr>
          <p:nvPr/>
        </p:nvPicPr>
        <p:blipFill>
          <a:blip r:embed="rId2"/>
          <a:srcRect/>
          <a:stretch>
            <a:fillRect/>
          </a:stretch>
        </p:blipFill>
        <p:spPr bwMode="auto">
          <a:xfrm>
            <a:off x="428596" y="2000240"/>
            <a:ext cx="2378075" cy="906463"/>
          </a:xfrm>
          <a:prstGeom prst="rect">
            <a:avLst/>
          </a:prstGeom>
          <a:noFill/>
        </p:spPr>
      </p:pic>
      <p:pic>
        <p:nvPicPr>
          <p:cNvPr id="8195" name="Picture 3" descr="C:\Users\Nitin Singh Tatrari\Desktop\89.png"/>
          <p:cNvPicPr>
            <a:picLocks noChangeAspect="1" noChangeArrowheads="1"/>
          </p:cNvPicPr>
          <p:nvPr/>
        </p:nvPicPr>
        <p:blipFill>
          <a:blip r:embed="rId3"/>
          <a:srcRect/>
          <a:stretch>
            <a:fillRect/>
          </a:stretch>
        </p:blipFill>
        <p:spPr bwMode="auto">
          <a:xfrm>
            <a:off x="3428992" y="2000240"/>
            <a:ext cx="1722438" cy="884237"/>
          </a:xfrm>
          <a:prstGeom prst="rect">
            <a:avLst/>
          </a:prstGeom>
          <a:noFill/>
        </p:spPr>
      </p:pic>
      <p:pic>
        <p:nvPicPr>
          <p:cNvPr id="8196" name="Picture 4" descr="C:\Users\Nitin Singh Tatrari\Desktop\90.png"/>
          <p:cNvPicPr>
            <a:picLocks noChangeAspect="1" noChangeArrowheads="1"/>
          </p:cNvPicPr>
          <p:nvPr/>
        </p:nvPicPr>
        <p:blipFill>
          <a:blip r:embed="rId4"/>
          <a:srcRect/>
          <a:stretch>
            <a:fillRect/>
          </a:stretch>
        </p:blipFill>
        <p:spPr bwMode="auto">
          <a:xfrm>
            <a:off x="571472" y="4357694"/>
            <a:ext cx="3459163" cy="762000"/>
          </a:xfrm>
          <a:prstGeom prst="rect">
            <a:avLst/>
          </a:prstGeom>
          <a:noFill/>
        </p:spPr>
      </p:pic>
      <p:sp>
        <p:nvSpPr>
          <p:cNvPr id="6" name="TextBox 5"/>
          <p:cNvSpPr txBox="1"/>
          <p:nvPr/>
        </p:nvSpPr>
        <p:spPr>
          <a:xfrm>
            <a:off x="428596" y="785794"/>
            <a:ext cx="6929486" cy="923330"/>
          </a:xfrm>
          <a:prstGeom prst="rect">
            <a:avLst/>
          </a:prstGeom>
          <a:noFill/>
        </p:spPr>
        <p:txBody>
          <a:bodyPr wrap="square" rtlCol="0">
            <a:spAutoFit/>
          </a:bodyPr>
          <a:lstStyle/>
          <a:p>
            <a:r>
              <a:rPr lang="en-US" dirty="0" smtClean="0"/>
              <a:t>We separate the target variable from data frame and store the remaining in x.</a:t>
            </a:r>
          </a:p>
          <a:p>
            <a:r>
              <a:rPr lang="en-US" dirty="0" smtClean="0"/>
              <a:t>We store the target variable in y.</a:t>
            </a:r>
            <a:endParaRPr lang="en-US" dirty="0"/>
          </a:p>
        </p:txBody>
      </p:sp>
      <p:sp>
        <p:nvSpPr>
          <p:cNvPr id="7" name="TextBox 6"/>
          <p:cNvSpPr txBox="1"/>
          <p:nvPr/>
        </p:nvSpPr>
        <p:spPr>
          <a:xfrm>
            <a:off x="571472" y="3214686"/>
            <a:ext cx="6786610" cy="646331"/>
          </a:xfrm>
          <a:prstGeom prst="rect">
            <a:avLst/>
          </a:prstGeom>
          <a:noFill/>
        </p:spPr>
        <p:txBody>
          <a:bodyPr wrap="square" rtlCol="0">
            <a:spAutoFit/>
          </a:bodyPr>
          <a:lstStyle/>
          <a:p>
            <a:r>
              <a:rPr lang="en-US" dirty="0" smtClean="0"/>
              <a:t>We use Standard </a:t>
            </a:r>
            <a:r>
              <a:rPr lang="en-US" dirty="0" err="1" smtClean="0"/>
              <a:t>Scaler</a:t>
            </a:r>
            <a:r>
              <a:rPr lang="en-US" dirty="0" smtClean="0"/>
              <a:t> function on x, to standardized all its value.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normAutofit/>
          </a:bodyPr>
          <a:lstStyle/>
          <a:p>
            <a:r>
              <a:rPr lang="en-US" sz="2400" dirty="0" smtClean="0"/>
              <a:t>(9) Model Selection</a:t>
            </a:r>
            <a:endParaRPr lang="en-US" sz="2400" dirty="0"/>
          </a:p>
        </p:txBody>
      </p:sp>
      <p:pic>
        <p:nvPicPr>
          <p:cNvPr id="9218" name="Picture 2" descr="C:\Users\Nitin Singh Tatrari\Desktop\77.png"/>
          <p:cNvPicPr>
            <a:picLocks noChangeAspect="1" noChangeArrowheads="1"/>
          </p:cNvPicPr>
          <p:nvPr/>
        </p:nvPicPr>
        <p:blipFill>
          <a:blip r:embed="rId2"/>
          <a:srcRect/>
          <a:stretch>
            <a:fillRect/>
          </a:stretch>
        </p:blipFill>
        <p:spPr bwMode="auto">
          <a:xfrm>
            <a:off x="428596" y="714356"/>
            <a:ext cx="8143932" cy="928694"/>
          </a:xfrm>
          <a:prstGeom prst="rect">
            <a:avLst/>
          </a:prstGeom>
          <a:noFill/>
        </p:spPr>
      </p:pic>
      <p:pic>
        <p:nvPicPr>
          <p:cNvPr id="9219" name="Picture 3" descr="C:\Users\Nitin Singh Tatrari\Desktop\80.png"/>
          <p:cNvPicPr>
            <a:picLocks noChangeAspect="1" noChangeArrowheads="1"/>
          </p:cNvPicPr>
          <p:nvPr/>
        </p:nvPicPr>
        <p:blipFill>
          <a:blip r:embed="rId3"/>
          <a:srcRect/>
          <a:stretch>
            <a:fillRect/>
          </a:stretch>
        </p:blipFill>
        <p:spPr bwMode="auto">
          <a:xfrm>
            <a:off x="357158" y="1714489"/>
            <a:ext cx="4000528" cy="2571768"/>
          </a:xfrm>
          <a:prstGeom prst="rect">
            <a:avLst/>
          </a:prstGeom>
          <a:noFill/>
        </p:spPr>
      </p:pic>
      <p:pic>
        <p:nvPicPr>
          <p:cNvPr id="9220" name="Picture 4" descr="C:\Users\Nitin Singh Tatrari\Desktop\78.png"/>
          <p:cNvPicPr>
            <a:picLocks noChangeAspect="1" noChangeArrowheads="1"/>
          </p:cNvPicPr>
          <p:nvPr/>
        </p:nvPicPr>
        <p:blipFill>
          <a:blip r:embed="rId4"/>
          <a:srcRect/>
          <a:stretch>
            <a:fillRect/>
          </a:stretch>
        </p:blipFill>
        <p:spPr bwMode="auto">
          <a:xfrm>
            <a:off x="4429124" y="1714488"/>
            <a:ext cx="4343401" cy="2500330"/>
          </a:xfrm>
          <a:prstGeom prst="rect">
            <a:avLst/>
          </a:prstGeom>
          <a:noFill/>
        </p:spPr>
      </p:pic>
      <p:pic>
        <p:nvPicPr>
          <p:cNvPr id="9221" name="Picture 5" descr="C:\Users\Nitin Singh Tatrari\Desktop\79.png"/>
          <p:cNvPicPr>
            <a:picLocks noChangeAspect="1" noChangeArrowheads="1"/>
          </p:cNvPicPr>
          <p:nvPr/>
        </p:nvPicPr>
        <p:blipFill>
          <a:blip r:embed="rId5"/>
          <a:srcRect/>
          <a:stretch>
            <a:fillRect/>
          </a:stretch>
        </p:blipFill>
        <p:spPr bwMode="auto">
          <a:xfrm>
            <a:off x="285720" y="4500570"/>
            <a:ext cx="5037137" cy="17145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Nitin Singh Tatrari\Desktop\82.png"/>
          <p:cNvPicPr>
            <a:picLocks noChangeAspect="1" noChangeArrowheads="1"/>
          </p:cNvPicPr>
          <p:nvPr/>
        </p:nvPicPr>
        <p:blipFill>
          <a:blip r:embed="rId2"/>
          <a:srcRect/>
          <a:stretch>
            <a:fillRect/>
          </a:stretch>
        </p:blipFill>
        <p:spPr bwMode="auto">
          <a:xfrm>
            <a:off x="357158" y="285728"/>
            <a:ext cx="3500462" cy="6143668"/>
          </a:xfrm>
          <a:prstGeom prst="rect">
            <a:avLst/>
          </a:prstGeom>
          <a:noFill/>
        </p:spPr>
      </p:pic>
      <p:sp>
        <p:nvSpPr>
          <p:cNvPr id="3" name="TextBox 2"/>
          <p:cNvSpPr txBox="1"/>
          <p:nvPr/>
        </p:nvSpPr>
        <p:spPr>
          <a:xfrm>
            <a:off x="4500562" y="428604"/>
            <a:ext cx="3714776" cy="1200329"/>
          </a:xfrm>
          <a:prstGeom prst="rect">
            <a:avLst/>
          </a:prstGeom>
          <a:noFill/>
        </p:spPr>
        <p:txBody>
          <a:bodyPr wrap="square" rtlCol="0">
            <a:spAutoFit/>
          </a:bodyPr>
          <a:lstStyle/>
          <a:p>
            <a:r>
              <a:rPr lang="en-US" dirty="0" smtClean="0"/>
              <a:t>The best score is shown by Linear Regression, Lasso regression &amp; ridge regression algorithm</a:t>
            </a:r>
            <a:endParaRPr lang="en-US" dirty="0"/>
          </a:p>
        </p:txBody>
      </p:sp>
      <p:sp>
        <p:nvSpPr>
          <p:cNvPr id="4" name="TextBox 3"/>
          <p:cNvSpPr txBox="1"/>
          <p:nvPr/>
        </p:nvSpPr>
        <p:spPr>
          <a:xfrm>
            <a:off x="4500562" y="2357430"/>
            <a:ext cx="3714776" cy="646331"/>
          </a:xfrm>
          <a:prstGeom prst="rect">
            <a:avLst/>
          </a:prstGeom>
          <a:noFill/>
        </p:spPr>
        <p:txBody>
          <a:bodyPr wrap="square" rtlCol="0">
            <a:spAutoFit/>
          </a:bodyPr>
          <a:lstStyle/>
          <a:p>
            <a:r>
              <a:rPr lang="en-US" dirty="0" smtClean="0"/>
              <a:t>Since all three have same score, thus, there is no over fitting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681914" cy="571480"/>
          </a:xfrm>
        </p:spPr>
        <p:txBody>
          <a:bodyPr>
            <a:normAutofit/>
          </a:bodyPr>
          <a:lstStyle/>
          <a:p>
            <a:r>
              <a:rPr lang="en-US" sz="2400" dirty="0" smtClean="0"/>
              <a:t>(10)Cross </a:t>
            </a:r>
            <a:r>
              <a:rPr lang="en-US" sz="2400" dirty="0" smtClean="0"/>
              <a:t>Validation</a:t>
            </a:r>
            <a:endParaRPr lang="en-US" sz="2400" dirty="0"/>
          </a:p>
        </p:txBody>
      </p:sp>
      <p:pic>
        <p:nvPicPr>
          <p:cNvPr id="11266" name="Picture 2" descr="C:\Users\Nitin Singh Tatrari\Desktop\83.png"/>
          <p:cNvPicPr>
            <a:picLocks noChangeAspect="1" noChangeArrowheads="1"/>
          </p:cNvPicPr>
          <p:nvPr/>
        </p:nvPicPr>
        <p:blipFill>
          <a:blip r:embed="rId2"/>
          <a:srcRect/>
          <a:stretch>
            <a:fillRect/>
          </a:stretch>
        </p:blipFill>
        <p:spPr bwMode="auto">
          <a:xfrm>
            <a:off x="785786" y="714356"/>
            <a:ext cx="7286676" cy="3529012"/>
          </a:xfrm>
          <a:prstGeom prst="rect">
            <a:avLst/>
          </a:prstGeom>
          <a:noFill/>
        </p:spPr>
      </p:pic>
      <p:sp>
        <p:nvSpPr>
          <p:cNvPr id="4" name="TextBox 3"/>
          <p:cNvSpPr txBox="1"/>
          <p:nvPr/>
        </p:nvSpPr>
        <p:spPr>
          <a:xfrm>
            <a:off x="1000100" y="4714884"/>
            <a:ext cx="7072362" cy="369332"/>
          </a:xfrm>
          <a:prstGeom prst="rect">
            <a:avLst/>
          </a:prstGeom>
          <a:noFill/>
        </p:spPr>
        <p:txBody>
          <a:bodyPr wrap="square" rtlCol="0">
            <a:spAutoFit/>
          </a:bodyPr>
          <a:lstStyle/>
          <a:p>
            <a:r>
              <a:rPr lang="en-US" dirty="0" smtClean="0"/>
              <a:t>Variance is in limit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7467600" cy="642918"/>
          </a:xfrm>
        </p:spPr>
        <p:txBody>
          <a:bodyPr/>
          <a:lstStyle/>
          <a:p>
            <a:r>
              <a:rPr lang="en-US" dirty="0" smtClean="0"/>
              <a:t>Problem Statement</a:t>
            </a:r>
            <a:endParaRPr lang="en-US" dirty="0"/>
          </a:p>
        </p:txBody>
      </p:sp>
      <p:sp>
        <p:nvSpPr>
          <p:cNvPr id="3" name="Content Placeholder 2"/>
          <p:cNvSpPr>
            <a:spLocks noGrp="1"/>
          </p:cNvSpPr>
          <p:nvPr>
            <p:ph sz="quarter" idx="1"/>
          </p:nvPr>
        </p:nvSpPr>
        <p:spPr>
          <a:xfrm>
            <a:off x="500034" y="1000108"/>
            <a:ext cx="7467600" cy="4873752"/>
          </a:xfrm>
        </p:spPr>
        <p:txBody>
          <a:bodyPr>
            <a:normAutofit/>
          </a:bodyPr>
          <a:lstStyle/>
          <a:p>
            <a:r>
              <a:rPr lang="en-IN" sz="1800" dirty="0" smtClean="0"/>
              <a:t>Houses are one of the necessary needs of each and every person around the globe and therefore housing and real estate market is one of the markets which are one of the major contributors in the world’s </a:t>
            </a:r>
            <a:r>
              <a:rPr lang="en-IN" sz="1800" dirty="0" smtClean="0"/>
              <a:t>economy. Data science helps </a:t>
            </a:r>
            <a:r>
              <a:rPr lang="en-IN" sz="1800" dirty="0" smtClean="0"/>
              <a:t>to predict the actual value of the prospective properties and decide whether to invest in them or not</a:t>
            </a:r>
            <a:r>
              <a:rPr lang="en-IN" sz="1800" dirty="0" smtClean="0"/>
              <a:t>.</a:t>
            </a:r>
          </a:p>
          <a:p>
            <a:r>
              <a:rPr lang="en-IN" sz="1800" dirty="0" smtClean="0"/>
              <a:t>The company uses data analytics to purchase houses at a price below their actual values and flip them at a higher price</a:t>
            </a:r>
            <a:r>
              <a:rPr lang="en-IN" sz="1800" dirty="0" smtClean="0"/>
              <a:t>. It helps  </a:t>
            </a:r>
            <a:r>
              <a:rPr lang="en-IN" sz="1800" dirty="0" smtClean="0"/>
              <a:t>the </a:t>
            </a:r>
            <a:r>
              <a:rPr lang="en-IN" sz="1800" dirty="0" smtClean="0"/>
              <a:t>companies to </a:t>
            </a:r>
            <a:r>
              <a:rPr lang="en-IN" sz="1800" dirty="0" smtClean="0"/>
              <a:t>increase their overall revenue, profits, improving their marketing strategies and focusing on changing trends in house sales and purchases.</a:t>
            </a:r>
            <a:endParaRPr lang="en-US" sz="1800" dirty="0" smtClean="0"/>
          </a:p>
          <a:p>
            <a:endParaRPr lang="en-IN" sz="1800" dirty="0" smtClean="0"/>
          </a:p>
          <a:p>
            <a:r>
              <a:rPr lang="en-IN" sz="1800" dirty="0" smtClean="0"/>
              <a:t>House prices depends on many factors like location and its proximity to different utilities, house size and usable space, Age and condition of property and upgrades like garage, swimming pool, etc added to the properties.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824790" cy="571480"/>
          </a:xfrm>
        </p:spPr>
        <p:txBody>
          <a:bodyPr>
            <a:normAutofit fontScale="90000"/>
          </a:bodyPr>
          <a:lstStyle/>
          <a:p>
            <a:r>
              <a:rPr lang="en-US" dirty="0" smtClean="0"/>
              <a:t>(</a:t>
            </a:r>
            <a:r>
              <a:rPr lang="en-US" sz="2700" dirty="0" smtClean="0"/>
              <a:t>11)Hyper </a:t>
            </a:r>
            <a:r>
              <a:rPr lang="en-US" sz="2700" dirty="0" smtClean="0"/>
              <a:t>parameter &amp; Saving the best model</a:t>
            </a:r>
            <a:endParaRPr lang="en-US" sz="2700" dirty="0"/>
          </a:p>
        </p:txBody>
      </p:sp>
      <p:pic>
        <p:nvPicPr>
          <p:cNvPr id="12290" name="Picture 2" descr="C:\Users\Nitin Singh Tatrari\Desktop\84.png"/>
          <p:cNvPicPr>
            <a:picLocks noChangeAspect="1" noChangeArrowheads="1"/>
          </p:cNvPicPr>
          <p:nvPr/>
        </p:nvPicPr>
        <p:blipFill>
          <a:blip r:embed="rId2"/>
          <a:srcRect/>
          <a:stretch>
            <a:fillRect/>
          </a:stretch>
        </p:blipFill>
        <p:spPr bwMode="auto">
          <a:xfrm>
            <a:off x="214282" y="928670"/>
            <a:ext cx="4572032" cy="5243513"/>
          </a:xfrm>
          <a:prstGeom prst="rect">
            <a:avLst/>
          </a:prstGeom>
          <a:noFill/>
        </p:spPr>
      </p:pic>
      <p:pic>
        <p:nvPicPr>
          <p:cNvPr id="12291" name="Picture 3" descr="C:\Users\Nitin Singh Tatrari\Desktop\91.png"/>
          <p:cNvPicPr>
            <a:picLocks noChangeAspect="1" noChangeArrowheads="1"/>
          </p:cNvPicPr>
          <p:nvPr/>
        </p:nvPicPr>
        <p:blipFill>
          <a:blip r:embed="rId3"/>
          <a:srcRect/>
          <a:stretch>
            <a:fillRect/>
          </a:stretch>
        </p:blipFill>
        <p:spPr bwMode="auto">
          <a:xfrm>
            <a:off x="5214942" y="2857496"/>
            <a:ext cx="3214710" cy="876300"/>
          </a:xfrm>
          <a:prstGeom prst="rect">
            <a:avLst/>
          </a:prstGeom>
          <a:noFill/>
        </p:spPr>
      </p:pic>
      <p:sp>
        <p:nvSpPr>
          <p:cNvPr id="5" name="TextBox 4"/>
          <p:cNvSpPr txBox="1"/>
          <p:nvPr/>
        </p:nvSpPr>
        <p:spPr>
          <a:xfrm>
            <a:off x="5286380" y="1000108"/>
            <a:ext cx="3071834" cy="954107"/>
          </a:xfrm>
          <a:prstGeom prst="rect">
            <a:avLst/>
          </a:prstGeom>
          <a:noFill/>
        </p:spPr>
        <p:txBody>
          <a:bodyPr wrap="square" rtlCol="0">
            <a:spAutoFit/>
          </a:bodyPr>
          <a:lstStyle/>
          <a:p>
            <a:r>
              <a:rPr lang="en-US" sz="1400" dirty="0" smtClean="0"/>
              <a:t>Best alpha value =1 for Lasso regression.</a:t>
            </a:r>
          </a:p>
          <a:p>
            <a:r>
              <a:rPr lang="en-US" sz="1400" dirty="0" smtClean="0"/>
              <a:t>We use it  and create new algorithm as Las.</a:t>
            </a:r>
            <a:endParaRPr lang="en-US" sz="1400" dirty="0"/>
          </a:p>
        </p:txBody>
      </p:sp>
      <p:sp>
        <p:nvSpPr>
          <p:cNvPr id="6" name="TextBox 5"/>
          <p:cNvSpPr txBox="1"/>
          <p:nvPr/>
        </p:nvSpPr>
        <p:spPr>
          <a:xfrm>
            <a:off x="5286380" y="4286256"/>
            <a:ext cx="3286148" cy="307777"/>
          </a:xfrm>
          <a:prstGeom prst="rect">
            <a:avLst/>
          </a:prstGeom>
          <a:noFill/>
        </p:spPr>
        <p:txBody>
          <a:bodyPr wrap="square" rtlCol="0">
            <a:spAutoFit/>
          </a:bodyPr>
          <a:lstStyle/>
          <a:p>
            <a:r>
              <a:rPr lang="en-US" sz="1400" dirty="0" smtClean="0"/>
              <a:t>We dump the best algorithm </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normAutofit/>
          </a:bodyPr>
          <a:lstStyle/>
          <a:p>
            <a:r>
              <a:rPr lang="en-US" sz="2400" dirty="0" smtClean="0"/>
              <a:t>(12) Conclusion</a:t>
            </a:r>
            <a:endParaRPr lang="en-US" sz="2400" dirty="0"/>
          </a:p>
        </p:txBody>
      </p:sp>
      <p:sp>
        <p:nvSpPr>
          <p:cNvPr id="3" name="TextBox 2"/>
          <p:cNvSpPr txBox="1"/>
          <p:nvPr/>
        </p:nvSpPr>
        <p:spPr>
          <a:xfrm>
            <a:off x="357158" y="785794"/>
            <a:ext cx="8286808" cy="5109091"/>
          </a:xfrm>
          <a:prstGeom prst="rect">
            <a:avLst/>
          </a:prstGeom>
          <a:noFill/>
        </p:spPr>
        <p:txBody>
          <a:bodyPr wrap="square" rtlCol="0">
            <a:spAutoFit/>
          </a:bodyPr>
          <a:lstStyle/>
          <a:p>
            <a:pPr lvl="0"/>
            <a:r>
              <a:rPr lang="en-IN" sz="1400" dirty="0" smtClean="0"/>
              <a:t>The Sale price depends on following </a:t>
            </a:r>
            <a:r>
              <a:rPr lang="en-IN" sz="1400" dirty="0" smtClean="0"/>
              <a:t>parameters:-</a:t>
            </a:r>
          </a:p>
          <a:p>
            <a:pPr lvl="0">
              <a:buFont typeface="Arial" pitchFamily="34" charset="0"/>
              <a:buChar char="•"/>
            </a:pPr>
            <a:r>
              <a:rPr lang="en-IN" sz="1400" dirty="0" smtClean="0"/>
              <a:t>The </a:t>
            </a:r>
            <a:r>
              <a:rPr lang="en-IN" sz="1400" dirty="0" smtClean="0"/>
              <a:t>zone and the neighbourhood of the lot </a:t>
            </a:r>
            <a:endParaRPr lang="en-US" sz="1400" dirty="0" smtClean="0"/>
          </a:p>
          <a:p>
            <a:pPr lvl="0">
              <a:buFont typeface="Arial" pitchFamily="34" charset="0"/>
              <a:buChar char="•"/>
            </a:pPr>
            <a:r>
              <a:rPr lang="en-IN" sz="1400" dirty="0" smtClean="0"/>
              <a:t>The </a:t>
            </a:r>
            <a:r>
              <a:rPr lang="en-IN" sz="1400" dirty="0" smtClean="0"/>
              <a:t>size and shape of </a:t>
            </a:r>
            <a:r>
              <a:rPr lang="en-IN" sz="1400" dirty="0" smtClean="0"/>
              <a:t>lot.</a:t>
            </a:r>
            <a:endParaRPr lang="en-US" sz="1400" dirty="0" smtClean="0"/>
          </a:p>
          <a:p>
            <a:pPr lvl="0">
              <a:buFont typeface="Arial" pitchFamily="34" charset="0"/>
              <a:buChar char="•"/>
            </a:pPr>
            <a:r>
              <a:rPr lang="en-IN" sz="1400" dirty="0" smtClean="0"/>
              <a:t>The </a:t>
            </a:r>
            <a:r>
              <a:rPr lang="en-IN" sz="1400" dirty="0" smtClean="0"/>
              <a:t>original construction date and remodelling date of </a:t>
            </a:r>
            <a:r>
              <a:rPr lang="en-IN" sz="1400" dirty="0" smtClean="0"/>
              <a:t>house.</a:t>
            </a:r>
            <a:endParaRPr lang="en-US" sz="1400" dirty="0" smtClean="0"/>
          </a:p>
          <a:p>
            <a:pPr lvl="0">
              <a:buFont typeface="Arial" pitchFamily="34" charset="0"/>
              <a:buChar char="•"/>
            </a:pPr>
            <a:r>
              <a:rPr lang="en-IN" sz="1400" dirty="0" smtClean="0"/>
              <a:t>Area </a:t>
            </a:r>
            <a:r>
              <a:rPr lang="en-IN" sz="1400" dirty="0" smtClean="0"/>
              <a:t>of masonry veneer, its quality, its present condition and whether there are two type of masonry veneer </a:t>
            </a:r>
            <a:r>
              <a:rPr lang="en-IN" sz="1400" dirty="0" smtClean="0"/>
              <a:t>used.</a:t>
            </a:r>
            <a:endParaRPr lang="en-US" sz="1400" dirty="0" smtClean="0"/>
          </a:p>
          <a:p>
            <a:pPr lvl="0">
              <a:buFont typeface="Arial" pitchFamily="34" charset="0"/>
              <a:buChar char="•"/>
            </a:pPr>
            <a:r>
              <a:rPr lang="en-IN" sz="1400" dirty="0" smtClean="0"/>
              <a:t>Type </a:t>
            </a:r>
            <a:r>
              <a:rPr lang="en-IN" sz="1400" dirty="0" smtClean="0"/>
              <a:t>of foundation of basement, its height, its total area, its unfinished area, its overall quality and exposure of </a:t>
            </a:r>
            <a:r>
              <a:rPr lang="en-IN" sz="1400" dirty="0" smtClean="0"/>
              <a:t>basement.</a:t>
            </a:r>
            <a:endParaRPr lang="en-US" sz="1400" dirty="0" smtClean="0"/>
          </a:p>
          <a:p>
            <a:pPr lvl="0">
              <a:buFont typeface="Arial" pitchFamily="34" charset="0"/>
              <a:buChar char="•"/>
            </a:pPr>
            <a:r>
              <a:rPr lang="en-IN" sz="1400" dirty="0" smtClean="0"/>
              <a:t>Quality </a:t>
            </a:r>
            <a:r>
              <a:rPr lang="en-IN" sz="1400" dirty="0" smtClean="0"/>
              <a:t>and condition of Heating </a:t>
            </a:r>
            <a:r>
              <a:rPr lang="en-IN" sz="1400" dirty="0" smtClean="0"/>
              <a:t>system</a:t>
            </a:r>
            <a:endParaRPr lang="en-US" sz="1400" dirty="0" smtClean="0"/>
          </a:p>
          <a:p>
            <a:pPr lvl="0">
              <a:buFont typeface="Arial" pitchFamily="34" charset="0"/>
              <a:buChar char="•"/>
            </a:pPr>
            <a:r>
              <a:rPr lang="en-IN" sz="1400" dirty="0" smtClean="0"/>
              <a:t>Central </a:t>
            </a:r>
            <a:r>
              <a:rPr lang="en-IN" sz="1400" dirty="0" smtClean="0"/>
              <a:t>air conditioning </a:t>
            </a:r>
            <a:r>
              <a:rPr lang="en-IN" sz="1400" dirty="0" smtClean="0"/>
              <a:t>facility</a:t>
            </a:r>
            <a:endParaRPr lang="en-US" sz="1400" dirty="0" smtClean="0"/>
          </a:p>
          <a:p>
            <a:pPr lvl="0">
              <a:buFont typeface="Arial" pitchFamily="34" charset="0"/>
              <a:buChar char="•"/>
            </a:pPr>
            <a:r>
              <a:rPr lang="en-IN" sz="1400" dirty="0" smtClean="0"/>
              <a:t>Area </a:t>
            </a:r>
            <a:r>
              <a:rPr lang="en-IN" sz="1400" dirty="0" smtClean="0"/>
              <a:t>of 1</a:t>
            </a:r>
            <a:r>
              <a:rPr lang="en-IN" sz="1400" baseline="30000" dirty="0" smtClean="0"/>
              <a:t>st</a:t>
            </a:r>
            <a:r>
              <a:rPr lang="en-IN" sz="1400" dirty="0" smtClean="0"/>
              <a:t> floor, 2</a:t>
            </a:r>
            <a:r>
              <a:rPr lang="en-IN" sz="1400" baseline="30000" dirty="0" smtClean="0"/>
              <a:t>nd</a:t>
            </a:r>
            <a:r>
              <a:rPr lang="en-IN" sz="1400" dirty="0" smtClean="0"/>
              <a:t> floor and above ground living </a:t>
            </a:r>
            <a:r>
              <a:rPr lang="en-IN" sz="1400" dirty="0" smtClean="0"/>
              <a:t>area.</a:t>
            </a:r>
            <a:endParaRPr lang="en-US" sz="1400" dirty="0" smtClean="0"/>
          </a:p>
          <a:p>
            <a:pPr lvl="0">
              <a:buFont typeface="Arial" pitchFamily="34" charset="0"/>
              <a:buChar char="•"/>
            </a:pPr>
            <a:r>
              <a:rPr lang="en-IN" sz="1400" dirty="0" smtClean="0"/>
              <a:t>No</a:t>
            </a:r>
            <a:r>
              <a:rPr lang="en-IN" sz="1400" dirty="0" smtClean="0"/>
              <a:t>. of full Bathroom in basement and above ground. No. of half bathroom above </a:t>
            </a:r>
            <a:r>
              <a:rPr lang="en-IN" sz="1400" dirty="0" smtClean="0"/>
              <a:t>ground</a:t>
            </a:r>
            <a:endParaRPr lang="en-US" sz="1400" dirty="0" smtClean="0"/>
          </a:p>
          <a:p>
            <a:pPr lvl="0">
              <a:buFont typeface="Arial" pitchFamily="34" charset="0"/>
              <a:buChar char="•"/>
            </a:pPr>
            <a:r>
              <a:rPr lang="en-IN" sz="1400" dirty="0" smtClean="0"/>
              <a:t>Quality </a:t>
            </a:r>
            <a:r>
              <a:rPr lang="en-IN" sz="1400" dirty="0" smtClean="0"/>
              <a:t>of </a:t>
            </a:r>
            <a:r>
              <a:rPr lang="en-IN" sz="1400" dirty="0" smtClean="0"/>
              <a:t>Kitchen</a:t>
            </a:r>
            <a:endParaRPr lang="en-US" sz="1400" dirty="0" smtClean="0"/>
          </a:p>
          <a:p>
            <a:pPr lvl="0">
              <a:buFont typeface="Arial" pitchFamily="34" charset="0"/>
              <a:buChar char="•"/>
            </a:pPr>
            <a:r>
              <a:rPr lang="en-IN" sz="1400" dirty="0" smtClean="0"/>
              <a:t>Total </a:t>
            </a:r>
            <a:r>
              <a:rPr lang="en-IN" sz="1400" dirty="0" smtClean="0"/>
              <a:t>no. of room above </a:t>
            </a:r>
            <a:r>
              <a:rPr lang="en-IN" sz="1400" dirty="0" smtClean="0"/>
              <a:t>ground</a:t>
            </a:r>
            <a:endParaRPr lang="en-US" sz="1400" dirty="0" smtClean="0"/>
          </a:p>
          <a:p>
            <a:pPr lvl="0">
              <a:buFont typeface="Arial" pitchFamily="34" charset="0"/>
              <a:buChar char="•"/>
            </a:pPr>
            <a:r>
              <a:rPr lang="en-IN" sz="1400" dirty="0" smtClean="0"/>
              <a:t>Functionality </a:t>
            </a:r>
            <a:r>
              <a:rPr lang="en-IN" sz="1400" dirty="0" smtClean="0"/>
              <a:t>of </a:t>
            </a:r>
            <a:r>
              <a:rPr lang="en-IN" sz="1400" dirty="0" smtClean="0"/>
              <a:t>House</a:t>
            </a:r>
            <a:endParaRPr lang="en-US" sz="1400" dirty="0" smtClean="0"/>
          </a:p>
          <a:p>
            <a:pPr lvl="0">
              <a:buFont typeface="Arial" pitchFamily="34" charset="0"/>
              <a:buChar char="•"/>
            </a:pPr>
            <a:r>
              <a:rPr lang="en-IN" sz="1400" dirty="0" smtClean="0"/>
              <a:t>No</a:t>
            </a:r>
            <a:r>
              <a:rPr lang="en-IN" sz="1400" dirty="0" smtClean="0"/>
              <a:t>. of Fire places in the </a:t>
            </a:r>
            <a:r>
              <a:rPr lang="en-IN" sz="1400" dirty="0" smtClean="0"/>
              <a:t>house.</a:t>
            </a:r>
            <a:endParaRPr lang="en-US" sz="1400" dirty="0" smtClean="0"/>
          </a:p>
          <a:p>
            <a:pPr lvl="0">
              <a:buFont typeface="Arial" pitchFamily="34" charset="0"/>
              <a:buChar char="•"/>
            </a:pPr>
            <a:r>
              <a:rPr lang="en-IN" sz="1400" dirty="0" smtClean="0"/>
              <a:t>Garage </a:t>
            </a:r>
            <a:r>
              <a:rPr lang="en-IN" sz="1400" dirty="0" smtClean="0"/>
              <a:t>area and its location, years on which it was build, garage quality and its present condition, and the interior finish of </a:t>
            </a:r>
            <a:r>
              <a:rPr lang="en-IN" sz="1400" dirty="0" smtClean="0"/>
              <a:t>garage.</a:t>
            </a:r>
            <a:endParaRPr lang="en-US" sz="1400" dirty="0" smtClean="0"/>
          </a:p>
          <a:p>
            <a:pPr lvl="0">
              <a:buFont typeface="Arial" pitchFamily="34" charset="0"/>
              <a:buChar char="•"/>
            </a:pPr>
            <a:r>
              <a:rPr lang="en-IN" sz="1400" dirty="0" smtClean="0"/>
              <a:t>Whether </a:t>
            </a:r>
            <a:r>
              <a:rPr lang="en-IN" sz="1400" dirty="0" smtClean="0"/>
              <a:t>driveway is </a:t>
            </a:r>
            <a:r>
              <a:rPr lang="en-IN" sz="1400" dirty="0" smtClean="0"/>
              <a:t>paved.</a:t>
            </a:r>
            <a:endParaRPr lang="en-US" sz="1400" dirty="0" smtClean="0"/>
          </a:p>
          <a:p>
            <a:pPr lvl="0">
              <a:buFont typeface="Arial" pitchFamily="34" charset="0"/>
              <a:buChar char="•"/>
            </a:pPr>
            <a:r>
              <a:rPr lang="en-IN" sz="1400" dirty="0" smtClean="0"/>
              <a:t>Wood </a:t>
            </a:r>
            <a:r>
              <a:rPr lang="en-IN" sz="1400" dirty="0" smtClean="0"/>
              <a:t>deck and open porch </a:t>
            </a:r>
            <a:r>
              <a:rPr lang="en-IN" sz="1400" dirty="0" smtClean="0"/>
              <a:t>area.</a:t>
            </a:r>
            <a:endParaRPr lang="en-US" sz="1400" dirty="0" smtClean="0"/>
          </a:p>
          <a:p>
            <a:pPr lvl="0">
              <a:buFont typeface="Arial" pitchFamily="34" charset="0"/>
              <a:buChar char="•"/>
            </a:pPr>
            <a:r>
              <a:rPr lang="en-IN" sz="1400" dirty="0" smtClean="0"/>
              <a:t>Condition </a:t>
            </a:r>
            <a:r>
              <a:rPr lang="en-IN" sz="1400" dirty="0" smtClean="0"/>
              <a:t>of </a:t>
            </a:r>
            <a:r>
              <a:rPr lang="en-IN" sz="1400" dirty="0" smtClean="0"/>
              <a:t>Sale</a:t>
            </a:r>
            <a:endParaRPr lang="en-US" sz="1400" dirty="0" smtClean="0"/>
          </a:p>
          <a:p>
            <a:pPr lvl="0">
              <a:buFont typeface="Arial" pitchFamily="34" charset="0"/>
              <a:buChar char="•"/>
            </a:pPr>
            <a:r>
              <a:rPr lang="en-IN" sz="1400" dirty="0" smtClean="0"/>
              <a:t>Overall </a:t>
            </a:r>
            <a:r>
              <a:rPr lang="en-IN" sz="1400" dirty="0" smtClean="0"/>
              <a:t>material and finish quality of House.</a:t>
            </a:r>
            <a:endParaRPr lang="en-US" sz="1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3071810"/>
            <a:ext cx="5143536" cy="523220"/>
          </a:xfrm>
          <a:prstGeom prst="rect">
            <a:avLst/>
          </a:prstGeom>
          <a:noFill/>
        </p:spPr>
        <p:txBody>
          <a:bodyPr wrap="square" rtlCol="0">
            <a:spAutoFit/>
          </a:bodyPr>
          <a:lstStyle/>
          <a:p>
            <a:r>
              <a:rPr lang="en-US" sz="2800" dirty="0" smtClean="0"/>
              <a:t>THANK YOU!!!</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normAutofit/>
          </a:bodyPr>
          <a:lstStyle/>
          <a:p>
            <a:r>
              <a:rPr lang="en-US" sz="2400" dirty="0" smtClean="0"/>
              <a:t>Steps followed</a:t>
            </a:r>
            <a:r>
              <a:rPr lang="en-US" sz="2400" dirty="0" smtClean="0">
                <a:sym typeface="Wingdings" pitchFamily="2" charset="2"/>
              </a:rPr>
              <a:t>: (1) Loading the data</a:t>
            </a:r>
            <a:endParaRPr lang="en-US" sz="2400" dirty="0"/>
          </a:p>
        </p:txBody>
      </p:sp>
      <p:pic>
        <p:nvPicPr>
          <p:cNvPr id="1026" name="Picture 2" descr="C:\Users\Nitin Singh Tatrari\Desktop\1.png"/>
          <p:cNvPicPr>
            <a:picLocks noChangeAspect="1" noChangeArrowheads="1"/>
          </p:cNvPicPr>
          <p:nvPr/>
        </p:nvPicPr>
        <p:blipFill>
          <a:blip r:embed="rId2"/>
          <a:srcRect/>
          <a:stretch>
            <a:fillRect/>
          </a:stretch>
        </p:blipFill>
        <p:spPr bwMode="auto">
          <a:xfrm>
            <a:off x="357158" y="857232"/>
            <a:ext cx="8007350" cy="4298950"/>
          </a:xfrm>
          <a:prstGeom prst="rect">
            <a:avLst/>
          </a:prstGeom>
          <a:noFill/>
        </p:spPr>
      </p:pic>
      <p:sp>
        <p:nvSpPr>
          <p:cNvPr id="4" name="TextBox 3"/>
          <p:cNvSpPr txBox="1"/>
          <p:nvPr/>
        </p:nvSpPr>
        <p:spPr>
          <a:xfrm>
            <a:off x="500034" y="5500702"/>
            <a:ext cx="6429420" cy="307777"/>
          </a:xfrm>
          <a:prstGeom prst="rect">
            <a:avLst/>
          </a:prstGeom>
          <a:noFill/>
        </p:spPr>
        <p:txBody>
          <a:bodyPr wrap="square" rtlCol="0">
            <a:spAutoFit/>
          </a:bodyPr>
          <a:lstStyle/>
          <a:p>
            <a:r>
              <a:rPr lang="en-US" sz="1400" dirty="0" smtClean="0"/>
              <a:t>We load the data set by pandas library</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lstStyle/>
          <a:p>
            <a:r>
              <a:rPr lang="en-US" dirty="0" smtClean="0"/>
              <a:t>(2) </a:t>
            </a:r>
            <a:r>
              <a:rPr lang="en-US" sz="2400" dirty="0" smtClean="0"/>
              <a:t>Understanding the data</a:t>
            </a:r>
            <a:endParaRPr lang="en-US" sz="2400" dirty="0"/>
          </a:p>
        </p:txBody>
      </p:sp>
      <p:pic>
        <p:nvPicPr>
          <p:cNvPr id="2050" name="Picture 2" descr="C:\Users\Nitin Singh Tatrari\Desktop\2.png"/>
          <p:cNvPicPr>
            <a:picLocks noChangeAspect="1" noChangeArrowheads="1"/>
          </p:cNvPicPr>
          <p:nvPr/>
        </p:nvPicPr>
        <p:blipFill>
          <a:blip r:embed="rId2"/>
          <a:srcRect/>
          <a:stretch>
            <a:fillRect/>
          </a:stretch>
        </p:blipFill>
        <p:spPr bwMode="auto">
          <a:xfrm>
            <a:off x="285720" y="642918"/>
            <a:ext cx="2735262" cy="6072230"/>
          </a:xfrm>
          <a:prstGeom prst="rect">
            <a:avLst/>
          </a:prstGeom>
          <a:noFill/>
        </p:spPr>
      </p:pic>
      <p:pic>
        <p:nvPicPr>
          <p:cNvPr id="2051" name="Picture 3" descr="C:\Users\Nitin Singh Tatrari\Desktop\3.png"/>
          <p:cNvPicPr>
            <a:picLocks noChangeAspect="1" noChangeArrowheads="1"/>
          </p:cNvPicPr>
          <p:nvPr/>
        </p:nvPicPr>
        <p:blipFill>
          <a:blip r:embed="rId3"/>
          <a:srcRect/>
          <a:stretch>
            <a:fillRect/>
          </a:stretch>
        </p:blipFill>
        <p:spPr bwMode="auto">
          <a:xfrm>
            <a:off x="3071802" y="642918"/>
            <a:ext cx="2949575" cy="5072098"/>
          </a:xfrm>
          <a:prstGeom prst="rect">
            <a:avLst/>
          </a:prstGeom>
          <a:noFill/>
        </p:spPr>
      </p:pic>
      <p:sp>
        <p:nvSpPr>
          <p:cNvPr id="5" name="TextBox 4"/>
          <p:cNvSpPr txBox="1"/>
          <p:nvPr/>
        </p:nvSpPr>
        <p:spPr>
          <a:xfrm>
            <a:off x="6000760" y="714356"/>
            <a:ext cx="2643206" cy="3600986"/>
          </a:xfrm>
          <a:prstGeom prst="rect">
            <a:avLst/>
          </a:prstGeom>
          <a:noFill/>
        </p:spPr>
        <p:txBody>
          <a:bodyPr wrap="square" rtlCol="0">
            <a:spAutoFit/>
          </a:bodyPr>
          <a:lstStyle/>
          <a:p>
            <a:pPr lvl="0">
              <a:buFont typeface="Arial" pitchFamily="34" charset="0"/>
              <a:buChar char="•"/>
            </a:pPr>
            <a:r>
              <a:rPr lang="en-IN" sz="1400" dirty="0" smtClean="0"/>
              <a:t>There are 1168 entries and 81 columns in the </a:t>
            </a:r>
            <a:r>
              <a:rPr lang="en-IN" sz="1400" dirty="0" smtClean="0"/>
              <a:t>dataset.</a:t>
            </a:r>
          </a:p>
          <a:p>
            <a:pPr lvl="0"/>
            <a:endParaRPr lang="en-US" sz="1400" dirty="0" smtClean="0"/>
          </a:p>
          <a:p>
            <a:pPr lvl="0">
              <a:buFont typeface="Arial" pitchFamily="34" charset="0"/>
              <a:buChar char="•"/>
            </a:pPr>
            <a:r>
              <a:rPr lang="en-IN" sz="1400" dirty="0" smtClean="0"/>
              <a:t>The </a:t>
            </a:r>
            <a:r>
              <a:rPr lang="en-IN" sz="1400" dirty="0" smtClean="0"/>
              <a:t>data type comprises of 35 integer type columns, 3 float type columns and 43 string type </a:t>
            </a:r>
            <a:r>
              <a:rPr lang="en-IN" sz="1400" dirty="0" smtClean="0"/>
              <a:t>columns.</a:t>
            </a:r>
          </a:p>
          <a:p>
            <a:pPr lvl="0"/>
            <a:endParaRPr lang="en-US" sz="1400" dirty="0" smtClean="0"/>
          </a:p>
          <a:p>
            <a:pPr lvl="0">
              <a:buFont typeface="Arial" pitchFamily="34" charset="0"/>
              <a:buChar char="•"/>
            </a:pPr>
            <a:r>
              <a:rPr lang="en-IN" sz="1400" dirty="0" smtClean="0"/>
              <a:t>Columns- </a:t>
            </a:r>
            <a:r>
              <a:rPr lang="en-IN" sz="1400" dirty="0" err="1" smtClean="0"/>
              <a:t>LotFrontage</a:t>
            </a:r>
            <a:r>
              <a:rPr lang="en-IN" sz="1400" dirty="0" smtClean="0"/>
              <a:t>, Alley, </a:t>
            </a:r>
            <a:r>
              <a:rPr lang="en-IN" sz="1400" dirty="0" err="1" smtClean="0"/>
              <a:t>MasVnrType</a:t>
            </a:r>
            <a:r>
              <a:rPr lang="en-IN" sz="1400" dirty="0" smtClean="0"/>
              <a:t>, </a:t>
            </a:r>
            <a:r>
              <a:rPr lang="en-IN" sz="1400" dirty="0" err="1" smtClean="0"/>
              <a:t>MasVnrArea</a:t>
            </a:r>
            <a:r>
              <a:rPr lang="en-IN" sz="1400" dirty="0" smtClean="0"/>
              <a:t>, </a:t>
            </a:r>
            <a:r>
              <a:rPr lang="en-IN" sz="1400" dirty="0" err="1" smtClean="0"/>
              <a:t>BsmtQual</a:t>
            </a:r>
            <a:r>
              <a:rPr lang="en-IN" sz="1400" dirty="0" smtClean="0"/>
              <a:t>, </a:t>
            </a:r>
            <a:r>
              <a:rPr lang="en-IN" sz="1400" dirty="0" err="1" smtClean="0"/>
              <a:t>BsmtCond</a:t>
            </a:r>
            <a:r>
              <a:rPr lang="en-IN" sz="1400" dirty="0" smtClean="0"/>
              <a:t>, </a:t>
            </a:r>
            <a:r>
              <a:rPr lang="en-IN" sz="1400" dirty="0" err="1" smtClean="0"/>
              <a:t>BsmtExposure</a:t>
            </a:r>
            <a:r>
              <a:rPr lang="en-IN" sz="1400" dirty="0" smtClean="0"/>
              <a:t>, BsmtFinType1, BsmtFinType2 have Nan values.</a:t>
            </a:r>
            <a:endParaRPr lang="en-US" sz="1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571480"/>
          </a:xfrm>
        </p:spPr>
        <p:txBody>
          <a:bodyPr/>
          <a:lstStyle/>
          <a:p>
            <a:r>
              <a:rPr lang="en-US" dirty="0" smtClean="0"/>
              <a:t>(3) </a:t>
            </a:r>
            <a:r>
              <a:rPr lang="en-US" sz="2400" dirty="0" smtClean="0"/>
              <a:t>Cleaning the data</a:t>
            </a:r>
            <a:endParaRPr lang="en-US" sz="2400" dirty="0"/>
          </a:p>
        </p:txBody>
      </p:sp>
      <p:pic>
        <p:nvPicPr>
          <p:cNvPr id="3074" name="Picture 2" descr="C:\Users\Nitin Singh Tatrari\Desktop\6.png"/>
          <p:cNvPicPr>
            <a:picLocks noChangeAspect="1" noChangeArrowheads="1"/>
          </p:cNvPicPr>
          <p:nvPr/>
        </p:nvPicPr>
        <p:blipFill>
          <a:blip r:embed="rId2"/>
          <a:srcRect/>
          <a:stretch>
            <a:fillRect/>
          </a:stretch>
        </p:blipFill>
        <p:spPr bwMode="auto">
          <a:xfrm>
            <a:off x="214282" y="714357"/>
            <a:ext cx="8429684" cy="785818"/>
          </a:xfrm>
          <a:prstGeom prst="rect">
            <a:avLst/>
          </a:prstGeom>
          <a:noFill/>
        </p:spPr>
      </p:pic>
      <p:pic>
        <p:nvPicPr>
          <p:cNvPr id="7170" name="Picture 2" descr="C:\Users\Nitin Singh Tatrari\Desktop\6.1.png"/>
          <p:cNvPicPr>
            <a:picLocks noChangeAspect="1" noChangeArrowheads="1"/>
          </p:cNvPicPr>
          <p:nvPr/>
        </p:nvPicPr>
        <p:blipFill>
          <a:blip r:embed="rId3"/>
          <a:srcRect/>
          <a:stretch>
            <a:fillRect/>
          </a:stretch>
        </p:blipFill>
        <p:spPr bwMode="auto">
          <a:xfrm>
            <a:off x="214283" y="1643050"/>
            <a:ext cx="2286016" cy="1428760"/>
          </a:xfrm>
          <a:prstGeom prst="rect">
            <a:avLst/>
          </a:prstGeom>
          <a:noFill/>
        </p:spPr>
      </p:pic>
      <p:pic>
        <p:nvPicPr>
          <p:cNvPr id="7171" name="Picture 3" descr="C:\Users\Nitin Singh Tatrari\Desktop\6.2.png"/>
          <p:cNvPicPr>
            <a:picLocks noChangeAspect="1" noChangeArrowheads="1"/>
          </p:cNvPicPr>
          <p:nvPr/>
        </p:nvPicPr>
        <p:blipFill>
          <a:blip r:embed="rId4"/>
          <a:srcRect/>
          <a:stretch>
            <a:fillRect/>
          </a:stretch>
        </p:blipFill>
        <p:spPr bwMode="auto">
          <a:xfrm>
            <a:off x="2857488" y="1643050"/>
            <a:ext cx="2705100" cy="1428760"/>
          </a:xfrm>
          <a:prstGeom prst="rect">
            <a:avLst/>
          </a:prstGeom>
          <a:noFill/>
        </p:spPr>
      </p:pic>
      <p:pic>
        <p:nvPicPr>
          <p:cNvPr id="7172" name="Picture 4" descr="C:\Users\Nitin Singh Tatrari\Desktop\6.3.png"/>
          <p:cNvPicPr>
            <a:picLocks noChangeAspect="1" noChangeArrowheads="1"/>
          </p:cNvPicPr>
          <p:nvPr/>
        </p:nvPicPr>
        <p:blipFill>
          <a:blip r:embed="rId5"/>
          <a:srcRect/>
          <a:stretch>
            <a:fillRect/>
          </a:stretch>
        </p:blipFill>
        <p:spPr bwMode="auto">
          <a:xfrm>
            <a:off x="5715008" y="1714488"/>
            <a:ext cx="2830513" cy="1214446"/>
          </a:xfrm>
          <a:prstGeom prst="rect">
            <a:avLst/>
          </a:prstGeom>
          <a:noFill/>
        </p:spPr>
      </p:pic>
      <p:pic>
        <p:nvPicPr>
          <p:cNvPr id="7173" name="Picture 5" descr="C:\Users\Nitin Singh Tatrari\Desktop\6.4.png"/>
          <p:cNvPicPr>
            <a:picLocks noChangeAspect="1" noChangeArrowheads="1"/>
          </p:cNvPicPr>
          <p:nvPr/>
        </p:nvPicPr>
        <p:blipFill>
          <a:blip r:embed="rId6"/>
          <a:srcRect/>
          <a:stretch>
            <a:fillRect/>
          </a:stretch>
        </p:blipFill>
        <p:spPr bwMode="auto">
          <a:xfrm>
            <a:off x="188913" y="3286124"/>
            <a:ext cx="2697162" cy="1289051"/>
          </a:xfrm>
          <a:prstGeom prst="rect">
            <a:avLst/>
          </a:prstGeom>
          <a:noFill/>
        </p:spPr>
      </p:pic>
      <p:pic>
        <p:nvPicPr>
          <p:cNvPr id="7174" name="Picture 6" descr="C:\Users\Nitin Singh Tatrari\Desktop\6.5.png"/>
          <p:cNvPicPr>
            <a:picLocks noChangeAspect="1" noChangeArrowheads="1"/>
          </p:cNvPicPr>
          <p:nvPr/>
        </p:nvPicPr>
        <p:blipFill>
          <a:blip r:embed="rId7"/>
          <a:srcRect/>
          <a:stretch>
            <a:fillRect/>
          </a:stretch>
        </p:blipFill>
        <p:spPr bwMode="auto">
          <a:xfrm>
            <a:off x="2928926" y="3214686"/>
            <a:ext cx="2751138" cy="1238248"/>
          </a:xfrm>
          <a:prstGeom prst="rect">
            <a:avLst/>
          </a:prstGeom>
          <a:noFill/>
        </p:spPr>
      </p:pic>
      <p:pic>
        <p:nvPicPr>
          <p:cNvPr id="7175" name="Picture 7" descr="C:\Users\Nitin Singh Tatrari\Desktop\6.6.png"/>
          <p:cNvPicPr>
            <a:picLocks noChangeAspect="1" noChangeArrowheads="1"/>
          </p:cNvPicPr>
          <p:nvPr/>
        </p:nvPicPr>
        <p:blipFill>
          <a:blip r:embed="rId8"/>
          <a:srcRect/>
          <a:stretch>
            <a:fillRect/>
          </a:stretch>
        </p:blipFill>
        <p:spPr bwMode="auto">
          <a:xfrm>
            <a:off x="5786446" y="3143248"/>
            <a:ext cx="2903537" cy="1357322"/>
          </a:xfrm>
          <a:prstGeom prst="rect">
            <a:avLst/>
          </a:prstGeom>
          <a:noFill/>
        </p:spPr>
      </p:pic>
      <p:pic>
        <p:nvPicPr>
          <p:cNvPr id="7176" name="Picture 8" descr="C:\Users\Nitin Singh Tatrari\Desktop\6.7.png"/>
          <p:cNvPicPr>
            <a:picLocks noChangeAspect="1" noChangeArrowheads="1"/>
          </p:cNvPicPr>
          <p:nvPr/>
        </p:nvPicPr>
        <p:blipFill>
          <a:blip r:embed="rId9"/>
          <a:srcRect/>
          <a:stretch>
            <a:fillRect/>
          </a:stretch>
        </p:blipFill>
        <p:spPr bwMode="auto">
          <a:xfrm>
            <a:off x="214282" y="4572008"/>
            <a:ext cx="2682875" cy="1325562"/>
          </a:xfrm>
          <a:prstGeom prst="rect">
            <a:avLst/>
          </a:prstGeom>
          <a:noFill/>
        </p:spPr>
      </p:pic>
      <p:pic>
        <p:nvPicPr>
          <p:cNvPr id="7177" name="Picture 9" descr="C:\Users\Nitin Singh Tatrari\Desktop\6.8.png"/>
          <p:cNvPicPr>
            <a:picLocks noChangeAspect="1" noChangeArrowheads="1"/>
          </p:cNvPicPr>
          <p:nvPr/>
        </p:nvPicPr>
        <p:blipFill>
          <a:blip r:embed="rId10"/>
          <a:srcRect/>
          <a:stretch>
            <a:fillRect/>
          </a:stretch>
        </p:blipFill>
        <p:spPr bwMode="auto">
          <a:xfrm>
            <a:off x="3000364" y="4429132"/>
            <a:ext cx="2759075" cy="15081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itin Singh Tatrari\Desktop\7.1.png"/>
          <p:cNvPicPr>
            <a:picLocks noChangeAspect="1" noChangeArrowheads="1"/>
          </p:cNvPicPr>
          <p:nvPr/>
        </p:nvPicPr>
        <p:blipFill>
          <a:blip r:embed="rId2"/>
          <a:srcRect/>
          <a:stretch>
            <a:fillRect/>
          </a:stretch>
        </p:blipFill>
        <p:spPr bwMode="auto">
          <a:xfrm>
            <a:off x="285720" y="357166"/>
            <a:ext cx="3929090" cy="1785950"/>
          </a:xfrm>
          <a:prstGeom prst="rect">
            <a:avLst/>
          </a:prstGeom>
          <a:noFill/>
        </p:spPr>
      </p:pic>
      <p:pic>
        <p:nvPicPr>
          <p:cNvPr id="4099" name="Picture 3" descr="C:\Users\Nitin Singh Tatrari\Desktop\7.2.png"/>
          <p:cNvPicPr>
            <a:picLocks noChangeAspect="1" noChangeArrowheads="1"/>
          </p:cNvPicPr>
          <p:nvPr/>
        </p:nvPicPr>
        <p:blipFill>
          <a:blip r:embed="rId3"/>
          <a:srcRect/>
          <a:stretch>
            <a:fillRect/>
          </a:stretch>
        </p:blipFill>
        <p:spPr bwMode="auto">
          <a:xfrm>
            <a:off x="4286248" y="357166"/>
            <a:ext cx="4286280" cy="1714512"/>
          </a:xfrm>
          <a:prstGeom prst="rect">
            <a:avLst/>
          </a:prstGeom>
          <a:noFill/>
        </p:spPr>
      </p:pic>
      <p:pic>
        <p:nvPicPr>
          <p:cNvPr id="4100" name="Picture 4" descr="C:\Users\Nitin Singh Tatrari\Desktop\7.3.png"/>
          <p:cNvPicPr>
            <a:picLocks noChangeAspect="1" noChangeArrowheads="1"/>
          </p:cNvPicPr>
          <p:nvPr/>
        </p:nvPicPr>
        <p:blipFill>
          <a:blip r:embed="rId4"/>
          <a:srcRect/>
          <a:stretch>
            <a:fillRect/>
          </a:stretch>
        </p:blipFill>
        <p:spPr bwMode="auto">
          <a:xfrm>
            <a:off x="285720" y="2143116"/>
            <a:ext cx="4000528" cy="1928826"/>
          </a:xfrm>
          <a:prstGeom prst="rect">
            <a:avLst/>
          </a:prstGeom>
          <a:noFill/>
        </p:spPr>
      </p:pic>
      <p:pic>
        <p:nvPicPr>
          <p:cNvPr id="4101" name="Picture 5" descr="C:\Users\Nitin Singh Tatrari\Desktop\7.4.png"/>
          <p:cNvPicPr>
            <a:picLocks noChangeAspect="1" noChangeArrowheads="1"/>
          </p:cNvPicPr>
          <p:nvPr/>
        </p:nvPicPr>
        <p:blipFill>
          <a:blip r:embed="rId5"/>
          <a:srcRect/>
          <a:stretch>
            <a:fillRect/>
          </a:stretch>
        </p:blipFill>
        <p:spPr bwMode="auto">
          <a:xfrm>
            <a:off x="4357686" y="2071678"/>
            <a:ext cx="4143404" cy="1928826"/>
          </a:xfrm>
          <a:prstGeom prst="rect">
            <a:avLst/>
          </a:prstGeom>
          <a:noFill/>
        </p:spPr>
      </p:pic>
      <p:sp>
        <p:nvSpPr>
          <p:cNvPr id="6" name="TextBox 5"/>
          <p:cNvSpPr txBox="1"/>
          <p:nvPr/>
        </p:nvSpPr>
        <p:spPr>
          <a:xfrm>
            <a:off x="285720" y="4143380"/>
            <a:ext cx="8429684" cy="2893100"/>
          </a:xfrm>
          <a:prstGeom prst="rect">
            <a:avLst/>
          </a:prstGeom>
          <a:noFill/>
        </p:spPr>
        <p:txBody>
          <a:bodyPr wrap="square" rtlCol="0">
            <a:spAutoFit/>
          </a:bodyPr>
          <a:lstStyle/>
          <a:p>
            <a:pPr lvl="0"/>
            <a:r>
              <a:rPr lang="en-IN" sz="1400" dirty="0" smtClean="0"/>
              <a:t>All rows in column- ID have different values, thus it show no relevance to house price.</a:t>
            </a:r>
            <a:endParaRPr lang="en-US" sz="1400" dirty="0" smtClean="0"/>
          </a:p>
          <a:p>
            <a:pPr lvl="0"/>
            <a:r>
              <a:rPr lang="en-IN" sz="1400" dirty="0" smtClean="0"/>
              <a:t>Since only 4 houses have gravel road to access out of 1168, we will only consider paved road.</a:t>
            </a:r>
            <a:endParaRPr lang="en-US" sz="1400" dirty="0" smtClean="0"/>
          </a:p>
          <a:p>
            <a:pPr lvl="0"/>
            <a:r>
              <a:rPr lang="en-IN" sz="1400" dirty="0" smtClean="0"/>
              <a:t>Since column- Alley has 1091 missing data out of 1168, it provides no help in house price prediction.</a:t>
            </a:r>
            <a:endParaRPr lang="en-US" sz="1400" dirty="0" smtClean="0"/>
          </a:p>
          <a:p>
            <a:pPr lvl="0"/>
            <a:r>
              <a:rPr lang="en-IN" sz="1400" dirty="0" smtClean="0"/>
              <a:t>All rows in column- Utilities have same value ‘</a:t>
            </a:r>
            <a:r>
              <a:rPr lang="en-IN" sz="1400" dirty="0" err="1" smtClean="0"/>
              <a:t>AllPub</a:t>
            </a:r>
            <a:r>
              <a:rPr lang="en-IN" sz="1400" dirty="0" smtClean="0"/>
              <a:t>’. Thus we consider all houses having all public utilities.</a:t>
            </a:r>
            <a:endParaRPr lang="en-US" sz="1400" dirty="0" smtClean="0"/>
          </a:p>
          <a:p>
            <a:pPr lvl="0"/>
            <a:r>
              <a:rPr lang="en-IN" sz="1400" dirty="0" smtClean="0"/>
              <a:t>Since column – Fence has 931 missing value out of 1168, thus can not to develop any relation with target.</a:t>
            </a:r>
            <a:endParaRPr lang="en-US" sz="1400" dirty="0" smtClean="0"/>
          </a:p>
          <a:p>
            <a:pPr lvl="0"/>
            <a:r>
              <a:rPr lang="en-IN" sz="1400" dirty="0" smtClean="0"/>
              <a:t>Since column – </a:t>
            </a:r>
            <a:r>
              <a:rPr lang="en-IN" sz="1400" dirty="0" err="1" smtClean="0"/>
              <a:t>MiscFeature</a:t>
            </a:r>
            <a:r>
              <a:rPr lang="en-IN" sz="1400" dirty="0" smtClean="0"/>
              <a:t> has 1124 missing value out of 1168, thus can not to develop any relation with target.</a:t>
            </a:r>
            <a:endParaRPr lang="en-US" sz="1400" dirty="0" smtClean="0"/>
          </a:p>
          <a:p>
            <a:pPr lvl="0"/>
            <a:r>
              <a:rPr lang="en-IN" sz="1400" dirty="0" smtClean="0"/>
              <a:t>Only  7 houses out of 1168 have swimming pool, we should avoid making relation with the target variable</a:t>
            </a:r>
            <a:endParaRPr lang="en-US" sz="1400" dirty="0" smtClean="0"/>
          </a:p>
          <a:p>
            <a:pPr lvl="0"/>
            <a:r>
              <a:rPr lang="en-IN" sz="1400" dirty="0" smtClean="0"/>
              <a:t>Since no swimming is considered, </a:t>
            </a:r>
            <a:r>
              <a:rPr lang="en-IN" sz="1400" dirty="0" err="1" smtClean="0"/>
              <a:t>PoolQC</a:t>
            </a:r>
            <a:r>
              <a:rPr lang="en-IN" sz="1400" dirty="0" smtClean="0"/>
              <a:t> (pool quality) can be ignored too. </a:t>
            </a:r>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7467600" cy="642918"/>
          </a:xfrm>
        </p:spPr>
        <p:txBody>
          <a:bodyPr/>
          <a:lstStyle/>
          <a:p>
            <a:r>
              <a:rPr lang="en-US" dirty="0" smtClean="0"/>
              <a:t>(4) </a:t>
            </a:r>
            <a:r>
              <a:rPr lang="en-US" sz="2400" dirty="0" smtClean="0"/>
              <a:t>Treating Outliers</a:t>
            </a:r>
            <a:endParaRPr lang="en-US" sz="2400" dirty="0"/>
          </a:p>
        </p:txBody>
      </p:sp>
      <p:pic>
        <p:nvPicPr>
          <p:cNvPr id="5123" name="Picture 3" descr="C:\Users\Nitin Singh Tatrari\Desktop\Untitled.png"/>
          <p:cNvPicPr>
            <a:picLocks noChangeAspect="1" noChangeArrowheads="1"/>
          </p:cNvPicPr>
          <p:nvPr/>
        </p:nvPicPr>
        <p:blipFill>
          <a:blip r:embed="rId2"/>
          <a:srcRect/>
          <a:stretch>
            <a:fillRect/>
          </a:stretch>
        </p:blipFill>
        <p:spPr bwMode="auto">
          <a:xfrm>
            <a:off x="142844" y="785794"/>
            <a:ext cx="8501121" cy="2000264"/>
          </a:xfrm>
          <a:prstGeom prst="rect">
            <a:avLst/>
          </a:prstGeom>
          <a:noFill/>
        </p:spPr>
      </p:pic>
      <p:pic>
        <p:nvPicPr>
          <p:cNvPr id="5124" name="Picture 4" descr="C:\Users\Nitin Singh Tatrari\Desktop\85.png"/>
          <p:cNvPicPr>
            <a:picLocks noChangeAspect="1" noChangeArrowheads="1"/>
          </p:cNvPicPr>
          <p:nvPr/>
        </p:nvPicPr>
        <p:blipFill>
          <a:blip r:embed="rId3"/>
          <a:srcRect/>
          <a:stretch>
            <a:fillRect/>
          </a:stretch>
        </p:blipFill>
        <p:spPr bwMode="auto">
          <a:xfrm>
            <a:off x="214282" y="3000348"/>
            <a:ext cx="3500462" cy="3714800"/>
          </a:xfrm>
          <a:prstGeom prst="rect">
            <a:avLst/>
          </a:prstGeom>
          <a:noFill/>
        </p:spPr>
      </p:pic>
      <p:pic>
        <p:nvPicPr>
          <p:cNvPr id="6146" name="Picture 2" descr="C:\Users\Nitin Singh Tatrari\Desktop\20.png"/>
          <p:cNvPicPr>
            <a:picLocks noChangeAspect="1" noChangeArrowheads="1"/>
          </p:cNvPicPr>
          <p:nvPr/>
        </p:nvPicPr>
        <p:blipFill>
          <a:blip r:embed="rId4"/>
          <a:srcRect/>
          <a:stretch>
            <a:fillRect/>
          </a:stretch>
        </p:blipFill>
        <p:spPr bwMode="auto">
          <a:xfrm>
            <a:off x="3857620" y="2643182"/>
            <a:ext cx="4786346" cy="1714512"/>
          </a:xfrm>
          <a:prstGeom prst="rect">
            <a:avLst/>
          </a:prstGeom>
          <a:noFill/>
        </p:spPr>
      </p:pic>
      <p:sp>
        <p:nvSpPr>
          <p:cNvPr id="6" name="TextBox 5"/>
          <p:cNvSpPr txBox="1"/>
          <p:nvPr/>
        </p:nvSpPr>
        <p:spPr>
          <a:xfrm>
            <a:off x="3929058" y="4500570"/>
            <a:ext cx="4786346" cy="1200329"/>
          </a:xfrm>
          <a:prstGeom prst="rect">
            <a:avLst/>
          </a:prstGeom>
          <a:noFill/>
        </p:spPr>
        <p:txBody>
          <a:bodyPr wrap="square" rtlCol="0">
            <a:spAutoFit/>
          </a:bodyPr>
          <a:lstStyle/>
          <a:p>
            <a:r>
              <a:rPr lang="en-US" dirty="0" smtClean="0"/>
              <a:t>Variables have outliers in it. So we apply Z-score on all continuous variables to keep the </a:t>
            </a:r>
            <a:r>
              <a:rPr lang="en-IN" dirty="0" smtClean="0"/>
              <a:t>data between -3 standard deviation to +3 standard deviation of the curve.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itin Singh Tatrari\Desktop\73.png"/>
          <p:cNvPicPr>
            <a:picLocks noChangeAspect="1" noChangeArrowheads="1"/>
          </p:cNvPicPr>
          <p:nvPr/>
        </p:nvPicPr>
        <p:blipFill>
          <a:blip r:embed="rId2"/>
          <a:srcRect/>
          <a:stretch>
            <a:fillRect/>
          </a:stretch>
        </p:blipFill>
        <p:spPr bwMode="auto">
          <a:xfrm>
            <a:off x="285720" y="1071546"/>
            <a:ext cx="8286808" cy="1000132"/>
          </a:xfrm>
          <a:prstGeom prst="rect">
            <a:avLst/>
          </a:prstGeom>
          <a:noFill/>
        </p:spPr>
      </p:pic>
      <p:pic>
        <p:nvPicPr>
          <p:cNvPr id="3075" name="Picture 3" descr="C:\Users\Nitin Singh Tatrari\Desktop\74.png"/>
          <p:cNvPicPr>
            <a:picLocks noChangeAspect="1" noChangeArrowheads="1"/>
          </p:cNvPicPr>
          <p:nvPr/>
        </p:nvPicPr>
        <p:blipFill>
          <a:blip r:embed="rId3"/>
          <a:srcRect/>
          <a:stretch>
            <a:fillRect/>
          </a:stretch>
        </p:blipFill>
        <p:spPr bwMode="auto">
          <a:xfrm>
            <a:off x="142844" y="2214554"/>
            <a:ext cx="2522538" cy="1428760"/>
          </a:xfrm>
          <a:prstGeom prst="rect">
            <a:avLst/>
          </a:prstGeom>
          <a:noFill/>
        </p:spPr>
      </p:pic>
      <p:pic>
        <p:nvPicPr>
          <p:cNvPr id="3076" name="Picture 4" descr="C:\Users\Nitin Singh Tatrari\Desktop\75.png"/>
          <p:cNvPicPr>
            <a:picLocks noChangeAspect="1" noChangeArrowheads="1"/>
          </p:cNvPicPr>
          <p:nvPr/>
        </p:nvPicPr>
        <p:blipFill>
          <a:blip r:embed="rId4"/>
          <a:srcRect/>
          <a:stretch>
            <a:fillRect/>
          </a:stretch>
        </p:blipFill>
        <p:spPr bwMode="auto">
          <a:xfrm>
            <a:off x="2714612" y="2214554"/>
            <a:ext cx="3116262" cy="1393825"/>
          </a:xfrm>
          <a:prstGeom prst="rect">
            <a:avLst/>
          </a:prstGeom>
          <a:noFill/>
        </p:spPr>
      </p:pic>
      <p:pic>
        <p:nvPicPr>
          <p:cNvPr id="3077" name="Picture 5" descr="C:\Users\Nitin Singh Tatrari\Desktop\76.png"/>
          <p:cNvPicPr>
            <a:picLocks noChangeAspect="1" noChangeArrowheads="1"/>
          </p:cNvPicPr>
          <p:nvPr/>
        </p:nvPicPr>
        <p:blipFill>
          <a:blip r:embed="rId5"/>
          <a:srcRect/>
          <a:stretch>
            <a:fillRect/>
          </a:stretch>
        </p:blipFill>
        <p:spPr bwMode="auto">
          <a:xfrm>
            <a:off x="5857884" y="2071678"/>
            <a:ext cx="2797175" cy="1531938"/>
          </a:xfrm>
          <a:prstGeom prst="rect">
            <a:avLst/>
          </a:prstGeom>
          <a:noFill/>
        </p:spPr>
      </p:pic>
      <p:sp>
        <p:nvSpPr>
          <p:cNvPr id="8" name="TextBox 7"/>
          <p:cNvSpPr txBox="1"/>
          <p:nvPr/>
        </p:nvSpPr>
        <p:spPr>
          <a:xfrm>
            <a:off x="428596" y="3714753"/>
            <a:ext cx="7215238" cy="1877437"/>
          </a:xfrm>
          <a:prstGeom prst="rect">
            <a:avLst/>
          </a:prstGeom>
          <a:noFill/>
        </p:spPr>
        <p:txBody>
          <a:bodyPr wrap="square" rtlCol="0">
            <a:spAutoFit/>
          </a:bodyPr>
          <a:lstStyle/>
          <a:p>
            <a:pPr marL="342900" lvl="0" indent="-342900">
              <a:buFont typeface="+mj-lt"/>
              <a:buAutoNum type="arabicPeriod"/>
            </a:pPr>
            <a:r>
              <a:rPr lang="en-IN" sz="1400" dirty="0" smtClean="0"/>
              <a:t>Out of 809 entries column- Condition2 has 805 entries of norm(Normal proximity to various condition). Thus, we can consider all houses to have normal proximity.</a:t>
            </a:r>
            <a:endParaRPr lang="en-US" sz="1400" dirty="0" smtClean="0"/>
          </a:p>
          <a:p>
            <a:pPr marL="342900" lvl="0" indent="-342900">
              <a:buFont typeface="+mj-lt"/>
              <a:buAutoNum type="arabicPeriod"/>
            </a:pPr>
            <a:r>
              <a:rPr lang="en-IN" sz="1400" dirty="0" smtClean="0"/>
              <a:t>Out of 809 entries column-RoofMat1 has 805 entries of </a:t>
            </a:r>
            <a:r>
              <a:rPr lang="en-IN" sz="1400" dirty="0" err="1" smtClean="0"/>
              <a:t>CompShg</a:t>
            </a:r>
            <a:r>
              <a:rPr lang="en-IN" sz="1400" dirty="0" smtClean="0"/>
              <a:t>(Standard (Composite) Shingle). Thus, we can consider all houses to Standard (Composite) Shingle.</a:t>
            </a:r>
            <a:endParaRPr lang="en-US" sz="1400" dirty="0" smtClean="0"/>
          </a:p>
          <a:p>
            <a:pPr marL="342900" lvl="0" indent="-342900">
              <a:buFont typeface="+mj-lt"/>
              <a:buAutoNum type="arabicPeriod"/>
            </a:pPr>
            <a:r>
              <a:rPr lang="en-IN" sz="1400" dirty="0" smtClean="0"/>
              <a:t>Out of 809 entries column- Heating has 798 of </a:t>
            </a:r>
            <a:r>
              <a:rPr lang="en-IN" sz="1400" dirty="0" err="1" smtClean="0"/>
              <a:t>GasA</a:t>
            </a:r>
            <a:r>
              <a:rPr lang="en-IN" sz="1400" dirty="0" smtClean="0"/>
              <a:t> (Gas forced warm air furnace). Thus, we can consider all houses to have </a:t>
            </a:r>
            <a:r>
              <a:rPr lang="en-IN" sz="1400" dirty="0" err="1" smtClean="0"/>
              <a:t>GasA</a:t>
            </a:r>
            <a:r>
              <a:rPr lang="en-IN" sz="1400" dirty="0" smtClean="0"/>
              <a:t> heating system.</a:t>
            </a:r>
            <a:endParaRPr lang="en-US" sz="1400" dirty="0" smtClean="0"/>
          </a:p>
          <a:p>
            <a:endParaRPr lang="en-US" dirty="0"/>
          </a:p>
        </p:txBody>
      </p:sp>
      <p:sp>
        <p:nvSpPr>
          <p:cNvPr id="9" name="TextBox 8"/>
          <p:cNvSpPr txBox="1"/>
          <p:nvPr/>
        </p:nvSpPr>
        <p:spPr>
          <a:xfrm>
            <a:off x="714348" y="6143644"/>
            <a:ext cx="6143668" cy="307777"/>
          </a:xfrm>
          <a:prstGeom prst="rect">
            <a:avLst/>
          </a:prstGeom>
          <a:noFill/>
        </p:spPr>
        <p:txBody>
          <a:bodyPr wrap="square" rtlCol="0">
            <a:spAutoFit/>
          </a:bodyPr>
          <a:lstStyle/>
          <a:p>
            <a:r>
              <a:rPr lang="en-US" sz="1400" dirty="0" smtClean="0"/>
              <a:t>Thus, we drop all above three columns.</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349</TotalTime>
  <Words>1219</Words>
  <Application>Microsoft Office PowerPoint</Application>
  <PresentationFormat>On-screen Show (4:3)</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HOUSING</vt:lpstr>
      <vt:lpstr>Problem Statement</vt:lpstr>
      <vt:lpstr>Slide 3</vt:lpstr>
      <vt:lpstr>Steps followed: (1) Loading the data</vt:lpstr>
      <vt:lpstr>(2) Understanding the data</vt:lpstr>
      <vt:lpstr>(3) Cleaning the data</vt:lpstr>
      <vt:lpstr>Slide 7</vt:lpstr>
      <vt:lpstr>(4) Treating Outliers</vt:lpstr>
      <vt:lpstr>Slide 9</vt:lpstr>
      <vt:lpstr>(5)Finding correlation with continuous variables</vt:lpstr>
      <vt:lpstr>(6) Graphical analysis</vt:lpstr>
      <vt:lpstr>Slide 12</vt:lpstr>
      <vt:lpstr>Slide 13</vt:lpstr>
      <vt:lpstr>(7) Finding correlation with categorical variable</vt:lpstr>
      <vt:lpstr>Slide 15</vt:lpstr>
      <vt:lpstr>(8)Standardization of data</vt:lpstr>
      <vt:lpstr>(9) Model Selection</vt:lpstr>
      <vt:lpstr>Slide 18</vt:lpstr>
      <vt:lpstr>(10)Cross Validation</vt:lpstr>
      <vt:lpstr>(11)Hyper parameter &amp; Saving the best model</vt:lpstr>
      <vt:lpstr>(12)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dc:title>
  <dc:creator>Nitin Singh Tatrari</dc:creator>
  <cp:lastModifiedBy>Nitin Singh Tatrari</cp:lastModifiedBy>
  <cp:revision>22</cp:revision>
  <dcterms:created xsi:type="dcterms:W3CDTF">2021-06-09T17:31:25Z</dcterms:created>
  <dcterms:modified xsi:type="dcterms:W3CDTF">2021-06-11T04:28:43Z</dcterms:modified>
</cp:coreProperties>
</file>