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9" r:id="rId4"/>
    <p:sldId id="281" r:id="rId5"/>
    <p:sldId id="267" r:id="rId6"/>
    <p:sldId id="268" r:id="rId7"/>
    <p:sldId id="272" r:id="rId8"/>
    <p:sldId id="273" r:id="rId9"/>
    <p:sldId id="283" r:id="rId10"/>
    <p:sldId id="271" r:id="rId11"/>
    <p:sldId id="274" r:id="rId12"/>
    <p:sldId id="275" r:id="rId13"/>
    <p:sldId id="276" r:id="rId14"/>
    <p:sldId id="292" r:id="rId15"/>
    <p:sldId id="29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5217"/>
    <a:srgbClr val="ED401B"/>
    <a:srgbClr val="CD5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ä¸­åº¦æ ·å¼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83" d="100"/>
          <a:sy n="83" d="100"/>
        </p:scale>
        <p:origin x="234" y="78"/>
      </p:cViewPr>
      <p:guideLst>
        <p:guide orient="horz" pos="2110"/>
        <p:guide pos="3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7A31-133D-4841-B4CB-FDD42CD3525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1EDB4-8CDD-214F-84CA-51DF8081CF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55497-5FA5-B548-9E6B-399A566E95A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0FB1A-E405-9A46-BE4D-F58AC46E17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6411686"/>
            <a:ext cx="12192000" cy="446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 smtClean="0"/>
              <a:t>Title of the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Author/s Name</a:t>
            </a:r>
            <a:endParaRPr lang="en-US" dirty="0" smtClean="0"/>
          </a:p>
          <a:p>
            <a:r>
              <a:rPr lang="en-US" dirty="0" smtClean="0"/>
              <a:t>(Underline the name of Presenter)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30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19/12/17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0196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NIT Durgapur, WB 713209,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743200" cy="365125"/>
          </a:xfrm>
        </p:spPr>
        <p:txBody>
          <a:bodyPr/>
          <a:lstStyle/>
          <a:p>
            <a:fld id="{C343E8BF-CD87-A64B-AD51-2F27F2A2E704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0"/>
            <a:ext cx="12192000" cy="5333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1405507" y="-97974"/>
            <a:ext cx="786493" cy="631372"/>
            <a:chOff x="269421" y="1399721"/>
            <a:chExt cx="846363" cy="76653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269421" y="1849438"/>
              <a:ext cx="846363" cy="316819"/>
            </a:xfrm>
            <a:prstGeom prst="rect">
              <a:avLst/>
            </a:prstGeom>
            <a:solidFill>
              <a:srgbClr val="EB5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2000" b="1" dirty="0">
                  <a:effectLst/>
                  <a:ea typeface="Calibri" charset="0"/>
                  <a:cs typeface="Times New Roman" charset="0"/>
                </a:rPr>
                <a:t>2017</a:t>
              </a:r>
              <a:endParaRPr lang="en-GB" sz="10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69421" y="1399721"/>
              <a:ext cx="846363" cy="53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rtl="0" eaLnBrk="1" latinLnBrk="0" hangingPunct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kern="1200" dirty="0" smtClean="0">
                  <a:solidFill>
                    <a:srgbClr val="ED5217"/>
                  </a:solidFill>
                  <a:effectLst/>
                  <a:latin typeface="+mn-lt"/>
                  <a:ea typeface="Calibri" charset="0"/>
                  <a:cs typeface="Times New Roman" charset="0"/>
                </a:rPr>
                <a:t>ISED</a:t>
              </a:r>
              <a:endParaRPr lang="en-US" sz="2400" b="1" kern="1200" dirty="0">
                <a:solidFill>
                  <a:srgbClr val="ED5217"/>
                </a:solidFill>
                <a:effectLst/>
                <a:latin typeface="+mn-lt"/>
                <a:ea typeface="Calibri" charset="0"/>
                <a:cs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19/12/17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Durgapur, WB 713209, INDIA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E8BF-CD87-A64B-AD51-2F27F2A2E7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19/12/17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NIT Durgapur, WB 713209,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3E8BF-CD87-A64B-AD51-2F27F2A2E7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en-US" sz="4000" b="1" dirty="0"/>
              <a:t>A New Memory Scheduling Policy for Real </a:t>
            </a:r>
            <a:r>
              <a:rPr lang="x-none" altLang="en-US" sz="4000" b="1" dirty="0" smtClean="0"/>
              <a:t>Time</a:t>
            </a:r>
            <a:r>
              <a:rPr lang="en-IN" altLang="en-US" sz="4000" b="1" dirty="0" smtClean="0"/>
              <a:t> </a:t>
            </a:r>
            <a:r>
              <a:rPr lang="x-none" altLang="en-US" sz="4000" b="1" dirty="0" smtClean="0"/>
              <a:t>Systems</a:t>
            </a:r>
            <a:endParaRPr lang="x-none" alt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8264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Ankita </a:t>
            </a:r>
            <a:r>
              <a:rPr lang="en-US" sz="1800" dirty="0" err="1"/>
              <a:t>Samaddar</a:t>
            </a:r>
            <a:r>
              <a:rPr lang="en-US" sz="1800" dirty="0"/>
              <a:t>, Moumita Das and Ansuman Banerjee</a:t>
            </a:r>
            <a:endParaRPr lang="en-US" sz="1800" dirty="0"/>
          </a:p>
          <a:p>
            <a:r>
              <a:rPr lang="en-US" sz="1800" dirty="0"/>
              <a:t>Indian Statistical Institute</a:t>
            </a:r>
            <a:endParaRPr lang="en-US" sz="1800" dirty="0"/>
          </a:p>
          <a:p>
            <a:r>
              <a:rPr lang="en-US" sz="1800" dirty="0"/>
              <a:t>Kolkata 700108,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097" y="752733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en-IN" altLang="en-US" sz="4000" b="1" dirty="0" smtClean="0"/>
              <a:t>T</a:t>
            </a:r>
            <a:r>
              <a:rPr lang="x-none" altLang="en-US" sz="4000" b="1" dirty="0" smtClean="0"/>
              <a:t>he </a:t>
            </a:r>
            <a:r>
              <a:rPr lang="x-none" altLang="en-US" sz="4000" b="1" dirty="0"/>
              <a:t>Cost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8610" y="1572895"/>
            <a:ext cx="116109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C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ijk</a:t>
            </a:r>
            <a:r>
              <a:rPr lang="x-none" altLang="en-US" sz="2000" dirty="0">
                <a:latin typeface="Ubuntu" charset="0"/>
                <a:cs typeface="Ubuntu" charset="0"/>
              </a:rPr>
              <a:t> - the remaining time after execution of i</a:t>
            </a:r>
            <a:r>
              <a:rPr lang="x-none" altLang="en-US" sz="2000" baseline="30000" dirty="0">
                <a:latin typeface="Ubuntu" charset="0"/>
                <a:cs typeface="Ubuntu" charset="0"/>
              </a:rPr>
              <a:t>th</a:t>
            </a:r>
            <a:r>
              <a:rPr lang="x-none" altLang="en-US" sz="2000" dirty="0">
                <a:latin typeface="Ubuntu" charset="0"/>
                <a:cs typeface="Ubuntu" charset="0"/>
              </a:rPr>
              <a:t> instruction of j</a:t>
            </a:r>
            <a:r>
              <a:rPr lang="x-none" altLang="en-US" sz="2000" baseline="30000" dirty="0">
                <a:latin typeface="Ubuntu" charset="0"/>
                <a:cs typeface="Ubuntu" charset="0"/>
              </a:rPr>
              <a:t>th</a:t>
            </a:r>
            <a:r>
              <a:rPr lang="x-none" altLang="en-US" sz="2000" dirty="0">
                <a:latin typeface="Ubuntu" charset="0"/>
                <a:cs typeface="Ubuntu" charset="0"/>
              </a:rPr>
              <a:t> task in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the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k</a:t>
            </a:r>
            <a:r>
              <a:rPr lang="x-none" altLang="en-US" sz="2000" baseline="30000" dirty="0" smtClean="0">
                <a:latin typeface="Ubuntu" charset="0"/>
                <a:cs typeface="Ubuntu" charset="0"/>
              </a:rPr>
              <a:t>th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bank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(where </a:t>
            </a:r>
            <a:r>
              <a:rPr lang="x-none" altLang="en-US" sz="2000" dirty="0">
                <a:latin typeface="Ubuntu" charset="0"/>
                <a:cs typeface="Ubuntu" charset="0"/>
              </a:rPr>
              <a:t>it is actually mapped after address translation) 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C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ijk</a:t>
            </a:r>
            <a:r>
              <a:rPr lang="x-none" altLang="en-US" sz="2000" dirty="0">
                <a:latin typeface="Ubuntu" charset="0"/>
                <a:cs typeface="Ubuntu" charset="0"/>
              </a:rPr>
              <a:t> = D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j</a:t>
            </a:r>
            <a:r>
              <a:rPr lang="x-none" altLang="en-US" sz="2000" dirty="0">
                <a:latin typeface="Ubuntu" charset="0"/>
                <a:cs typeface="Ubuntu" charset="0"/>
              </a:rPr>
              <a:t> − (t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ik</a:t>
            </a:r>
            <a:r>
              <a:rPr lang="x-none" altLang="en-US" sz="2000" dirty="0">
                <a:latin typeface="Ubuntu" charset="0"/>
                <a:cs typeface="Ubuntu" charset="0"/>
              </a:rPr>
              <a:t> + e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iw</a:t>
            </a:r>
            <a:r>
              <a:rPr lang="x-none" altLang="en-US" sz="2000" dirty="0">
                <a:latin typeface="Ubuntu" charset="0"/>
                <a:cs typeface="Ubuntu" charset="0"/>
              </a:rPr>
              <a:t> + e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ik</a:t>
            </a:r>
            <a:r>
              <a:rPr lang="x-none" altLang="en-US" sz="2000" dirty="0">
                <a:latin typeface="Ubuntu" charset="0"/>
                <a:cs typeface="Ubuntu" charset="0"/>
              </a:rPr>
              <a:t> +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e</a:t>
            </a:r>
            <a:r>
              <a:rPr lang="x-none" altLang="en-US" sz="2000" baseline="-25000" dirty="0" smtClean="0">
                <a:latin typeface="Ubuntu" charset="0"/>
                <a:cs typeface="Ubuntu" charset="0"/>
              </a:rPr>
              <a:t>rem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) 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 smtClean="0">
                <a:latin typeface="Ubuntu" charset="0"/>
                <a:cs typeface="Ubuntu" charset="0"/>
              </a:rPr>
              <a:t>D</a:t>
            </a:r>
            <a:r>
              <a:rPr lang="x-none" altLang="en-US" sz="2000" baseline="-25000" dirty="0" smtClean="0">
                <a:latin typeface="Ubuntu" charset="0"/>
                <a:cs typeface="Ubuntu" charset="0"/>
              </a:rPr>
              <a:t>j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: the deadline of j</a:t>
            </a:r>
            <a:r>
              <a:rPr lang="x-none" altLang="en-US" sz="2000" baseline="30000" dirty="0">
                <a:latin typeface="Ubuntu" charset="0"/>
                <a:cs typeface="Ubuntu" charset="0"/>
              </a:rPr>
              <a:t>th</a:t>
            </a:r>
            <a:r>
              <a:rPr lang="x-none" altLang="en-US" sz="2000" dirty="0">
                <a:latin typeface="Ubuntu" charset="0"/>
                <a:cs typeface="Ubuntu" charset="0"/>
              </a:rPr>
              <a:t> task,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t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ik</a:t>
            </a:r>
            <a:r>
              <a:rPr lang="x-none" altLang="en-US" sz="2000" dirty="0">
                <a:latin typeface="Ubuntu" charset="0"/>
                <a:cs typeface="Ubuntu" charset="0"/>
              </a:rPr>
              <a:t> : the time to copy the i</a:t>
            </a:r>
            <a:r>
              <a:rPr lang="x-none" altLang="en-US" sz="2000" baseline="30000" dirty="0">
                <a:latin typeface="Ubuntu" charset="0"/>
                <a:cs typeface="Ubuntu" charset="0"/>
              </a:rPr>
              <a:t>th</a:t>
            </a:r>
            <a:r>
              <a:rPr lang="x-none" altLang="en-US" sz="2000" dirty="0">
                <a:latin typeface="Ubuntu" charset="0"/>
                <a:cs typeface="Ubuntu" charset="0"/>
              </a:rPr>
              <a:t> instruction in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the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k</a:t>
            </a:r>
            <a:r>
              <a:rPr lang="x-none" altLang="en-US" sz="2000" baseline="30000" dirty="0" smtClean="0">
                <a:latin typeface="Ubuntu" charset="0"/>
                <a:cs typeface="Ubuntu" charset="0"/>
              </a:rPr>
              <a:t>th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bank,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e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iw</a:t>
            </a:r>
            <a:r>
              <a:rPr lang="x-none" altLang="en-US" sz="2000" dirty="0">
                <a:latin typeface="Ubuntu" charset="0"/>
                <a:cs typeface="Ubuntu" charset="0"/>
              </a:rPr>
              <a:t> : the maximum waiting time of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the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i</a:t>
            </a:r>
            <a:r>
              <a:rPr lang="x-none" altLang="en-US" sz="2000" baseline="30000" dirty="0" smtClean="0">
                <a:latin typeface="Ubuntu" charset="0"/>
                <a:cs typeface="Ubuntu" charset="0"/>
              </a:rPr>
              <a:t>th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task in the memory buffer due to presence of other tasks   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in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front </a:t>
            </a:r>
            <a:r>
              <a:rPr lang="x-none" altLang="en-US" sz="2000" dirty="0">
                <a:latin typeface="Ubuntu" charset="0"/>
                <a:cs typeface="Ubuntu" charset="0"/>
              </a:rPr>
              <a:t>of the i</a:t>
            </a:r>
            <a:r>
              <a:rPr lang="x-none" altLang="en-US" sz="2000" baseline="30000" dirty="0">
                <a:latin typeface="Ubuntu" charset="0"/>
                <a:cs typeface="Ubuntu" charset="0"/>
              </a:rPr>
              <a:t>th  </a:t>
            </a:r>
            <a:r>
              <a:rPr lang="x-none" altLang="en-US" sz="2000" dirty="0">
                <a:latin typeface="Ubuntu" charset="0"/>
                <a:cs typeface="Ubuntu" charset="0"/>
              </a:rPr>
              <a:t>instruction in the memory buffer,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e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ik</a:t>
            </a:r>
            <a:r>
              <a:rPr lang="x-none" altLang="en-US" sz="2000" dirty="0">
                <a:latin typeface="Ubuntu" charset="0"/>
                <a:cs typeface="Ubuntu" charset="0"/>
              </a:rPr>
              <a:t> : the execution time of i</a:t>
            </a:r>
            <a:r>
              <a:rPr lang="x-none" altLang="en-US" sz="2000" baseline="30000" dirty="0">
                <a:latin typeface="Ubuntu" charset="0"/>
                <a:cs typeface="Ubuntu" charset="0"/>
              </a:rPr>
              <a:t>th</a:t>
            </a:r>
            <a:r>
              <a:rPr lang="x-none" altLang="en-US" sz="2000" dirty="0">
                <a:latin typeface="Ubuntu" charset="0"/>
                <a:cs typeface="Ubuntu" charset="0"/>
              </a:rPr>
              <a:t> instruction in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the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k</a:t>
            </a:r>
            <a:r>
              <a:rPr lang="x-none" altLang="en-US" sz="2000" baseline="30000" dirty="0" smtClean="0">
                <a:latin typeface="Ubuntu" charset="0"/>
                <a:cs typeface="Ubuntu" charset="0"/>
              </a:rPr>
              <a:t>th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bank if there is a row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miss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/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hit</a:t>
            </a:r>
            <a:r>
              <a:rPr lang="x-none" altLang="en-US" sz="2000" dirty="0">
                <a:latin typeface="Ubuntu" charset="0"/>
                <a:cs typeface="Ubuntu" charset="0"/>
              </a:rPr>
              <a:t>,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e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rem</a:t>
            </a:r>
            <a:r>
              <a:rPr lang="x-none" altLang="en-US" sz="2000" dirty="0">
                <a:latin typeface="Ubuntu" charset="0"/>
                <a:cs typeface="Ubuntu" charset="0"/>
              </a:rPr>
              <a:t> : the worst case execution time required by the remaining instructions of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the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j</a:t>
            </a:r>
            <a:r>
              <a:rPr lang="x-none" altLang="en-US" sz="2000" baseline="30000" dirty="0" smtClean="0">
                <a:latin typeface="Ubuntu" charset="0"/>
                <a:cs typeface="Ubuntu" charset="0"/>
              </a:rPr>
              <a:t>th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task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 dirty="0" smtClean="0">
                <a:latin typeface="Ubuntu" charset="0"/>
                <a:cs typeface="Ubuntu" charset="0"/>
              </a:rPr>
              <a:t>C</a:t>
            </a:r>
            <a:r>
              <a:rPr lang="x-none" altLang="en-US" sz="2000" baseline="-25000" dirty="0" smtClean="0">
                <a:latin typeface="Ubuntu" charset="0"/>
                <a:cs typeface="Ubuntu" charset="0"/>
              </a:rPr>
              <a:t>ijk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'</a:t>
            </a:r>
            <a:r>
              <a:rPr lang="x-none" altLang="en-US" sz="2000" dirty="0">
                <a:latin typeface="Ubuntu" charset="0"/>
                <a:cs typeface="Ubuntu" charset="0"/>
              </a:rPr>
              <a:t> - the remaining time after execution of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the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i</a:t>
            </a:r>
            <a:r>
              <a:rPr lang="x-none" altLang="en-US" sz="2000" baseline="30000" dirty="0" smtClean="0">
                <a:latin typeface="Ubuntu" charset="0"/>
                <a:cs typeface="Ubuntu" charset="0"/>
              </a:rPr>
              <a:t>th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instruction of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the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j</a:t>
            </a:r>
            <a:r>
              <a:rPr lang="x-none" altLang="en-US" sz="2000" baseline="30000" dirty="0" smtClean="0">
                <a:latin typeface="Ubuntu" charset="0"/>
                <a:cs typeface="Ubuntu" charset="0"/>
              </a:rPr>
              <a:t>th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task in one of the extra memory banks or the reserved banks, say k’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553" y="1014095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en-IN" altLang="en-US" sz="4000" b="1" dirty="0" smtClean="0"/>
              <a:t>Choosing a bank based on the cost function</a:t>
            </a:r>
            <a:endParaRPr lang="x-none" alt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8610" y="1901864"/>
            <a:ext cx="11610975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Cost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ij</a:t>
            </a:r>
            <a:r>
              <a:rPr lang="x-none" altLang="en-US" sz="2000" dirty="0">
                <a:latin typeface="Ubuntu" charset="0"/>
                <a:cs typeface="Ubuntu" charset="0"/>
              </a:rPr>
              <a:t> - cost to execute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the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i</a:t>
            </a:r>
            <a:r>
              <a:rPr lang="x-none" altLang="en-US" sz="2000" baseline="30000" dirty="0" smtClean="0">
                <a:latin typeface="Ubuntu" charset="0"/>
                <a:cs typeface="Ubuntu" charset="0"/>
              </a:rPr>
              <a:t>th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instruction of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the 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j</a:t>
            </a:r>
            <a:r>
              <a:rPr lang="x-none" altLang="en-US" sz="2000" baseline="30000" dirty="0" smtClean="0">
                <a:latin typeface="Ubuntu" charset="0"/>
                <a:cs typeface="Ubuntu" charset="0"/>
              </a:rPr>
              <a:t>th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task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Cost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ij</a:t>
            </a:r>
            <a:r>
              <a:rPr lang="x-none" altLang="en-US" sz="2000" dirty="0">
                <a:latin typeface="Ubuntu" charset="0"/>
                <a:cs typeface="Ubuntu" charset="0"/>
              </a:rPr>
              <a:t> = C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ijk</a:t>
            </a:r>
            <a:r>
              <a:rPr lang="x-none" altLang="en-US" sz="2000" dirty="0">
                <a:latin typeface="Ubuntu" charset="0"/>
                <a:cs typeface="Ubuntu" charset="0"/>
              </a:rPr>
              <a:t> − C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ijk'    </a:t>
            </a:r>
            <a:r>
              <a:rPr lang="x-none" altLang="en-US" sz="2000" dirty="0">
                <a:latin typeface="Ubuntu" charset="0"/>
                <a:cs typeface="Ubuntu" charset="0"/>
              </a:rPr>
              <a:t> 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If Cost</a:t>
            </a:r>
            <a:r>
              <a:rPr lang="x-none" altLang="en-US" sz="2000" baseline="-25000" dirty="0">
                <a:latin typeface="Ubuntu" charset="0"/>
                <a:cs typeface="Ubuntu" charset="0"/>
              </a:rPr>
              <a:t>ij</a:t>
            </a:r>
            <a:r>
              <a:rPr lang="x-none" altLang="en-US" sz="2000" dirty="0">
                <a:latin typeface="Ubuntu" charset="0"/>
                <a:cs typeface="Ubuntu" charset="0"/>
              </a:rPr>
              <a:t> &gt; 0, allow the task to schedule in its own bank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Otherwise, schedule the task in any of the reserved banks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 baseline="-25000" dirty="0"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 dirty="0"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052" y="752279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altLang="en-US" sz="4000" b="1" dirty="0"/>
              <a:t>Implementation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5454" y="1390015"/>
            <a:ext cx="1172654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b="1" dirty="0">
                <a:latin typeface="Ubuntu" charset="0"/>
                <a:ea typeface="Ubuntu" charset="0"/>
              </a:rPr>
              <a:t>T</a:t>
            </a:r>
            <a:r>
              <a:rPr lang="en-US" b="1" dirty="0">
                <a:latin typeface="Ubuntu" charset="0"/>
                <a:ea typeface="Ubuntu" charset="0"/>
              </a:rPr>
              <a:t>race generation from benchmark programs of the </a:t>
            </a:r>
            <a:r>
              <a:rPr lang="en-US" b="1" dirty="0" err="1">
                <a:latin typeface="Ubuntu" charset="0"/>
                <a:ea typeface="Ubuntu" charset="0"/>
              </a:rPr>
              <a:t>Malardalen</a:t>
            </a:r>
            <a:r>
              <a:rPr lang="en-US" b="1" dirty="0">
                <a:latin typeface="Ubuntu" charset="0"/>
                <a:ea typeface="Ubuntu" charset="0"/>
              </a:rPr>
              <a:t> WCET benchmark</a:t>
            </a:r>
            <a:endParaRPr lang="en-US" b="1" dirty="0">
              <a:latin typeface="Ubuntu" charset="0"/>
              <a:ea typeface="Ubuntu" charset="0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en-I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 charset="0"/>
                <a:ea typeface="Ubuntu" charset="0"/>
                <a:cs typeface="Ubuntu" charset="0"/>
                <a:sym typeface="+mn-ea"/>
              </a:rPr>
              <a:t>G</a:t>
            </a:r>
            <a:r>
              <a:rPr lang="x-none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 charset="0"/>
                <a:ea typeface="Ubuntu" charset="0"/>
                <a:cs typeface="Ubuntu" charset="0"/>
                <a:sym typeface="+mn-ea"/>
              </a:rPr>
              <a:t>enerate</a:t>
            </a:r>
            <a:r>
              <a:rPr lang="en-I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 charset="0"/>
                <a:ea typeface="Ubuntu" charset="0"/>
                <a:cs typeface="Ubuntu" charset="0"/>
                <a:sym typeface="+mn-ea"/>
              </a:rPr>
              <a:t>d</a:t>
            </a:r>
            <a:r>
              <a:rPr lang="x-none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 charset="0"/>
                <a:ea typeface="Ubuntu" charset="0"/>
                <a:cs typeface="Ubuntu" charset="0"/>
                <a:sym typeface="+mn-ea"/>
              </a:rPr>
              <a:t> </a:t>
            </a:r>
            <a:r>
              <a:rPr lang="x-none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Ubuntu" charset="0"/>
                <a:ea typeface="Ubuntu" charset="0"/>
                <a:cs typeface="Ubuntu" charset="0"/>
                <a:sym typeface="+mn-ea"/>
              </a:rPr>
              <a:t>real time tasks with random arrival time (A),  execution time (E) as the sum of execution time of each instruction in the worst case, random period (P) with P &gt; E and deadline (D) equal to the period (P)</a:t>
            </a:r>
            <a:r>
              <a:rPr lang="x-none" altLang="en-US" dirty="0">
                <a:solidFill>
                  <a:srgbClr val="C00000"/>
                </a:solidFill>
                <a:latin typeface="Ubuntu" charset="0"/>
                <a:ea typeface="Ubuntu" charset="0"/>
                <a:cs typeface="Ubuntu" charset="0"/>
                <a:sym typeface="+mn-ea"/>
              </a:rPr>
              <a:t> </a:t>
            </a:r>
            <a:endParaRPr lang="x-none" altLang="en-US" dirty="0">
              <a:latin typeface="Ubuntu" charset="0"/>
              <a:ea typeface="Ubuntu" charset="0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en-US" dirty="0" smtClean="0">
                <a:latin typeface="Ubuntu" charset="0"/>
                <a:ea typeface="Ubuntu" charset="0"/>
              </a:rPr>
              <a:t>Executed </a:t>
            </a:r>
            <a:r>
              <a:rPr lang="x-none" altLang="en-US" dirty="0">
                <a:latin typeface="Ubuntu" charset="0"/>
                <a:ea typeface="Ubuntu" charset="0"/>
              </a:rPr>
              <a:t>the </a:t>
            </a:r>
            <a:r>
              <a:rPr lang="en-US" dirty="0">
                <a:latin typeface="Ubuntu" charset="0"/>
                <a:ea typeface="Ubuntu" charset="0"/>
              </a:rPr>
              <a:t>benchmark programs on an X-86 architectural platform to generate X-86 instructions </a:t>
            </a:r>
            <a:endParaRPr lang="en-US" dirty="0" smtClean="0">
              <a:latin typeface="Ubuntu" charset="0"/>
              <a:ea typeface="Ubuntu" charset="0"/>
            </a:endParaRPr>
          </a:p>
          <a:p>
            <a:endParaRPr lang="en-US" dirty="0">
              <a:latin typeface="Ubuntu" charset="0"/>
              <a:ea typeface="Ubuntu" charset="0"/>
            </a:endParaRPr>
          </a:p>
          <a:p>
            <a:pPr indent="0">
              <a:buFont typeface="Arial" panose="02080604020202020204" charset="0"/>
              <a:buNone/>
            </a:pPr>
            <a:r>
              <a:rPr lang="x-none" altLang="en-US" b="1" dirty="0">
                <a:latin typeface="Ubuntu" charset="0"/>
                <a:ea typeface="Ubuntu" charset="0"/>
              </a:rPr>
              <a:t>E</a:t>
            </a:r>
            <a:r>
              <a:rPr lang="en-US" b="1" dirty="0" err="1">
                <a:latin typeface="Ubuntu" charset="0"/>
                <a:ea typeface="Ubuntu" charset="0"/>
              </a:rPr>
              <a:t>nd</a:t>
            </a:r>
            <a:r>
              <a:rPr lang="en-US" b="1" dirty="0">
                <a:latin typeface="Ubuntu" charset="0"/>
                <a:ea typeface="Ubuntu" charset="0"/>
              </a:rPr>
              <a:t> to end </a:t>
            </a:r>
            <a:r>
              <a:rPr lang="en-US" b="1" dirty="0" err="1">
                <a:latin typeface="Ubuntu" charset="0"/>
                <a:ea typeface="Ubuntu" charset="0"/>
              </a:rPr>
              <a:t>simulat</a:t>
            </a:r>
            <a:r>
              <a:rPr lang="x-none" altLang="en-US" b="1" dirty="0">
                <a:latin typeface="Ubuntu" charset="0"/>
                <a:ea typeface="Ubuntu" charset="0"/>
              </a:rPr>
              <a:t>ion</a:t>
            </a:r>
            <a:endParaRPr lang="x-none" altLang="en-US" b="1" dirty="0">
              <a:latin typeface="Ubuntu" charset="0"/>
              <a:ea typeface="Ubuntu" charset="0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en-IN" altLang="en-US" dirty="0">
                <a:latin typeface="Ubuntu" charset="0"/>
                <a:ea typeface="Ubuntu" charset="0"/>
              </a:rPr>
              <a:t>U</a:t>
            </a:r>
            <a:r>
              <a:rPr lang="x-none" altLang="en-US" dirty="0" smtClean="0">
                <a:latin typeface="Ubuntu" charset="0"/>
                <a:ea typeface="Ubuntu" charset="0"/>
              </a:rPr>
              <a:t>niprocessor </a:t>
            </a:r>
            <a:r>
              <a:rPr lang="x-none" altLang="en-US" dirty="0">
                <a:latin typeface="Ubuntu" charset="0"/>
                <a:ea typeface="Ubuntu" charset="0"/>
              </a:rPr>
              <a:t>system using EDF as scheduling policy</a:t>
            </a:r>
            <a:endParaRPr lang="x-none" altLang="en-US" dirty="0">
              <a:latin typeface="Ubuntu" charset="0"/>
              <a:ea typeface="Ubuntu" charset="0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en-IN" altLang="en-US" dirty="0" smtClean="0">
                <a:latin typeface="Ubuntu" charset="0"/>
                <a:ea typeface="Ubuntu" charset="0"/>
              </a:rPr>
              <a:t>M</a:t>
            </a:r>
            <a:r>
              <a:rPr lang="x-none" altLang="en-US" dirty="0" smtClean="0">
                <a:latin typeface="Ubuntu" charset="0"/>
                <a:ea typeface="Ubuntu" charset="0"/>
              </a:rPr>
              <a:t>emory </a:t>
            </a:r>
            <a:r>
              <a:rPr lang="x-none" altLang="en-US" dirty="0">
                <a:latin typeface="Ubuntu" charset="0"/>
                <a:ea typeface="Ubuntu" charset="0"/>
              </a:rPr>
              <a:t>controller operating on the basis of our proposed algorithm </a:t>
            </a:r>
            <a:endParaRPr lang="x-none" altLang="en-US" dirty="0">
              <a:latin typeface="Ubuntu" charset="0"/>
              <a:ea typeface="Ubuntu" charset="0"/>
            </a:endParaRPr>
          </a:p>
          <a:p>
            <a:pPr indent="0">
              <a:buFont typeface="Arial" panose="02080604020202020204" charset="0"/>
              <a:buNone/>
            </a:pPr>
            <a:endParaRPr lang="x-none" altLang="en-US" dirty="0">
              <a:latin typeface="Ubuntu" charset="0"/>
              <a:ea typeface="Ubuntu" charset="0"/>
            </a:endParaRPr>
          </a:p>
          <a:p>
            <a:pPr marL="285750" indent="-285750"/>
            <a:r>
              <a:rPr lang="x-none" altLang="en-US" b="1" dirty="0">
                <a:latin typeface="Ubuntu" charset="0"/>
                <a:ea typeface="Ubuntu" charset="0"/>
              </a:rPr>
              <a:t>Compared memory </a:t>
            </a:r>
            <a:r>
              <a:rPr lang="en-IN" altLang="en-US" b="1" dirty="0" smtClean="0">
                <a:latin typeface="Ubuntu" charset="0"/>
                <a:ea typeface="Ubuntu" charset="0"/>
              </a:rPr>
              <a:t>scheduler</a:t>
            </a:r>
            <a:r>
              <a:rPr lang="x-none" altLang="en-US" b="1" dirty="0" smtClean="0">
                <a:latin typeface="Ubuntu" charset="0"/>
                <a:ea typeface="Ubuntu" charset="0"/>
              </a:rPr>
              <a:t> </a:t>
            </a:r>
            <a:r>
              <a:rPr lang="x-none" altLang="en-US" b="1" dirty="0">
                <a:latin typeface="Ubuntu" charset="0"/>
                <a:ea typeface="Ubuntu" charset="0"/>
              </a:rPr>
              <a:t>with open page policy vs our proposed </a:t>
            </a:r>
            <a:r>
              <a:rPr lang="en-IN" altLang="en-US" b="1" smtClean="0">
                <a:latin typeface="Ubuntu" charset="0"/>
                <a:ea typeface="Ubuntu" charset="0"/>
              </a:rPr>
              <a:t>scheduler</a:t>
            </a:r>
            <a:r>
              <a:rPr lang="x-none" altLang="en-US" b="1" smtClean="0">
                <a:latin typeface="Ubuntu" charset="0"/>
                <a:ea typeface="Ubuntu" charset="0"/>
              </a:rPr>
              <a:t> </a:t>
            </a:r>
            <a:r>
              <a:rPr lang="x-none" altLang="en-US" b="1" dirty="0">
                <a:latin typeface="Ubuntu" charset="0"/>
                <a:ea typeface="Ubuntu" charset="0"/>
              </a:rPr>
              <a:t>varying number of banks and size of each row</a:t>
            </a:r>
            <a:endParaRPr lang="x-none" altLang="en-US" b="1" dirty="0">
              <a:latin typeface="Ubuntu" charset="0"/>
              <a:ea typeface="Ubuntu" charset="0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dirty="0">
                <a:latin typeface="Ubuntu" charset="0"/>
                <a:ea typeface="Ubuntu" charset="0"/>
              </a:rPr>
              <a:t>Results generated on Malardalen WCET benchmark programs by varying the number of banks and rowsize</a:t>
            </a:r>
            <a:endParaRPr lang="x-none" altLang="en-US" dirty="0">
              <a:latin typeface="Ubuntu" charset="0"/>
              <a:ea typeface="Ubuntu" charset="0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dirty="0">
                <a:latin typeface="Ubuntu" charset="0"/>
                <a:ea typeface="Ubuntu" charset="0"/>
              </a:rPr>
              <a:t>Plotted number of deadline miss of tasks over number of cycles in open-page policy vs our proposed DRAM policy</a:t>
            </a:r>
            <a:endParaRPr lang="x-none" altLang="en-US" dirty="0">
              <a:latin typeface="Ubuntu" charset="0"/>
              <a:ea typeface="Ubuntu" charset="0"/>
            </a:endParaRPr>
          </a:p>
          <a:p>
            <a:pPr marL="285750" indent="-2857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052" y="752279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altLang="en-US" sz="4000" b="1" dirty="0"/>
              <a:t>Implementation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pic>
        <p:nvPicPr>
          <p:cNvPr id="13" name="Picture 12" descr="fi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" y="1215390"/>
            <a:ext cx="5380355" cy="2496820"/>
          </a:xfrm>
          <a:prstGeom prst="rect">
            <a:avLst/>
          </a:prstGeom>
        </p:spPr>
      </p:pic>
      <p:pic>
        <p:nvPicPr>
          <p:cNvPr id="14" name="Picture 13" descr="fi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30" y="1247140"/>
            <a:ext cx="5739765" cy="2437765"/>
          </a:xfrm>
          <a:prstGeom prst="rect">
            <a:avLst/>
          </a:prstGeom>
        </p:spPr>
      </p:pic>
      <p:pic>
        <p:nvPicPr>
          <p:cNvPr id="15" name="Picture 14" descr="fig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" y="3972560"/>
            <a:ext cx="5468620" cy="2250440"/>
          </a:xfrm>
          <a:prstGeom prst="rect">
            <a:avLst/>
          </a:prstGeom>
        </p:spPr>
      </p:pic>
      <p:pic>
        <p:nvPicPr>
          <p:cNvPr id="16" name="Picture 15" descr="fig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620" y="4010025"/>
            <a:ext cx="5776595" cy="22517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7880" y="3684270"/>
            <a:ext cx="3253105" cy="273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Number of banks = 10, Rowsize = 64B</a:t>
            </a:r>
            <a:endParaRPr lang="x-none" altLang="en-US" sz="1000" b="1"/>
          </a:p>
        </p:txBody>
      </p:sp>
      <p:sp>
        <p:nvSpPr>
          <p:cNvPr id="8" name="Text Box 7"/>
          <p:cNvSpPr txBox="1"/>
          <p:nvPr/>
        </p:nvSpPr>
        <p:spPr>
          <a:xfrm>
            <a:off x="6508750" y="3574415"/>
            <a:ext cx="3423285" cy="273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Number of banks = 10, Rowsize = 32B</a:t>
            </a:r>
            <a:endParaRPr lang="x-none" altLang="en-US" sz="1000" b="1"/>
          </a:p>
        </p:txBody>
      </p:sp>
      <p:sp>
        <p:nvSpPr>
          <p:cNvPr id="10" name="Text Box 9"/>
          <p:cNvSpPr txBox="1"/>
          <p:nvPr/>
        </p:nvSpPr>
        <p:spPr>
          <a:xfrm>
            <a:off x="785495" y="6196965"/>
            <a:ext cx="3253105" cy="273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Number of banks = 19, Rowsize = 64B</a:t>
            </a:r>
            <a:endParaRPr lang="x-none" altLang="en-US" sz="1000" b="1"/>
          </a:p>
        </p:txBody>
      </p:sp>
      <p:sp>
        <p:nvSpPr>
          <p:cNvPr id="11" name="Text Box 10"/>
          <p:cNvSpPr txBox="1"/>
          <p:nvPr/>
        </p:nvSpPr>
        <p:spPr>
          <a:xfrm>
            <a:off x="6531610" y="6220460"/>
            <a:ext cx="3720465" cy="273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Number of banks = 19, Rowsize = 32B</a:t>
            </a:r>
            <a:endParaRPr lang="x-none" altLang="en-US"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052" y="752279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b="1"/>
              <a:t>Conclusion</a:t>
            </a:r>
            <a:endParaRPr lang="x-none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68985" y="1628140"/>
            <a:ext cx="1067244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2000">
                <a:latin typeface="Ubuntu" charset="0"/>
                <a:ea typeface="Ubuntu" charset="0"/>
              </a:rPr>
              <a:t>present the open page policy in the state－of</a:t>
            </a:r>
            <a:r>
              <a:rPr lang="x-none" altLang="en-US" sz="2000">
                <a:latin typeface="Ubuntu" charset="0"/>
                <a:ea typeface="Ubuntu" charset="0"/>
                <a:sym typeface="+mn-ea"/>
              </a:rPr>
              <a:t>－</a:t>
            </a:r>
            <a:r>
              <a:rPr lang="x-none" altLang="en-US" sz="2000">
                <a:latin typeface="Ubuntu" charset="0"/>
                <a:ea typeface="Ubuntu" charset="0"/>
              </a:rPr>
              <a:t>the</a:t>
            </a:r>
            <a:r>
              <a:rPr lang="x-none" altLang="en-US" sz="2000">
                <a:latin typeface="Ubuntu" charset="0"/>
                <a:ea typeface="Ubuntu" charset="0"/>
                <a:sym typeface="+mn-ea"/>
              </a:rPr>
              <a:t>－</a:t>
            </a:r>
            <a:r>
              <a:rPr lang="x-none" altLang="en-US" sz="2000">
                <a:latin typeface="Ubuntu" charset="0"/>
                <a:ea typeface="Ubuntu" charset="0"/>
              </a:rPr>
              <a:t>art DRAM controllers</a:t>
            </a:r>
            <a:endParaRPr lang="x-none" altLang="en-US" sz="200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240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2000">
                <a:latin typeface="Ubuntu" charset="0"/>
                <a:ea typeface="Ubuntu" charset="0"/>
              </a:rPr>
              <a:t>present the problem os using these controllers in real time systems</a:t>
            </a:r>
            <a:endParaRPr lang="x-none" altLang="en-US" sz="200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240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2000">
                <a:latin typeface="Ubuntu" charset="0"/>
                <a:ea typeface="Ubuntu" charset="0"/>
              </a:rPr>
              <a:t>proposed a scheduling algorithm at the DRAM which schedules tasks based on a cost function evaluated on the basis of some local task parameters</a:t>
            </a:r>
            <a:endParaRPr lang="x-none" altLang="en-US" sz="200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240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2000">
                <a:latin typeface="Ubuntu" charset="0"/>
                <a:ea typeface="Ubuntu" charset="0"/>
              </a:rPr>
              <a:t>implemented an end</a:t>
            </a:r>
            <a:r>
              <a:rPr lang="x-none" altLang="en-US" sz="2000">
                <a:latin typeface="Ubuntu" charset="0"/>
                <a:ea typeface="Ubuntu" charset="0"/>
                <a:sym typeface="+mn-ea"/>
              </a:rPr>
              <a:t>－</a:t>
            </a:r>
            <a:r>
              <a:rPr lang="x-none" altLang="en-US" sz="2000">
                <a:latin typeface="Ubuntu" charset="0"/>
                <a:ea typeface="Ubuntu" charset="0"/>
              </a:rPr>
              <a:t>to</a:t>
            </a:r>
            <a:r>
              <a:rPr lang="x-none" altLang="en-US" sz="2000">
                <a:latin typeface="Ubuntu" charset="0"/>
                <a:ea typeface="Ubuntu" charset="0"/>
                <a:sym typeface="+mn-ea"/>
              </a:rPr>
              <a:t>－</a:t>
            </a:r>
            <a:r>
              <a:rPr lang="x-none" altLang="en-US" sz="2000">
                <a:latin typeface="Ubuntu" charset="0"/>
                <a:ea typeface="Ubuntu" charset="0"/>
              </a:rPr>
              <a:t>end simulator for the same</a:t>
            </a:r>
            <a:endParaRPr lang="x-none" altLang="en-US" sz="200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240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2000">
                <a:latin typeface="Ubuntu" charset="0"/>
                <a:ea typeface="Ubuntu" charset="0"/>
              </a:rPr>
              <a:t>generated our results on the Malardalen WCET benchmark programs</a:t>
            </a:r>
            <a:endParaRPr lang="x-none" altLang="en-US" sz="2000"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2757805"/>
          </a:xfrm>
        </p:spPr>
        <p:txBody>
          <a:bodyPr>
            <a:normAutofit/>
          </a:bodyPr>
          <a:lstStyle/>
          <a:p>
            <a:r>
              <a:rPr lang="x-none" altLang="en-US" sz="4000" b="1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altLang="en-US" sz="4000" b="1" dirty="0" smtClean="0"/>
              <a:t>Motivation </a:t>
            </a:r>
            <a:r>
              <a:rPr lang="en-IN" altLang="en-US" sz="4000" b="1" dirty="0" smtClean="0"/>
              <a:t>and Objectives</a:t>
            </a:r>
            <a:endParaRPr lang="x-none" alt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50520" y="1986915"/>
            <a:ext cx="1155001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IN" altLang="en-US" sz="2000" dirty="0" smtClean="0">
                <a:latin typeface="Ubuntu" charset="0"/>
                <a:ea typeface="Ubuntu" charset="0"/>
              </a:rPr>
              <a:t>Real Time tasks are ubiquitous in embedded systems context today</a:t>
            </a:r>
            <a:endParaRPr lang="en-IN" altLang="en-US" sz="2000" dirty="0" smtClean="0">
              <a:latin typeface="Ubuntu" charset="0"/>
              <a:ea typeface="Ubuntu" charset="0"/>
            </a:endParaRPr>
          </a:p>
          <a:p>
            <a:pPr marL="800100" lvl="1" indent="-342900">
              <a:buFont typeface="Wingdings" panose="05000000000000000000" charset="2"/>
              <a:buChar char="q"/>
            </a:pPr>
            <a:r>
              <a:rPr lang="en-IN" altLang="en-US" dirty="0" smtClean="0">
                <a:latin typeface="Ubuntu" charset="0"/>
                <a:ea typeface="Ubuntu" charset="0"/>
              </a:rPr>
              <a:t>Executed on an </a:t>
            </a:r>
            <a:r>
              <a:rPr lang="en-IN" altLang="en-US" dirty="0">
                <a:latin typeface="Ubuntu" charset="0"/>
                <a:ea typeface="Ubuntu" charset="0"/>
              </a:rPr>
              <a:t>embedded processor </a:t>
            </a:r>
            <a:r>
              <a:rPr lang="en-IN" altLang="en-US" dirty="0" smtClean="0">
                <a:latin typeface="Ubuntu" charset="0"/>
                <a:ea typeface="Ubuntu" charset="0"/>
              </a:rPr>
              <a:t>with tight interaction with the on-board DRAM memory</a:t>
            </a:r>
            <a:endParaRPr lang="en-IN" altLang="en-US" dirty="0">
              <a:latin typeface="Ubuntu" charset="0"/>
              <a:ea typeface="Ubuntu" charset="0"/>
            </a:endParaRPr>
          </a:p>
          <a:p>
            <a:pPr lvl="1"/>
            <a:endParaRPr lang="en-IN" altLang="en-US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en-IN" altLang="en-US" dirty="0" smtClean="0">
                <a:latin typeface="Ubuntu" charset="0"/>
                <a:ea typeface="Ubuntu" charset="0"/>
              </a:rPr>
              <a:t>Real Time tasks are usually associated with hard / soft deadlines</a:t>
            </a:r>
            <a:endParaRPr lang="en-IN" altLang="en-US" dirty="0" smtClean="0">
              <a:latin typeface="Ubuntu" charset="0"/>
              <a:ea typeface="Ubuntu" charset="0"/>
            </a:endParaRPr>
          </a:p>
          <a:p>
            <a:pPr marL="742950" lvl="1" indent="-285750">
              <a:buFont typeface="Wingdings" panose="05000000000000000000" charset="2"/>
              <a:buChar char="q"/>
            </a:pPr>
            <a:r>
              <a:rPr lang="en-IN" altLang="en-US" dirty="0" smtClean="0">
                <a:latin typeface="Ubuntu" charset="0"/>
                <a:ea typeface="Ubuntu" charset="0"/>
              </a:rPr>
              <a:t>Violation of hard deadlines can often have catastrophic consequences</a:t>
            </a:r>
            <a:endParaRPr lang="x-none" altLang="en-US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ea typeface="Ubuntu" charset="0"/>
              </a:rPr>
              <a:t>Real time </a:t>
            </a:r>
            <a:r>
              <a:rPr lang="x-none" altLang="en-US" sz="2000" dirty="0" smtClean="0">
                <a:latin typeface="Ubuntu" charset="0"/>
                <a:ea typeface="Ubuntu" charset="0"/>
              </a:rPr>
              <a:t>task schedul</a:t>
            </a:r>
            <a:r>
              <a:rPr lang="en-IN" altLang="en-US" sz="2000" dirty="0" err="1" smtClean="0">
                <a:latin typeface="Ubuntu" charset="0"/>
                <a:ea typeface="Ubuntu" charset="0"/>
              </a:rPr>
              <a:t>ing</a:t>
            </a:r>
            <a:r>
              <a:rPr lang="en-IN" altLang="en-US" sz="2000" dirty="0" smtClean="0">
                <a:latin typeface="Ubuntu" charset="0"/>
                <a:ea typeface="Ubuntu" charset="0"/>
              </a:rPr>
              <a:t> policies adopted</a:t>
            </a:r>
            <a:r>
              <a:rPr lang="x-none" altLang="en-US" sz="2000" dirty="0" smtClean="0">
                <a:latin typeface="Ubuntu" charset="0"/>
                <a:ea typeface="Ubuntu" charset="0"/>
              </a:rPr>
              <a:t> </a:t>
            </a:r>
            <a:r>
              <a:rPr lang="en-IN" altLang="en-US" sz="2000" dirty="0" smtClean="0">
                <a:latin typeface="Ubuntu" charset="0"/>
                <a:ea typeface="Ubuntu" charset="0"/>
              </a:rPr>
              <a:t>by the processor to minimize deadline violations</a:t>
            </a:r>
            <a:endParaRPr lang="en-IN" altLang="en-US" sz="2000" dirty="0" smtClean="0">
              <a:latin typeface="Ubuntu" charset="0"/>
              <a:ea typeface="Ubuntu" charset="0"/>
            </a:endParaRPr>
          </a:p>
          <a:p>
            <a:pPr marL="742950" lvl="1" indent="-285750">
              <a:buFont typeface="Wingdings" panose="05000000000000000000" charset="2"/>
              <a:buChar char="q"/>
            </a:pPr>
            <a:r>
              <a:rPr lang="x-none" altLang="en-US" dirty="0" smtClean="0">
                <a:latin typeface="Ubuntu" charset="0"/>
                <a:ea typeface="Ubuntu" charset="0"/>
              </a:rPr>
              <a:t>Earliest </a:t>
            </a:r>
            <a:r>
              <a:rPr lang="x-none" altLang="en-US" dirty="0">
                <a:latin typeface="Ubuntu" charset="0"/>
                <a:ea typeface="Ubuntu" charset="0"/>
              </a:rPr>
              <a:t>Deadline First, Rate </a:t>
            </a:r>
            <a:r>
              <a:rPr lang="x-none" altLang="en-US" dirty="0" smtClean="0">
                <a:latin typeface="Ubuntu" charset="0"/>
                <a:ea typeface="Ubuntu" charset="0"/>
              </a:rPr>
              <a:t>Monotonic</a:t>
            </a:r>
            <a:endParaRPr lang="x-none" altLang="en-US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en-IN" altLang="en-US" sz="2000" dirty="0">
                <a:latin typeface="Ubuntu" charset="0"/>
                <a:ea typeface="Ubuntu" charset="0"/>
              </a:rPr>
              <a:t>S</a:t>
            </a:r>
            <a:r>
              <a:rPr lang="x-none" altLang="en-US" sz="2000" dirty="0" smtClean="0">
                <a:latin typeface="Ubuntu" charset="0"/>
                <a:ea typeface="Ubuntu" charset="0"/>
              </a:rPr>
              <a:t>cheduling </a:t>
            </a:r>
            <a:r>
              <a:rPr lang="x-none" altLang="en-US" sz="2000" dirty="0">
                <a:latin typeface="Ubuntu" charset="0"/>
                <a:ea typeface="Ubuntu" charset="0"/>
              </a:rPr>
              <a:t>policy </a:t>
            </a:r>
            <a:r>
              <a:rPr lang="x-none" altLang="en-US" sz="2000" dirty="0" smtClean="0">
                <a:latin typeface="Ubuntu" charset="0"/>
                <a:ea typeface="Ubuntu" charset="0"/>
              </a:rPr>
              <a:t>followed </a:t>
            </a:r>
            <a:r>
              <a:rPr lang="x-none" altLang="en-US" sz="2000" dirty="0">
                <a:latin typeface="Ubuntu" charset="0"/>
                <a:ea typeface="Ubuntu" charset="0"/>
              </a:rPr>
              <a:t>in </a:t>
            </a:r>
            <a:r>
              <a:rPr lang="x-none" altLang="en-US" sz="2000" dirty="0" smtClean="0">
                <a:latin typeface="Ubuntu" charset="0"/>
                <a:ea typeface="Ubuntu" charset="0"/>
              </a:rPr>
              <a:t>DRAM</a:t>
            </a:r>
            <a:r>
              <a:rPr lang="en-IN" altLang="en-US" sz="2000" dirty="0" smtClean="0">
                <a:latin typeface="Ubuntu" charset="0"/>
                <a:ea typeface="Ubuntu" charset="0"/>
              </a:rPr>
              <a:t> is quite different</a:t>
            </a:r>
            <a:endParaRPr lang="x-none" altLang="en-US" sz="2000" dirty="0">
              <a:latin typeface="Ubuntu" charset="0"/>
              <a:ea typeface="Ubuntu" charset="0"/>
            </a:endParaRPr>
          </a:p>
          <a:p>
            <a:pPr marL="742950" lvl="1" indent="-285750">
              <a:buFont typeface="Wingdings" panose="05000000000000000000" charset="2"/>
              <a:buChar char="q"/>
            </a:pPr>
            <a:r>
              <a:rPr lang="x-none" altLang="en-US" dirty="0" smtClean="0">
                <a:latin typeface="Ubuntu" charset="0"/>
                <a:ea typeface="Ubuntu" charset="0"/>
                <a:sym typeface="+mn-ea"/>
              </a:rPr>
              <a:t>State-of-the </a:t>
            </a:r>
            <a:r>
              <a:rPr lang="x-none" altLang="en-US" dirty="0">
                <a:latin typeface="Ubuntu" charset="0"/>
                <a:ea typeface="Ubuntu" charset="0"/>
                <a:sym typeface="+mn-ea"/>
              </a:rPr>
              <a:t>art DRAMs use open page policy to schedule tasks at the </a:t>
            </a:r>
            <a:r>
              <a:rPr lang="x-none" altLang="en-US" dirty="0" smtClean="0">
                <a:latin typeface="Ubuntu" charset="0"/>
                <a:ea typeface="Ubuntu" charset="0"/>
                <a:sym typeface="+mn-ea"/>
              </a:rPr>
              <a:t>memory</a:t>
            </a:r>
            <a:endParaRPr lang="en-IN" altLang="en-US" dirty="0">
              <a:latin typeface="Ubuntu" charset="0"/>
              <a:ea typeface="Ubuntu" charset="0"/>
              <a:sym typeface="+mn-ea"/>
            </a:endParaRPr>
          </a:p>
          <a:p>
            <a:pPr marL="742950" lvl="1" indent="-285750">
              <a:buFont typeface="Wingdings" panose="05000000000000000000" charset="2"/>
              <a:buChar char="q"/>
            </a:pPr>
            <a:r>
              <a:rPr lang="en-IN" altLang="en-US" dirty="0" smtClean="0">
                <a:latin typeface="Ubuntu" charset="0"/>
                <a:ea typeface="Ubuntu" charset="0"/>
              </a:rPr>
              <a:t>Many</a:t>
            </a:r>
            <a:r>
              <a:rPr lang="x-none" altLang="en-US" dirty="0" smtClean="0">
                <a:latin typeface="Ubuntu" charset="0"/>
                <a:ea typeface="Ubuntu" charset="0"/>
              </a:rPr>
              <a:t> tasks </a:t>
            </a:r>
            <a:r>
              <a:rPr lang="x-none" altLang="en-US" dirty="0">
                <a:latin typeface="Ubuntu" charset="0"/>
                <a:ea typeface="Ubuntu" charset="0"/>
              </a:rPr>
              <a:t>fail to meet their </a:t>
            </a:r>
            <a:r>
              <a:rPr lang="x-none" altLang="en-US" dirty="0" smtClean="0">
                <a:latin typeface="Ubuntu" charset="0"/>
                <a:ea typeface="Ubuntu" charset="0"/>
              </a:rPr>
              <a:t>deadline</a:t>
            </a:r>
            <a:r>
              <a:rPr lang="en-IN" altLang="en-US" dirty="0" smtClean="0">
                <a:latin typeface="Ubuntu" charset="0"/>
                <a:ea typeface="Ubuntu" charset="0"/>
              </a:rPr>
              <a:t>s</a:t>
            </a:r>
            <a:r>
              <a:rPr lang="x-none" altLang="en-US" dirty="0" smtClean="0">
                <a:latin typeface="Ubuntu" charset="0"/>
                <a:ea typeface="Ubuntu" charset="0"/>
              </a:rPr>
              <a:t> </a:t>
            </a:r>
            <a:r>
              <a:rPr lang="x-none" altLang="en-US" dirty="0">
                <a:latin typeface="Ubuntu" charset="0"/>
                <a:ea typeface="Ubuntu" charset="0"/>
              </a:rPr>
              <a:t>while waiting for memory access at the </a:t>
            </a:r>
            <a:r>
              <a:rPr lang="x-none" altLang="en-US" dirty="0" smtClean="0">
                <a:latin typeface="Ubuntu" charset="0"/>
                <a:ea typeface="Ubuntu" charset="0"/>
              </a:rPr>
              <a:t>DRAM</a:t>
            </a:r>
            <a:endParaRPr lang="en-IN" altLang="en-US" dirty="0" smtClean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IN" altLang="en-US" dirty="0" smtClean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en-IN" altLang="en-US" sz="2000" i="1" dirty="0" smtClean="0">
                <a:solidFill>
                  <a:srgbClr val="C00000"/>
                </a:solidFill>
                <a:latin typeface="Ubuntu" charset="0"/>
                <a:ea typeface="Ubuntu" charset="0"/>
              </a:rPr>
              <a:t>Objective of our work</a:t>
            </a:r>
            <a:r>
              <a:rPr lang="en-IN" altLang="en-US" sz="2000" dirty="0" smtClean="0">
                <a:latin typeface="Ubuntu" charset="0"/>
                <a:ea typeface="Ubuntu" charset="0"/>
              </a:rPr>
              <a:t>: Design a DRAM scheduling policy that can ensure less deadline violations</a:t>
            </a:r>
            <a:endParaRPr lang="en-IN" altLang="en-US" sz="2000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735" y="752396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altLang="en-US" sz="4000" b="1" dirty="0"/>
              <a:t>Basic Organisation of DRAM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pic>
        <p:nvPicPr>
          <p:cNvPr id="8" name="Picture 7" descr="Dram_or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22" y="1760221"/>
            <a:ext cx="5180927" cy="2915952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" y="1265973"/>
            <a:ext cx="66081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dirty="0">
                <a:latin typeface="Ubuntu" charset="0"/>
                <a:ea typeface="Ubuntu" charset="0"/>
              </a:rPr>
              <a:t>M</a:t>
            </a:r>
            <a:r>
              <a:rPr lang="en-US" dirty="0" smtClean="0">
                <a:latin typeface="Ubuntu" charset="0"/>
                <a:ea typeface="Ubuntu" charset="0"/>
              </a:rPr>
              <a:t>emory </a:t>
            </a:r>
            <a:r>
              <a:rPr lang="en-US" dirty="0">
                <a:latin typeface="Ubuntu" charset="0"/>
                <a:ea typeface="Ubuntu" charset="0"/>
              </a:rPr>
              <a:t>is hierarchically organized into</a:t>
            </a:r>
            <a:endParaRPr lang="x-none" altLang="en-US" dirty="0">
              <a:latin typeface="Ubuntu" charset="0"/>
              <a:ea typeface="Ubuntu" charset="0"/>
            </a:endParaRPr>
          </a:p>
          <a:p>
            <a:pPr marL="742950" lvl="1" indent="-285750">
              <a:buFont typeface="Wingdings" panose="05000000000000000000" charset="2"/>
              <a:buChar char="q"/>
            </a:pPr>
            <a:r>
              <a:rPr lang="x-none" altLang="en-US" sz="1600" b="1" dirty="0" smtClean="0">
                <a:latin typeface="Ubuntu" charset="0"/>
                <a:ea typeface="Ubuntu" charset="0"/>
              </a:rPr>
              <a:t>R</a:t>
            </a:r>
            <a:r>
              <a:rPr lang="en-US" sz="1600" b="1" dirty="0" err="1" smtClean="0">
                <a:latin typeface="Ubuntu" charset="0"/>
                <a:ea typeface="Ubuntu" charset="0"/>
              </a:rPr>
              <a:t>ank</a:t>
            </a:r>
            <a:r>
              <a:rPr lang="en-US" sz="1600" b="1" dirty="0" smtClean="0">
                <a:latin typeface="Ubuntu" charset="0"/>
                <a:ea typeface="Ubuntu" charset="0"/>
              </a:rPr>
              <a:t>, </a:t>
            </a:r>
            <a:r>
              <a:rPr lang="x-none" altLang="en-US" sz="1600" b="1" dirty="0" smtClean="0">
                <a:latin typeface="Ubuntu" charset="0"/>
                <a:ea typeface="Ubuntu" charset="0"/>
              </a:rPr>
              <a:t>B</a:t>
            </a:r>
            <a:r>
              <a:rPr lang="en-US" sz="1600" b="1" dirty="0" err="1" smtClean="0">
                <a:latin typeface="Ubuntu" charset="0"/>
                <a:ea typeface="Ubuntu" charset="0"/>
              </a:rPr>
              <a:t>ank</a:t>
            </a:r>
            <a:r>
              <a:rPr lang="en-US" sz="1600" b="1" dirty="0" smtClean="0">
                <a:latin typeface="Ubuntu" charset="0"/>
                <a:ea typeface="Ubuntu" charset="0"/>
              </a:rPr>
              <a:t>, </a:t>
            </a:r>
            <a:r>
              <a:rPr lang="x-none" altLang="en-US" sz="1600" b="1" dirty="0" smtClean="0">
                <a:latin typeface="Ubuntu" charset="0"/>
                <a:ea typeface="Ubuntu" charset="0"/>
              </a:rPr>
              <a:t>A</a:t>
            </a:r>
            <a:r>
              <a:rPr lang="en-US" sz="1600" b="1" dirty="0" err="1">
                <a:latin typeface="Ubuntu" charset="0"/>
                <a:ea typeface="Ubuntu" charset="0"/>
              </a:rPr>
              <a:t>rray</a:t>
            </a:r>
            <a:endParaRPr lang="en-US" sz="1600" b="1" dirty="0">
              <a:latin typeface="Ubuntu" charset="0"/>
              <a:ea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en-IN" altLang="en-US" sz="1600" dirty="0" smtClean="0">
              <a:latin typeface="Ubuntu" charset="0"/>
              <a:ea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en-IN" altLang="en-US" dirty="0" smtClean="0">
                <a:latin typeface="Ubuntu" charset="0"/>
                <a:ea typeface="Ubuntu" charset="0"/>
              </a:rPr>
              <a:t>Open Page Memory Scheduling Policy</a:t>
            </a:r>
            <a:endParaRPr lang="en-IN" altLang="en-US" dirty="0" smtClean="0">
              <a:latin typeface="Ubuntu" charset="0"/>
              <a:ea typeface="Ubuntu" charset="0"/>
            </a:endParaRPr>
          </a:p>
          <a:p>
            <a:endParaRPr lang="en-IN" altLang="en-US" dirty="0" smtClean="0">
              <a:latin typeface="Ubuntu" charset="0"/>
              <a:ea typeface="Ubuntu" charset="0"/>
            </a:endParaRPr>
          </a:p>
          <a:p>
            <a:pPr marL="800100" lvl="1" indent="-342900">
              <a:buFont typeface="Wingdings" panose="05000000000000000000" charset="2"/>
              <a:buChar char="q"/>
            </a:pPr>
            <a:r>
              <a:rPr lang="en-IN" altLang="en-US" sz="1600" dirty="0" smtClean="0">
                <a:latin typeface="Ubuntu" charset="0"/>
                <a:ea typeface="Ubuntu" charset="0"/>
              </a:rPr>
              <a:t>F</a:t>
            </a:r>
            <a:r>
              <a:rPr lang="x-none" altLang="en-US" sz="1600" dirty="0">
                <a:latin typeface="Ubuntu" charset="0"/>
                <a:ea typeface="Ubuntu" charset="0"/>
              </a:rPr>
              <a:t>avors memory accesses to the same row of memory by keeping </a:t>
            </a:r>
            <a:r>
              <a:rPr lang="x-none" altLang="en-US" sz="1600" dirty="0" smtClean="0">
                <a:latin typeface="Ubuntu" charset="0"/>
                <a:ea typeface="Ubuntu" charset="0"/>
              </a:rPr>
              <a:t>sense </a:t>
            </a:r>
            <a:r>
              <a:rPr lang="x-none" altLang="en-US" sz="1600" dirty="0">
                <a:latin typeface="Ubuntu" charset="0"/>
                <a:ea typeface="Ubuntu" charset="0"/>
              </a:rPr>
              <a:t>amplifiers </a:t>
            </a:r>
            <a:r>
              <a:rPr lang="x-none" altLang="en-US" sz="1600" dirty="0" smtClean="0">
                <a:latin typeface="Ubuntu" charset="0"/>
                <a:ea typeface="Ubuntu" charset="0"/>
              </a:rPr>
              <a:t>open</a:t>
            </a:r>
            <a:r>
              <a:rPr lang="en-IN" altLang="en-US" sz="1600" dirty="0" smtClean="0">
                <a:latin typeface="Ubuntu" charset="0"/>
                <a:ea typeface="Ubuntu" charset="0"/>
              </a:rPr>
              <a:t>, </a:t>
            </a:r>
            <a:r>
              <a:rPr lang="x-none" altLang="en-US" sz="1600" dirty="0" smtClean="0">
                <a:latin typeface="Ubuntu" charset="0"/>
                <a:ea typeface="Ubuntu" charset="0"/>
              </a:rPr>
              <a:t>holding data </a:t>
            </a:r>
            <a:r>
              <a:rPr lang="x-none" altLang="en-US" sz="1600" dirty="0">
                <a:latin typeface="Ubuntu" charset="0"/>
                <a:ea typeface="Ubuntu" charset="0"/>
              </a:rPr>
              <a:t>for ready access</a:t>
            </a:r>
            <a:endParaRPr lang="x-none" altLang="en-US" sz="1600" dirty="0">
              <a:latin typeface="Ubuntu" charset="0"/>
              <a:ea typeface="Ubuntu" charset="0"/>
            </a:endParaRPr>
          </a:p>
          <a:p>
            <a:pPr marL="342900" indent="-342900">
              <a:buFont typeface="Wingdings" panose="05000000000000000000" charset="2"/>
              <a:buChar char="q"/>
            </a:pPr>
            <a:endParaRPr lang="x-none" altLang="en-US" sz="1600" dirty="0">
              <a:latin typeface="Ubuntu" charset="0"/>
              <a:ea typeface="Ubuntu" charset="0"/>
            </a:endParaRPr>
          </a:p>
          <a:p>
            <a:pPr marL="800100" lvl="1" indent="-342900">
              <a:buFont typeface="Wingdings" panose="05000000000000000000" charset="2"/>
              <a:buChar char="q"/>
            </a:pPr>
            <a:r>
              <a:rPr lang="x-none" altLang="en-US" sz="1600" dirty="0">
                <a:latin typeface="Ubuntu" charset="0"/>
                <a:ea typeface="Ubuntu" charset="0"/>
              </a:rPr>
              <a:t>Whenever a row of data is brought to the </a:t>
            </a:r>
            <a:r>
              <a:rPr lang="x-none" altLang="en-US" sz="1600" dirty="0" smtClean="0">
                <a:latin typeface="Ubuntu" charset="0"/>
                <a:ea typeface="Ubuntu" charset="0"/>
              </a:rPr>
              <a:t>sense amplifier</a:t>
            </a:r>
            <a:r>
              <a:rPr lang="en-IN" altLang="en-US" sz="1600" dirty="0" smtClean="0">
                <a:latin typeface="Ubuntu" charset="0"/>
                <a:ea typeface="Ubuntu" charset="0"/>
              </a:rPr>
              <a:t> array </a:t>
            </a:r>
            <a:r>
              <a:rPr lang="x-none" altLang="en-US" sz="1600" dirty="0" smtClean="0">
                <a:latin typeface="Ubuntu" charset="0"/>
                <a:ea typeface="Ubuntu" charset="0"/>
              </a:rPr>
              <a:t>in </a:t>
            </a:r>
            <a:r>
              <a:rPr lang="x-none" altLang="en-US" sz="1600" dirty="0">
                <a:latin typeface="Ubuntu" charset="0"/>
                <a:ea typeface="Ubuntu" charset="0"/>
              </a:rPr>
              <a:t>a DRAM cell, different columns of the same row can be accessed again and again having only column access latency</a:t>
            </a:r>
            <a:endParaRPr lang="x-none" altLang="en-US" sz="1600" dirty="0">
              <a:latin typeface="Ubuntu" charset="0"/>
              <a:ea typeface="Ubuntu" charset="0"/>
            </a:endParaRPr>
          </a:p>
          <a:p>
            <a:pPr marL="342900" indent="-342900">
              <a:buFont typeface="Wingdings" panose="05000000000000000000" charset="2"/>
              <a:buChar char="q"/>
            </a:pPr>
            <a:endParaRPr lang="x-none" altLang="en-US" sz="1600" dirty="0">
              <a:latin typeface="Ubuntu" charset="0"/>
              <a:ea typeface="Ubuntu" charset="0"/>
            </a:endParaRPr>
          </a:p>
          <a:p>
            <a:pPr marL="800100" lvl="1" indent="-342900">
              <a:buFont typeface="Wingdings" panose="05000000000000000000" charset="2"/>
              <a:buChar char="q"/>
            </a:pPr>
            <a:r>
              <a:rPr lang="x-none" altLang="en-US" sz="1600" dirty="0">
                <a:latin typeface="Ubuntu" charset="0"/>
                <a:ea typeface="Ubuntu" charset="0"/>
              </a:rPr>
              <a:t>When a different row of the same bank needs to be accessed, the memory controller first precharges the DRAM array, activates the desired row and then allows for column access</a:t>
            </a:r>
            <a:endParaRPr lang="x-none" altLang="en-US" sz="1600" dirty="0">
              <a:latin typeface="Ubuntu" charset="0"/>
              <a:ea typeface="Ubuntu" charset="0"/>
            </a:endParaRPr>
          </a:p>
          <a:p>
            <a:pPr marL="342900" indent="-342900">
              <a:buFont typeface="Wingdings" panose="05000000000000000000" charset="2"/>
              <a:buChar char="q"/>
            </a:pPr>
            <a:endParaRPr lang="x-none" altLang="en-US" sz="1600" dirty="0">
              <a:latin typeface="Ubuntu" charset="0"/>
              <a:ea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en-IN" altLang="en-US" dirty="0">
                <a:latin typeface="Ubuntu" charset="0"/>
                <a:ea typeface="Ubuntu" charset="0"/>
              </a:rPr>
              <a:t>W</a:t>
            </a:r>
            <a:r>
              <a:rPr lang="x-none" altLang="en-US" dirty="0">
                <a:latin typeface="Ubuntu" charset="0"/>
                <a:ea typeface="Ubuntu" charset="0"/>
              </a:rPr>
              <a:t>orks best for sequential memory accesses</a:t>
            </a:r>
            <a:endParaRPr lang="en-IN" altLang="en-US" dirty="0">
              <a:latin typeface="Ubuntu" charset="0"/>
              <a:ea typeface="Ubuntu" charset="0"/>
            </a:endParaRPr>
          </a:p>
          <a:p>
            <a:pPr marL="800100" lvl="1" indent="-342900">
              <a:buFont typeface="Wingdings" panose="05000000000000000000" charset="2"/>
              <a:buChar char="q"/>
            </a:pPr>
            <a:r>
              <a:rPr lang="en-IN" altLang="en-US" sz="1600" dirty="0">
                <a:latin typeface="Ubuntu" charset="0"/>
                <a:ea typeface="Ubuntu" charset="0"/>
              </a:rPr>
              <a:t>P</a:t>
            </a:r>
            <a:r>
              <a:rPr lang="x-none" altLang="en-US" sz="1600" dirty="0">
                <a:latin typeface="Ubuntu" charset="0"/>
                <a:ea typeface="Ubuntu" charset="0"/>
              </a:rPr>
              <a:t>erformance increases by better exploiting spatial and temporal locality in </a:t>
            </a:r>
            <a:r>
              <a:rPr lang="x-none" altLang="en-US" sz="1600" dirty="0" smtClean="0">
                <a:latin typeface="Ubuntu" charset="0"/>
                <a:ea typeface="Ubuntu" charset="0"/>
              </a:rPr>
              <a:t>memory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altLang="en-US" sz="4000" b="1"/>
              <a:t>Open Page Policy in DRAM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5245735" y="1760220"/>
          <a:ext cx="144526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315"/>
                <a:gridCol w="361315"/>
                <a:gridCol w="361315"/>
                <a:gridCol w="36131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" idx="2"/>
            <a:endCxn id="9" idx="0"/>
          </p:cNvCxnSpPr>
          <p:nvPr/>
        </p:nvCxnSpPr>
        <p:spPr>
          <a:xfrm flipH="1">
            <a:off x="5966460" y="4686300"/>
            <a:ext cx="1905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/>
          <p:nvPr/>
        </p:nvGraphicFramePr>
        <p:xfrm>
          <a:off x="4192905" y="2021205"/>
          <a:ext cx="3213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10"/>
              </a:tblGrid>
              <a:tr h="1435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sz="9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514215" y="2889250"/>
            <a:ext cx="732790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/>
          <p:nvPr/>
        </p:nvGraphicFramePr>
        <p:xfrm>
          <a:off x="5247005" y="5009515"/>
          <a:ext cx="144399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315"/>
                <a:gridCol w="360680"/>
                <a:gridCol w="360680"/>
                <a:gridCol w="36131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3392805" y="5045075"/>
            <a:ext cx="1600200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 b="1">
                <a:solidFill>
                  <a:srgbClr val="FF0000"/>
                </a:solidFill>
              </a:rPr>
              <a:t>ROW BUFFER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7199630" y="5045075"/>
            <a:ext cx="1907540" cy="30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x-none" altLang="en-US" sz="1200" b="1"/>
              <a:t>COLUMN DECODER</a:t>
            </a:r>
          </a:p>
        </p:txBody>
      </p:sp>
      <p:cxnSp>
        <p:nvCxnSpPr>
          <p:cNvPr id="22" name="Straight Arrow Connector 21"/>
          <p:cNvCxnSpPr>
            <a:stCxn id="20" idx="1"/>
            <a:endCxn id="15" idx="3"/>
          </p:cNvCxnSpPr>
          <p:nvPr/>
        </p:nvCxnSpPr>
        <p:spPr>
          <a:xfrm flipH="1">
            <a:off x="6690995" y="5200015"/>
            <a:ext cx="5086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5969000" y="5390515"/>
            <a:ext cx="0" cy="283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613400" y="5674360"/>
            <a:ext cx="7067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 b="1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altLang="en-US" sz="4000" b="1"/>
              <a:t>Open Page Policy in DRAM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2578100" y="1762125"/>
          <a:ext cx="144526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315"/>
                <a:gridCol w="361315"/>
                <a:gridCol w="361315"/>
                <a:gridCol w="36131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" idx="2"/>
            <a:endCxn id="9" idx="0"/>
          </p:cNvCxnSpPr>
          <p:nvPr/>
        </p:nvCxnSpPr>
        <p:spPr>
          <a:xfrm flipH="1">
            <a:off x="3298825" y="4688205"/>
            <a:ext cx="1905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/>
          <p:nvPr/>
        </p:nvGraphicFramePr>
        <p:xfrm>
          <a:off x="1524000" y="2021205"/>
          <a:ext cx="3213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10"/>
              </a:tblGrid>
              <a:tr h="1435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sz="9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6945630" y="2002155"/>
            <a:ext cx="4365625" cy="31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b="1" u="sng"/>
              <a:t>Application 1</a:t>
            </a:r>
            <a:endParaRPr lang="x-none" altLang="en-US" b="1" u="sng"/>
          </a:p>
          <a:p>
            <a:endParaRPr lang="x-none" altLang="en-US"/>
          </a:p>
          <a:p>
            <a:r>
              <a:rPr lang="x-none" altLang="en-US">
                <a:solidFill>
                  <a:srgbClr val="FF0000"/>
                </a:solidFill>
              </a:rPr>
              <a:t>Row 0 Col 0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/>
              <a:t>Row 0 Col 1</a:t>
            </a:r>
            <a:endParaRPr lang="x-none" altLang="en-US"/>
          </a:p>
          <a:p>
            <a:r>
              <a:rPr lang="x-none" altLang="en-US"/>
              <a:t>Row 2 Col 1</a:t>
            </a:r>
            <a:endParaRPr lang="x-none" altLang="en-US"/>
          </a:p>
          <a:p>
            <a:endParaRPr lang="en-US"/>
          </a:p>
          <a:p>
            <a:r>
              <a:rPr lang="x-none" altLang="en-US" b="1" u="sng"/>
              <a:t>Application 2</a:t>
            </a:r>
            <a:endParaRPr lang="x-none" altLang="en-US" b="1" u="sng"/>
          </a:p>
          <a:p>
            <a:endParaRPr lang="x-none" altLang="en-US" b="1" u="sng"/>
          </a:p>
          <a:p>
            <a:r>
              <a:rPr lang="x-none" altLang="en-US"/>
              <a:t>Row 1 Col 1</a:t>
            </a:r>
            <a:endParaRPr lang="x-none" altLang="en-US"/>
          </a:p>
          <a:p>
            <a:r>
              <a:rPr lang="x-none" altLang="en-US"/>
              <a:t>Row 2 Col 2</a:t>
            </a:r>
            <a:endParaRPr lang="x-none" altLang="en-US"/>
          </a:p>
          <a:p>
            <a:r>
              <a:rPr lang="x-none" altLang="en-US"/>
              <a:t>Row 2 Col 1</a:t>
            </a:r>
            <a:endParaRPr lang="en-US"/>
          </a:p>
        </p:txBody>
      </p:sp>
      <p:cxnSp>
        <p:nvCxnSpPr>
          <p:cNvPr id="8" name="Straight Arrow Connector 7"/>
          <p:cNvCxnSpPr>
            <a:stCxn id="17" idx="3"/>
          </p:cNvCxnSpPr>
          <p:nvPr/>
        </p:nvCxnSpPr>
        <p:spPr>
          <a:xfrm flipV="1">
            <a:off x="1845310" y="2889251"/>
            <a:ext cx="732790" cy="8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/>
          <p:nvPr/>
        </p:nvGraphicFramePr>
        <p:xfrm>
          <a:off x="2576830" y="4973320"/>
          <a:ext cx="144399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315"/>
                <a:gridCol w="360680"/>
                <a:gridCol w="360680"/>
                <a:gridCol w="36131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759460" y="5008245"/>
            <a:ext cx="1600200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 b="1">
                <a:solidFill>
                  <a:srgbClr val="FF0000"/>
                </a:solidFill>
              </a:rPr>
              <a:t>ROW BUFFER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526915" y="5045075"/>
            <a:ext cx="1907540" cy="30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x-none" altLang="en-US" sz="1200" b="1"/>
              <a:t>COLUMN DECODER</a:t>
            </a: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4023360" y="5200015"/>
            <a:ext cx="5035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3298825" y="5354320"/>
            <a:ext cx="0" cy="283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024505" y="5638165"/>
            <a:ext cx="7067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 b="1"/>
              <a:t>DATA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290060" y="4269740"/>
            <a:ext cx="1644650" cy="4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rgbClr val="FF0000"/>
                </a:solidFill>
              </a:rPr>
              <a:t>Row 0 Col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altLang="en-US" sz="4000" b="1"/>
              <a:t>Open Page Policy in DRAM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2578100" y="1762125"/>
          <a:ext cx="144526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315"/>
                <a:gridCol w="361315"/>
                <a:gridCol w="361315"/>
                <a:gridCol w="36131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" idx="2"/>
            <a:endCxn id="9" idx="0"/>
          </p:cNvCxnSpPr>
          <p:nvPr/>
        </p:nvCxnSpPr>
        <p:spPr>
          <a:xfrm flipH="1">
            <a:off x="3298825" y="4688205"/>
            <a:ext cx="1905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/>
          <p:nvPr/>
        </p:nvGraphicFramePr>
        <p:xfrm>
          <a:off x="1524000" y="2021205"/>
          <a:ext cx="3213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10"/>
              </a:tblGrid>
              <a:tr h="1435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sz="9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6945630" y="2002155"/>
            <a:ext cx="4365625" cy="31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b="1" u="sng"/>
              <a:t>Application 1</a:t>
            </a:r>
            <a:endParaRPr lang="x-none" altLang="en-US" b="1" u="sng"/>
          </a:p>
          <a:p>
            <a:endParaRPr lang="x-none" altLang="en-US"/>
          </a:p>
          <a:p>
            <a:r>
              <a:rPr lang="x-none" altLang="en-US">
                <a:solidFill>
                  <a:srgbClr val="FF0000"/>
                </a:solidFill>
              </a:rPr>
              <a:t>Row 0 Col 0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>
                <a:solidFill>
                  <a:srgbClr val="FF0000"/>
                </a:solidFill>
              </a:rPr>
              <a:t>Row 0 Col 1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/>
              <a:t>Row 2 Col 1</a:t>
            </a:r>
            <a:endParaRPr lang="x-none" altLang="en-US"/>
          </a:p>
          <a:p>
            <a:endParaRPr lang="en-US"/>
          </a:p>
          <a:p>
            <a:r>
              <a:rPr lang="x-none" altLang="en-US" b="1" u="sng"/>
              <a:t>Application 2</a:t>
            </a:r>
            <a:endParaRPr lang="x-none" altLang="en-US" b="1" u="sng"/>
          </a:p>
          <a:p>
            <a:endParaRPr lang="x-none" altLang="en-US" b="1" u="sng"/>
          </a:p>
          <a:p>
            <a:r>
              <a:rPr lang="x-none" altLang="en-US"/>
              <a:t>Row 1 Col 1</a:t>
            </a:r>
            <a:endParaRPr lang="x-none" altLang="en-US"/>
          </a:p>
          <a:p>
            <a:r>
              <a:rPr lang="x-none" altLang="en-US"/>
              <a:t>Row 2 Col 2</a:t>
            </a:r>
            <a:endParaRPr lang="x-none" altLang="en-US"/>
          </a:p>
          <a:p>
            <a:r>
              <a:rPr lang="x-none" altLang="en-US"/>
              <a:t>Row 2 Col 1</a:t>
            </a:r>
            <a:endParaRPr lang="en-US"/>
          </a:p>
        </p:txBody>
      </p:sp>
      <p:cxnSp>
        <p:nvCxnSpPr>
          <p:cNvPr id="8" name="Straight Arrow Connector 7"/>
          <p:cNvCxnSpPr>
            <a:stCxn id="17" idx="3"/>
          </p:cNvCxnSpPr>
          <p:nvPr/>
        </p:nvCxnSpPr>
        <p:spPr>
          <a:xfrm flipV="1">
            <a:off x="1845310" y="2889251"/>
            <a:ext cx="732790" cy="8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/>
          <p:nvPr/>
        </p:nvGraphicFramePr>
        <p:xfrm>
          <a:off x="2576830" y="4973320"/>
          <a:ext cx="144399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315"/>
                <a:gridCol w="360680"/>
                <a:gridCol w="360680"/>
                <a:gridCol w="36131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759460" y="5008245"/>
            <a:ext cx="1600200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 b="1">
                <a:solidFill>
                  <a:srgbClr val="FF0000"/>
                </a:solidFill>
              </a:rPr>
              <a:t>ROW BUFFER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526915" y="5045075"/>
            <a:ext cx="1907540" cy="30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x-none" altLang="en-US" sz="1200" b="1"/>
              <a:t>COLUMN DECODER</a:t>
            </a: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4023360" y="5200015"/>
            <a:ext cx="5035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3298825" y="5354320"/>
            <a:ext cx="0" cy="283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024505" y="5638165"/>
            <a:ext cx="7067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 b="1"/>
              <a:t>DATA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526915" y="4269740"/>
            <a:ext cx="1701165" cy="4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rgbClr val="FF0000"/>
                </a:solidFill>
              </a:rPr>
              <a:t>Row 0 Col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altLang="en-US" sz="4000" b="1"/>
              <a:t>Open Page Policy in DRAM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2578100" y="1762125"/>
          <a:ext cx="144526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315"/>
                <a:gridCol w="361315"/>
                <a:gridCol w="361315"/>
                <a:gridCol w="36131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" idx="2"/>
            <a:endCxn id="9" idx="0"/>
          </p:cNvCxnSpPr>
          <p:nvPr/>
        </p:nvCxnSpPr>
        <p:spPr>
          <a:xfrm flipH="1">
            <a:off x="3298825" y="4688205"/>
            <a:ext cx="1905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/>
          <p:nvPr/>
        </p:nvGraphicFramePr>
        <p:xfrm>
          <a:off x="1524000" y="2021205"/>
          <a:ext cx="3213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10"/>
              </a:tblGrid>
              <a:tr h="1435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sz="9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x-none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6945630" y="2002155"/>
            <a:ext cx="4365625" cy="31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b="1" u="sng"/>
              <a:t>Application 1</a:t>
            </a:r>
            <a:endParaRPr lang="x-none" altLang="en-US" b="1" u="sng"/>
          </a:p>
          <a:p>
            <a:endParaRPr lang="x-none" altLang="en-US"/>
          </a:p>
          <a:p>
            <a:r>
              <a:rPr lang="x-none" altLang="en-US">
                <a:solidFill>
                  <a:srgbClr val="FF0000"/>
                </a:solidFill>
              </a:rPr>
              <a:t>Row 0 Col 0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>
                <a:solidFill>
                  <a:srgbClr val="FF0000"/>
                </a:solidFill>
              </a:rPr>
              <a:t>Row 0 Col 1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/>
              <a:t>Row 2 Col 1</a:t>
            </a:r>
            <a:endParaRPr lang="x-none" altLang="en-US"/>
          </a:p>
          <a:p>
            <a:endParaRPr lang="en-US"/>
          </a:p>
          <a:p>
            <a:r>
              <a:rPr lang="x-none" altLang="en-US" b="1" u="sng"/>
              <a:t>Application 2</a:t>
            </a:r>
            <a:endParaRPr lang="x-none" altLang="en-US" b="1" u="sng"/>
          </a:p>
          <a:p>
            <a:endParaRPr lang="x-none" altLang="en-US" b="1" u="sng"/>
          </a:p>
          <a:p>
            <a:r>
              <a:rPr lang="x-none" altLang="en-US">
                <a:solidFill>
                  <a:srgbClr val="FF0000"/>
                </a:solidFill>
              </a:rPr>
              <a:t>Row 1 Col 1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/>
              <a:t>Row 2 Col 2</a:t>
            </a:r>
            <a:endParaRPr lang="x-none" altLang="en-US"/>
          </a:p>
          <a:p>
            <a:r>
              <a:rPr lang="x-none" altLang="en-US"/>
              <a:t>Row 2 Col 1</a:t>
            </a:r>
            <a:endParaRPr lang="en-US"/>
          </a:p>
        </p:txBody>
      </p:sp>
      <p:cxnSp>
        <p:nvCxnSpPr>
          <p:cNvPr id="8" name="Straight Arrow Connector 7"/>
          <p:cNvCxnSpPr>
            <a:stCxn id="17" idx="3"/>
          </p:cNvCxnSpPr>
          <p:nvPr/>
        </p:nvCxnSpPr>
        <p:spPr>
          <a:xfrm flipV="1">
            <a:off x="1845310" y="2889251"/>
            <a:ext cx="732790" cy="8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/>
          <p:nvPr/>
        </p:nvGraphicFramePr>
        <p:xfrm>
          <a:off x="2576830" y="4973320"/>
          <a:ext cx="144399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315"/>
                <a:gridCol w="360680"/>
                <a:gridCol w="360680"/>
                <a:gridCol w="36131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759460" y="5008245"/>
            <a:ext cx="1600200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 b="1">
                <a:solidFill>
                  <a:srgbClr val="FF0000"/>
                </a:solidFill>
              </a:rPr>
              <a:t>ROW BUFFER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526915" y="5045075"/>
            <a:ext cx="1907540" cy="30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x-none" altLang="en-US" sz="1200" b="1"/>
              <a:t>COLUMN DECODER</a:t>
            </a: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4023360" y="5200015"/>
            <a:ext cx="5035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3298825" y="5354320"/>
            <a:ext cx="0" cy="283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024505" y="5638165"/>
            <a:ext cx="7067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 b="1"/>
              <a:t>DATA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526915" y="4269740"/>
            <a:ext cx="1701165" cy="4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rgbClr val="FF0000"/>
                </a:solidFill>
              </a:rPr>
              <a:t>Row 0 Col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228" y="803910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en-IN" altLang="en-US" sz="4000" b="1" dirty="0" smtClean="0"/>
              <a:t>Problem Definition</a:t>
            </a:r>
            <a:endParaRPr lang="x-none" alt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50520" y="1501139"/>
            <a:ext cx="1155001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IN" altLang="en-US" dirty="0" smtClean="0">
                <a:latin typeface="Ubuntu" charset="0"/>
                <a:ea typeface="Ubuntu" charset="0"/>
              </a:rPr>
              <a:t>Given a set of real time tasks to be executed in an embedded real time context</a:t>
            </a:r>
            <a:endParaRPr lang="en-IN" altLang="en-US" dirty="0" smtClean="0">
              <a:latin typeface="Ubuntu" charset="0"/>
              <a:ea typeface="Ubuntu" charset="0"/>
            </a:endParaRPr>
          </a:p>
          <a:p>
            <a:pPr marL="800100" lvl="1" indent="-342900">
              <a:buFont typeface="Wingdings" panose="05000000000000000000" charset="2"/>
              <a:buChar char="q"/>
            </a:pPr>
            <a:r>
              <a:rPr lang="en-IN" altLang="en-US" sz="1600" dirty="0" smtClean="0">
                <a:latin typeface="Ubuntu" charset="0"/>
                <a:ea typeface="Ubuntu" charset="0"/>
              </a:rPr>
              <a:t>Embedded processor with some real-time scheduling policy</a:t>
            </a:r>
            <a:endParaRPr lang="en-IN" altLang="en-US" sz="1600" dirty="0" smtClean="0">
              <a:latin typeface="Ubuntu" charset="0"/>
              <a:ea typeface="Ubuntu" charset="0"/>
            </a:endParaRPr>
          </a:p>
          <a:p>
            <a:pPr marL="800100" lvl="1" indent="-342900">
              <a:buFont typeface="Wingdings" panose="05000000000000000000" charset="2"/>
              <a:buChar char="q"/>
            </a:pPr>
            <a:r>
              <a:rPr lang="en-IN" altLang="en-US" sz="1600" dirty="0" smtClean="0">
                <a:latin typeface="Ubuntu" charset="0"/>
                <a:ea typeface="Ubuntu" charset="0"/>
              </a:rPr>
              <a:t>A DRAM bank with open page scheduling policy</a:t>
            </a:r>
            <a:endParaRPr lang="en-IN" altLang="en-US" sz="1600" dirty="0">
              <a:latin typeface="Ubuntu" charset="0"/>
              <a:ea typeface="Ubuntu" charset="0"/>
            </a:endParaRPr>
          </a:p>
          <a:p>
            <a:pPr lvl="1"/>
            <a:endParaRPr lang="en-IN" altLang="en-US" sz="1600" dirty="0" smtClean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en-IN" altLang="en-US" dirty="0" smtClean="0">
                <a:latin typeface="Ubuntu" charset="0"/>
                <a:ea typeface="Ubuntu" charset="0"/>
              </a:rPr>
              <a:t>Formally, </a:t>
            </a:r>
            <a:r>
              <a:rPr lang="x-none" altLang="en-US" dirty="0" smtClean="0">
                <a:latin typeface="Ubuntu" charset="0"/>
                <a:ea typeface="Ubuntu" charset="0"/>
              </a:rPr>
              <a:t>i</a:t>
            </a:r>
            <a:r>
              <a:rPr lang="x-none" altLang="en-US" baseline="30000" dirty="0" smtClean="0">
                <a:latin typeface="Ubuntu" charset="0"/>
                <a:ea typeface="Ubuntu" charset="0"/>
              </a:rPr>
              <a:t>th</a:t>
            </a:r>
            <a:r>
              <a:rPr lang="x-none" altLang="en-US" dirty="0" smtClean="0">
                <a:latin typeface="Ubuntu" charset="0"/>
                <a:ea typeface="Ubuntu" charset="0"/>
              </a:rPr>
              <a:t> </a:t>
            </a:r>
            <a:r>
              <a:rPr lang="x-none" altLang="en-US" dirty="0">
                <a:latin typeface="Ubuntu" charset="0"/>
                <a:ea typeface="Ubuntu" charset="0"/>
              </a:rPr>
              <a:t>instant of a real time task </a:t>
            </a:r>
            <a:r>
              <a:rPr lang="x-none" altLang="en-US" dirty="0">
                <a:latin typeface="Ubuntu" charset="0"/>
                <a:ea typeface="Ubuntu" charset="0"/>
                <a:cs typeface="Ubuntu" charset="0"/>
              </a:rPr>
              <a:t>Ƭ</a:t>
            </a:r>
            <a:r>
              <a:rPr lang="x-none" altLang="en-US" baseline="-25000" dirty="0">
                <a:latin typeface="Ubuntu" charset="0"/>
                <a:ea typeface="Ubuntu" charset="0"/>
                <a:cs typeface="Ubuntu" charset="0"/>
              </a:rPr>
              <a:t>i</a:t>
            </a:r>
            <a:r>
              <a:rPr lang="x-none" altLang="en-US" dirty="0">
                <a:latin typeface="Ubuntu" charset="0"/>
                <a:ea typeface="Ubuntu" charset="0"/>
                <a:cs typeface="Ubuntu" charset="0"/>
              </a:rPr>
              <a:t> is represented </a:t>
            </a:r>
            <a:r>
              <a:rPr lang="x-none" altLang="en-US" dirty="0" smtClean="0">
                <a:latin typeface="Ubuntu" charset="0"/>
                <a:ea typeface="Ubuntu" charset="0"/>
                <a:cs typeface="Ubuntu" charset="0"/>
              </a:rPr>
              <a:t>as</a:t>
            </a:r>
            <a:r>
              <a:rPr lang="en-IN" altLang="en-US" dirty="0" smtClean="0">
                <a:latin typeface="Ubuntu" charset="0"/>
                <a:ea typeface="Ubuntu" charset="0"/>
                <a:cs typeface="Ubuntu" charset="0"/>
              </a:rPr>
              <a:t>:</a:t>
            </a:r>
            <a:endParaRPr lang="x-none" altLang="en-US" dirty="0">
              <a:latin typeface="Ubuntu" charset="0"/>
              <a:ea typeface="Ubuntu" charset="0"/>
              <a:cs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 dirty="0">
              <a:latin typeface="Ubuntu" charset="0"/>
              <a:ea typeface="Ubuntu" charset="0"/>
              <a:cs typeface="Ubuntu" charset="0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Ƭ</a:t>
            </a:r>
            <a:r>
              <a:rPr lang="x-none" altLang="en-US" sz="1600" baseline="-25000" dirty="0">
                <a:latin typeface="Ubuntu" charset="0"/>
                <a:ea typeface="Ubuntu" charset="0"/>
                <a:cs typeface="Ubuntu" charset="0"/>
                <a:sym typeface="+mn-ea"/>
              </a:rPr>
              <a:t>i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  = (A</a:t>
            </a:r>
            <a:r>
              <a:rPr lang="x-none" altLang="en-US" sz="1600" baseline="-25000" dirty="0">
                <a:latin typeface="Ubuntu" charset="0"/>
                <a:ea typeface="Ubuntu" charset="0"/>
                <a:cs typeface="Ubuntu" charset="0"/>
                <a:sym typeface="+mn-ea"/>
              </a:rPr>
              <a:t>i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, E</a:t>
            </a:r>
            <a:r>
              <a:rPr lang="x-none" altLang="en-US" sz="1600" baseline="-25000" dirty="0">
                <a:latin typeface="Ubuntu" charset="0"/>
                <a:ea typeface="Ubuntu" charset="0"/>
                <a:cs typeface="Ubuntu" charset="0"/>
                <a:sym typeface="+mn-ea"/>
              </a:rPr>
              <a:t>i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, D</a:t>
            </a:r>
            <a:r>
              <a:rPr lang="x-none" altLang="en-US" sz="1600" baseline="-25000" dirty="0">
                <a:latin typeface="Ubuntu" charset="0"/>
                <a:ea typeface="Ubuntu" charset="0"/>
                <a:cs typeface="Ubuntu" charset="0"/>
                <a:sym typeface="+mn-ea"/>
              </a:rPr>
              <a:t>i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, P</a:t>
            </a:r>
            <a:r>
              <a:rPr lang="x-none" altLang="en-US" sz="1600" baseline="-25000" dirty="0">
                <a:latin typeface="Ubuntu" charset="0"/>
                <a:ea typeface="Ubuntu" charset="0"/>
                <a:cs typeface="Ubuntu" charset="0"/>
                <a:sym typeface="+mn-ea"/>
              </a:rPr>
              <a:t>i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)</a:t>
            </a:r>
            <a:endParaRPr lang="x-none" altLang="en-US" sz="1600" dirty="0">
              <a:latin typeface="Ubuntu" charset="0"/>
              <a:ea typeface="Ubuntu" charset="0"/>
              <a:cs typeface="Ubuntu" charset="0"/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sz="1600" dirty="0" smtClean="0">
                <a:latin typeface="Ubuntu" charset="0"/>
                <a:ea typeface="Ubuntu" charset="0"/>
                <a:cs typeface="Ubuntu" charset="0"/>
                <a:sym typeface="+mn-ea"/>
              </a:rPr>
              <a:t>A</a:t>
            </a:r>
            <a:r>
              <a:rPr lang="x-none" altLang="en-US" sz="1600" baseline="-25000" dirty="0" smtClean="0">
                <a:latin typeface="Ubuntu" charset="0"/>
                <a:ea typeface="Ubuntu" charset="0"/>
                <a:cs typeface="Ubuntu" charset="0"/>
                <a:sym typeface="+mn-ea"/>
              </a:rPr>
              <a:t>i  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denotes the arrival time of i</a:t>
            </a:r>
            <a:r>
              <a:rPr lang="x-none" altLang="en-US" sz="1600" baseline="30000" dirty="0">
                <a:latin typeface="Ubuntu" charset="0"/>
                <a:ea typeface="Ubuntu" charset="0"/>
                <a:cs typeface="Ubuntu" charset="0"/>
                <a:sym typeface="+mn-ea"/>
              </a:rPr>
              <a:t>th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 task instance,</a:t>
            </a:r>
            <a:endParaRPr lang="x-none" altLang="en-US" sz="1600" dirty="0">
              <a:latin typeface="Ubuntu" charset="0"/>
              <a:ea typeface="Ubuntu" charset="0"/>
              <a:cs typeface="Ubuntu" charset="0"/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sz="1600" dirty="0" smtClean="0">
                <a:latin typeface="Ubuntu" charset="0"/>
                <a:ea typeface="Ubuntu" charset="0"/>
                <a:cs typeface="Ubuntu" charset="0"/>
                <a:sym typeface="+mn-ea"/>
              </a:rPr>
              <a:t>E</a:t>
            </a:r>
            <a:r>
              <a:rPr lang="x-none" altLang="en-US" sz="1600" baseline="-25000" dirty="0" smtClean="0">
                <a:latin typeface="Ubuntu" charset="0"/>
                <a:ea typeface="Ubuntu" charset="0"/>
                <a:cs typeface="Ubuntu" charset="0"/>
                <a:sym typeface="+mn-ea"/>
              </a:rPr>
              <a:t>i 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denotes worst case execution time of i</a:t>
            </a:r>
            <a:r>
              <a:rPr lang="x-none" altLang="en-US" sz="1600" baseline="30000" dirty="0">
                <a:latin typeface="Ubuntu" charset="0"/>
                <a:ea typeface="Ubuntu" charset="0"/>
                <a:cs typeface="Ubuntu" charset="0"/>
                <a:sym typeface="+mn-ea"/>
              </a:rPr>
              <a:t>th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 task instance,</a:t>
            </a:r>
            <a:endParaRPr lang="x-none" altLang="en-US" sz="1600" dirty="0">
              <a:latin typeface="Ubuntu" charset="0"/>
              <a:ea typeface="Ubuntu" charset="0"/>
              <a:cs typeface="Ubuntu" charset="0"/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sz="1600" dirty="0" smtClean="0">
                <a:latin typeface="Ubuntu" charset="0"/>
                <a:ea typeface="Ubuntu" charset="0"/>
                <a:cs typeface="Ubuntu" charset="0"/>
                <a:sym typeface="+mn-ea"/>
              </a:rPr>
              <a:t>D</a:t>
            </a:r>
            <a:r>
              <a:rPr lang="x-none" altLang="en-US" sz="1600" baseline="-25000" dirty="0" smtClean="0">
                <a:latin typeface="Ubuntu" charset="0"/>
                <a:ea typeface="Ubuntu" charset="0"/>
                <a:cs typeface="Ubuntu" charset="0"/>
                <a:sym typeface="+mn-ea"/>
              </a:rPr>
              <a:t>i 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denotes deadline of i</a:t>
            </a:r>
            <a:r>
              <a:rPr lang="x-none" altLang="en-US" sz="1600" baseline="30000" dirty="0">
                <a:latin typeface="Ubuntu" charset="0"/>
                <a:ea typeface="Ubuntu" charset="0"/>
                <a:cs typeface="Ubuntu" charset="0"/>
                <a:sym typeface="+mn-ea"/>
              </a:rPr>
              <a:t>th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 task instance</a:t>
            </a:r>
            <a:endParaRPr lang="x-none" altLang="en-US" sz="1600" dirty="0">
              <a:latin typeface="Ubuntu" charset="0"/>
              <a:ea typeface="Ubuntu" charset="0"/>
              <a:cs typeface="Ubuntu" charset="0"/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US" sz="1600" dirty="0" smtClean="0">
                <a:latin typeface="Ubuntu" charset="0"/>
                <a:ea typeface="Ubuntu" charset="0"/>
                <a:cs typeface="Ubuntu" charset="0"/>
                <a:sym typeface="+mn-ea"/>
              </a:rPr>
              <a:t>P</a:t>
            </a:r>
            <a:r>
              <a:rPr lang="x-none" altLang="en-US" sz="1600" baseline="-25000" dirty="0" smtClean="0">
                <a:latin typeface="Ubuntu" charset="0"/>
                <a:ea typeface="Ubuntu" charset="0"/>
                <a:cs typeface="Ubuntu" charset="0"/>
                <a:sym typeface="+mn-ea"/>
              </a:rPr>
              <a:t>i </a:t>
            </a:r>
            <a:r>
              <a:rPr lang="x-none" altLang="en-US" sz="1600" dirty="0">
                <a:latin typeface="Ubuntu" charset="0"/>
                <a:ea typeface="Ubuntu" charset="0"/>
                <a:cs typeface="Ubuntu" charset="0"/>
                <a:sym typeface="+mn-ea"/>
              </a:rPr>
              <a:t>denotes the time interval after which the next task instance arrives</a:t>
            </a:r>
            <a:endParaRPr lang="x-none" altLang="en-US" sz="1600" dirty="0">
              <a:latin typeface="Ubuntu" charset="0"/>
              <a:ea typeface="Ubuntu" charset="0"/>
              <a:cs typeface="Ubuntu" charset="0"/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IN" altLang="en-US" sz="1600" dirty="0" smtClean="0">
              <a:latin typeface="Ubuntu" charset="0"/>
              <a:ea typeface="Ubuntu" charset="0"/>
            </a:endParaRPr>
          </a:p>
          <a:p>
            <a:endParaRPr lang="en-IN" altLang="en-US" sz="1600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en-IN" altLang="en-US" i="1" dirty="0" smtClean="0">
                <a:solidFill>
                  <a:srgbClr val="C00000"/>
                </a:solidFill>
                <a:latin typeface="Ubuntu" charset="0"/>
                <a:ea typeface="Ubuntu" charset="0"/>
              </a:rPr>
              <a:t>Objective</a:t>
            </a:r>
            <a:r>
              <a:rPr lang="en-IN" altLang="en-US" dirty="0" smtClean="0">
                <a:latin typeface="Ubuntu" charset="0"/>
                <a:ea typeface="Ubuntu" charset="0"/>
              </a:rPr>
              <a:t>: Design a DRAM scheduling policy that can ensure minimum deadline violations</a:t>
            </a:r>
            <a:endParaRPr lang="en-IN" altLang="en-US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400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400" dirty="0">
              <a:latin typeface="Ubuntu" charset="0"/>
              <a:ea typeface="Ubuntu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37540"/>
          </a:xfrm>
        </p:spPr>
        <p:txBody>
          <a:bodyPr>
            <a:normAutofit fontScale="90000"/>
          </a:bodyPr>
          <a:lstStyle/>
          <a:p>
            <a:r>
              <a:rPr lang="x-none" altLang="en-US" sz="4000" b="1"/>
              <a:t>Proposed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0854"/>
            <a:ext cx="2201636" cy="365125"/>
          </a:xfrm>
        </p:spPr>
        <p:txBody>
          <a:bodyPr/>
          <a:lstStyle/>
          <a:p>
            <a:fld id="{C343E8BF-CD87-A64B-AD51-2F27F2A2E704}" type="slidenum">
              <a:rPr lang="en-US" smtClean="0">
                <a:solidFill>
                  <a:schemeClr val="tx1"/>
                </a:solidFill>
                <a:latin typeface="Times New Roman" charset="0"/>
                <a:cs typeface="Times New Roman" charset="0"/>
              </a:rPr>
            </a:fld>
            <a:endParaRPr lang="en-US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cs typeface="Times New Roman" charset="0"/>
              </a:rPr>
              <a:t>NIT Durgapur, WB 713209, INDIA</a:t>
            </a:r>
            <a:endParaRPr lang="en-US" sz="16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14069"/>
            <a:ext cx="95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7</a:t>
            </a:r>
            <a:r>
              <a:rPr lang="en-US" sz="1400" b="1" baseline="3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th</a:t>
            </a:r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 International Symposium on Embedded Computing &amp; System Design 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charset="0"/>
                <a:cs typeface="Times New Roman" charset="0"/>
              </a:rPr>
              <a:t>18-19  Dec, 2017</a:t>
            </a:r>
            <a:endParaRPr lang="en-US" sz="14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charset="0"/>
              <a:cs typeface="Times New Roman" charset="0"/>
            </a:endParaRPr>
          </a:p>
          <a:p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ieeejpe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020570" cy="520699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8610" y="1971675"/>
            <a:ext cx="1161097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dirty="0">
                <a:latin typeface="Ubuntu" charset="0"/>
                <a:cs typeface="Ubuntu" charset="0"/>
              </a:rPr>
              <a:t>A</a:t>
            </a:r>
            <a:r>
              <a:rPr lang="x-none" altLang="en-US" sz="2000" dirty="0" smtClean="0">
                <a:latin typeface="Ubuntu" charset="0"/>
                <a:cs typeface="Ubuntu" charset="0"/>
              </a:rPr>
              <a:t> </a:t>
            </a:r>
            <a:r>
              <a:rPr lang="x-none" altLang="en-US" sz="2000" dirty="0">
                <a:latin typeface="Ubuntu" charset="0"/>
                <a:cs typeface="Ubuntu" charset="0"/>
              </a:rPr>
              <a:t>two-level scheduler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at the processor </a:t>
            </a:r>
            <a:endParaRPr lang="x-none" altLang="en-US" sz="2000" dirty="0"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at the memory</a:t>
            </a:r>
            <a:r>
              <a:rPr lang="x-none" altLang="en-US" sz="2000" b="1" dirty="0">
                <a:latin typeface="Ubuntu" charset="0"/>
                <a:cs typeface="Ubuntu" charset="0"/>
              </a:rPr>
              <a:t> </a:t>
            </a:r>
            <a:endParaRPr lang="x-none" altLang="en-US" sz="2000" b="1" dirty="0">
              <a:latin typeface="Ubuntu" charset="0"/>
              <a:cs typeface="Ubuntu" charset="0"/>
            </a:endParaRPr>
          </a:p>
          <a:p>
            <a:pPr indent="0">
              <a:buFont typeface="Arial" panose="02080604020202020204" charset="0"/>
              <a:buNone/>
            </a:pPr>
            <a:endParaRPr lang="x-none" altLang="en-US" sz="2000" b="1" dirty="0">
              <a:latin typeface="Ubuntu" charset="0"/>
              <a:cs typeface="Ubuntu" charset="0"/>
            </a:endParaRPr>
          </a:p>
          <a:p>
            <a:r>
              <a:rPr lang="x-none" altLang="en-US" sz="2000" b="1" i="1" dirty="0">
                <a:latin typeface="Ubuntu" charset="0"/>
                <a:cs typeface="Ubuntu" charset="0"/>
              </a:rPr>
              <a:t>Scheduling at the </a:t>
            </a:r>
            <a:r>
              <a:rPr lang="x-none" altLang="en-US" sz="2000" b="1" i="1" dirty="0" smtClean="0">
                <a:latin typeface="Ubuntu" charset="0"/>
                <a:cs typeface="Ubuntu" charset="0"/>
              </a:rPr>
              <a:t>processor</a:t>
            </a:r>
            <a:r>
              <a:rPr lang="en-IN" altLang="en-US" sz="2000" b="1" dirty="0">
                <a:latin typeface="Ubuntu" charset="0"/>
                <a:cs typeface="Ubuntu" charset="0"/>
              </a:rPr>
              <a:t>:</a:t>
            </a:r>
            <a:endParaRPr lang="x-none" altLang="en-US" sz="2000" b="1" dirty="0"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schedule tasks on the basis of </a:t>
            </a:r>
            <a:r>
              <a:rPr lang="x-none" altLang="en-US" sz="2000" dirty="0">
                <a:solidFill>
                  <a:srgbClr val="C00000"/>
                </a:solidFill>
                <a:latin typeface="Ubuntu" charset="0"/>
                <a:cs typeface="Ubuntu" charset="0"/>
              </a:rPr>
              <a:t>Earliest Deadline First (EDF)</a:t>
            </a:r>
            <a:endParaRPr lang="x-none" altLang="en-US" sz="2000" dirty="0">
              <a:solidFill>
                <a:srgbClr val="C00000"/>
              </a:solidFill>
              <a:latin typeface="Ubuntu" charset="0"/>
              <a:cs typeface="Ubuntu" charset="0"/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altLang="en-US" sz="2000" dirty="0">
              <a:solidFill>
                <a:srgbClr val="C00000"/>
              </a:solidFill>
              <a:latin typeface="Ubuntu" charset="0"/>
              <a:cs typeface="Ubuntu" charset="0"/>
            </a:endParaRPr>
          </a:p>
          <a:p>
            <a:r>
              <a:rPr lang="x-none" altLang="en-US" sz="2000" b="1" i="1" dirty="0">
                <a:latin typeface="Ubuntu" charset="0"/>
                <a:cs typeface="Ubuntu" charset="0"/>
              </a:rPr>
              <a:t>Scheduling at the </a:t>
            </a:r>
            <a:r>
              <a:rPr lang="x-none" altLang="en-US" sz="2000" b="1" i="1" dirty="0" smtClean="0">
                <a:latin typeface="Ubuntu" charset="0"/>
                <a:cs typeface="Ubuntu" charset="0"/>
              </a:rPr>
              <a:t>memory</a:t>
            </a:r>
            <a:r>
              <a:rPr lang="en-IN" altLang="en-US" sz="2000" b="1" i="1" dirty="0" smtClean="0">
                <a:latin typeface="Ubuntu" charset="0"/>
                <a:cs typeface="Ubuntu" charset="0"/>
              </a:rPr>
              <a:t>:</a:t>
            </a:r>
            <a:endParaRPr lang="x-none" altLang="en-US" sz="2000" b="1" dirty="0"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keep a set of </a:t>
            </a:r>
            <a:r>
              <a:rPr lang="x-none" altLang="en-US" sz="2000" dirty="0">
                <a:solidFill>
                  <a:srgbClr val="C00000"/>
                </a:solidFill>
                <a:latin typeface="Ubuntu" charset="0"/>
                <a:cs typeface="Ubuntu" charset="0"/>
              </a:rPr>
              <a:t>extra memory banks</a:t>
            </a:r>
            <a:r>
              <a:rPr lang="x-none" altLang="en-US" sz="2000" dirty="0">
                <a:latin typeface="Ubuntu" charset="0"/>
                <a:cs typeface="Ubuntu" charset="0"/>
              </a:rPr>
              <a:t> which </a:t>
            </a:r>
            <a:r>
              <a:rPr lang="x-none" altLang="en-US" sz="2000" dirty="0">
                <a:solidFill>
                  <a:srgbClr val="C00000"/>
                </a:solidFill>
                <a:latin typeface="Ubuntu" charset="0"/>
                <a:cs typeface="Ubuntu" charset="0"/>
              </a:rPr>
              <a:t>do not participate in address mapping</a:t>
            </a:r>
            <a:endParaRPr lang="x-none" altLang="en-US" sz="2000" dirty="0">
              <a:solidFill>
                <a:srgbClr val="C00000"/>
              </a:solidFill>
              <a:latin typeface="Ubuntu" charset="0"/>
              <a:cs typeface="Ubuntu" charset="0"/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en-US" sz="2000" dirty="0">
                <a:latin typeface="Ubuntu" charset="0"/>
                <a:cs typeface="Ubuntu" charset="0"/>
              </a:rPr>
              <a:t>schedule tasks based on </a:t>
            </a:r>
            <a:r>
              <a:rPr lang="en-IN" altLang="en-US" sz="2000" dirty="0" smtClean="0">
                <a:latin typeface="Ubuntu" charset="0"/>
                <a:cs typeface="Ubuntu" charset="0"/>
              </a:rPr>
              <a:t>a </a:t>
            </a:r>
            <a:r>
              <a:rPr lang="x-none" altLang="en-US" sz="2000" dirty="0" smtClean="0">
                <a:solidFill>
                  <a:srgbClr val="C00000"/>
                </a:solidFill>
                <a:latin typeface="Ubuntu" charset="0"/>
                <a:cs typeface="Ubuntu" charset="0"/>
              </a:rPr>
              <a:t>cost </a:t>
            </a:r>
            <a:r>
              <a:rPr lang="x-none" altLang="en-US" sz="2000" dirty="0">
                <a:solidFill>
                  <a:srgbClr val="C00000"/>
                </a:solidFill>
                <a:latin typeface="Ubuntu" charset="0"/>
                <a:cs typeface="Ubuntu" charset="0"/>
              </a:rPr>
              <a:t>function</a:t>
            </a:r>
            <a:r>
              <a:rPr lang="x-none" altLang="en-US" sz="2000" dirty="0">
                <a:latin typeface="Ubuntu" charset="0"/>
                <a:cs typeface="Ubuntu" charset="0"/>
              </a:rPr>
              <a:t> involving </a:t>
            </a:r>
            <a:r>
              <a:rPr lang="x-none" altLang="en-US" sz="2000" dirty="0">
                <a:solidFill>
                  <a:srgbClr val="C00000"/>
                </a:solidFill>
                <a:latin typeface="Ubuntu" charset="0"/>
                <a:cs typeface="Ubuntu" charset="0"/>
              </a:rPr>
              <a:t>some known task parameters</a:t>
            </a:r>
            <a:endParaRPr lang="x-none" altLang="en-US" sz="2000" dirty="0">
              <a:solidFill>
                <a:srgbClr val="C00000"/>
              </a:solidFill>
              <a:latin typeface="Ubuntu" charset="0"/>
              <a:cs typeface="Ubuntu" charset="0"/>
            </a:endParaRPr>
          </a:p>
          <a:p>
            <a:pPr marL="800100" lvl="1" indent="-342900"/>
            <a:r>
              <a:rPr lang="x-none" altLang="en-US" sz="2000" b="1" dirty="0">
                <a:latin typeface="Ubuntu" charset="0"/>
                <a:cs typeface="Ubuntu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7228</Words>
  <Application>Kingsoft Office WPP</Application>
  <PresentationFormat>Widescreen</PresentationFormat>
  <Paragraphs>376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A New Memory Scheduling Policy for Real Time Systems</vt:lpstr>
      <vt:lpstr>Motivation and Objectives</vt:lpstr>
      <vt:lpstr>Basic Organisation of DRAM</vt:lpstr>
      <vt:lpstr>Open Page Policy in DRAM</vt:lpstr>
      <vt:lpstr>Open Page Policy in DRAM</vt:lpstr>
      <vt:lpstr>Open Page Policy in DRAM</vt:lpstr>
      <vt:lpstr>Open Page Policy in DRAM</vt:lpstr>
      <vt:lpstr>Problem Definition</vt:lpstr>
      <vt:lpstr>Proposed Solution</vt:lpstr>
      <vt:lpstr>The Cost Function</vt:lpstr>
      <vt:lpstr>Choosing a bank based on the cost function</vt:lpstr>
      <vt:lpstr>Implementation and Results</vt:lpstr>
      <vt:lpstr>Implementation and Results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ankita</cp:lastModifiedBy>
  <cp:revision>108</cp:revision>
  <dcterms:created xsi:type="dcterms:W3CDTF">2017-12-10T08:29:09Z</dcterms:created>
  <dcterms:modified xsi:type="dcterms:W3CDTF">2017-12-10T08:29:09Z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