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57" r:id="rId5"/>
    <p:sldId id="258" r:id="rId6"/>
    <p:sldId id="366" r:id="rId7"/>
    <p:sldId id="368" r:id="rId8"/>
    <p:sldId id="367" r:id="rId9"/>
    <p:sldId id="372" r:id="rId10"/>
    <p:sldId id="259" r:id="rId11"/>
    <p:sldId id="262" r:id="rId12"/>
    <p:sldId id="263" r:id="rId13"/>
    <p:sldId id="266" r:id="rId14"/>
    <p:sldId id="268" r:id="rId15"/>
    <p:sldId id="264" r:id="rId16"/>
    <p:sldId id="267" r:id="rId17"/>
    <p:sldId id="369" r:id="rId18"/>
    <p:sldId id="370" r:id="rId19"/>
    <p:sldId id="371" r:id="rId20"/>
    <p:sldId id="270" r:id="rId21"/>
    <p:sldId id="271" r:id="rId22"/>
    <p:sldId id="374" r:id="rId23"/>
    <p:sldId id="272" r:id="rId24"/>
    <p:sldId id="288" r:id="rId25"/>
    <p:sldId id="276" r:id="rId26"/>
    <p:sldId id="328" r:id="rId27"/>
    <p:sldId id="376" r:id="rId28"/>
    <p:sldId id="375" r:id="rId29"/>
    <p:sldId id="293" r:id="rId30"/>
    <p:sldId id="377" r:id="rId31"/>
    <p:sldId id="281" r:id="rId32"/>
    <p:sldId id="282" r:id="rId33"/>
    <p:sldId id="378" r:id="rId34"/>
    <p:sldId id="283" r:id="rId35"/>
    <p:sldId id="379" r:id="rId36"/>
    <p:sldId id="284" r:id="rId37"/>
    <p:sldId id="285" r:id="rId38"/>
    <p:sldId id="287" r:id="rId39"/>
    <p:sldId id="289" r:id="rId40"/>
    <p:sldId id="290" r:id="rId41"/>
    <p:sldId id="291" r:id="rId42"/>
    <p:sldId id="332" r:id="rId43"/>
    <p:sldId id="292" r:id="rId44"/>
    <p:sldId id="333" r:id="rId45"/>
    <p:sldId id="338" r:id="rId46"/>
    <p:sldId id="336" r:id="rId47"/>
    <p:sldId id="337" r:id="rId48"/>
    <p:sldId id="339" r:id="rId49"/>
    <p:sldId id="340" r:id="rId50"/>
    <p:sldId id="341" r:id="rId51"/>
    <p:sldId id="343" r:id="rId52"/>
    <p:sldId id="344" r:id="rId53"/>
    <p:sldId id="345" r:id="rId54"/>
    <p:sldId id="346" r:id="rId55"/>
    <p:sldId id="347" r:id="rId56"/>
    <p:sldId id="348" r:id="rId57"/>
    <p:sldId id="325" r:id="rId58"/>
    <p:sldId id="359" r:id="rId59"/>
    <p:sldId id="360" r:id="rId60"/>
    <p:sldId id="361" r:id="rId61"/>
    <p:sldId id="362" r:id="rId62"/>
    <p:sldId id="380" r:id="rId63"/>
    <p:sldId id="261" r:id="rId64"/>
    <p:sldId id="365"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æµè²æ ·å¼ 3 - å¼ºè°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æµè²æ ·å¼ 3 - å¼ºè°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122" d="100"/>
          <a:sy n="122" d="100"/>
        </p:scale>
        <p:origin x="96" y="62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1">
              <a:rPr lang="en-US" smtClean="0"/>
            </a:fld>
            <a:endParaRPr lang="en-US" smtClean="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x-none" alt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Memory </a:t>
            </a:r>
            <a:r>
              <a:rPr lang="x-none" altLang="en-US"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Scheduling </a:t>
            </a:r>
            <a:r>
              <a:rPr lang="x-none" alt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 Mixed Criticality Systems</a:t>
            </a:r>
          </a:p>
        </p:txBody>
      </p:sp>
      <p:sp>
        <p:nvSpPr>
          <p:cNvPr id="3" name="Subtitle 2"/>
          <p:cNvSpPr>
            <a:spLocks noGrp="1"/>
          </p:cNvSpPr>
          <p:nvPr>
            <p:ph type="subTitle" idx="1"/>
          </p:nvPr>
        </p:nvSpPr>
        <p:spPr>
          <a:xfrm>
            <a:off x="1524000" y="4706620"/>
            <a:ext cx="9144000" cy="1214120"/>
          </a:xfrm>
        </p:spPr>
        <p:txBody>
          <a:bodyPr/>
          <a:lstStyle/>
          <a:p>
            <a:pPr algn="l"/>
            <a:r>
              <a:rPr lang="x-none" alt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ANKITA </a:t>
            </a:r>
            <a:r>
              <a:rPr lang="x-none" altLang="en-US"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SAMADDAR</a:t>
            </a:r>
            <a:endParaRPr lang="x-none" alt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smtClean="0"/>
              <a:t>Bank </a:t>
            </a:r>
            <a:r>
              <a:rPr lang="en-IN" altLang="en-US" b="1" dirty="0" smtClean="0"/>
              <a:t>specification</a:t>
            </a:r>
            <a:r>
              <a:rPr lang="x-none" altLang="en-US" b="1" dirty="0" smtClean="0"/>
              <a:t> </a:t>
            </a:r>
            <a:r>
              <a:rPr lang="x-none" altLang="en-US" b="1" dirty="0"/>
              <a:t>design of a MCS</a:t>
            </a:r>
          </a:p>
        </p:txBody>
      </p:sp>
      <p:sp>
        <p:nvSpPr>
          <p:cNvPr id="3" name="Content Placeholder 2"/>
          <p:cNvSpPr>
            <a:spLocks noGrp="1"/>
          </p:cNvSpPr>
          <p:nvPr>
            <p:ph idx="1"/>
          </p:nvPr>
        </p:nvSpPr>
        <p:spPr>
          <a:xfrm>
            <a:off x="838200" y="1891665"/>
            <a:ext cx="10515600" cy="4286885"/>
          </a:xfrm>
        </p:spPr>
        <p:txBody>
          <a:bodyPr>
            <a:normAutofit/>
          </a:bodyPr>
          <a:lstStyle/>
          <a:p>
            <a:pPr marL="0" indent="0">
              <a:buNone/>
            </a:pPr>
            <a:r>
              <a:rPr lang="x-none" altLang="en-US" dirty="0">
                <a:latin typeface="Ubuntu" charset="0"/>
                <a:cs typeface="Ubuntu" charset="0"/>
              </a:rPr>
              <a:t>i</a:t>
            </a:r>
            <a:r>
              <a:rPr lang="x-none" altLang="en-US" baseline="30000" dirty="0">
                <a:latin typeface="Ubuntu" charset="0"/>
                <a:cs typeface="Ubuntu" charset="0"/>
              </a:rPr>
              <a:t>th</a:t>
            </a:r>
            <a:r>
              <a:rPr lang="x-none" altLang="en-US" dirty="0">
                <a:latin typeface="Ubuntu" charset="0"/>
                <a:cs typeface="Ubuntu" charset="0"/>
              </a:rPr>
              <a:t> task in MCS can be defined as Ʈ</a:t>
            </a:r>
            <a:r>
              <a:rPr lang="x-none" altLang="en-US" baseline="-25000" dirty="0">
                <a:latin typeface="Ubuntu" charset="0"/>
                <a:cs typeface="Ubuntu" charset="0"/>
              </a:rPr>
              <a:t>i</a:t>
            </a:r>
            <a:r>
              <a:rPr lang="x-none" altLang="en-US" dirty="0">
                <a:latin typeface="Ubuntu" charset="0"/>
                <a:cs typeface="Ubuntu" charset="0"/>
              </a:rPr>
              <a:t> = (L</a:t>
            </a:r>
            <a:r>
              <a:rPr lang="x-none" altLang="en-US" baseline="-25000" dirty="0">
                <a:latin typeface="Ubuntu" charset="0"/>
                <a:cs typeface="Ubuntu" charset="0"/>
              </a:rPr>
              <a:t>i</a:t>
            </a:r>
            <a:r>
              <a:rPr lang="x-none" altLang="en-US" dirty="0">
                <a:latin typeface="Ubuntu" charset="0"/>
                <a:cs typeface="Ubuntu" charset="0"/>
              </a:rPr>
              <a:t>, B</a:t>
            </a:r>
            <a:r>
              <a:rPr lang="x-none" altLang="en-US" baseline="-25000" dirty="0">
                <a:latin typeface="Ubuntu" charset="0"/>
                <a:cs typeface="Ubuntu" charset="0"/>
              </a:rPr>
              <a:t>i</a:t>
            </a:r>
            <a:r>
              <a:rPr lang="x-none" altLang="en-US" dirty="0">
                <a:latin typeface="Ubuntu" charset="0"/>
                <a:cs typeface="Ubuntu" charset="0"/>
              </a:rPr>
              <a:t>, E</a:t>
            </a:r>
            <a:r>
              <a:rPr lang="x-none" altLang="en-US" baseline="-25000" dirty="0">
                <a:latin typeface="Ubuntu" charset="0"/>
                <a:cs typeface="Ubuntu" charset="0"/>
              </a:rPr>
              <a:t>i</a:t>
            </a:r>
            <a:r>
              <a:rPr lang="x-none" altLang="en-US" dirty="0">
                <a:latin typeface="Ubuntu" charset="0"/>
                <a:cs typeface="Ubuntu" charset="0"/>
              </a:rPr>
              <a:t>, D</a:t>
            </a:r>
            <a:r>
              <a:rPr lang="x-none" altLang="en-US" baseline="-25000" dirty="0">
                <a:latin typeface="Ubuntu" charset="0"/>
                <a:cs typeface="Ubuntu" charset="0"/>
              </a:rPr>
              <a:t>i</a:t>
            </a:r>
            <a:r>
              <a:rPr lang="x-none" altLang="en-US" dirty="0">
                <a:latin typeface="Ubuntu" charset="0"/>
                <a:cs typeface="Ubuntu" charset="0"/>
              </a:rPr>
              <a:t>)</a:t>
            </a:r>
            <a:endParaRPr lang="x-none" altLang="en-US" dirty="0">
              <a:latin typeface="Ubuntu" charset="0"/>
              <a:cs typeface="Ubuntu" charset="0"/>
            </a:endParaRPr>
          </a:p>
          <a:p>
            <a:pPr lvl="1"/>
            <a:r>
              <a:rPr lang="x-none" altLang="en-US" dirty="0" smtClean="0">
                <a:solidFill>
                  <a:srgbClr val="7030A0"/>
                </a:solidFill>
                <a:latin typeface="Ubuntu" charset="0"/>
                <a:cs typeface="Ubuntu" charset="0"/>
              </a:rPr>
              <a:t>L</a:t>
            </a:r>
            <a:r>
              <a:rPr lang="x-none" altLang="en-US" baseline="-25000" dirty="0" smtClean="0">
                <a:solidFill>
                  <a:srgbClr val="7030A0"/>
                </a:solidFill>
                <a:latin typeface="Ubuntu" charset="0"/>
                <a:cs typeface="Ubuntu" charset="0"/>
              </a:rPr>
              <a:t>i </a:t>
            </a:r>
            <a:r>
              <a:rPr lang="x-none" altLang="en-US" dirty="0">
                <a:solidFill>
                  <a:srgbClr val="7030A0"/>
                </a:solidFill>
                <a:latin typeface="Ubuntu" charset="0"/>
                <a:cs typeface="Ubuntu" charset="0"/>
              </a:rPr>
              <a:t>∈ </a:t>
            </a:r>
            <a:r>
              <a:rPr lang="x-none" altLang="en-US" dirty="0">
                <a:solidFill>
                  <a:srgbClr val="7030A0"/>
                </a:solidFill>
                <a:latin typeface="MathJax_AMS" charset="0"/>
                <a:cs typeface="Ubuntu" charset="0"/>
              </a:rPr>
              <a:t>Z</a:t>
            </a:r>
            <a:r>
              <a:rPr lang="x-none" altLang="en-US" baseline="30000" dirty="0">
                <a:solidFill>
                  <a:srgbClr val="7030A0"/>
                </a:solidFill>
                <a:latin typeface="Ubuntu" charset="0"/>
                <a:cs typeface="Ubuntu" charset="0"/>
              </a:rPr>
              <a:t>+</a:t>
            </a:r>
            <a:r>
              <a:rPr lang="x-none" altLang="en-US" dirty="0">
                <a:solidFill>
                  <a:srgbClr val="7030A0"/>
                </a:solidFill>
                <a:latin typeface="Ubuntu" charset="0"/>
                <a:cs typeface="Ubuntu" charset="0"/>
              </a:rPr>
              <a:t> , denoting j criticality levels which task τ </a:t>
            </a:r>
            <a:r>
              <a:rPr lang="x-none" altLang="en-US" baseline="-25000" dirty="0">
                <a:solidFill>
                  <a:srgbClr val="7030A0"/>
                </a:solidFill>
                <a:latin typeface="Ubuntu" charset="0"/>
                <a:cs typeface="Ubuntu" charset="0"/>
              </a:rPr>
              <a:t>i</a:t>
            </a:r>
            <a:r>
              <a:rPr lang="x-none" altLang="en-US" dirty="0">
                <a:solidFill>
                  <a:srgbClr val="7030A0"/>
                </a:solidFill>
                <a:latin typeface="Ubuntu" charset="0"/>
                <a:cs typeface="Ubuntu" charset="0"/>
              </a:rPr>
              <a:t> can exibit</a:t>
            </a:r>
            <a:endParaRPr lang="x-none" altLang="en-US" dirty="0">
              <a:solidFill>
                <a:srgbClr val="7030A0"/>
              </a:solidFill>
              <a:latin typeface="Ubuntu" charset="0"/>
              <a:cs typeface="Ubuntu" charset="0"/>
            </a:endParaRPr>
          </a:p>
          <a:p>
            <a:pPr lvl="1"/>
            <a:r>
              <a:rPr lang="x-none" altLang="en-US" dirty="0" smtClean="0">
                <a:solidFill>
                  <a:srgbClr val="7030A0"/>
                </a:solidFill>
                <a:latin typeface="Ubuntu" charset="0"/>
                <a:cs typeface="Ubuntu" charset="0"/>
              </a:rPr>
              <a:t>B </a:t>
            </a:r>
            <a:r>
              <a:rPr lang="x-none" altLang="en-US" baseline="-25000" dirty="0">
                <a:solidFill>
                  <a:srgbClr val="7030A0"/>
                </a:solidFill>
                <a:latin typeface="Ubuntu" charset="0"/>
                <a:cs typeface="Ubuntu" charset="0"/>
              </a:rPr>
              <a:t>i</a:t>
            </a:r>
            <a:r>
              <a:rPr lang="x-none" altLang="en-US" dirty="0">
                <a:solidFill>
                  <a:srgbClr val="7030A0"/>
                </a:solidFill>
                <a:latin typeface="Ubuntu" charset="0"/>
                <a:cs typeface="Ubuntu" charset="0"/>
              </a:rPr>
              <a:t> : L</a:t>
            </a:r>
            <a:r>
              <a:rPr lang="x-none" altLang="en-US" baseline="-25000" dirty="0">
                <a:solidFill>
                  <a:srgbClr val="7030A0"/>
                </a:solidFill>
                <a:latin typeface="Ubuntu" charset="0"/>
                <a:cs typeface="Ubuntu" charset="0"/>
              </a:rPr>
              <a:t>i</a:t>
            </a:r>
            <a:r>
              <a:rPr lang="x-none" altLang="en-US" dirty="0">
                <a:solidFill>
                  <a:srgbClr val="7030A0"/>
                </a:solidFill>
                <a:latin typeface="Ubuntu" charset="0"/>
                <a:cs typeface="Ubuntu" charset="0"/>
              </a:rPr>
              <a:t> → </a:t>
            </a:r>
            <a:r>
              <a:rPr lang="x-none" altLang="en-US" dirty="0">
                <a:solidFill>
                  <a:srgbClr val="7030A0"/>
                </a:solidFill>
                <a:latin typeface="MathJax_AMS" charset="0"/>
                <a:cs typeface="Ubuntu" charset="0"/>
              </a:rPr>
              <a:t>N</a:t>
            </a:r>
            <a:r>
              <a:rPr lang="x-none" altLang="en-US" dirty="0">
                <a:solidFill>
                  <a:srgbClr val="7030A0"/>
                </a:solidFill>
                <a:latin typeface="Ubuntu" charset="0"/>
                <a:cs typeface="Ubuntu" charset="0"/>
              </a:rPr>
              <a:t>, B</a:t>
            </a:r>
            <a:r>
              <a:rPr lang="x-none" altLang="en-US" baseline="-25000" dirty="0">
                <a:solidFill>
                  <a:srgbClr val="7030A0"/>
                </a:solidFill>
                <a:latin typeface="Ubuntu" charset="0"/>
                <a:cs typeface="Ubuntu" charset="0"/>
              </a:rPr>
              <a:t>i</a:t>
            </a:r>
            <a:r>
              <a:rPr lang="x-none" altLang="en-US" dirty="0">
                <a:solidFill>
                  <a:srgbClr val="7030A0"/>
                </a:solidFill>
                <a:latin typeface="Ubuntu" charset="0"/>
                <a:cs typeface="Ubuntu" charset="0"/>
              </a:rPr>
              <a:t> denotes the number of </a:t>
            </a:r>
            <a:r>
              <a:rPr lang="en-IN" altLang="en-US" dirty="0" smtClean="0">
                <a:solidFill>
                  <a:srgbClr val="7030A0"/>
                </a:solidFill>
                <a:latin typeface="Ubuntu" charset="0"/>
                <a:cs typeface="Ubuntu" charset="0"/>
              </a:rPr>
              <a:t>banks (</a:t>
            </a:r>
            <a:r>
              <a:rPr lang="x-none" altLang="en-US" dirty="0" smtClean="0">
                <a:solidFill>
                  <a:srgbClr val="7030A0"/>
                </a:solidFill>
                <a:latin typeface="Ubuntu" charset="0"/>
                <a:cs typeface="Ubuntu" charset="0"/>
              </a:rPr>
              <a:t>parallel </a:t>
            </a:r>
            <a:r>
              <a:rPr lang="en-IN" altLang="en-US" dirty="0" smtClean="0">
                <a:solidFill>
                  <a:srgbClr val="7030A0"/>
                </a:solidFill>
                <a:latin typeface="Ubuntu" charset="0"/>
                <a:cs typeface="Ubuntu" charset="0"/>
              </a:rPr>
              <a:t>memory </a:t>
            </a:r>
            <a:r>
              <a:rPr lang="x-none" altLang="en-US" dirty="0" smtClean="0">
                <a:solidFill>
                  <a:srgbClr val="7030A0"/>
                </a:solidFill>
                <a:latin typeface="Ubuntu" charset="0"/>
                <a:cs typeface="Ubuntu" charset="0"/>
              </a:rPr>
              <a:t>bank access</a:t>
            </a:r>
            <a:r>
              <a:rPr lang="en-IN" altLang="en-US" dirty="0" smtClean="0">
                <a:solidFill>
                  <a:srgbClr val="7030A0"/>
                </a:solidFill>
                <a:latin typeface="Ubuntu" charset="0"/>
                <a:cs typeface="Ubuntu" charset="0"/>
              </a:rPr>
              <a:t>)</a:t>
            </a:r>
            <a:r>
              <a:rPr lang="x-none" altLang="en-US" dirty="0" smtClean="0">
                <a:solidFill>
                  <a:srgbClr val="7030A0"/>
                </a:solidFill>
                <a:latin typeface="Ubuntu" charset="0"/>
                <a:cs typeface="Ubuntu" charset="0"/>
              </a:rPr>
              <a:t> </a:t>
            </a:r>
            <a:r>
              <a:rPr lang="x-none" altLang="en-US" dirty="0">
                <a:solidFill>
                  <a:srgbClr val="7030A0"/>
                </a:solidFill>
                <a:latin typeface="Ubuntu" charset="0"/>
                <a:cs typeface="Ubuntu" charset="0"/>
              </a:rPr>
              <a:t>that τ</a:t>
            </a:r>
            <a:r>
              <a:rPr lang="x-none" altLang="en-US" baseline="-25000" dirty="0">
                <a:solidFill>
                  <a:srgbClr val="7030A0"/>
                </a:solidFill>
                <a:latin typeface="Ubuntu" charset="0"/>
                <a:cs typeface="Ubuntu" charset="0"/>
              </a:rPr>
              <a:t>i </a:t>
            </a:r>
            <a:r>
              <a:rPr lang="x-none" altLang="en-US" dirty="0" smtClean="0">
                <a:solidFill>
                  <a:srgbClr val="7030A0"/>
                </a:solidFill>
                <a:latin typeface="Ubuntu" charset="0"/>
                <a:cs typeface="Ubuntu" charset="0"/>
              </a:rPr>
              <a:t>exhibits </a:t>
            </a:r>
            <a:r>
              <a:rPr lang="x-none" altLang="en-US" dirty="0">
                <a:solidFill>
                  <a:srgbClr val="7030A0"/>
                </a:solidFill>
                <a:latin typeface="Ubuntu" charset="0"/>
                <a:cs typeface="Ubuntu" charset="0"/>
              </a:rPr>
              <a:t>at each criticality level in L</a:t>
            </a:r>
            <a:r>
              <a:rPr lang="x-none" altLang="en-US" baseline="-25000" dirty="0">
                <a:solidFill>
                  <a:srgbClr val="7030A0"/>
                </a:solidFill>
                <a:latin typeface="Ubuntu" charset="0"/>
                <a:cs typeface="Ubuntu" charset="0"/>
              </a:rPr>
              <a:t>i </a:t>
            </a:r>
            <a:endParaRPr lang="x-none" altLang="en-US" baseline="-25000" dirty="0">
              <a:solidFill>
                <a:srgbClr val="7030A0"/>
              </a:solidFill>
              <a:latin typeface="Ubuntu" charset="0"/>
              <a:cs typeface="Ubuntu" charset="0"/>
            </a:endParaRPr>
          </a:p>
          <a:p>
            <a:pPr lvl="1"/>
            <a:r>
              <a:rPr lang="x-none" altLang="en-US" dirty="0" smtClean="0">
                <a:solidFill>
                  <a:srgbClr val="7030A0"/>
                </a:solidFill>
                <a:latin typeface="Ubuntu" charset="0"/>
                <a:cs typeface="Ubuntu" charset="0"/>
              </a:rPr>
              <a:t>E</a:t>
            </a:r>
            <a:r>
              <a:rPr lang="x-none" altLang="en-US" baseline="-25000" dirty="0" smtClean="0">
                <a:solidFill>
                  <a:srgbClr val="7030A0"/>
                </a:solidFill>
                <a:latin typeface="Ubuntu" charset="0"/>
                <a:cs typeface="Ubuntu" charset="0"/>
              </a:rPr>
              <a:t>i</a:t>
            </a:r>
            <a:r>
              <a:rPr lang="x-none" altLang="en-US" dirty="0" smtClean="0">
                <a:solidFill>
                  <a:srgbClr val="7030A0"/>
                </a:solidFill>
                <a:latin typeface="Ubuntu" charset="0"/>
                <a:cs typeface="Ubuntu" charset="0"/>
              </a:rPr>
              <a:t> </a:t>
            </a:r>
            <a:r>
              <a:rPr lang="x-none" altLang="en-US" dirty="0">
                <a:solidFill>
                  <a:srgbClr val="7030A0"/>
                </a:solidFill>
                <a:latin typeface="Ubuntu" charset="0"/>
                <a:cs typeface="Ubuntu" charset="0"/>
              </a:rPr>
              <a:t>: L</a:t>
            </a:r>
            <a:r>
              <a:rPr lang="x-none" altLang="en-US" baseline="-25000" dirty="0">
                <a:solidFill>
                  <a:srgbClr val="7030A0"/>
                </a:solidFill>
                <a:latin typeface="Ubuntu" charset="0"/>
                <a:cs typeface="Ubuntu" charset="0"/>
              </a:rPr>
              <a:t>i</a:t>
            </a:r>
            <a:r>
              <a:rPr lang="x-none" altLang="en-US" dirty="0">
                <a:solidFill>
                  <a:srgbClr val="7030A0"/>
                </a:solidFill>
                <a:latin typeface="Ubuntu" charset="0"/>
                <a:cs typeface="Ubuntu" charset="0"/>
              </a:rPr>
              <a:t> → </a:t>
            </a:r>
            <a:r>
              <a:rPr lang="x-none" altLang="en-US" dirty="0">
                <a:solidFill>
                  <a:srgbClr val="7030A0"/>
                </a:solidFill>
                <a:latin typeface="MathJax_AMS" charset="0"/>
                <a:cs typeface="Ubuntu" charset="0"/>
              </a:rPr>
              <a:t>R</a:t>
            </a:r>
            <a:r>
              <a:rPr lang="x-none" altLang="en-US" dirty="0">
                <a:solidFill>
                  <a:srgbClr val="7030A0"/>
                </a:solidFill>
                <a:latin typeface="Ubuntu" charset="0"/>
                <a:cs typeface="Ubuntu" charset="0"/>
              </a:rPr>
              <a:t>, E</a:t>
            </a:r>
            <a:r>
              <a:rPr lang="x-none" altLang="en-US" baseline="-25000" dirty="0">
                <a:solidFill>
                  <a:srgbClr val="7030A0"/>
                </a:solidFill>
                <a:latin typeface="Ubuntu" charset="0"/>
                <a:cs typeface="Ubuntu" charset="0"/>
              </a:rPr>
              <a:t>i</a:t>
            </a:r>
            <a:r>
              <a:rPr lang="x-none" altLang="en-US" dirty="0">
                <a:solidFill>
                  <a:srgbClr val="7030A0"/>
                </a:solidFill>
                <a:latin typeface="Ubuntu" charset="0"/>
                <a:cs typeface="Ubuntu" charset="0"/>
              </a:rPr>
              <a:t> denotes the percentage of total task that can be completed by τ</a:t>
            </a:r>
            <a:r>
              <a:rPr lang="x-none" altLang="en-US" baseline="-25000" dirty="0">
                <a:solidFill>
                  <a:srgbClr val="7030A0"/>
                </a:solidFill>
                <a:latin typeface="Ubuntu" charset="0"/>
                <a:cs typeface="Ubuntu" charset="0"/>
              </a:rPr>
              <a:t>i</a:t>
            </a:r>
            <a:r>
              <a:rPr lang="x-none" altLang="en-US" dirty="0">
                <a:solidFill>
                  <a:srgbClr val="7030A0"/>
                </a:solidFill>
                <a:latin typeface="Ubuntu" charset="0"/>
                <a:cs typeface="Ubuntu" charset="0"/>
              </a:rPr>
              <a:t> at each criticality level in L</a:t>
            </a:r>
            <a:r>
              <a:rPr lang="x-none" altLang="en-US" baseline="-25000" dirty="0">
                <a:solidFill>
                  <a:srgbClr val="7030A0"/>
                </a:solidFill>
                <a:latin typeface="Ubuntu" charset="0"/>
                <a:cs typeface="Ubuntu" charset="0"/>
              </a:rPr>
              <a:t>i</a:t>
            </a:r>
            <a:r>
              <a:rPr lang="x-none" altLang="en-US" dirty="0">
                <a:solidFill>
                  <a:srgbClr val="7030A0"/>
                </a:solidFill>
                <a:latin typeface="Ubuntu" charset="0"/>
                <a:cs typeface="Ubuntu" charset="0"/>
              </a:rPr>
              <a:t> .</a:t>
            </a:r>
            <a:endParaRPr lang="x-none" altLang="en-US" dirty="0">
              <a:solidFill>
                <a:srgbClr val="7030A0"/>
              </a:solidFill>
              <a:latin typeface="Ubuntu" charset="0"/>
              <a:cs typeface="Ubuntu" charset="0"/>
            </a:endParaRPr>
          </a:p>
          <a:p>
            <a:pPr lvl="1"/>
            <a:r>
              <a:rPr lang="x-none" altLang="en-US" dirty="0" smtClean="0">
                <a:solidFill>
                  <a:srgbClr val="7030A0"/>
                </a:solidFill>
                <a:latin typeface="Ubuntu" charset="0"/>
                <a:cs typeface="Ubuntu" charset="0"/>
              </a:rPr>
              <a:t>D</a:t>
            </a:r>
            <a:r>
              <a:rPr lang="x-none" altLang="en-US" baseline="-25000" dirty="0" smtClean="0">
                <a:solidFill>
                  <a:srgbClr val="7030A0"/>
                </a:solidFill>
                <a:latin typeface="Ubuntu" charset="0"/>
                <a:cs typeface="Ubuntu" charset="0"/>
              </a:rPr>
              <a:t>i</a:t>
            </a:r>
            <a:r>
              <a:rPr lang="x-none" altLang="en-US" dirty="0" smtClean="0">
                <a:solidFill>
                  <a:srgbClr val="7030A0"/>
                </a:solidFill>
                <a:latin typeface="Ubuntu" charset="0"/>
                <a:cs typeface="Ubuntu" charset="0"/>
              </a:rPr>
              <a:t> </a:t>
            </a:r>
            <a:r>
              <a:rPr lang="x-none" altLang="en-US" dirty="0">
                <a:solidFill>
                  <a:srgbClr val="7030A0"/>
                </a:solidFill>
                <a:latin typeface="Ubuntu" charset="0"/>
                <a:cs typeface="Ubuntu" charset="0"/>
              </a:rPr>
              <a:t>∈ </a:t>
            </a:r>
            <a:r>
              <a:rPr lang="x-none" altLang="en-US" dirty="0">
                <a:solidFill>
                  <a:srgbClr val="7030A0"/>
                </a:solidFill>
                <a:latin typeface="MathJax_AMS" charset="0"/>
                <a:cs typeface="Ubuntu" charset="0"/>
              </a:rPr>
              <a:t>Z</a:t>
            </a:r>
            <a:r>
              <a:rPr lang="x-none" altLang="en-US" baseline="30000" dirty="0">
                <a:solidFill>
                  <a:srgbClr val="7030A0"/>
                </a:solidFill>
                <a:latin typeface="Ubuntu" charset="0"/>
                <a:cs typeface="Ubuntu" charset="0"/>
              </a:rPr>
              <a:t>+</a:t>
            </a:r>
            <a:r>
              <a:rPr lang="x-none" altLang="en-US" dirty="0">
                <a:solidFill>
                  <a:srgbClr val="7030A0"/>
                </a:solidFill>
                <a:latin typeface="Ubuntu" charset="0"/>
                <a:cs typeface="Ubuntu" charset="0"/>
              </a:rPr>
              <a:t>, denotes the deadline of i</a:t>
            </a:r>
            <a:r>
              <a:rPr lang="x-none" altLang="en-US" baseline="30000" dirty="0">
                <a:solidFill>
                  <a:srgbClr val="7030A0"/>
                </a:solidFill>
                <a:latin typeface="Ubuntu" charset="0"/>
                <a:cs typeface="Ubuntu" charset="0"/>
              </a:rPr>
              <a:t>th</a:t>
            </a:r>
            <a:r>
              <a:rPr lang="x-none" altLang="en-US" dirty="0">
                <a:solidFill>
                  <a:srgbClr val="7030A0"/>
                </a:solidFill>
                <a:latin typeface="Ubuntu" charset="0"/>
                <a:cs typeface="Ubuntu" charset="0"/>
              </a:rPr>
              <a:t> task </a:t>
            </a:r>
            <a:r>
              <a:rPr lang="x-none" altLang="en-US" dirty="0" smtClean="0">
                <a:solidFill>
                  <a:srgbClr val="7030A0"/>
                </a:solidFill>
                <a:latin typeface="Ubuntu" charset="0"/>
                <a:cs typeface="Ubuntu" charset="0"/>
              </a:rPr>
              <a:t>τ</a:t>
            </a:r>
            <a:r>
              <a:rPr lang="x-none" altLang="en-US" baseline="-25000" dirty="0" smtClean="0">
                <a:solidFill>
                  <a:srgbClr val="7030A0"/>
                </a:solidFill>
                <a:latin typeface="Ubuntu" charset="0"/>
                <a:cs typeface="Ubuntu" charset="0"/>
              </a:rPr>
              <a:t>i</a:t>
            </a:r>
            <a:endParaRPr lang="en-IN" altLang="en-US" baseline="-25000" dirty="0" smtClean="0">
              <a:solidFill>
                <a:srgbClr val="7030A0"/>
              </a:solidFill>
              <a:latin typeface="Ubuntu" charset="0"/>
              <a:cs typeface="Ubuntu" charset="0"/>
            </a:endParaRPr>
          </a:p>
          <a:p>
            <a:pPr lvl="1"/>
            <a:endParaRPr lang="en-IN" altLang="en-US" baseline="-25000" dirty="0">
              <a:solidFill>
                <a:srgbClr val="7030A0"/>
              </a:solidFill>
              <a:latin typeface="Ubuntu" charset="0"/>
              <a:cs typeface="Ubuntu" charset="0"/>
            </a:endParaRPr>
          </a:p>
          <a:p>
            <a:r>
              <a:rPr lang="en-IN" altLang="en-US" sz="2000" dirty="0" smtClean="0">
                <a:latin typeface="Ubuntu" charset="0"/>
                <a:cs typeface="Ubuntu" charset="0"/>
              </a:rPr>
              <a:t>A single task can be made to execute in different criticality levels in different cycles</a:t>
            </a:r>
            <a:endParaRPr lang="en-IN" altLang="en-US" sz="2000" dirty="0" smtClean="0">
              <a:latin typeface="Ubuntu" charset="0"/>
              <a:cs typeface="Ubuntu" charset="0"/>
            </a:endParaRPr>
          </a:p>
          <a:p>
            <a:pPr lvl="1"/>
            <a:r>
              <a:rPr lang="en-IN" altLang="en-US" sz="1600" dirty="0" smtClean="0">
                <a:solidFill>
                  <a:srgbClr val="7030A0"/>
                </a:solidFill>
                <a:latin typeface="Ubuntu" charset="0"/>
                <a:cs typeface="Ubuntu" charset="0"/>
              </a:rPr>
              <a:t>The number of banks required at the respective criticality levels need to be provided for parallel access</a:t>
            </a:r>
            <a:endParaRPr lang="en-IN" altLang="en-US" sz="1600" dirty="0" smtClean="0">
              <a:solidFill>
                <a:srgbClr val="7030A0"/>
              </a:solidFill>
              <a:latin typeface="Ubuntu" charset="0"/>
              <a:cs typeface="Ubuntu" charset="0"/>
            </a:endParaRPr>
          </a:p>
          <a:p>
            <a:pPr lvl="1"/>
            <a:r>
              <a:rPr lang="en-IN" altLang="en-US" sz="1600" dirty="0" smtClean="0">
                <a:solidFill>
                  <a:srgbClr val="7030A0"/>
                </a:solidFill>
                <a:latin typeface="Ubuntu" charset="0"/>
                <a:cs typeface="Ubuntu" charset="0"/>
              </a:rPr>
              <a:t>The final cumulative execution must reach 100% for task completion within deadline</a:t>
            </a:r>
            <a:endParaRPr lang="x-none" altLang="en-US" sz="1600" dirty="0">
              <a:solidFill>
                <a:srgbClr val="7030A0"/>
              </a:solidFill>
              <a:latin typeface="Ubuntu" charset="0"/>
              <a:cs typeface="Ubuntu" charset="0"/>
            </a:endParaRP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415" y="46318"/>
            <a:ext cx="10515600" cy="1325563"/>
          </a:xfrm>
        </p:spPr>
        <p:txBody>
          <a:bodyPr/>
          <a:lstStyle/>
          <a:p>
            <a:r>
              <a:rPr lang="x-none" altLang="en-US" b="1" dirty="0"/>
              <a:t>Motivating Example</a:t>
            </a:r>
          </a:p>
        </p:txBody>
      </p:sp>
      <p:graphicFrame>
        <p:nvGraphicFramePr>
          <p:cNvPr id="4" name="Content Placeholder 3"/>
          <p:cNvGraphicFramePr>
            <a:graphicFrameLocks noGrp="1"/>
          </p:cNvGraphicFramePr>
          <p:nvPr>
            <p:ph idx="1"/>
          </p:nvPr>
        </p:nvGraphicFramePr>
        <p:xfrm>
          <a:off x="1189892" y="2366153"/>
          <a:ext cx="8333740" cy="2331720"/>
        </p:xfrm>
        <a:graphic>
          <a:graphicData uri="http://schemas.openxmlformats.org/drawingml/2006/table">
            <a:tbl>
              <a:tblPr firstRow="1" bandRow="1">
                <a:tableStyleId>{5C22544A-7EE6-4342-B048-85BDC9FD1C3A}</a:tableStyleId>
              </a:tblPr>
              <a:tblGrid>
                <a:gridCol w="1016635"/>
                <a:gridCol w="1845945"/>
                <a:gridCol w="2108835"/>
                <a:gridCol w="2197735"/>
                <a:gridCol w="1164590"/>
              </a:tblGrid>
              <a:tr h="381000">
                <a:tc>
                  <a:txBody>
                    <a:bodyPr/>
                    <a:lstStyle/>
                    <a:p>
                      <a:pPr>
                        <a:buNone/>
                      </a:pPr>
                      <a:r>
                        <a:rPr lang="x-none" sz="1100" b="1" dirty="0">
                          <a:solidFill>
                            <a:schemeClr val="tx1"/>
                          </a:solidFill>
                        </a:rPr>
                        <a:t>TASK ID</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lstStyle/>
                    <a:p>
                      <a:pPr>
                        <a:buNone/>
                      </a:pPr>
                      <a:r>
                        <a:rPr lang="x-none" sz="1100" b="1">
                          <a:solidFill>
                            <a:schemeClr val="tx1"/>
                          </a:solidFill>
                        </a:rPr>
                        <a:t>Criticality Levels</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lstStyle/>
                    <a:p>
                      <a:pPr>
                        <a:buNone/>
                      </a:pPr>
                      <a:r>
                        <a:rPr lang="x-none" sz="1100">
                          <a:solidFill>
                            <a:schemeClr val="tx1"/>
                          </a:solidFill>
                        </a:rPr>
                        <a:t>Parallel Bank Access</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lstStyle/>
                    <a:p>
                      <a:pPr>
                        <a:buNone/>
                      </a:pPr>
                      <a:r>
                        <a:rPr lang="x-none" sz="1100">
                          <a:solidFill>
                            <a:schemeClr val="tx1"/>
                          </a:solidFill>
                        </a:rPr>
                        <a:t>% of task executed</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c>
                  <a:txBody>
                    <a:bodyPr/>
                    <a:lstStyle/>
                    <a:p>
                      <a:pPr>
                        <a:buNone/>
                      </a:pPr>
                      <a:r>
                        <a:rPr lang="x-none" sz="1100">
                          <a:solidFill>
                            <a:schemeClr val="tx1"/>
                          </a:solidFill>
                        </a:rPr>
                        <a:t>Deadline</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85000"/>
                      </a:schemeClr>
                    </a:solidFill>
                  </a:tcPr>
                </a:tc>
              </a:tr>
              <a:tr h="381000">
                <a:tc>
                  <a:txBody>
                    <a:bodyPr/>
                    <a:lstStyle/>
                    <a:p>
                      <a:pPr>
                        <a:buNone/>
                      </a:pPr>
                      <a:r>
                        <a:rPr lang="x-none" sz="1100" dirty="0"/>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buNone/>
                      </a:pPr>
                      <a:r>
                        <a:rPr lang="x-none" sz="1100" dirty="0"/>
                        <a:t>{L1,L2,L3}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buNone/>
                      </a:pPr>
                      <a:r>
                        <a:rPr lang="x-none" sz="1100" dirty="0"/>
                        <a:t>L1 - 6</a:t>
                      </a:r>
                      <a:endParaRPr lang="x-none" sz="1100" dirty="0"/>
                    </a:p>
                    <a:p>
                      <a:pPr>
                        <a:buNone/>
                      </a:pPr>
                      <a:r>
                        <a:rPr lang="x-none" sz="1100" dirty="0"/>
                        <a:t>L2 - 10</a:t>
                      </a:r>
                      <a:endParaRPr lang="x-none" sz="1100" dirty="0"/>
                    </a:p>
                    <a:p>
                      <a:pPr>
                        <a:buNone/>
                      </a:pPr>
                      <a:r>
                        <a:rPr lang="x-none" sz="1100" dirty="0"/>
                        <a:t>L3 - 0</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buNone/>
                      </a:pPr>
                      <a:r>
                        <a:rPr lang="x-none" sz="1100"/>
                        <a:t>L1 - 25%</a:t>
                      </a:r>
                      <a:endParaRPr lang="x-none" sz="1100"/>
                    </a:p>
                    <a:p>
                      <a:pPr>
                        <a:buNone/>
                      </a:pPr>
                      <a:r>
                        <a:rPr lang="x-none" sz="1100"/>
                        <a:t>L2 - 35%</a:t>
                      </a:r>
                      <a:endParaRPr lang="x-none" sz="1100"/>
                    </a:p>
                    <a:p>
                      <a:pPr>
                        <a:buNone/>
                      </a:pPr>
                      <a:r>
                        <a:rPr lang="x-none" sz="1100"/>
                        <a:t>L3 - 0%</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buNone/>
                      </a:pPr>
                      <a:r>
                        <a:rPr lang="x-none" sz="1100"/>
                        <a:t>4 cycles</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381000">
                <a:tc>
                  <a:txBody>
                    <a:bodyPr/>
                    <a:lstStyle/>
                    <a:p>
                      <a:pPr>
                        <a:buNone/>
                      </a:pPr>
                      <a:r>
                        <a:rPr lang="x-none" sz="1100"/>
                        <a:t>2</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buNone/>
                      </a:pPr>
                      <a:r>
                        <a:rPr lang="x-none" sz="1100"/>
                        <a:t>{L1,L2,L3}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buNone/>
                      </a:pPr>
                      <a:r>
                        <a:rPr lang="x-none" sz="1100"/>
                        <a:t>L1 - 5</a:t>
                      </a:r>
                      <a:endParaRPr lang="x-none" sz="1100"/>
                    </a:p>
                    <a:p>
                      <a:pPr>
                        <a:buNone/>
                      </a:pPr>
                      <a:r>
                        <a:rPr lang="x-none" sz="1100"/>
                        <a:t>L2 - 10</a:t>
                      </a:r>
                      <a:endParaRPr lang="x-none" sz="1100"/>
                    </a:p>
                    <a:p>
                      <a:pPr>
                        <a:buNone/>
                      </a:pPr>
                      <a:r>
                        <a:rPr lang="x-none" sz="1100"/>
                        <a:t>L3 - 0</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buNone/>
                      </a:pPr>
                      <a:r>
                        <a:rPr lang="x-none" sz="1100" dirty="0"/>
                        <a:t>L1 - 20%</a:t>
                      </a:r>
                      <a:endParaRPr lang="x-none" sz="1100" dirty="0"/>
                    </a:p>
                    <a:p>
                      <a:pPr>
                        <a:buNone/>
                      </a:pPr>
                      <a:r>
                        <a:rPr lang="x-none" sz="1100" dirty="0"/>
                        <a:t>L2 - 30%</a:t>
                      </a:r>
                      <a:endParaRPr lang="x-none" sz="1100" dirty="0"/>
                    </a:p>
                    <a:p>
                      <a:pPr>
                        <a:buNone/>
                      </a:pPr>
                      <a:r>
                        <a:rPr lang="x-none" sz="1100" dirty="0"/>
                        <a:t>L3 - 0%</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buNone/>
                      </a:pPr>
                      <a:r>
                        <a:rPr lang="x-none" sz="1100"/>
                        <a:t>5 cycles</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381000">
                <a:tc>
                  <a:txBody>
                    <a:bodyPr/>
                    <a:lstStyle/>
                    <a:p>
                      <a:pPr>
                        <a:buNone/>
                      </a:pPr>
                      <a:r>
                        <a:rPr lang="x-none" sz="1100"/>
                        <a:t>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buNone/>
                      </a:pPr>
                      <a:r>
                        <a:rPr lang="x-none" sz="1100" dirty="0"/>
                        <a:t>{L1,L2,L3,L4}</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buNone/>
                      </a:pPr>
                      <a:r>
                        <a:rPr lang="x-none" sz="1100"/>
                        <a:t>L1 - 0</a:t>
                      </a:r>
                      <a:endParaRPr lang="x-none" sz="1100"/>
                    </a:p>
                    <a:p>
                      <a:pPr>
                        <a:buNone/>
                      </a:pPr>
                      <a:r>
                        <a:rPr lang="x-none" sz="1100"/>
                        <a:t>L2 - 4</a:t>
                      </a:r>
                      <a:endParaRPr lang="x-none" sz="1100"/>
                    </a:p>
                    <a:p>
                      <a:pPr>
                        <a:buNone/>
                      </a:pPr>
                      <a:r>
                        <a:rPr lang="x-none" sz="1100"/>
                        <a:t>L3 - 8</a:t>
                      </a:r>
                      <a:endParaRPr lang="x-none" sz="1100"/>
                    </a:p>
                    <a:p>
                      <a:pPr>
                        <a:buNone/>
                      </a:pPr>
                      <a:r>
                        <a:rPr lang="x-none" sz="1100"/>
                        <a:t>L4 - 12</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buNone/>
                      </a:pPr>
                      <a:r>
                        <a:rPr lang="x-none" sz="1100"/>
                        <a:t>L1 - 0%</a:t>
                      </a:r>
                      <a:endParaRPr lang="x-none" sz="1100"/>
                    </a:p>
                    <a:p>
                      <a:pPr>
                        <a:buNone/>
                      </a:pPr>
                      <a:r>
                        <a:rPr lang="x-none" sz="1100"/>
                        <a:t>L2 - 15%</a:t>
                      </a:r>
                      <a:endParaRPr lang="x-none" sz="1100"/>
                    </a:p>
                    <a:p>
                      <a:pPr>
                        <a:buNone/>
                      </a:pPr>
                      <a:r>
                        <a:rPr lang="x-none" sz="1100"/>
                        <a:t>L3 - 25%</a:t>
                      </a:r>
                      <a:endParaRPr lang="x-none" sz="1100"/>
                    </a:p>
                    <a:p>
                      <a:pPr>
                        <a:buNone/>
                      </a:pPr>
                      <a:r>
                        <a:rPr lang="x-none" sz="1100"/>
                        <a:t>L4 - 40%</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buNone/>
                      </a:pPr>
                      <a:r>
                        <a:rPr lang="x-none" sz="1100" dirty="0"/>
                        <a:t>6 cycles</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bl>
          </a:graphicData>
        </a:graphic>
      </p:graphicFrame>
      <p:sp>
        <p:nvSpPr>
          <p:cNvPr id="5" name="Text Box 4"/>
          <p:cNvSpPr txBox="1"/>
          <p:nvPr/>
        </p:nvSpPr>
        <p:spPr>
          <a:xfrm>
            <a:off x="617732" y="1024948"/>
            <a:ext cx="10768965" cy="1323439"/>
          </a:xfrm>
          <a:prstGeom prst="rect">
            <a:avLst/>
          </a:prstGeom>
          <a:noFill/>
        </p:spPr>
        <p:txBody>
          <a:bodyPr wrap="square" rtlCol="0">
            <a:spAutoFit/>
          </a:bodyPr>
          <a:lstStyle/>
          <a:p>
            <a:pPr marL="342900" indent="-342900">
              <a:buFont typeface="Arial" panose="02080604020202020204" charset="0"/>
              <a:buChar char="•"/>
            </a:pPr>
            <a:r>
              <a:rPr lang="en-IN" altLang="en-US" sz="2000" b="1" dirty="0" smtClean="0"/>
              <a:t>Consider the following MCS task-set and a</a:t>
            </a:r>
            <a:r>
              <a:rPr lang="x-none" altLang="en-US" sz="2000" b="1" dirty="0" smtClean="0"/>
              <a:t> </a:t>
            </a:r>
            <a:r>
              <a:rPr lang="en-IN" altLang="en-US" sz="2000" b="1" dirty="0" smtClean="0"/>
              <a:t>DRAM memory structure </a:t>
            </a:r>
            <a:r>
              <a:rPr lang="x-none" altLang="en-US" sz="2000" b="1" dirty="0" smtClean="0"/>
              <a:t>with </a:t>
            </a:r>
            <a:r>
              <a:rPr lang="x-none" altLang="en-US" sz="2000" b="1" dirty="0">
                <a:solidFill>
                  <a:srgbClr val="7030A0"/>
                </a:solidFill>
              </a:rPr>
              <a:t>12 </a:t>
            </a:r>
            <a:r>
              <a:rPr lang="x-none" altLang="en-US" sz="2000" b="1" dirty="0" smtClean="0">
                <a:solidFill>
                  <a:srgbClr val="7030A0"/>
                </a:solidFill>
              </a:rPr>
              <a:t>banks</a:t>
            </a:r>
            <a:endParaRPr lang="en-IN" altLang="en-US" sz="2000" b="1" dirty="0" smtClean="0">
              <a:solidFill>
                <a:srgbClr val="7030A0"/>
              </a:solidFill>
            </a:endParaRPr>
          </a:p>
          <a:p>
            <a:pPr marL="800100" lvl="1" indent="-342900">
              <a:buFont typeface="Arial" panose="02080604020202020204" charset="0"/>
              <a:buChar char="•"/>
            </a:pPr>
            <a:r>
              <a:rPr lang="en-IN" altLang="en-US" sz="2000" b="1" dirty="0" smtClean="0">
                <a:solidFill>
                  <a:srgbClr val="7030A0"/>
                </a:solidFill>
              </a:rPr>
              <a:t>No possible execution scheduling that can meet all deadlines</a:t>
            </a:r>
            <a:endParaRPr lang="en-IN" altLang="en-US" sz="2000" b="1" dirty="0" smtClean="0">
              <a:solidFill>
                <a:srgbClr val="7030A0"/>
              </a:solidFill>
            </a:endParaRPr>
          </a:p>
          <a:p>
            <a:pPr marL="800100" lvl="1" indent="-342900">
              <a:buFont typeface="Arial" panose="02080604020202020204" charset="0"/>
              <a:buChar char="•"/>
            </a:pPr>
            <a:r>
              <a:rPr lang="en-IN" altLang="en-US" sz="2000" b="1" dirty="0" smtClean="0">
                <a:solidFill>
                  <a:srgbClr val="7030A0"/>
                </a:solidFill>
              </a:rPr>
              <a:t>Minimum number of banks required is 15</a:t>
            </a:r>
            <a:endParaRPr lang="en-IN" altLang="en-US" sz="2000" b="1" dirty="0" smtClean="0">
              <a:solidFill>
                <a:srgbClr val="7030A0"/>
              </a:solidFill>
            </a:endParaRPr>
          </a:p>
          <a:p>
            <a:pPr lvl="1"/>
            <a:endParaRPr lang="x-none" altLang="en-US" sz="2000" b="1" dirty="0">
              <a:solidFill>
                <a:srgbClr val="7030A0"/>
              </a:solidFill>
            </a:endParaRP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
        <p:nvSpPr>
          <p:cNvPr id="7" name="Text Box 4"/>
          <p:cNvSpPr txBox="1"/>
          <p:nvPr/>
        </p:nvSpPr>
        <p:spPr>
          <a:xfrm>
            <a:off x="617731" y="4662361"/>
            <a:ext cx="10768965" cy="1938992"/>
          </a:xfrm>
          <a:prstGeom prst="rect">
            <a:avLst/>
          </a:prstGeom>
          <a:noFill/>
        </p:spPr>
        <p:txBody>
          <a:bodyPr wrap="square" rtlCol="0">
            <a:spAutoFit/>
          </a:bodyPr>
          <a:lstStyle/>
          <a:p>
            <a:pPr marL="342900" indent="-342900">
              <a:buFont typeface="Arial" panose="02080604020202020204" charset="0"/>
              <a:buChar char="•"/>
            </a:pPr>
            <a:r>
              <a:rPr lang="en-IN" altLang="en-US" sz="2000" b="1" dirty="0" smtClean="0"/>
              <a:t>Designer’s challenge:</a:t>
            </a:r>
            <a:endParaRPr lang="en-IN" altLang="en-US" sz="2000" b="1" dirty="0" smtClean="0">
              <a:solidFill>
                <a:srgbClr val="7030A0"/>
              </a:solidFill>
            </a:endParaRPr>
          </a:p>
          <a:p>
            <a:pPr marL="800100" lvl="1" indent="-342900">
              <a:buFont typeface="Arial" panose="02080604020202020204" charset="0"/>
              <a:buChar char="•"/>
            </a:pPr>
            <a:r>
              <a:rPr lang="en-IN" altLang="en-US" sz="2000" b="1" dirty="0" smtClean="0">
                <a:solidFill>
                  <a:srgbClr val="7030A0"/>
                </a:solidFill>
              </a:rPr>
              <a:t>Determine if the given task set can be hosted on the available bank structure</a:t>
            </a:r>
            <a:endParaRPr lang="en-IN" altLang="en-US" sz="2000" b="1" dirty="0" smtClean="0">
              <a:solidFill>
                <a:srgbClr val="7030A0"/>
              </a:solidFill>
            </a:endParaRPr>
          </a:p>
          <a:p>
            <a:pPr marL="1257300" lvl="2" indent="-342900">
              <a:buFont typeface="Arial" panose="02080604020202020204" charset="0"/>
              <a:buChar char="•"/>
            </a:pPr>
            <a:r>
              <a:rPr lang="en-IN" altLang="en-US" sz="2000" b="1" dirty="0" smtClean="0">
                <a:solidFill>
                  <a:srgbClr val="FF0000"/>
                </a:solidFill>
              </a:rPr>
              <a:t>If not, what is the minimum number of banks needed?</a:t>
            </a:r>
            <a:endParaRPr lang="en-IN" altLang="en-US" sz="2000" b="1" dirty="0" smtClean="0">
              <a:solidFill>
                <a:srgbClr val="FF0000"/>
              </a:solidFill>
            </a:endParaRPr>
          </a:p>
          <a:p>
            <a:pPr marL="1257300" lvl="2" indent="-342900">
              <a:buFont typeface="Arial" panose="02080604020202020204" charset="0"/>
              <a:buChar char="•"/>
            </a:pPr>
            <a:r>
              <a:rPr lang="en-IN" altLang="en-US" sz="2000" b="1" dirty="0" smtClean="0">
                <a:solidFill>
                  <a:srgbClr val="FF0000"/>
                </a:solidFill>
              </a:rPr>
              <a:t>If the system is not reconfigurable, what is the maximum number of tasks and what is the schedule for task execution?</a:t>
            </a:r>
            <a:endParaRPr lang="en-IN" altLang="en-US" sz="2000" b="1" dirty="0" smtClean="0">
              <a:solidFill>
                <a:srgbClr val="FF0000"/>
              </a:solidFill>
            </a:endParaRPr>
          </a:p>
          <a:p>
            <a:pPr lvl="1"/>
            <a:endParaRPr lang="x-none" altLang="en-US" sz="2000"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b="1"/>
              <a:t>Hardness Characterisation of the problem</a:t>
            </a:r>
          </a:p>
        </p:txBody>
      </p:sp>
      <p:sp>
        <p:nvSpPr>
          <p:cNvPr id="3" name="Content Placeholder 2"/>
          <p:cNvSpPr>
            <a:spLocks noGrp="1"/>
          </p:cNvSpPr>
          <p:nvPr>
            <p:ph idx="1"/>
          </p:nvPr>
        </p:nvSpPr>
        <p:spPr/>
        <p:txBody>
          <a:bodyPr>
            <a:normAutofit lnSpcReduction="10000"/>
          </a:bodyPr>
          <a:lstStyle/>
          <a:p>
            <a:pPr marL="0" indent="0" algn="just">
              <a:buNone/>
            </a:pPr>
            <a:r>
              <a:rPr lang="x-none" altLang="en-US" dirty="0"/>
              <a:t>Decision Problem - </a:t>
            </a:r>
            <a:r>
              <a:rPr lang="x-none" altLang="en-US" i="1" dirty="0">
                <a:solidFill>
                  <a:srgbClr val="C00000"/>
                </a:solidFill>
              </a:rPr>
              <a:t>Given a set of mixed critical tasks with different deadlines and with different memory requirements at different criticality levels, the problem is to determine if the set of tasks can be served with a given number of memory banks such that all tasks finish execution within their deadlines.</a:t>
            </a:r>
            <a:endParaRPr lang="x-none" altLang="en-US" i="1" dirty="0">
              <a:solidFill>
                <a:srgbClr val="C00000"/>
              </a:solidFill>
            </a:endParaRPr>
          </a:p>
          <a:p>
            <a:pPr marL="0" indent="0">
              <a:buNone/>
            </a:pPr>
            <a:endParaRPr lang="x-none" altLang="en-US" b="1" i="1" dirty="0">
              <a:solidFill>
                <a:schemeClr val="tx1"/>
              </a:solidFill>
            </a:endParaRPr>
          </a:p>
          <a:p>
            <a:pPr marL="0" indent="0">
              <a:buNone/>
            </a:pPr>
            <a:r>
              <a:rPr lang="en-IN" altLang="en-US" dirty="0" smtClean="0">
                <a:solidFill>
                  <a:schemeClr val="tx1"/>
                </a:solidFill>
              </a:rPr>
              <a:t>Our finding: </a:t>
            </a:r>
            <a:r>
              <a:rPr lang="en-IN" altLang="en-US" dirty="0" smtClean="0">
                <a:solidFill>
                  <a:srgbClr val="7030A0"/>
                </a:solidFill>
              </a:rPr>
              <a:t>the problem is </a:t>
            </a:r>
            <a:r>
              <a:rPr lang="x-none" altLang="en-US" dirty="0" smtClean="0">
                <a:solidFill>
                  <a:srgbClr val="7030A0"/>
                </a:solidFill>
              </a:rPr>
              <a:t>NP </a:t>
            </a:r>
            <a:r>
              <a:rPr lang="x-none" altLang="en-US" dirty="0">
                <a:solidFill>
                  <a:srgbClr val="7030A0"/>
                </a:solidFill>
              </a:rPr>
              <a:t>complete</a:t>
            </a:r>
            <a:endParaRPr lang="x-none" altLang="en-US" dirty="0">
              <a:solidFill>
                <a:srgbClr val="7030A0"/>
              </a:solidFill>
            </a:endParaRPr>
          </a:p>
          <a:p>
            <a:pPr marL="457200" indent="-457200"/>
            <a:r>
              <a:rPr lang="en-IN" altLang="en-US" dirty="0" smtClean="0">
                <a:solidFill>
                  <a:schemeClr val="tx1"/>
                </a:solidFill>
              </a:rPr>
              <a:t>Given a schedule, </a:t>
            </a:r>
            <a:r>
              <a:rPr lang="x-none" altLang="en-US" dirty="0" smtClean="0">
                <a:solidFill>
                  <a:schemeClr val="tx1"/>
                </a:solidFill>
              </a:rPr>
              <a:t>can be </a:t>
            </a:r>
            <a:r>
              <a:rPr lang="en-IN" altLang="en-US" dirty="0" smtClean="0">
                <a:solidFill>
                  <a:schemeClr val="tx1"/>
                </a:solidFill>
              </a:rPr>
              <a:t>verified</a:t>
            </a:r>
            <a:r>
              <a:rPr lang="en-IN" altLang="en-US" dirty="0" smtClean="0"/>
              <a:t> </a:t>
            </a:r>
            <a:r>
              <a:rPr lang="x-none" altLang="en-US" dirty="0" smtClean="0">
                <a:solidFill>
                  <a:schemeClr val="tx1"/>
                </a:solidFill>
              </a:rPr>
              <a:t>in polynomial time</a:t>
            </a:r>
            <a:endParaRPr lang="x-none" altLang="en-US" dirty="0" smtClean="0">
              <a:solidFill>
                <a:schemeClr val="tx1"/>
              </a:solidFill>
            </a:endParaRPr>
          </a:p>
          <a:p>
            <a:pPr marL="457200" indent="-457200"/>
            <a:r>
              <a:rPr lang="en-IN" altLang="en-US" dirty="0" smtClean="0">
                <a:solidFill>
                  <a:schemeClr val="tx1"/>
                </a:solidFill>
              </a:rPr>
              <a:t>Hardness: </a:t>
            </a:r>
            <a:r>
              <a:rPr lang="x-none" altLang="en-US" dirty="0" smtClean="0">
                <a:solidFill>
                  <a:schemeClr val="tx1"/>
                </a:solidFill>
              </a:rPr>
              <a:t>Reduction </a:t>
            </a:r>
            <a:r>
              <a:rPr lang="x-none" altLang="en-US" dirty="0">
                <a:solidFill>
                  <a:schemeClr val="tx1"/>
                </a:solidFill>
              </a:rPr>
              <a:t>from SET Partitioning problem </a:t>
            </a:r>
            <a:endParaRPr lang="en-IN" altLang="en-US" dirty="0" smtClean="0">
              <a:solidFill>
                <a:schemeClr val="tx1"/>
              </a:solidFill>
            </a:endParaRPr>
          </a:p>
          <a:p>
            <a:pPr marL="914400" lvl="1" indent="-457200"/>
            <a:r>
              <a:rPr lang="en-IN" altLang="en-US" dirty="0" smtClean="0"/>
              <a:t>Detailed in dissertation</a:t>
            </a:r>
            <a:endParaRPr lang="x-none" altLang="en-US" dirty="0">
              <a:solidFill>
                <a:schemeClr val="tx1"/>
              </a:solidFill>
            </a:endParaRP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154110"/>
            <a:ext cx="10515600" cy="824230"/>
          </a:xfrm>
        </p:spPr>
        <p:txBody>
          <a:bodyPr/>
          <a:lstStyle/>
          <a:p>
            <a:r>
              <a:rPr lang="x-none" altLang="en-US" b="1" dirty="0"/>
              <a:t>Constraint Formulation</a:t>
            </a:r>
          </a:p>
        </p:txBody>
      </p:sp>
      <p:sp>
        <p:nvSpPr>
          <p:cNvPr id="3" name="Content Placeholder 2"/>
          <p:cNvSpPr>
            <a:spLocks noGrp="1"/>
          </p:cNvSpPr>
          <p:nvPr>
            <p:ph idx="1"/>
          </p:nvPr>
        </p:nvSpPr>
        <p:spPr>
          <a:xfrm>
            <a:off x="838200" y="1132840"/>
            <a:ext cx="10515600" cy="5353929"/>
          </a:xfrm>
        </p:spPr>
        <p:txBody>
          <a:bodyPr>
            <a:noAutofit/>
          </a:bodyPr>
          <a:lstStyle/>
          <a:p>
            <a:r>
              <a:rPr lang="x-none" altLang="en-US" sz="1800" dirty="0"/>
              <a:t>Decision variable </a:t>
            </a:r>
            <a:endParaRPr lang="x-none" altLang="en-US" sz="1800" dirty="0"/>
          </a:p>
          <a:p>
            <a:pPr marL="0" indent="0">
              <a:buNone/>
            </a:pPr>
            <a:r>
              <a:rPr lang="x-none" altLang="en-US" sz="1800" dirty="0"/>
              <a:t>       </a:t>
            </a:r>
            <a:r>
              <a:rPr lang="x-none" altLang="en-US" sz="1800" b="1" dirty="0">
                <a:solidFill>
                  <a:srgbClr val="7030A0"/>
                </a:solidFill>
                <a:latin typeface="+mn-ea"/>
              </a:rPr>
              <a:t>f</a:t>
            </a:r>
            <a:r>
              <a:rPr lang="x-none" altLang="en-US" sz="1800" b="1" baseline="-25000" dirty="0">
                <a:solidFill>
                  <a:srgbClr val="7030A0"/>
                </a:solidFill>
                <a:latin typeface="+mn-ea"/>
              </a:rPr>
              <a:t>ijk</a:t>
            </a:r>
            <a:r>
              <a:rPr lang="x-none" altLang="en-US" sz="1800" b="1" dirty="0">
                <a:solidFill>
                  <a:srgbClr val="7030A0"/>
                </a:solidFill>
                <a:latin typeface="+mn-ea"/>
              </a:rPr>
              <a:t> = 1</a:t>
            </a:r>
            <a:r>
              <a:rPr lang="x-none" altLang="en-US" sz="1800" dirty="0">
                <a:solidFill>
                  <a:srgbClr val="7030A0"/>
                </a:solidFill>
              </a:rPr>
              <a:t>, if i</a:t>
            </a:r>
            <a:r>
              <a:rPr lang="x-none" altLang="en-US" sz="1800" baseline="30000" dirty="0">
                <a:solidFill>
                  <a:srgbClr val="7030A0"/>
                </a:solidFill>
              </a:rPr>
              <a:t>th</a:t>
            </a:r>
            <a:r>
              <a:rPr lang="x-none" altLang="en-US" sz="1800" dirty="0">
                <a:solidFill>
                  <a:srgbClr val="7030A0"/>
                </a:solidFill>
              </a:rPr>
              <a:t> task </a:t>
            </a:r>
            <a:r>
              <a:rPr lang="en-IN" altLang="en-US" sz="1800" dirty="0" smtClean="0">
                <a:solidFill>
                  <a:srgbClr val="7030A0"/>
                </a:solidFill>
              </a:rPr>
              <a:t>is scheduled to execute at the</a:t>
            </a:r>
            <a:r>
              <a:rPr lang="x-none" altLang="en-US" sz="1800" dirty="0" smtClean="0">
                <a:solidFill>
                  <a:srgbClr val="7030A0"/>
                </a:solidFill>
              </a:rPr>
              <a:t> j</a:t>
            </a:r>
            <a:r>
              <a:rPr lang="x-none" altLang="en-US" sz="1800" baseline="30000" dirty="0" smtClean="0">
                <a:solidFill>
                  <a:srgbClr val="7030A0"/>
                </a:solidFill>
              </a:rPr>
              <a:t>th</a:t>
            </a:r>
            <a:r>
              <a:rPr lang="x-none" altLang="en-US" sz="1800" dirty="0" smtClean="0">
                <a:solidFill>
                  <a:srgbClr val="7030A0"/>
                </a:solidFill>
              </a:rPr>
              <a:t> </a:t>
            </a:r>
            <a:r>
              <a:rPr lang="x-none" altLang="en-US" sz="1800" dirty="0">
                <a:solidFill>
                  <a:srgbClr val="7030A0"/>
                </a:solidFill>
              </a:rPr>
              <a:t>criticality level in </a:t>
            </a:r>
            <a:r>
              <a:rPr lang="en-IN" altLang="en-US" sz="1800" dirty="0" smtClean="0">
                <a:solidFill>
                  <a:srgbClr val="7030A0"/>
                </a:solidFill>
              </a:rPr>
              <a:t>the </a:t>
            </a:r>
            <a:r>
              <a:rPr lang="x-none" altLang="en-US" sz="1800" dirty="0" smtClean="0">
                <a:solidFill>
                  <a:srgbClr val="7030A0"/>
                </a:solidFill>
              </a:rPr>
              <a:t>k</a:t>
            </a:r>
            <a:r>
              <a:rPr lang="x-none" altLang="en-US" sz="1800" baseline="30000" dirty="0" smtClean="0">
                <a:solidFill>
                  <a:srgbClr val="7030A0"/>
                </a:solidFill>
              </a:rPr>
              <a:t>th</a:t>
            </a:r>
            <a:r>
              <a:rPr lang="x-none" altLang="en-US" sz="1800" dirty="0" smtClean="0">
                <a:solidFill>
                  <a:srgbClr val="7030A0"/>
                </a:solidFill>
              </a:rPr>
              <a:t> </a:t>
            </a:r>
            <a:r>
              <a:rPr lang="x-none" altLang="en-US" sz="1800" dirty="0">
                <a:solidFill>
                  <a:srgbClr val="7030A0"/>
                </a:solidFill>
              </a:rPr>
              <a:t>cycle</a:t>
            </a:r>
            <a:endParaRPr lang="x-none" altLang="en-US" sz="1800" dirty="0">
              <a:solidFill>
                <a:srgbClr val="7030A0"/>
              </a:solidFill>
            </a:endParaRPr>
          </a:p>
          <a:p>
            <a:pPr marL="0" indent="0">
              <a:buNone/>
            </a:pPr>
            <a:r>
              <a:rPr lang="x-none" altLang="en-US" sz="1800" dirty="0">
                <a:solidFill>
                  <a:srgbClr val="7030A0"/>
                </a:solidFill>
              </a:rPr>
              <a:t>              </a:t>
            </a:r>
            <a:r>
              <a:rPr lang="x-none" altLang="en-US" sz="1800" b="1" dirty="0">
                <a:solidFill>
                  <a:srgbClr val="7030A0"/>
                </a:solidFill>
                <a:latin typeface="+mn-ea"/>
              </a:rPr>
              <a:t>= 0</a:t>
            </a:r>
            <a:r>
              <a:rPr lang="x-none" altLang="en-US" sz="1800" dirty="0">
                <a:solidFill>
                  <a:srgbClr val="7030A0"/>
                </a:solidFill>
                <a:latin typeface="+mn-ea"/>
              </a:rPr>
              <a:t>,</a:t>
            </a:r>
            <a:r>
              <a:rPr lang="x-none" altLang="en-US" sz="1800" dirty="0">
                <a:solidFill>
                  <a:srgbClr val="7030A0"/>
                </a:solidFill>
              </a:rPr>
              <a:t> </a:t>
            </a:r>
            <a:r>
              <a:rPr lang="x-none" altLang="en-US" sz="1800" dirty="0" smtClean="0">
                <a:solidFill>
                  <a:srgbClr val="7030A0"/>
                </a:solidFill>
              </a:rPr>
              <a:t>otherwise</a:t>
            </a:r>
            <a:endParaRPr lang="x-none" altLang="en-US" sz="1800" dirty="0">
              <a:solidFill>
                <a:srgbClr val="7030A0"/>
              </a:solidFill>
            </a:endParaRPr>
          </a:p>
          <a:p>
            <a:r>
              <a:rPr lang="x-none" altLang="en-US" sz="1800" dirty="0"/>
              <a:t>In every cycle a task will execute in exactly one of its criticality levels.</a:t>
            </a:r>
            <a:endParaRPr lang="x-none" altLang="en-US" sz="1800" dirty="0"/>
          </a:p>
          <a:p>
            <a:pPr marL="457200" indent="-457200">
              <a:buNone/>
            </a:pPr>
            <a:r>
              <a:rPr lang="x-none" altLang="en-US" sz="1800" dirty="0">
                <a:solidFill>
                  <a:srgbClr val="7030A0"/>
                </a:solidFill>
              </a:rPr>
              <a:t>                                </a:t>
            </a:r>
            <a:r>
              <a:rPr lang="en-IN" altLang="en-US" sz="1800" dirty="0" smtClean="0">
                <a:solidFill>
                  <a:srgbClr val="7030A0"/>
                </a:solidFill>
              </a:rPr>
              <a:t>   </a:t>
            </a:r>
            <a:r>
              <a:rPr lang="x-none" altLang="en-US" sz="1800" b="1" baseline="-25000" dirty="0" smtClean="0">
                <a:solidFill>
                  <a:srgbClr val="7030A0"/>
                </a:solidFill>
                <a:latin typeface="+mn-ea"/>
              </a:rPr>
              <a:t>|</a:t>
            </a:r>
            <a:r>
              <a:rPr lang="x-none" altLang="en-US" sz="1800" b="1" baseline="-25000" dirty="0">
                <a:solidFill>
                  <a:srgbClr val="7030A0"/>
                </a:solidFill>
                <a:latin typeface="+mn-ea"/>
              </a:rPr>
              <a:t>Li|</a:t>
            </a:r>
            <a:endParaRPr lang="x-none" altLang="en-US" sz="1800" b="1" baseline="-25000" dirty="0">
              <a:solidFill>
                <a:srgbClr val="7030A0"/>
              </a:solidFill>
              <a:latin typeface="+mn-ea"/>
            </a:endParaRPr>
          </a:p>
          <a:p>
            <a:pPr marL="0" indent="0">
              <a:buNone/>
            </a:pPr>
            <a:r>
              <a:rPr lang="x-none" altLang="en-US" sz="1800" dirty="0">
                <a:solidFill>
                  <a:srgbClr val="7030A0"/>
                </a:solidFill>
              </a:rPr>
              <a:t>         for each task , </a:t>
            </a:r>
            <a:r>
              <a:rPr lang="x-none" altLang="en-US" sz="1800" dirty="0">
                <a:solidFill>
                  <a:srgbClr val="7030A0"/>
                </a:solidFill>
                <a:latin typeface="+mn-ea"/>
              </a:rPr>
              <a:t>∑</a:t>
            </a:r>
            <a:r>
              <a:rPr lang="x-none" altLang="en-US" sz="1800" b="1" dirty="0">
                <a:solidFill>
                  <a:srgbClr val="7030A0"/>
                </a:solidFill>
                <a:latin typeface="+mn-ea"/>
                <a:ea typeface="Ubuntu" charset="0"/>
              </a:rPr>
              <a:t> </a:t>
            </a:r>
            <a:r>
              <a:rPr lang="x-none" altLang="en-US" sz="1800" b="1" dirty="0">
                <a:solidFill>
                  <a:srgbClr val="7030A0"/>
                </a:solidFill>
                <a:latin typeface="+mn-ea"/>
              </a:rPr>
              <a:t>f</a:t>
            </a:r>
            <a:r>
              <a:rPr lang="x-none" altLang="en-US" sz="1800" b="1" baseline="-25000" dirty="0">
                <a:solidFill>
                  <a:srgbClr val="7030A0"/>
                </a:solidFill>
                <a:latin typeface="+mn-ea"/>
              </a:rPr>
              <a:t>ijk</a:t>
            </a:r>
            <a:r>
              <a:rPr lang="x-none" altLang="en-US" sz="1800" b="1" dirty="0">
                <a:solidFill>
                  <a:srgbClr val="7030A0"/>
                </a:solidFill>
                <a:latin typeface="+mn-ea"/>
              </a:rPr>
              <a:t> = 1</a:t>
            </a:r>
            <a:r>
              <a:rPr lang="x-none" altLang="en-US" sz="1800" b="1" dirty="0">
                <a:solidFill>
                  <a:srgbClr val="7030A0"/>
                </a:solidFill>
              </a:rPr>
              <a:t>, </a:t>
            </a:r>
            <a:r>
              <a:rPr lang="x-none" altLang="en-US" sz="1800" b="1" dirty="0">
                <a:solidFill>
                  <a:srgbClr val="7030A0"/>
                </a:solidFill>
                <a:latin typeface="MathJax_Main" charset="0"/>
              </a:rPr>
              <a:t>∀k, </a:t>
            </a:r>
            <a:r>
              <a:rPr lang="x-none" altLang="en-US" sz="1800" b="1" dirty="0">
                <a:solidFill>
                  <a:srgbClr val="7030A0"/>
                </a:solidFill>
                <a:latin typeface="+mn-ea"/>
              </a:rPr>
              <a:t>1 ≤ k ≤ D</a:t>
            </a:r>
            <a:r>
              <a:rPr lang="x-none" altLang="en-US" sz="1800" b="1" baseline="-25000" dirty="0">
                <a:solidFill>
                  <a:srgbClr val="7030A0"/>
                </a:solidFill>
                <a:latin typeface="+mn-ea"/>
              </a:rPr>
              <a:t>i</a:t>
            </a:r>
            <a:endParaRPr lang="x-none" altLang="en-US" sz="1800" b="1" baseline="-25000" dirty="0">
              <a:solidFill>
                <a:srgbClr val="7030A0"/>
              </a:solidFill>
              <a:latin typeface="+mn-ea"/>
            </a:endParaRPr>
          </a:p>
          <a:p>
            <a:pPr marL="0" indent="0">
              <a:buNone/>
            </a:pPr>
            <a:r>
              <a:rPr lang="x-none" altLang="en-US" sz="1800" baseline="-25000" dirty="0">
                <a:solidFill>
                  <a:srgbClr val="7030A0"/>
                </a:solidFill>
                <a:latin typeface="东文宋体" charset="0"/>
              </a:rPr>
              <a:t>                              </a:t>
            </a:r>
            <a:r>
              <a:rPr lang="x-none" altLang="en-US" sz="1800" baseline="30000" dirty="0">
                <a:solidFill>
                  <a:srgbClr val="7030A0"/>
                </a:solidFill>
                <a:latin typeface="东文宋体" charset="0"/>
              </a:rPr>
              <a:t>           </a:t>
            </a:r>
            <a:r>
              <a:rPr lang="x-none" altLang="en-US" sz="1800" baseline="30000" dirty="0" smtClean="0">
                <a:solidFill>
                  <a:srgbClr val="7030A0"/>
                </a:solidFill>
                <a:latin typeface="东文宋体" charset="0"/>
              </a:rPr>
              <a:t> </a:t>
            </a:r>
            <a:r>
              <a:rPr lang="x-none" altLang="en-US" sz="1800" baseline="30000" dirty="0" smtClean="0">
                <a:solidFill>
                  <a:srgbClr val="7030A0"/>
                </a:solidFill>
                <a:latin typeface="+mn-ea"/>
              </a:rPr>
              <a:t> </a:t>
            </a:r>
            <a:r>
              <a:rPr lang="x-none" altLang="en-US" sz="1800" b="1" baseline="30000" dirty="0">
                <a:solidFill>
                  <a:srgbClr val="7030A0"/>
                </a:solidFill>
                <a:latin typeface="+mn-ea"/>
              </a:rPr>
              <a:t>j=1</a:t>
            </a:r>
            <a:endParaRPr lang="x-none" altLang="en-US" sz="1800" b="1" baseline="30000" dirty="0">
              <a:solidFill>
                <a:srgbClr val="7030A0"/>
              </a:solidFill>
              <a:latin typeface="+mn-ea"/>
            </a:endParaRPr>
          </a:p>
          <a:p>
            <a:pPr marL="342900" indent="-342900"/>
            <a:r>
              <a:rPr lang="x-none" altLang="en-US" sz="1800" dirty="0">
                <a:latin typeface="东文宋体" charset="0"/>
              </a:rPr>
              <a:t>  A task must complete 100% of its execution before its deadline.</a:t>
            </a:r>
            <a:endParaRPr lang="x-none" altLang="en-US" sz="1800" dirty="0">
              <a:latin typeface="东文宋体" charset="0"/>
            </a:endParaRPr>
          </a:p>
          <a:p>
            <a:pPr marL="342900" indent="-342900">
              <a:buNone/>
            </a:pPr>
            <a:r>
              <a:rPr lang="x-none" altLang="en-US" sz="1800" dirty="0">
                <a:solidFill>
                  <a:srgbClr val="7030A0"/>
                </a:solidFill>
                <a:latin typeface="东文宋体" charset="0"/>
              </a:rPr>
              <a:t>           </a:t>
            </a:r>
            <a:r>
              <a:rPr lang="x-none" altLang="en-US" sz="1800" baseline="-25000" dirty="0">
                <a:solidFill>
                  <a:srgbClr val="7030A0"/>
                </a:solidFill>
                <a:latin typeface="东文宋体" charset="0"/>
              </a:rPr>
              <a:t> </a:t>
            </a:r>
            <a:r>
              <a:rPr lang="x-none" altLang="en-US" sz="1800" b="1" baseline="-25000" dirty="0">
                <a:solidFill>
                  <a:srgbClr val="7030A0"/>
                </a:solidFill>
                <a:latin typeface="+mn-ea"/>
              </a:rPr>
              <a:t>|Li|  |Di|</a:t>
            </a:r>
            <a:endParaRPr lang="x-none" altLang="en-US" sz="1800" b="1" baseline="-25000" dirty="0">
              <a:solidFill>
                <a:srgbClr val="7030A0"/>
              </a:solidFill>
              <a:latin typeface="+mn-ea"/>
            </a:endParaRPr>
          </a:p>
          <a:p>
            <a:pPr marL="0" indent="0">
              <a:buNone/>
            </a:pPr>
            <a:r>
              <a:rPr lang="x-none" altLang="en-US" sz="1800" dirty="0">
                <a:solidFill>
                  <a:srgbClr val="7030A0"/>
                </a:solidFill>
                <a:latin typeface="Ubuntu" charset="0"/>
                <a:ea typeface="Ubuntu" charset="0"/>
              </a:rPr>
              <a:t>            </a:t>
            </a:r>
            <a:r>
              <a:rPr lang="x-none" altLang="en-US" sz="1800" dirty="0">
                <a:solidFill>
                  <a:srgbClr val="7030A0"/>
                </a:solidFill>
                <a:latin typeface="+mn-ea"/>
                <a:ea typeface="Ubuntu" charset="0"/>
              </a:rPr>
              <a:t> ∑</a:t>
            </a:r>
            <a:r>
              <a:rPr lang="x-none" altLang="en-US" sz="1800" b="1" dirty="0">
                <a:solidFill>
                  <a:srgbClr val="7030A0"/>
                </a:solidFill>
                <a:latin typeface="+mn-ea"/>
                <a:ea typeface="Ubuntu" charset="0"/>
              </a:rPr>
              <a:t> </a:t>
            </a:r>
            <a:r>
              <a:rPr lang="x-none" altLang="en-US" sz="1800" b="1" dirty="0" smtClean="0">
                <a:solidFill>
                  <a:srgbClr val="7030A0"/>
                </a:solidFill>
                <a:latin typeface="+mn-ea"/>
                <a:ea typeface="Ubuntu" charset="0"/>
              </a:rPr>
              <a:t>∑ </a:t>
            </a:r>
            <a:r>
              <a:rPr lang="x-none" altLang="en-US" sz="1800" b="1" dirty="0">
                <a:solidFill>
                  <a:srgbClr val="7030A0"/>
                </a:solidFill>
                <a:latin typeface="+mn-ea"/>
                <a:ea typeface="Ubuntu" charset="0"/>
              </a:rPr>
              <a:t>E</a:t>
            </a:r>
            <a:r>
              <a:rPr lang="x-none" altLang="en-US" sz="1800" b="1" baseline="-25000" dirty="0">
                <a:solidFill>
                  <a:srgbClr val="7030A0"/>
                </a:solidFill>
                <a:latin typeface="+mn-ea"/>
                <a:ea typeface="Ubuntu" charset="0"/>
              </a:rPr>
              <a:t>i</a:t>
            </a:r>
            <a:r>
              <a:rPr lang="x-none" altLang="en-US" sz="1800" b="1" dirty="0">
                <a:solidFill>
                  <a:srgbClr val="7030A0"/>
                </a:solidFill>
                <a:latin typeface="+mn-ea"/>
                <a:ea typeface="Ubuntu" charset="0"/>
              </a:rPr>
              <a:t>(L</a:t>
            </a:r>
            <a:r>
              <a:rPr lang="x-none" altLang="en-US" sz="1800" b="1" baseline="-25000" dirty="0">
                <a:solidFill>
                  <a:srgbClr val="7030A0"/>
                </a:solidFill>
                <a:latin typeface="+mn-ea"/>
                <a:ea typeface="Ubuntu" charset="0"/>
              </a:rPr>
              <a:t>ij</a:t>
            </a:r>
            <a:r>
              <a:rPr lang="x-none" altLang="en-US" sz="1800" b="1" dirty="0">
                <a:solidFill>
                  <a:srgbClr val="7030A0"/>
                </a:solidFill>
                <a:latin typeface="+mn-ea"/>
                <a:ea typeface="Ubuntu" charset="0"/>
              </a:rPr>
              <a:t>) * f</a:t>
            </a:r>
            <a:r>
              <a:rPr lang="x-none" altLang="en-US" sz="1800" b="1" baseline="-25000" dirty="0">
                <a:solidFill>
                  <a:srgbClr val="7030A0"/>
                </a:solidFill>
                <a:latin typeface="+mn-ea"/>
                <a:ea typeface="Ubuntu" charset="0"/>
              </a:rPr>
              <a:t>ijk</a:t>
            </a:r>
            <a:r>
              <a:rPr lang="x-none" altLang="en-US" sz="1800" b="1" dirty="0">
                <a:solidFill>
                  <a:srgbClr val="7030A0"/>
                </a:solidFill>
                <a:latin typeface="+mn-ea"/>
                <a:ea typeface="Ubuntu" charset="0"/>
              </a:rPr>
              <a:t> ≥100, </a:t>
            </a:r>
            <a:r>
              <a:rPr lang="x-none" altLang="en-US" sz="1800" b="1" dirty="0">
                <a:solidFill>
                  <a:srgbClr val="7030A0"/>
                </a:solidFill>
                <a:latin typeface="MathJax_Main" charset="0"/>
                <a:sym typeface="+mn-ea"/>
              </a:rPr>
              <a:t>∀i, </a:t>
            </a:r>
            <a:r>
              <a:rPr lang="x-none" altLang="en-US" sz="1800" b="1" dirty="0">
                <a:solidFill>
                  <a:srgbClr val="7030A0"/>
                </a:solidFill>
                <a:latin typeface="+mn-ea"/>
                <a:ea typeface="Ubuntu" charset="0"/>
              </a:rPr>
              <a:t>1 ≤ i ≤ n</a:t>
            </a:r>
            <a:r>
              <a:rPr lang="x-none" altLang="en-US" sz="1800" b="1" dirty="0">
                <a:solidFill>
                  <a:srgbClr val="7030A0"/>
                </a:solidFill>
                <a:latin typeface="+mn-ea"/>
              </a:rPr>
              <a:t> </a:t>
            </a:r>
            <a:r>
              <a:rPr lang="x-none" altLang="en-US" sz="1800" b="1" dirty="0">
                <a:solidFill>
                  <a:srgbClr val="7030A0"/>
                </a:solidFill>
                <a:latin typeface="东文宋体" charset="0"/>
              </a:rPr>
              <a:t> </a:t>
            </a:r>
            <a:endParaRPr lang="x-none" altLang="en-US" sz="1800" b="1" dirty="0">
              <a:solidFill>
                <a:srgbClr val="7030A0"/>
              </a:solidFill>
              <a:latin typeface="东文宋体" charset="0"/>
            </a:endParaRPr>
          </a:p>
          <a:p>
            <a:pPr marL="0" indent="0">
              <a:buNone/>
            </a:pPr>
            <a:r>
              <a:rPr lang="x-none" altLang="en-US" sz="1800" b="1" dirty="0">
                <a:solidFill>
                  <a:srgbClr val="7030A0"/>
                </a:solidFill>
                <a:latin typeface="东文宋体" charset="0"/>
              </a:rPr>
              <a:t>           </a:t>
            </a:r>
            <a:r>
              <a:rPr lang="x-none" altLang="en-US" sz="1800" b="1" baseline="30000" dirty="0">
                <a:solidFill>
                  <a:srgbClr val="7030A0"/>
                </a:solidFill>
                <a:latin typeface="+mn-ea"/>
              </a:rPr>
              <a:t> j=1 </a:t>
            </a:r>
            <a:r>
              <a:rPr lang="en-IN" altLang="en-US" sz="1800" b="1" baseline="30000" dirty="0" smtClean="0">
                <a:solidFill>
                  <a:srgbClr val="7030A0"/>
                </a:solidFill>
                <a:latin typeface="+mn-ea"/>
              </a:rPr>
              <a:t> </a:t>
            </a:r>
            <a:r>
              <a:rPr lang="x-none" altLang="en-US" sz="1800" b="1" baseline="30000" dirty="0" smtClean="0">
                <a:solidFill>
                  <a:srgbClr val="7030A0"/>
                </a:solidFill>
                <a:latin typeface="+mn-ea"/>
              </a:rPr>
              <a:t>k=1</a:t>
            </a:r>
            <a:r>
              <a:rPr lang="x-none" altLang="en-US" sz="1800" b="1" dirty="0" smtClean="0">
                <a:solidFill>
                  <a:srgbClr val="7030A0"/>
                </a:solidFill>
                <a:latin typeface="+mn-ea"/>
              </a:rPr>
              <a:t> </a:t>
            </a:r>
            <a:r>
              <a:rPr lang="x-none" altLang="en-US" sz="1800" b="1" dirty="0" smtClean="0">
                <a:solidFill>
                  <a:srgbClr val="7030A0"/>
                </a:solidFill>
                <a:latin typeface="东文宋体" charset="0"/>
              </a:rPr>
              <a:t>       </a:t>
            </a:r>
            <a:endParaRPr lang="x-none" altLang="en-US" sz="1800" b="1" dirty="0">
              <a:solidFill>
                <a:srgbClr val="7030A0"/>
              </a:solidFill>
              <a:latin typeface="东文宋体" charset="0"/>
            </a:endParaRPr>
          </a:p>
          <a:p>
            <a:pPr marL="342900" indent="-342900"/>
            <a:r>
              <a:rPr lang="x-none" altLang="en-US" sz="1800" b="1" dirty="0"/>
              <a:t>  </a:t>
            </a:r>
            <a:r>
              <a:rPr lang="x-none" altLang="en-US" sz="1800" dirty="0"/>
              <a:t>At any cycle the total number of banks </a:t>
            </a:r>
            <a:r>
              <a:rPr lang="x-none" altLang="en-US" sz="1800" dirty="0">
                <a:latin typeface="东文宋体" charset="0"/>
              </a:rPr>
              <a:t>≤ </a:t>
            </a:r>
            <a:r>
              <a:rPr lang="en-IN" altLang="en-US" sz="1800" b="1" dirty="0" smtClean="0">
                <a:latin typeface="东文宋体" charset="0"/>
              </a:rPr>
              <a:t>z</a:t>
            </a:r>
            <a:r>
              <a:rPr lang="en-IN" altLang="en-US" sz="1800" dirty="0" smtClean="0">
                <a:latin typeface="东文宋体" charset="0"/>
              </a:rPr>
              <a:t> (</a:t>
            </a:r>
            <a:r>
              <a:rPr lang="x-none" altLang="en-US" sz="1800" dirty="0" smtClean="0"/>
              <a:t>the </a:t>
            </a:r>
            <a:r>
              <a:rPr lang="x-none" altLang="en-US" sz="1800" dirty="0"/>
              <a:t>number of banks available to the </a:t>
            </a:r>
            <a:r>
              <a:rPr lang="x-none" altLang="en-US" sz="1800" dirty="0" smtClean="0"/>
              <a:t>system</a:t>
            </a:r>
            <a:r>
              <a:rPr lang="en-IN" altLang="en-US" sz="1800" dirty="0" smtClean="0"/>
              <a:t>)</a:t>
            </a:r>
            <a:endParaRPr lang="x-none" altLang="en-US" sz="1800" dirty="0"/>
          </a:p>
          <a:p>
            <a:pPr marL="0" indent="0">
              <a:buNone/>
            </a:pPr>
            <a:r>
              <a:rPr lang="x-none" altLang="en-US" sz="1800" dirty="0"/>
              <a:t>             </a:t>
            </a:r>
            <a:r>
              <a:rPr lang="x-none" altLang="en-US" sz="1800" b="1" baseline="-25000" dirty="0" smtClean="0">
                <a:solidFill>
                  <a:srgbClr val="7030A0"/>
                </a:solidFill>
                <a:latin typeface="+mn-ea"/>
              </a:rPr>
              <a:t>n</a:t>
            </a:r>
            <a:r>
              <a:rPr lang="x-none" altLang="en-US" sz="1800" b="1" dirty="0" smtClean="0">
                <a:solidFill>
                  <a:srgbClr val="7030A0"/>
                </a:solidFill>
                <a:latin typeface="+mn-ea"/>
              </a:rPr>
              <a:t> </a:t>
            </a:r>
            <a:r>
              <a:rPr lang="en-IN" altLang="en-US" sz="1800" b="1" dirty="0" smtClean="0">
                <a:solidFill>
                  <a:srgbClr val="7030A0"/>
                </a:solidFill>
                <a:latin typeface="+mn-ea"/>
              </a:rPr>
              <a:t> </a:t>
            </a:r>
            <a:r>
              <a:rPr lang="x-none" altLang="en-US" sz="1800" b="1" baseline="-25000" dirty="0" smtClean="0">
                <a:solidFill>
                  <a:srgbClr val="7030A0"/>
                </a:solidFill>
                <a:latin typeface="+mn-ea"/>
              </a:rPr>
              <a:t>|</a:t>
            </a:r>
            <a:r>
              <a:rPr lang="x-none" altLang="en-US" sz="1800" b="1" baseline="-25000" dirty="0">
                <a:solidFill>
                  <a:srgbClr val="7030A0"/>
                </a:solidFill>
                <a:latin typeface="+mn-ea"/>
              </a:rPr>
              <a:t>Li|</a:t>
            </a:r>
            <a:endParaRPr lang="x-none" altLang="en-US" sz="1800" b="1" baseline="-25000" dirty="0">
              <a:solidFill>
                <a:srgbClr val="7030A0"/>
              </a:solidFill>
              <a:latin typeface="+mn-ea"/>
            </a:endParaRPr>
          </a:p>
          <a:p>
            <a:pPr marL="0" indent="0">
              <a:buNone/>
            </a:pPr>
            <a:r>
              <a:rPr lang="x-none" altLang="en-US" sz="1800" dirty="0">
                <a:solidFill>
                  <a:srgbClr val="7030A0"/>
                </a:solidFill>
              </a:rPr>
              <a:t>            </a:t>
            </a:r>
            <a:r>
              <a:rPr lang="x-none" altLang="en-US" sz="1800" b="1" dirty="0">
                <a:solidFill>
                  <a:srgbClr val="7030A0"/>
                </a:solidFill>
              </a:rPr>
              <a:t> </a:t>
            </a:r>
            <a:r>
              <a:rPr lang="x-none" altLang="en-US" sz="1800" b="1" dirty="0">
                <a:solidFill>
                  <a:srgbClr val="7030A0"/>
                </a:solidFill>
                <a:latin typeface="+mn-ea"/>
              </a:rPr>
              <a:t>∑ ∑</a:t>
            </a:r>
            <a:r>
              <a:rPr lang="x-none" altLang="en-US" sz="1800" b="1" dirty="0">
                <a:solidFill>
                  <a:srgbClr val="7030A0"/>
                </a:solidFill>
                <a:latin typeface="+mn-ea"/>
                <a:ea typeface="Ubuntu" charset="0"/>
              </a:rPr>
              <a:t> </a:t>
            </a:r>
            <a:r>
              <a:rPr lang="x-none" altLang="en-US" sz="1800" b="1" dirty="0">
                <a:solidFill>
                  <a:srgbClr val="7030A0"/>
                </a:solidFill>
                <a:latin typeface="+mn-ea"/>
              </a:rPr>
              <a:t>B</a:t>
            </a:r>
            <a:r>
              <a:rPr lang="x-none" altLang="en-US" sz="1800" b="1" baseline="-25000" dirty="0">
                <a:solidFill>
                  <a:srgbClr val="7030A0"/>
                </a:solidFill>
                <a:latin typeface="+mn-ea"/>
              </a:rPr>
              <a:t>i</a:t>
            </a:r>
            <a:r>
              <a:rPr lang="x-none" altLang="en-US" sz="1800" b="1" dirty="0">
                <a:solidFill>
                  <a:srgbClr val="7030A0"/>
                </a:solidFill>
                <a:latin typeface="+mn-ea"/>
              </a:rPr>
              <a:t>(L</a:t>
            </a:r>
            <a:r>
              <a:rPr lang="x-none" altLang="en-US" sz="1800" b="1" baseline="-25000" dirty="0">
                <a:solidFill>
                  <a:srgbClr val="7030A0"/>
                </a:solidFill>
                <a:latin typeface="+mn-ea"/>
              </a:rPr>
              <a:t>ij</a:t>
            </a:r>
            <a:r>
              <a:rPr lang="x-none" altLang="en-US" sz="1800" b="1" dirty="0">
                <a:solidFill>
                  <a:srgbClr val="7030A0"/>
                </a:solidFill>
                <a:latin typeface="+mn-ea"/>
              </a:rPr>
              <a:t>) * f</a:t>
            </a:r>
            <a:r>
              <a:rPr lang="x-none" altLang="en-US" sz="1800" b="1" baseline="-25000" dirty="0">
                <a:solidFill>
                  <a:srgbClr val="7030A0"/>
                </a:solidFill>
                <a:latin typeface="+mn-ea"/>
              </a:rPr>
              <a:t>ijk</a:t>
            </a:r>
            <a:r>
              <a:rPr lang="x-none" altLang="en-US" sz="1800" b="1" dirty="0">
                <a:solidFill>
                  <a:srgbClr val="7030A0"/>
                </a:solidFill>
                <a:latin typeface="+mn-ea"/>
              </a:rPr>
              <a:t> ≤ z , </a:t>
            </a:r>
            <a:r>
              <a:rPr lang="x-none" altLang="en-US" sz="1800" b="1" dirty="0">
                <a:solidFill>
                  <a:srgbClr val="7030A0"/>
                </a:solidFill>
                <a:latin typeface="MathJax_Main" charset="0"/>
                <a:sym typeface="+mn-ea"/>
              </a:rPr>
              <a:t>∀k, </a:t>
            </a:r>
            <a:r>
              <a:rPr lang="x-none" altLang="en-US" sz="1800" b="1" dirty="0">
                <a:solidFill>
                  <a:srgbClr val="7030A0"/>
                </a:solidFill>
                <a:latin typeface="+mn-ea"/>
              </a:rPr>
              <a:t>1 ≤ k ≤ D</a:t>
            </a:r>
            <a:r>
              <a:rPr lang="x-none" altLang="en-US" sz="1800" b="1" baseline="-25000" dirty="0">
                <a:solidFill>
                  <a:srgbClr val="7030A0"/>
                </a:solidFill>
                <a:latin typeface="+mn-ea"/>
              </a:rPr>
              <a:t>i </a:t>
            </a:r>
            <a:endParaRPr lang="x-none" altLang="en-US" sz="1800" b="1" baseline="-25000" dirty="0">
              <a:solidFill>
                <a:srgbClr val="7030A0"/>
              </a:solidFill>
              <a:latin typeface="+mn-ea"/>
            </a:endParaRPr>
          </a:p>
          <a:p>
            <a:pPr marL="0" indent="0">
              <a:buNone/>
            </a:pPr>
            <a:r>
              <a:rPr lang="x-none" altLang="en-US" sz="1800" dirty="0">
                <a:solidFill>
                  <a:srgbClr val="7030A0"/>
                </a:solidFill>
                <a:latin typeface="+mn-ea"/>
              </a:rPr>
              <a:t>         </a:t>
            </a:r>
            <a:r>
              <a:rPr lang="en-IN" altLang="en-US" sz="1800" dirty="0" smtClean="0">
                <a:solidFill>
                  <a:srgbClr val="7030A0"/>
                </a:solidFill>
                <a:latin typeface="+mn-ea"/>
              </a:rPr>
              <a:t> </a:t>
            </a:r>
            <a:r>
              <a:rPr lang="x-none" altLang="en-US" sz="1800" b="1" baseline="30000" dirty="0" smtClean="0">
                <a:solidFill>
                  <a:srgbClr val="7030A0"/>
                </a:solidFill>
                <a:latin typeface="+mn-ea"/>
              </a:rPr>
              <a:t>i=1 </a:t>
            </a:r>
            <a:r>
              <a:rPr lang="x-none" altLang="en-US" sz="1800" b="1" baseline="30000" dirty="0">
                <a:solidFill>
                  <a:srgbClr val="7030A0"/>
                </a:solidFill>
                <a:latin typeface="+mn-ea"/>
              </a:rPr>
              <a:t>j=1</a:t>
            </a:r>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092" y="224449"/>
            <a:ext cx="10515600" cy="1325563"/>
          </a:xfrm>
        </p:spPr>
        <p:txBody>
          <a:bodyPr/>
          <a:lstStyle/>
          <a:p>
            <a:r>
              <a:rPr lang="x-none" altLang="en-US" b="1" dirty="0"/>
              <a:t>Constraint Formulation</a:t>
            </a:r>
          </a:p>
        </p:txBody>
      </p:sp>
      <p:sp>
        <p:nvSpPr>
          <p:cNvPr id="3" name="Content Placeholder 2"/>
          <p:cNvSpPr>
            <a:spLocks noGrp="1"/>
          </p:cNvSpPr>
          <p:nvPr>
            <p:ph idx="1"/>
          </p:nvPr>
        </p:nvSpPr>
        <p:spPr>
          <a:xfrm>
            <a:off x="705338" y="1481748"/>
            <a:ext cx="10515600" cy="4351338"/>
          </a:xfrm>
        </p:spPr>
        <p:txBody>
          <a:bodyPr>
            <a:normAutofit/>
          </a:bodyPr>
          <a:lstStyle/>
          <a:p>
            <a:pPr marL="0" indent="0">
              <a:buNone/>
            </a:pPr>
            <a:r>
              <a:rPr lang="en-IN" altLang="en-US" sz="2400" dirty="0" smtClean="0"/>
              <a:t>Given the set of constraints:</a:t>
            </a:r>
            <a:endParaRPr lang="en-IN" altLang="en-US" sz="2400" dirty="0" smtClean="0"/>
          </a:p>
          <a:p>
            <a:pPr lvl="1"/>
            <a:r>
              <a:rPr lang="en-IN" altLang="en-US" sz="2000" dirty="0" smtClean="0">
                <a:solidFill>
                  <a:srgbClr val="7030A0"/>
                </a:solidFill>
              </a:rPr>
              <a:t>A solution assigns 0 / 1 values to the </a:t>
            </a:r>
            <a:r>
              <a:rPr lang="en-IN" altLang="en-US" sz="2000" dirty="0" err="1" smtClean="0">
                <a:solidFill>
                  <a:srgbClr val="7030A0"/>
                </a:solidFill>
              </a:rPr>
              <a:t>f</a:t>
            </a:r>
            <a:r>
              <a:rPr lang="en-IN" altLang="en-US" sz="2000" baseline="-25000" dirty="0" err="1" smtClean="0">
                <a:solidFill>
                  <a:srgbClr val="7030A0"/>
                </a:solidFill>
              </a:rPr>
              <a:t>ijk</a:t>
            </a:r>
            <a:r>
              <a:rPr lang="en-IN" altLang="en-US" sz="2000" dirty="0" smtClean="0">
                <a:solidFill>
                  <a:srgbClr val="7030A0"/>
                </a:solidFill>
              </a:rPr>
              <a:t> variables</a:t>
            </a:r>
            <a:endParaRPr lang="en-IN" altLang="en-US" sz="2000" dirty="0" smtClean="0">
              <a:solidFill>
                <a:srgbClr val="7030A0"/>
              </a:solidFill>
            </a:endParaRPr>
          </a:p>
          <a:p>
            <a:pPr lvl="1"/>
            <a:endParaRPr lang="en-IN" altLang="en-US" sz="2000" dirty="0" smtClean="0">
              <a:solidFill>
                <a:srgbClr val="7030A0"/>
              </a:solidFill>
            </a:endParaRPr>
          </a:p>
          <a:p>
            <a:pPr lvl="1"/>
            <a:r>
              <a:rPr lang="en-IN" altLang="en-US" sz="2000" dirty="0" smtClean="0">
                <a:solidFill>
                  <a:srgbClr val="7030A0"/>
                </a:solidFill>
              </a:rPr>
              <a:t>The solution helps in constructing the schedule for task execution</a:t>
            </a:r>
            <a:endParaRPr lang="en-IN" altLang="en-US" sz="2000" dirty="0" smtClean="0">
              <a:solidFill>
                <a:srgbClr val="7030A0"/>
              </a:solidFill>
            </a:endParaRPr>
          </a:p>
          <a:p>
            <a:pPr lvl="2"/>
            <a:r>
              <a:rPr lang="en-IN" altLang="en-US" sz="1600" dirty="0" smtClean="0">
                <a:solidFill>
                  <a:srgbClr val="FF0000"/>
                </a:solidFill>
              </a:rPr>
              <a:t>Assigns individual tasks to individual criticality levels at each cycle</a:t>
            </a:r>
            <a:endParaRPr lang="en-IN" altLang="en-US" sz="1600" dirty="0" smtClean="0">
              <a:solidFill>
                <a:srgbClr val="FF0000"/>
              </a:solidFill>
            </a:endParaRPr>
          </a:p>
          <a:p>
            <a:pPr lvl="1"/>
            <a:endParaRPr lang="en-IN" altLang="en-US" sz="2000" dirty="0" smtClean="0">
              <a:solidFill>
                <a:srgbClr val="7030A0"/>
              </a:solidFill>
            </a:endParaRPr>
          </a:p>
          <a:p>
            <a:pPr lvl="1"/>
            <a:r>
              <a:rPr lang="en-IN" altLang="en-US" sz="2000" dirty="0" smtClean="0">
                <a:solidFill>
                  <a:srgbClr val="7030A0"/>
                </a:solidFill>
              </a:rPr>
              <a:t>For </a:t>
            </a:r>
            <a:r>
              <a:rPr lang="en-IN" altLang="en-US" sz="2000" dirty="0">
                <a:solidFill>
                  <a:srgbClr val="7030A0"/>
                </a:solidFill>
              </a:rPr>
              <a:t>the given </a:t>
            </a:r>
            <a:r>
              <a:rPr lang="en-IN" altLang="en-US" sz="2000" dirty="0" smtClean="0">
                <a:solidFill>
                  <a:srgbClr val="7030A0"/>
                </a:solidFill>
              </a:rPr>
              <a:t>example</a:t>
            </a:r>
            <a:endParaRPr lang="en-IN" altLang="en-US" sz="2000" dirty="0">
              <a:solidFill>
                <a:srgbClr val="7030A0"/>
              </a:solidFill>
            </a:endParaRPr>
          </a:p>
          <a:p>
            <a:pPr lvl="2"/>
            <a:r>
              <a:rPr lang="en-IN" altLang="en-US" sz="1600" dirty="0">
                <a:solidFill>
                  <a:srgbClr val="FF0000"/>
                </a:solidFill>
              </a:rPr>
              <a:t>A</a:t>
            </a:r>
            <a:r>
              <a:rPr lang="x-none" altLang="en-US" sz="1600" dirty="0">
                <a:solidFill>
                  <a:srgbClr val="FF0000"/>
                </a:solidFill>
              </a:rPr>
              <a:t> memory with 12 banks fails to schedule the above tasks within their deadline</a:t>
            </a:r>
            <a:endParaRPr lang="en-IN" altLang="en-US" sz="1600" dirty="0">
              <a:solidFill>
                <a:srgbClr val="FF0000"/>
              </a:solidFill>
            </a:endParaRPr>
          </a:p>
          <a:p>
            <a:pPr lvl="2"/>
            <a:r>
              <a:rPr lang="en-IN" altLang="en-US" sz="1600" dirty="0">
                <a:solidFill>
                  <a:srgbClr val="FF0000"/>
                </a:solidFill>
              </a:rPr>
              <a:t>A memory with 15 banks </a:t>
            </a:r>
            <a:r>
              <a:rPr lang="en-IN" altLang="en-US" sz="1600" dirty="0" smtClean="0">
                <a:solidFill>
                  <a:srgbClr val="FF0000"/>
                </a:solidFill>
              </a:rPr>
              <a:t>suffices</a:t>
            </a:r>
            <a:endParaRPr lang="en-IN" altLang="en-US" sz="1600" dirty="0" smtClean="0">
              <a:solidFill>
                <a:srgbClr val="FF0000"/>
              </a:solidFill>
            </a:endParaRPr>
          </a:p>
          <a:p>
            <a:pPr lvl="3"/>
            <a:r>
              <a:rPr lang="en-IN" altLang="en-US" sz="1600" dirty="0">
                <a:solidFill>
                  <a:srgbClr val="FF0000"/>
                </a:solidFill>
              </a:rPr>
              <a:t>No cycle uses more than 15 banks</a:t>
            </a:r>
            <a:endParaRPr lang="en-IN" altLang="en-US" sz="1600" dirty="0">
              <a:solidFill>
                <a:srgbClr val="FF0000"/>
              </a:solidFill>
            </a:endParaRPr>
          </a:p>
          <a:p>
            <a:pPr lvl="3"/>
            <a:r>
              <a:rPr lang="en-IN" altLang="en-US" sz="1600" dirty="0" smtClean="0">
                <a:solidFill>
                  <a:srgbClr val="FF0000"/>
                </a:solidFill>
              </a:rPr>
              <a:t>All tasks finish by their deadline</a:t>
            </a:r>
            <a:endParaRPr lang="x-none" altLang="en-US" sz="1600" dirty="0">
              <a:solidFill>
                <a:srgbClr val="FF0000"/>
              </a:solidFill>
            </a:endParaRPr>
          </a:p>
          <a:p>
            <a:pPr lvl="3"/>
            <a:endParaRPr lang="x-none" altLang="en-US" sz="2200" b="1" dirty="0"/>
          </a:p>
          <a:p>
            <a:pPr marL="457200" indent="-457200">
              <a:buNone/>
            </a:pPr>
            <a:endParaRPr lang="x-none" altLang="en-US" sz="2400" b="1" dirty="0">
              <a:solidFill>
                <a:srgbClr val="7030A0"/>
              </a:solidFill>
            </a:endParaRP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dirty="0"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smtClean="0"/>
              <a:t>Related Questions</a:t>
            </a:r>
            <a:endParaRPr lang="x-none" altLang="en-US" b="1" dirty="0"/>
          </a:p>
        </p:txBody>
      </p:sp>
      <p:sp>
        <p:nvSpPr>
          <p:cNvPr id="3" name="Content Placeholder 2"/>
          <p:cNvSpPr>
            <a:spLocks noGrp="1"/>
          </p:cNvSpPr>
          <p:nvPr>
            <p:ph idx="1"/>
          </p:nvPr>
        </p:nvSpPr>
        <p:spPr>
          <a:xfrm>
            <a:off x="689707" y="1690688"/>
            <a:ext cx="10515600" cy="4351338"/>
          </a:xfrm>
        </p:spPr>
        <p:txBody>
          <a:bodyPr>
            <a:normAutofit/>
          </a:bodyPr>
          <a:lstStyle/>
          <a:p>
            <a:r>
              <a:rPr lang="x-none" altLang="en-US" sz="2400" dirty="0" smtClean="0">
                <a:solidFill>
                  <a:srgbClr val="7030A0"/>
                </a:solidFill>
              </a:rPr>
              <a:t>The </a:t>
            </a:r>
            <a:r>
              <a:rPr lang="x-none" altLang="en-US" sz="2400" dirty="0">
                <a:solidFill>
                  <a:srgbClr val="7030A0"/>
                </a:solidFill>
              </a:rPr>
              <a:t>maximum number of tasks that can be scheduled </a:t>
            </a:r>
            <a:r>
              <a:rPr lang="en-IN" altLang="en-US" sz="2400" dirty="0" smtClean="0">
                <a:solidFill>
                  <a:srgbClr val="7030A0"/>
                </a:solidFill>
              </a:rPr>
              <a:t>to complete by their deadlines, </a:t>
            </a:r>
            <a:r>
              <a:rPr lang="x-none" altLang="en-US" sz="2400" dirty="0" smtClean="0">
                <a:solidFill>
                  <a:srgbClr val="7030A0"/>
                </a:solidFill>
              </a:rPr>
              <a:t>with </a:t>
            </a:r>
            <a:r>
              <a:rPr lang="en-IN" altLang="en-US" sz="2400" dirty="0" smtClean="0">
                <a:solidFill>
                  <a:srgbClr val="7030A0"/>
                </a:solidFill>
              </a:rPr>
              <a:t>the given</a:t>
            </a:r>
            <a:r>
              <a:rPr lang="x-none" altLang="en-US" sz="2400" dirty="0" smtClean="0">
                <a:solidFill>
                  <a:srgbClr val="7030A0"/>
                </a:solidFill>
              </a:rPr>
              <a:t> number </a:t>
            </a:r>
            <a:r>
              <a:rPr lang="x-none" altLang="en-US" sz="2400" dirty="0">
                <a:solidFill>
                  <a:srgbClr val="7030A0"/>
                </a:solidFill>
              </a:rPr>
              <a:t>of </a:t>
            </a:r>
            <a:r>
              <a:rPr lang="x-none" altLang="en-US" sz="2400" dirty="0" smtClean="0">
                <a:solidFill>
                  <a:srgbClr val="7030A0"/>
                </a:solidFill>
              </a:rPr>
              <a:t>banks</a:t>
            </a:r>
            <a:endParaRPr lang="en-IN" altLang="en-US" sz="2400" dirty="0" smtClean="0">
              <a:solidFill>
                <a:srgbClr val="7030A0"/>
              </a:solidFill>
            </a:endParaRPr>
          </a:p>
          <a:p>
            <a:endParaRPr lang="x-none" altLang="en-US" sz="2400" dirty="0">
              <a:solidFill>
                <a:srgbClr val="7030A0"/>
              </a:solidFill>
            </a:endParaRPr>
          </a:p>
          <a:p>
            <a:r>
              <a:rPr lang="x-none" altLang="en-US" sz="2400" dirty="0">
                <a:solidFill>
                  <a:srgbClr val="7030A0"/>
                </a:solidFill>
              </a:rPr>
              <a:t>The minimum number of banks required to schedule </a:t>
            </a:r>
            <a:r>
              <a:rPr lang="en-IN" altLang="en-US" sz="2400" dirty="0" smtClean="0">
                <a:solidFill>
                  <a:srgbClr val="7030A0"/>
                </a:solidFill>
              </a:rPr>
              <a:t>a</a:t>
            </a:r>
            <a:r>
              <a:rPr lang="x-none" altLang="en-US" sz="2400" dirty="0" smtClean="0">
                <a:solidFill>
                  <a:srgbClr val="7030A0"/>
                </a:solidFill>
              </a:rPr>
              <a:t> </a:t>
            </a:r>
            <a:r>
              <a:rPr lang="en-IN" altLang="en-US" sz="2400" dirty="0" smtClean="0">
                <a:solidFill>
                  <a:srgbClr val="7030A0"/>
                </a:solidFill>
              </a:rPr>
              <a:t>given </a:t>
            </a:r>
            <a:r>
              <a:rPr lang="x-none" altLang="en-US" sz="2400" dirty="0" smtClean="0">
                <a:solidFill>
                  <a:srgbClr val="7030A0"/>
                </a:solidFill>
              </a:rPr>
              <a:t>set </a:t>
            </a:r>
            <a:r>
              <a:rPr lang="x-none" altLang="en-US" sz="2400" dirty="0">
                <a:solidFill>
                  <a:srgbClr val="7030A0"/>
                </a:solidFill>
              </a:rPr>
              <a:t>of </a:t>
            </a:r>
            <a:r>
              <a:rPr lang="x-none" altLang="en-US" sz="2400" dirty="0" smtClean="0">
                <a:solidFill>
                  <a:srgbClr val="7030A0"/>
                </a:solidFill>
              </a:rPr>
              <a:t>tasks </a:t>
            </a:r>
            <a:endParaRPr lang="x-none" altLang="en-US" sz="2400" dirty="0">
              <a:solidFill>
                <a:srgbClr val="7030A0"/>
              </a:solidFill>
            </a:endParaRPr>
          </a:p>
          <a:p>
            <a:pPr marL="457200" indent="-457200">
              <a:buFont typeface="+mj-lt"/>
              <a:buAutoNum type="arabicPeriod"/>
            </a:pPr>
            <a:endParaRPr lang="en-IN" altLang="en-US" sz="2000" dirty="0" smtClean="0">
              <a:solidFill>
                <a:srgbClr val="7030A0"/>
              </a:solidFill>
            </a:endParaRPr>
          </a:p>
          <a:p>
            <a:r>
              <a:rPr lang="en-IN" altLang="en-US" sz="2400" dirty="0">
                <a:solidFill>
                  <a:srgbClr val="7030A0"/>
                </a:solidFill>
              </a:rPr>
              <a:t>Both are NP-hard</a:t>
            </a:r>
            <a:endParaRPr lang="en-IN" altLang="en-US" sz="2400" dirty="0">
              <a:solidFill>
                <a:srgbClr val="7030A0"/>
              </a:solidFill>
            </a:endParaRPr>
          </a:p>
          <a:p>
            <a:pPr lvl="1"/>
            <a:r>
              <a:rPr lang="en-IN" altLang="en-US" dirty="0">
                <a:solidFill>
                  <a:srgbClr val="FF0000"/>
                </a:solidFill>
              </a:rPr>
              <a:t>Reductions from set partitioning and its </a:t>
            </a:r>
            <a:r>
              <a:rPr lang="en-IN" altLang="en-US" dirty="0" smtClean="0">
                <a:solidFill>
                  <a:srgbClr val="FF0000"/>
                </a:solidFill>
              </a:rPr>
              <a:t>variants</a:t>
            </a:r>
            <a:endParaRPr lang="en-IN" altLang="en-US" dirty="0" smtClean="0">
              <a:solidFill>
                <a:srgbClr val="FF0000"/>
              </a:solidFill>
            </a:endParaRPr>
          </a:p>
          <a:p>
            <a:pPr lvl="1"/>
            <a:r>
              <a:rPr lang="en-IN" altLang="en-US" dirty="0" smtClean="0">
                <a:solidFill>
                  <a:srgbClr val="FF0000"/>
                </a:solidFill>
              </a:rPr>
              <a:t>Similar constraint formulations as the decision variant</a:t>
            </a:r>
            <a:endParaRPr lang="en-IN" altLang="en-US" dirty="0">
              <a:solidFill>
                <a:srgbClr val="FF0000"/>
              </a:solidFill>
            </a:endParaRPr>
          </a:p>
          <a:p>
            <a:pPr lvl="1"/>
            <a:endParaRPr lang="x-none" altLang="en-US" sz="1600" dirty="0">
              <a:solidFill>
                <a:srgbClr val="FF0000"/>
              </a:solidFill>
            </a:endParaRP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dirty="0"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154110"/>
            <a:ext cx="10515600" cy="824230"/>
          </a:xfrm>
        </p:spPr>
        <p:txBody>
          <a:bodyPr/>
          <a:lstStyle/>
          <a:p>
            <a:r>
              <a:rPr lang="x-none" altLang="en-US" b="1" dirty="0"/>
              <a:t>Constraint </a:t>
            </a:r>
            <a:r>
              <a:rPr lang="x-none" altLang="en-US" b="1" dirty="0" smtClean="0"/>
              <a:t>Formulation</a:t>
            </a:r>
            <a:r>
              <a:rPr lang="en-IN" altLang="en-US" b="1" dirty="0" smtClean="0"/>
              <a:t> for bank minimization</a:t>
            </a:r>
            <a:endParaRPr lang="x-none" altLang="en-US" b="1" dirty="0"/>
          </a:p>
        </p:txBody>
      </p:sp>
      <p:sp>
        <p:nvSpPr>
          <p:cNvPr id="3" name="Content Placeholder 2"/>
          <p:cNvSpPr>
            <a:spLocks noGrp="1"/>
          </p:cNvSpPr>
          <p:nvPr>
            <p:ph idx="1"/>
          </p:nvPr>
        </p:nvSpPr>
        <p:spPr>
          <a:xfrm>
            <a:off x="838200" y="1132840"/>
            <a:ext cx="10515600" cy="5353929"/>
          </a:xfrm>
        </p:spPr>
        <p:txBody>
          <a:bodyPr>
            <a:noAutofit/>
          </a:bodyPr>
          <a:lstStyle/>
          <a:p>
            <a:r>
              <a:rPr lang="en-IN" altLang="en-US" sz="2000" dirty="0" smtClean="0"/>
              <a:t>Similar model as the decision variant, with an objective function</a:t>
            </a:r>
            <a:endParaRPr lang="en-IN" altLang="en-US" sz="2000" dirty="0" smtClean="0"/>
          </a:p>
          <a:p>
            <a:pPr marL="0" indent="0">
              <a:buNone/>
            </a:pPr>
            <a:endParaRPr lang="en-IN" altLang="en-US" sz="1800" dirty="0" smtClean="0"/>
          </a:p>
          <a:p>
            <a:r>
              <a:rPr lang="en-IN" altLang="en-US" sz="2000" dirty="0" smtClean="0"/>
              <a:t>Minimize </a:t>
            </a:r>
            <a:r>
              <a:rPr lang="en-IN" altLang="en-US" sz="2000" b="1" dirty="0" smtClean="0"/>
              <a:t>z</a:t>
            </a:r>
            <a:r>
              <a:rPr lang="en-IN" altLang="en-US" sz="2000" dirty="0" smtClean="0"/>
              <a:t> such that:</a:t>
            </a:r>
            <a:endParaRPr lang="x-none" altLang="en-US" sz="2000" dirty="0">
              <a:solidFill>
                <a:srgbClr val="7030A0"/>
              </a:solidFill>
            </a:endParaRPr>
          </a:p>
          <a:p>
            <a:pPr lvl="1"/>
            <a:r>
              <a:rPr lang="x-none" altLang="en-US" sz="2000" dirty="0"/>
              <a:t>In every cycle a task will execute in exactly one of its criticality levels.</a:t>
            </a:r>
            <a:endParaRPr lang="x-none" altLang="en-US" sz="2000" dirty="0"/>
          </a:p>
          <a:p>
            <a:pPr marL="914400" lvl="1" indent="-457200">
              <a:buNone/>
            </a:pPr>
            <a:r>
              <a:rPr lang="x-none" altLang="en-US" sz="1800" dirty="0">
                <a:solidFill>
                  <a:srgbClr val="7030A0"/>
                </a:solidFill>
              </a:rPr>
              <a:t>                                </a:t>
            </a:r>
            <a:r>
              <a:rPr lang="en-IN" altLang="en-US" sz="1800" dirty="0" smtClean="0">
                <a:solidFill>
                  <a:srgbClr val="7030A0"/>
                </a:solidFill>
              </a:rPr>
              <a:t>   </a:t>
            </a:r>
            <a:r>
              <a:rPr lang="x-none" altLang="en-US" sz="1800" b="1" baseline="-25000" dirty="0" smtClean="0">
                <a:solidFill>
                  <a:srgbClr val="7030A0"/>
                </a:solidFill>
                <a:latin typeface="+mn-ea"/>
              </a:rPr>
              <a:t>|</a:t>
            </a:r>
            <a:r>
              <a:rPr lang="x-none" altLang="en-US" sz="1800" b="1" baseline="-25000" dirty="0">
                <a:solidFill>
                  <a:srgbClr val="7030A0"/>
                </a:solidFill>
                <a:latin typeface="+mn-ea"/>
              </a:rPr>
              <a:t>Li|</a:t>
            </a:r>
            <a:endParaRPr lang="x-none" altLang="en-US" sz="1800" b="1" baseline="-25000" dirty="0">
              <a:solidFill>
                <a:srgbClr val="7030A0"/>
              </a:solidFill>
              <a:latin typeface="+mn-ea"/>
            </a:endParaRPr>
          </a:p>
          <a:p>
            <a:pPr marL="457200" lvl="1" indent="0">
              <a:buNone/>
            </a:pPr>
            <a:r>
              <a:rPr lang="x-none" altLang="en-US" sz="1800" dirty="0">
                <a:solidFill>
                  <a:srgbClr val="7030A0"/>
                </a:solidFill>
              </a:rPr>
              <a:t>         for each task , </a:t>
            </a:r>
            <a:r>
              <a:rPr lang="x-none" altLang="en-US" sz="1800" dirty="0">
                <a:solidFill>
                  <a:srgbClr val="7030A0"/>
                </a:solidFill>
                <a:latin typeface="+mn-ea"/>
              </a:rPr>
              <a:t>∑</a:t>
            </a:r>
            <a:r>
              <a:rPr lang="x-none" altLang="en-US" sz="1800" b="1" dirty="0">
                <a:solidFill>
                  <a:srgbClr val="7030A0"/>
                </a:solidFill>
                <a:latin typeface="+mn-ea"/>
                <a:ea typeface="Ubuntu" charset="0"/>
              </a:rPr>
              <a:t> </a:t>
            </a:r>
            <a:r>
              <a:rPr lang="x-none" altLang="en-US" sz="1800" b="1" dirty="0">
                <a:solidFill>
                  <a:srgbClr val="7030A0"/>
                </a:solidFill>
                <a:latin typeface="+mn-ea"/>
              </a:rPr>
              <a:t>f</a:t>
            </a:r>
            <a:r>
              <a:rPr lang="x-none" altLang="en-US" sz="1800" b="1" baseline="-25000" dirty="0">
                <a:solidFill>
                  <a:srgbClr val="7030A0"/>
                </a:solidFill>
                <a:latin typeface="+mn-ea"/>
              </a:rPr>
              <a:t>ijk</a:t>
            </a:r>
            <a:r>
              <a:rPr lang="x-none" altLang="en-US" sz="1800" b="1" dirty="0">
                <a:solidFill>
                  <a:srgbClr val="7030A0"/>
                </a:solidFill>
                <a:latin typeface="+mn-ea"/>
              </a:rPr>
              <a:t> = 1</a:t>
            </a:r>
            <a:r>
              <a:rPr lang="x-none" altLang="en-US" sz="1800" b="1" dirty="0">
                <a:solidFill>
                  <a:srgbClr val="7030A0"/>
                </a:solidFill>
              </a:rPr>
              <a:t>, </a:t>
            </a:r>
            <a:r>
              <a:rPr lang="x-none" altLang="en-US" sz="1800" b="1" dirty="0">
                <a:solidFill>
                  <a:srgbClr val="7030A0"/>
                </a:solidFill>
                <a:latin typeface="MathJax_Main" charset="0"/>
              </a:rPr>
              <a:t>∀k, </a:t>
            </a:r>
            <a:r>
              <a:rPr lang="x-none" altLang="en-US" sz="1800" b="1" dirty="0">
                <a:solidFill>
                  <a:srgbClr val="7030A0"/>
                </a:solidFill>
                <a:latin typeface="+mn-ea"/>
              </a:rPr>
              <a:t>1 ≤ k ≤ D</a:t>
            </a:r>
            <a:r>
              <a:rPr lang="x-none" altLang="en-US" sz="1800" b="1" baseline="-25000" dirty="0">
                <a:solidFill>
                  <a:srgbClr val="7030A0"/>
                </a:solidFill>
                <a:latin typeface="+mn-ea"/>
              </a:rPr>
              <a:t>i</a:t>
            </a:r>
            <a:endParaRPr lang="x-none" altLang="en-US" sz="1800" b="1" baseline="-25000" dirty="0">
              <a:solidFill>
                <a:srgbClr val="7030A0"/>
              </a:solidFill>
              <a:latin typeface="+mn-ea"/>
            </a:endParaRPr>
          </a:p>
          <a:p>
            <a:pPr marL="457200" lvl="1" indent="0">
              <a:buNone/>
            </a:pPr>
            <a:r>
              <a:rPr lang="x-none" altLang="en-US" sz="1800" baseline="-25000" dirty="0">
                <a:solidFill>
                  <a:srgbClr val="7030A0"/>
                </a:solidFill>
                <a:latin typeface="东文宋体" charset="0"/>
              </a:rPr>
              <a:t>                              </a:t>
            </a:r>
            <a:r>
              <a:rPr lang="x-none" altLang="en-US" sz="1800" baseline="30000" dirty="0">
                <a:solidFill>
                  <a:srgbClr val="7030A0"/>
                </a:solidFill>
                <a:latin typeface="东文宋体" charset="0"/>
              </a:rPr>
              <a:t>           </a:t>
            </a:r>
            <a:r>
              <a:rPr lang="x-none" altLang="en-US" sz="1800" baseline="30000" dirty="0" smtClean="0">
                <a:solidFill>
                  <a:srgbClr val="7030A0"/>
                </a:solidFill>
                <a:latin typeface="东文宋体" charset="0"/>
              </a:rPr>
              <a:t> </a:t>
            </a:r>
            <a:r>
              <a:rPr lang="x-none" altLang="en-US" sz="1800" baseline="30000" dirty="0" smtClean="0">
                <a:solidFill>
                  <a:srgbClr val="7030A0"/>
                </a:solidFill>
                <a:latin typeface="+mn-ea"/>
              </a:rPr>
              <a:t> </a:t>
            </a:r>
            <a:r>
              <a:rPr lang="x-none" altLang="en-US" sz="1800" b="1" baseline="30000" dirty="0">
                <a:solidFill>
                  <a:srgbClr val="7030A0"/>
                </a:solidFill>
                <a:latin typeface="+mn-ea"/>
              </a:rPr>
              <a:t>j=1</a:t>
            </a:r>
            <a:endParaRPr lang="x-none" altLang="en-US" sz="1800" b="1" baseline="30000" dirty="0">
              <a:solidFill>
                <a:srgbClr val="7030A0"/>
              </a:solidFill>
              <a:latin typeface="+mn-ea"/>
            </a:endParaRPr>
          </a:p>
          <a:p>
            <a:pPr marL="800100" lvl="1" indent="-342900"/>
            <a:r>
              <a:rPr lang="x-none" altLang="en-US" sz="1800" dirty="0">
                <a:latin typeface="东文宋体" charset="0"/>
              </a:rPr>
              <a:t>  A task must complete 100% of its execution before its deadline.</a:t>
            </a:r>
            <a:endParaRPr lang="x-none" altLang="en-US" sz="1800" dirty="0">
              <a:latin typeface="东文宋体" charset="0"/>
            </a:endParaRPr>
          </a:p>
          <a:p>
            <a:pPr marL="800100" lvl="1" indent="-342900">
              <a:buNone/>
            </a:pPr>
            <a:r>
              <a:rPr lang="x-none" altLang="en-US" sz="1800" dirty="0">
                <a:solidFill>
                  <a:srgbClr val="7030A0"/>
                </a:solidFill>
                <a:latin typeface="东文宋体" charset="0"/>
              </a:rPr>
              <a:t>           </a:t>
            </a:r>
            <a:r>
              <a:rPr lang="x-none" altLang="en-US" sz="1800" baseline="-25000" dirty="0">
                <a:solidFill>
                  <a:srgbClr val="7030A0"/>
                </a:solidFill>
                <a:latin typeface="东文宋体" charset="0"/>
              </a:rPr>
              <a:t> </a:t>
            </a:r>
            <a:r>
              <a:rPr lang="x-none" altLang="en-US" sz="1800" b="1" baseline="-25000" dirty="0">
                <a:solidFill>
                  <a:srgbClr val="7030A0"/>
                </a:solidFill>
                <a:latin typeface="+mn-ea"/>
              </a:rPr>
              <a:t>|Li|  |Di|</a:t>
            </a:r>
            <a:endParaRPr lang="x-none" altLang="en-US" sz="1800" b="1" baseline="-25000" dirty="0">
              <a:solidFill>
                <a:srgbClr val="7030A0"/>
              </a:solidFill>
              <a:latin typeface="+mn-ea"/>
            </a:endParaRPr>
          </a:p>
          <a:p>
            <a:pPr marL="457200" lvl="1" indent="0">
              <a:buNone/>
            </a:pPr>
            <a:r>
              <a:rPr lang="x-none" altLang="en-US" sz="1800" dirty="0">
                <a:solidFill>
                  <a:srgbClr val="7030A0"/>
                </a:solidFill>
                <a:latin typeface="Ubuntu" charset="0"/>
                <a:ea typeface="Ubuntu" charset="0"/>
              </a:rPr>
              <a:t>            </a:t>
            </a:r>
            <a:r>
              <a:rPr lang="x-none" altLang="en-US" sz="1800" dirty="0">
                <a:solidFill>
                  <a:srgbClr val="7030A0"/>
                </a:solidFill>
                <a:latin typeface="+mn-ea"/>
                <a:ea typeface="Ubuntu" charset="0"/>
              </a:rPr>
              <a:t> ∑</a:t>
            </a:r>
            <a:r>
              <a:rPr lang="x-none" altLang="en-US" sz="1800" b="1" dirty="0">
                <a:solidFill>
                  <a:srgbClr val="7030A0"/>
                </a:solidFill>
                <a:latin typeface="+mn-ea"/>
                <a:ea typeface="Ubuntu" charset="0"/>
              </a:rPr>
              <a:t> </a:t>
            </a:r>
            <a:r>
              <a:rPr lang="x-none" altLang="en-US" sz="1800" b="1" dirty="0" smtClean="0">
                <a:solidFill>
                  <a:srgbClr val="7030A0"/>
                </a:solidFill>
                <a:latin typeface="+mn-ea"/>
                <a:ea typeface="Ubuntu" charset="0"/>
              </a:rPr>
              <a:t>∑ </a:t>
            </a:r>
            <a:r>
              <a:rPr lang="x-none" altLang="en-US" sz="1800" b="1" dirty="0">
                <a:solidFill>
                  <a:srgbClr val="7030A0"/>
                </a:solidFill>
                <a:latin typeface="+mn-ea"/>
                <a:ea typeface="Ubuntu" charset="0"/>
              </a:rPr>
              <a:t>E</a:t>
            </a:r>
            <a:r>
              <a:rPr lang="x-none" altLang="en-US" sz="1800" b="1" baseline="-25000" dirty="0">
                <a:solidFill>
                  <a:srgbClr val="7030A0"/>
                </a:solidFill>
                <a:latin typeface="+mn-ea"/>
                <a:ea typeface="Ubuntu" charset="0"/>
              </a:rPr>
              <a:t>i</a:t>
            </a:r>
            <a:r>
              <a:rPr lang="x-none" altLang="en-US" sz="1800" b="1" dirty="0">
                <a:solidFill>
                  <a:srgbClr val="7030A0"/>
                </a:solidFill>
                <a:latin typeface="+mn-ea"/>
                <a:ea typeface="Ubuntu" charset="0"/>
              </a:rPr>
              <a:t>(L</a:t>
            </a:r>
            <a:r>
              <a:rPr lang="x-none" altLang="en-US" sz="1800" b="1" baseline="-25000" dirty="0">
                <a:solidFill>
                  <a:srgbClr val="7030A0"/>
                </a:solidFill>
                <a:latin typeface="+mn-ea"/>
                <a:ea typeface="Ubuntu" charset="0"/>
              </a:rPr>
              <a:t>ij</a:t>
            </a:r>
            <a:r>
              <a:rPr lang="x-none" altLang="en-US" sz="1800" b="1" dirty="0">
                <a:solidFill>
                  <a:srgbClr val="7030A0"/>
                </a:solidFill>
                <a:latin typeface="+mn-ea"/>
                <a:ea typeface="Ubuntu" charset="0"/>
              </a:rPr>
              <a:t>) * f</a:t>
            </a:r>
            <a:r>
              <a:rPr lang="x-none" altLang="en-US" sz="1800" b="1" baseline="-25000" dirty="0">
                <a:solidFill>
                  <a:srgbClr val="7030A0"/>
                </a:solidFill>
                <a:latin typeface="+mn-ea"/>
                <a:ea typeface="Ubuntu" charset="0"/>
              </a:rPr>
              <a:t>ijk</a:t>
            </a:r>
            <a:r>
              <a:rPr lang="x-none" altLang="en-US" sz="1800" b="1" dirty="0">
                <a:solidFill>
                  <a:srgbClr val="7030A0"/>
                </a:solidFill>
                <a:latin typeface="+mn-ea"/>
                <a:ea typeface="Ubuntu" charset="0"/>
              </a:rPr>
              <a:t> ≥100, </a:t>
            </a:r>
            <a:r>
              <a:rPr lang="x-none" altLang="en-US" sz="1800" b="1" dirty="0">
                <a:solidFill>
                  <a:srgbClr val="7030A0"/>
                </a:solidFill>
                <a:latin typeface="MathJax_Main" charset="0"/>
                <a:sym typeface="+mn-ea"/>
              </a:rPr>
              <a:t>∀i, </a:t>
            </a:r>
            <a:r>
              <a:rPr lang="x-none" altLang="en-US" sz="1800" b="1" dirty="0">
                <a:solidFill>
                  <a:srgbClr val="7030A0"/>
                </a:solidFill>
                <a:latin typeface="+mn-ea"/>
                <a:ea typeface="Ubuntu" charset="0"/>
              </a:rPr>
              <a:t>1 ≤ i ≤ n</a:t>
            </a:r>
            <a:r>
              <a:rPr lang="x-none" altLang="en-US" sz="1800" b="1" dirty="0">
                <a:solidFill>
                  <a:srgbClr val="7030A0"/>
                </a:solidFill>
                <a:latin typeface="+mn-ea"/>
              </a:rPr>
              <a:t> </a:t>
            </a:r>
            <a:r>
              <a:rPr lang="x-none" altLang="en-US" sz="1800" b="1" dirty="0">
                <a:solidFill>
                  <a:srgbClr val="7030A0"/>
                </a:solidFill>
                <a:latin typeface="东文宋体" charset="0"/>
              </a:rPr>
              <a:t> </a:t>
            </a:r>
            <a:endParaRPr lang="x-none" altLang="en-US" sz="1800" b="1" dirty="0">
              <a:solidFill>
                <a:srgbClr val="7030A0"/>
              </a:solidFill>
              <a:latin typeface="东文宋体" charset="0"/>
            </a:endParaRPr>
          </a:p>
          <a:p>
            <a:pPr marL="457200" lvl="1" indent="0">
              <a:buNone/>
            </a:pPr>
            <a:r>
              <a:rPr lang="x-none" altLang="en-US" sz="1800" b="1" dirty="0">
                <a:solidFill>
                  <a:srgbClr val="7030A0"/>
                </a:solidFill>
                <a:latin typeface="东文宋体" charset="0"/>
              </a:rPr>
              <a:t>           </a:t>
            </a:r>
            <a:r>
              <a:rPr lang="x-none" altLang="en-US" sz="1800" b="1" baseline="30000" dirty="0">
                <a:solidFill>
                  <a:srgbClr val="7030A0"/>
                </a:solidFill>
                <a:latin typeface="+mn-ea"/>
              </a:rPr>
              <a:t> j=1 </a:t>
            </a:r>
            <a:r>
              <a:rPr lang="en-IN" altLang="en-US" sz="1800" b="1" baseline="30000" dirty="0" smtClean="0">
                <a:solidFill>
                  <a:srgbClr val="7030A0"/>
                </a:solidFill>
                <a:latin typeface="+mn-ea"/>
              </a:rPr>
              <a:t> </a:t>
            </a:r>
            <a:r>
              <a:rPr lang="x-none" altLang="en-US" sz="1800" b="1" baseline="30000" dirty="0" smtClean="0">
                <a:solidFill>
                  <a:srgbClr val="7030A0"/>
                </a:solidFill>
                <a:latin typeface="+mn-ea"/>
              </a:rPr>
              <a:t>k=1</a:t>
            </a:r>
            <a:r>
              <a:rPr lang="x-none" altLang="en-US" sz="1800" b="1" dirty="0" smtClean="0">
                <a:solidFill>
                  <a:srgbClr val="7030A0"/>
                </a:solidFill>
                <a:latin typeface="+mn-ea"/>
              </a:rPr>
              <a:t> </a:t>
            </a:r>
            <a:r>
              <a:rPr lang="x-none" altLang="en-US" sz="1800" b="1" dirty="0" smtClean="0">
                <a:solidFill>
                  <a:srgbClr val="7030A0"/>
                </a:solidFill>
                <a:latin typeface="东文宋体" charset="0"/>
              </a:rPr>
              <a:t>       </a:t>
            </a:r>
            <a:endParaRPr lang="x-none" altLang="en-US" sz="1800" b="1" dirty="0">
              <a:solidFill>
                <a:srgbClr val="7030A0"/>
              </a:solidFill>
              <a:latin typeface="东文宋体" charset="0"/>
            </a:endParaRPr>
          </a:p>
          <a:p>
            <a:pPr marL="800100" lvl="1" indent="-342900"/>
            <a:r>
              <a:rPr lang="x-none" altLang="en-US" sz="2000" b="1" dirty="0"/>
              <a:t>  </a:t>
            </a:r>
            <a:r>
              <a:rPr lang="x-none" altLang="en-US" sz="2000" dirty="0"/>
              <a:t>At any </a:t>
            </a:r>
            <a:r>
              <a:rPr lang="x-none" altLang="en-US" sz="2000" dirty="0" smtClean="0"/>
              <a:t>cycle</a:t>
            </a:r>
            <a:r>
              <a:rPr lang="en-IN" altLang="en-US" sz="2000" dirty="0" smtClean="0"/>
              <a:t>,</a:t>
            </a:r>
            <a:r>
              <a:rPr lang="x-none" altLang="en-US" sz="2000" dirty="0" smtClean="0"/>
              <a:t> </a:t>
            </a:r>
            <a:r>
              <a:rPr lang="x-none" altLang="en-US" sz="2000" dirty="0"/>
              <a:t>the total number of banks </a:t>
            </a:r>
            <a:r>
              <a:rPr lang="x-none" altLang="en-US" sz="2000" dirty="0">
                <a:latin typeface="东文宋体" charset="0"/>
              </a:rPr>
              <a:t>≤ </a:t>
            </a:r>
            <a:r>
              <a:rPr lang="en-IN" altLang="en-US" sz="2000" b="1" dirty="0" smtClean="0">
                <a:latin typeface="东文宋体" charset="0"/>
              </a:rPr>
              <a:t>z</a:t>
            </a:r>
            <a:r>
              <a:rPr lang="en-IN" altLang="en-US" sz="2000" dirty="0" smtClean="0">
                <a:latin typeface="东文宋体" charset="0"/>
              </a:rPr>
              <a:t> (</a:t>
            </a:r>
            <a:r>
              <a:rPr lang="x-none" altLang="en-US" sz="2000" dirty="0" smtClean="0"/>
              <a:t>the </a:t>
            </a:r>
            <a:r>
              <a:rPr lang="x-none" altLang="en-US" sz="2000" dirty="0"/>
              <a:t>number of banks available to the </a:t>
            </a:r>
            <a:r>
              <a:rPr lang="x-none" altLang="en-US" sz="2000" dirty="0" smtClean="0"/>
              <a:t>system</a:t>
            </a:r>
            <a:r>
              <a:rPr lang="en-IN" altLang="en-US" sz="2000" dirty="0" smtClean="0"/>
              <a:t>)</a:t>
            </a:r>
            <a:endParaRPr lang="x-none" altLang="en-US" sz="2000" dirty="0"/>
          </a:p>
          <a:p>
            <a:pPr marL="457200" lvl="1" indent="0">
              <a:buNone/>
            </a:pPr>
            <a:r>
              <a:rPr lang="x-none" altLang="en-US" sz="1800" dirty="0"/>
              <a:t>             </a:t>
            </a:r>
            <a:r>
              <a:rPr lang="x-none" altLang="en-US" sz="1800" b="1" baseline="-25000" dirty="0" smtClean="0">
                <a:solidFill>
                  <a:srgbClr val="7030A0"/>
                </a:solidFill>
                <a:latin typeface="+mn-ea"/>
              </a:rPr>
              <a:t>n</a:t>
            </a:r>
            <a:r>
              <a:rPr lang="x-none" altLang="en-US" sz="1800" b="1" dirty="0" smtClean="0">
                <a:solidFill>
                  <a:srgbClr val="7030A0"/>
                </a:solidFill>
                <a:latin typeface="+mn-ea"/>
              </a:rPr>
              <a:t> </a:t>
            </a:r>
            <a:r>
              <a:rPr lang="en-IN" altLang="en-US" sz="1800" b="1" dirty="0" smtClean="0">
                <a:solidFill>
                  <a:srgbClr val="7030A0"/>
                </a:solidFill>
                <a:latin typeface="+mn-ea"/>
              </a:rPr>
              <a:t> </a:t>
            </a:r>
            <a:r>
              <a:rPr lang="x-none" altLang="en-US" sz="1800" b="1" baseline="-25000" dirty="0" smtClean="0">
                <a:solidFill>
                  <a:srgbClr val="7030A0"/>
                </a:solidFill>
                <a:latin typeface="+mn-ea"/>
              </a:rPr>
              <a:t>|</a:t>
            </a:r>
            <a:r>
              <a:rPr lang="x-none" altLang="en-US" sz="1800" b="1" baseline="-25000" dirty="0">
                <a:solidFill>
                  <a:srgbClr val="7030A0"/>
                </a:solidFill>
                <a:latin typeface="+mn-ea"/>
              </a:rPr>
              <a:t>Li|</a:t>
            </a:r>
            <a:endParaRPr lang="x-none" altLang="en-US" sz="1800" b="1" baseline="-25000" dirty="0">
              <a:solidFill>
                <a:srgbClr val="7030A0"/>
              </a:solidFill>
              <a:latin typeface="+mn-ea"/>
            </a:endParaRPr>
          </a:p>
          <a:p>
            <a:pPr marL="457200" lvl="1" indent="0">
              <a:buNone/>
            </a:pPr>
            <a:r>
              <a:rPr lang="x-none" altLang="en-US" sz="1800" dirty="0">
                <a:solidFill>
                  <a:srgbClr val="7030A0"/>
                </a:solidFill>
              </a:rPr>
              <a:t>            </a:t>
            </a:r>
            <a:r>
              <a:rPr lang="x-none" altLang="en-US" sz="1800" b="1" dirty="0">
                <a:solidFill>
                  <a:srgbClr val="7030A0"/>
                </a:solidFill>
              </a:rPr>
              <a:t> </a:t>
            </a:r>
            <a:r>
              <a:rPr lang="x-none" altLang="en-US" sz="1800" b="1" dirty="0">
                <a:solidFill>
                  <a:srgbClr val="7030A0"/>
                </a:solidFill>
                <a:latin typeface="+mn-ea"/>
              </a:rPr>
              <a:t>∑ ∑</a:t>
            </a:r>
            <a:r>
              <a:rPr lang="x-none" altLang="en-US" sz="1800" b="1" dirty="0">
                <a:solidFill>
                  <a:srgbClr val="7030A0"/>
                </a:solidFill>
                <a:latin typeface="+mn-ea"/>
                <a:ea typeface="Ubuntu" charset="0"/>
              </a:rPr>
              <a:t> </a:t>
            </a:r>
            <a:r>
              <a:rPr lang="x-none" altLang="en-US" sz="1800" b="1" dirty="0">
                <a:solidFill>
                  <a:srgbClr val="7030A0"/>
                </a:solidFill>
                <a:latin typeface="+mn-ea"/>
              </a:rPr>
              <a:t>B</a:t>
            </a:r>
            <a:r>
              <a:rPr lang="x-none" altLang="en-US" sz="1800" b="1" baseline="-25000" dirty="0">
                <a:solidFill>
                  <a:srgbClr val="7030A0"/>
                </a:solidFill>
                <a:latin typeface="+mn-ea"/>
              </a:rPr>
              <a:t>i</a:t>
            </a:r>
            <a:r>
              <a:rPr lang="x-none" altLang="en-US" sz="1800" b="1" dirty="0">
                <a:solidFill>
                  <a:srgbClr val="7030A0"/>
                </a:solidFill>
                <a:latin typeface="+mn-ea"/>
              </a:rPr>
              <a:t>(L</a:t>
            </a:r>
            <a:r>
              <a:rPr lang="x-none" altLang="en-US" sz="1800" b="1" baseline="-25000" dirty="0">
                <a:solidFill>
                  <a:srgbClr val="7030A0"/>
                </a:solidFill>
                <a:latin typeface="+mn-ea"/>
              </a:rPr>
              <a:t>ij</a:t>
            </a:r>
            <a:r>
              <a:rPr lang="x-none" altLang="en-US" sz="1800" b="1" dirty="0">
                <a:solidFill>
                  <a:srgbClr val="7030A0"/>
                </a:solidFill>
                <a:latin typeface="+mn-ea"/>
              </a:rPr>
              <a:t>) * f</a:t>
            </a:r>
            <a:r>
              <a:rPr lang="x-none" altLang="en-US" sz="1800" b="1" baseline="-25000" dirty="0">
                <a:solidFill>
                  <a:srgbClr val="7030A0"/>
                </a:solidFill>
                <a:latin typeface="+mn-ea"/>
              </a:rPr>
              <a:t>ijk</a:t>
            </a:r>
            <a:r>
              <a:rPr lang="x-none" altLang="en-US" sz="1800" b="1" dirty="0">
                <a:solidFill>
                  <a:srgbClr val="7030A0"/>
                </a:solidFill>
                <a:latin typeface="+mn-ea"/>
              </a:rPr>
              <a:t> ≤ z , </a:t>
            </a:r>
            <a:r>
              <a:rPr lang="x-none" altLang="en-US" sz="1800" b="1" dirty="0">
                <a:solidFill>
                  <a:srgbClr val="7030A0"/>
                </a:solidFill>
                <a:latin typeface="MathJax_Main" charset="0"/>
                <a:sym typeface="+mn-ea"/>
              </a:rPr>
              <a:t>∀k, </a:t>
            </a:r>
            <a:r>
              <a:rPr lang="x-none" altLang="en-US" sz="1800" b="1" dirty="0">
                <a:solidFill>
                  <a:srgbClr val="7030A0"/>
                </a:solidFill>
                <a:latin typeface="+mn-ea"/>
              </a:rPr>
              <a:t>1 ≤ k ≤ D</a:t>
            </a:r>
            <a:r>
              <a:rPr lang="x-none" altLang="en-US" sz="1800" b="1" baseline="-25000" dirty="0">
                <a:solidFill>
                  <a:srgbClr val="7030A0"/>
                </a:solidFill>
                <a:latin typeface="+mn-ea"/>
              </a:rPr>
              <a:t>i </a:t>
            </a:r>
            <a:endParaRPr lang="x-none" altLang="en-US" sz="1800" b="1" baseline="-25000" dirty="0">
              <a:solidFill>
                <a:srgbClr val="7030A0"/>
              </a:solidFill>
              <a:latin typeface="+mn-ea"/>
            </a:endParaRPr>
          </a:p>
          <a:p>
            <a:pPr marL="457200" lvl="1" indent="0">
              <a:buNone/>
            </a:pPr>
            <a:r>
              <a:rPr lang="x-none" altLang="en-US" sz="1800" dirty="0">
                <a:solidFill>
                  <a:srgbClr val="7030A0"/>
                </a:solidFill>
                <a:latin typeface="+mn-ea"/>
              </a:rPr>
              <a:t>         </a:t>
            </a:r>
            <a:r>
              <a:rPr lang="en-IN" altLang="en-US" sz="1800" dirty="0" smtClean="0">
                <a:solidFill>
                  <a:srgbClr val="7030A0"/>
                </a:solidFill>
                <a:latin typeface="+mn-ea"/>
              </a:rPr>
              <a:t> </a:t>
            </a:r>
            <a:r>
              <a:rPr lang="x-none" altLang="en-US" sz="1800" b="1" baseline="30000" dirty="0" smtClean="0">
                <a:solidFill>
                  <a:srgbClr val="7030A0"/>
                </a:solidFill>
                <a:latin typeface="+mn-ea"/>
              </a:rPr>
              <a:t>i=1 </a:t>
            </a:r>
            <a:r>
              <a:rPr lang="x-none" altLang="en-US" sz="1800" b="1" baseline="30000" dirty="0">
                <a:solidFill>
                  <a:srgbClr val="7030A0"/>
                </a:solidFill>
                <a:latin typeface="+mn-ea"/>
              </a:rPr>
              <a:t>j=1</a:t>
            </a:r>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154110"/>
            <a:ext cx="10515600" cy="824230"/>
          </a:xfrm>
        </p:spPr>
        <p:txBody>
          <a:bodyPr/>
          <a:lstStyle/>
          <a:p>
            <a:r>
              <a:rPr lang="en-IN" altLang="en-US" b="1" dirty="0" smtClean="0"/>
              <a:t>Discussions on the ILP solution</a:t>
            </a:r>
            <a:endParaRPr lang="x-none" altLang="en-US" b="1" dirty="0"/>
          </a:p>
        </p:txBody>
      </p:sp>
      <p:sp>
        <p:nvSpPr>
          <p:cNvPr id="3" name="Content Placeholder 2"/>
          <p:cNvSpPr>
            <a:spLocks noGrp="1"/>
          </p:cNvSpPr>
          <p:nvPr>
            <p:ph idx="1"/>
          </p:nvPr>
        </p:nvSpPr>
        <p:spPr>
          <a:xfrm>
            <a:off x="838200" y="1132840"/>
            <a:ext cx="10515600" cy="5353929"/>
          </a:xfrm>
        </p:spPr>
        <p:txBody>
          <a:bodyPr>
            <a:noAutofit/>
          </a:bodyPr>
          <a:lstStyle/>
          <a:p>
            <a:r>
              <a:rPr lang="en-IN" altLang="en-US" sz="2400" dirty="0" smtClean="0"/>
              <a:t>Does not scale beyond a limit</a:t>
            </a:r>
            <a:endParaRPr lang="en-IN" altLang="en-US" sz="2400" dirty="0" smtClean="0"/>
          </a:p>
          <a:p>
            <a:endParaRPr lang="en-IN" altLang="en-US" sz="2400" dirty="0"/>
          </a:p>
          <a:p>
            <a:r>
              <a:rPr lang="en-IN" altLang="en-US" sz="2400" dirty="0" smtClean="0"/>
              <a:t>Search space traversal based on heuristics inside the solver</a:t>
            </a:r>
            <a:endParaRPr lang="en-IN" altLang="en-US" sz="2400" dirty="0" smtClean="0"/>
          </a:p>
          <a:p>
            <a:endParaRPr lang="en-IN" altLang="en-US" sz="2400" dirty="0"/>
          </a:p>
          <a:p>
            <a:r>
              <a:rPr lang="en-IN" altLang="en-US" sz="2400" dirty="0" smtClean="0"/>
              <a:t>New approach:</a:t>
            </a:r>
            <a:endParaRPr lang="en-IN" altLang="en-US" sz="2400" dirty="0" smtClean="0"/>
          </a:p>
          <a:p>
            <a:pPr lvl="1"/>
            <a:r>
              <a:rPr lang="en-IN" altLang="en-US" sz="2000" dirty="0" smtClean="0">
                <a:solidFill>
                  <a:srgbClr val="7030A0"/>
                </a:solidFill>
              </a:rPr>
              <a:t>Systematically reduce the search space using binary search</a:t>
            </a:r>
            <a:endParaRPr lang="en-IN" altLang="en-US" sz="2000" dirty="0" smtClean="0">
              <a:solidFill>
                <a:srgbClr val="7030A0"/>
              </a:solidFill>
            </a:endParaRPr>
          </a:p>
          <a:p>
            <a:pPr lvl="1"/>
            <a:r>
              <a:rPr lang="en-IN" altLang="en-US" sz="2000" dirty="0" smtClean="0">
                <a:solidFill>
                  <a:srgbClr val="7030A0"/>
                </a:solidFill>
              </a:rPr>
              <a:t>Start from the maximum number of banks and iterate</a:t>
            </a:r>
            <a:endParaRPr lang="en-IN" altLang="en-US" sz="2000" dirty="0" smtClean="0">
              <a:solidFill>
                <a:srgbClr val="7030A0"/>
              </a:solidFill>
            </a:endParaRPr>
          </a:p>
          <a:p>
            <a:pPr lvl="1"/>
            <a:r>
              <a:rPr lang="en-IN" altLang="en-US" sz="2000" dirty="0" smtClean="0">
                <a:solidFill>
                  <a:srgbClr val="7030A0"/>
                </a:solidFill>
              </a:rPr>
              <a:t>Leads to drastic reduction of search space as compared to ILP approach</a:t>
            </a:r>
            <a:endParaRPr lang="en-IN" altLang="en-US" sz="2000" dirty="0" smtClean="0">
              <a:solidFill>
                <a:srgbClr val="7030A0"/>
              </a:solidFill>
            </a:endParaRPr>
          </a:p>
          <a:p>
            <a:pPr lvl="2"/>
            <a:r>
              <a:rPr lang="en-IN" altLang="en-US" sz="1800" dirty="0" smtClean="0">
                <a:solidFill>
                  <a:srgbClr val="FF0000"/>
                </a:solidFill>
              </a:rPr>
              <a:t>Details in experiments</a:t>
            </a:r>
            <a:endParaRPr lang="en-IN" altLang="en-US" sz="1800" dirty="0" smtClean="0">
              <a:solidFill>
                <a:srgbClr val="FF0000"/>
              </a:solidFill>
            </a:endParaRPr>
          </a:p>
          <a:p>
            <a:pPr marL="0" indent="0">
              <a:buNone/>
            </a:pPr>
            <a:endParaRPr lang="en-IN" altLang="en-US" sz="1800" dirty="0"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077" y="161925"/>
            <a:ext cx="10515600" cy="1325563"/>
          </a:xfrm>
        </p:spPr>
        <p:txBody>
          <a:bodyPr>
            <a:normAutofit/>
          </a:bodyPr>
          <a:lstStyle/>
          <a:p>
            <a:r>
              <a:rPr lang="en-IN" altLang="en-US" sz="3600" b="1" dirty="0" smtClean="0"/>
              <a:t>Applying </a:t>
            </a:r>
            <a:r>
              <a:rPr lang="x-none" altLang="en-US" sz="3600" b="1" dirty="0" smtClean="0"/>
              <a:t>Binary </a:t>
            </a:r>
            <a:r>
              <a:rPr lang="x-none" altLang="en-US" sz="3600" b="1" dirty="0"/>
              <a:t>Search </a:t>
            </a:r>
            <a:r>
              <a:rPr lang="en-IN" altLang="en-US" sz="3600" b="1" dirty="0" smtClean="0"/>
              <a:t>for </a:t>
            </a:r>
            <a:r>
              <a:rPr lang="x-none" altLang="en-US" sz="3600" b="1" dirty="0" smtClean="0"/>
              <a:t>Bank Minimisation</a:t>
            </a:r>
            <a:endParaRPr lang="x-none" altLang="en-US" sz="3600" b="1" dirty="0"/>
          </a:p>
        </p:txBody>
      </p:sp>
      <p:sp>
        <p:nvSpPr>
          <p:cNvPr id="3" name="Content Placeholder 2"/>
          <p:cNvSpPr>
            <a:spLocks noGrp="1"/>
          </p:cNvSpPr>
          <p:nvPr>
            <p:ph idx="1"/>
          </p:nvPr>
        </p:nvSpPr>
        <p:spPr/>
        <p:txBody>
          <a:bodyPr>
            <a:normAutofit lnSpcReduction="10000"/>
          </a:bodyPr>
          <a:lstStyle/>
          <a:p>
            <a:pPr marL="0" indent="0">
              <a:buNone/>
            </a:pPr>
            <a:r>
              <a:rPr lang="x-none" altLang="en-US" b="1" u="sng">
                <a:solidFill>
                  <a:srgbClr val="C00000"/>
                </a:solidFill>
              </a:rPr>
              <a:t>Idea </a:t>
            </a:r>
            <a:endParaRPr lang="x-none" altLang="en-US" b="1" u="sng">
              <a:solidFill>
                <a:srgbClr val="C00000"/>
              </a:solidFill>
            </a:endParaRPr>
          </a:p>
          <a:p>
            <a:pPr marL="0" indent="0">
              <a:buNone/>
            </a:pPr>
            <a:r>
              <a:rPr lang="x-none" altLang="en-US" sz="1800" b="1"/>
              <a:t>min = 1</a:t>
            </a:r>
            <a:endParaRPr lang="x-none" altLang="en-US" sz="1800" b="1"/>
          </a:p>
          <a:p>
            <a:pPr marL="0" indent="0">
              <a:buNone/>
            </a:pPr>
            <a:r>
              <a:rPr lang="x-none" altLang="en-US" sz="1800" b="1"/>
              <a:t>           </a:t>
            </a:r>
            <a:r>
              <a:rPr lang="x-none" altLang="en-US" sz="1200" b="1" baseline="-25000"/>
              <a:t>| T |</a:t>
            </a:r>
            <a:endParaRPr lang="x-none" altLang="en-US" sz="1200" b="1" baseline="-25000"/>
          </a:p>
          <a:p>
            <a:pPr marL="0" indent="0">
              <a:buNone/>
            </a:pPr>
            <a:r>
              <a:rPr lang="x-none" altLang="en-US" sz="1800" b="1"/>
              <a:t>max = </a:t>
            </a:r>
            <a:r>
              <a:rPr lang="x-none" altLang="en-US" sz="1800" b="1">
                <a:latin typeface="Comfortaa" charset="0"/>
              </a:rPr>
              <a:t>∑ max(no of banks required by T</a:t>
            </a:r>
            <a:r>
              <a:rPr lang="x-none" altLang="en-US" sz="1800" b="1" baseline="-25000">
                <a:latin typeface="Comfortaa" charset="0"/>
              </a:rPr>
              <a:t>i</a:t>
            </a:r>
            <a:r>
              <a:rPr lang="x-none" altLang="en-US" sz="1800" b="1">
                <a:latin typeface="Comfortaa" charset="0"/>
              </a:rPr>
              <a:t>)</a:t>
            </a:r>
            <a:r>
              <a:rPr lang="x-none" altLang="en-US" sz="1800" b="1"/>
              <a:t> </a:t>
            </a:r>
            <a:endParaRPr lang="x-none" altLang="en-US" sz="1800" b="1"/>
          </a:p>
          <a:p>
            <a:pPr marL="0" indent="0">
              <a:buNone/>
            </a:pPr>
            <a:r>
              <a:rPr lang="x-none" altLang="en-US" sz="1000" b="1" baseline="30000"/>
              <a:t>                            </a:t>
            </a:r>
            <a:r>
              <a:rPr lang="x-none" altLang="en-US" sz="1200" b="1" baseline="30000"/>
              <a:t> i = 1</a:t>
            </a:r>
            <a:endParaRPr lang="x-none" altLang="en-US" sz="1200" b="1" baseline="30000"/>
          </a:p>
          <a:p>
            <a:pPr marL="0" indent="0">
              <a:buNone/>
            </a:pPr>
            <a:endParaRPr lang="x-none" altLang="en-US" sz="1200" b="1" baseline="30000"/>
          </a:p>
          <a:p>
            <a:pPr marL="0" indent="0">
              <a:buNone/>
            </a:pPr>
            <a:r>
              <a:rPr lang="x-none" altLang="en-US" sz="2000" b="1"/>
              <a:t>while min &lt; max </a:t>
            </a:r>
            <a:endParaRPr lang="x-none" altLang="en-US" sz="2000" b="1"/>
          </a:p>
          <a:p>
            <a:pPr marL="0" indent="0">
              <a:buNone/>
            </a:pPr>
            <a:r>
              <a:rPr lang="x-none" altLang="en-US" sz="2000" b="1"/>
              <a:t>        mid = (min + max)/2</a:t>
            </a:r>
            <a:endParaRPr lang="x-none" altLang="en-US" sz="2000" b="1"/>
          </a:p>
          <a:p>
            <a:pPr marL="0" indent="0">
              <a:buNone/>
            </a:pPr>
            <a:r>
              <a:rPr lang="x-none" altLang="en-US" sz="2000" b="1"/>
              <a:t>        check if there is a solution at n = mid</a:t>
            </a:r>
            <a:endParaRPr lang="x-none" altLang="en-US" sz="2000" b="1"/>
          </a:p>
          <a:p>
            <a:pPr marL="0" indent="0">
              <a:buNone/>
            </a:pPr>
            <a:r>
              <a:rPr lang="x-none" altLang="en-US" sz="2000" b="1"/>
              <a:t>        if "yes", then max = mid</a:t>
            </a:r>
            <a:endParaRPr lang="x-none" altLang="en-US" sz="2000" b="1"/>
          </a:p>
          <a:p>
            <a:pPr marL="0" indent="0">
              <a:buNone/>
            </a:pPr>
            <a:r>
              <a:rPr lang="x-none" altLang="en-US" sz="2000" b="1"/>
              <a:t>        else min = mid + 1</a:t>
            </a:r>
            <a:endParaRPr lang="x-none" altLang="en-US" sz="2000" b="1"/>
          </a:p>
          <a:p>
            <a:pPr marL="0" indent="0">
              <a:buNone/>
            </a:pPr>
            <a:r>
              <a:rPr lang="x-none" altLang="en-US" sz="2000" b="1"/>
              <a:t>return mid </a:t>
            </a:r>
            <a:endParaRPr lang="x-none" altLang="en-US"/>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b="1"/>
              <a:t>Results on the peak memory consumed by ILP vs Binary Search for different tasksets</a:t>
            </a:r>
          </a:p>
        </p:txBody>
      </p:sp>
      <p:pic>
        <p:nvPicPr>
          <p:cNvPr id="4" name="Content Placeholder 3" descr="Taskset1"/>
          <p:cNvPicPr>
            <a:picLocks noGrp="1" noChangeAspect="1"/>
          </p:cNvPicPr>
          <p:nvPr>
            <p:ph idx="1"/>
          </p:nvPr>
        </p:nvPicPr>
        <p:blipFill>
          <a:blip r:embed="rId1"/>
          <a:stretch>
            <a:fillRect/>
          </a:stretch>
        </p:blipFill>
        <p:spPr>
          <a:xfrm>
            <a:off x="193040" y="2467610"/>
            <a:ext cx="3727450" cy="2252345"/>
          </a:xfrm>
          <a:prstGeom prst="rect">
            <a:avLst/>
          </a:prstGeom>
        </p:spPr>
      </p:pic>
      <p:pic>
        <p:nvPicPr>
          <p:cNvPr id="5" name="Picture 4" descr="Taskset2"/>
          <p:cNvPicPr>
            <a:picLocks noChangeAspect="1"/>
          </p:cNvPicPr>
          <p:nvPr/>
        </p:nvPicPr>
        <p:blipFill>
          <a:blip r:embed="rId2"/>
          <a:stretch>
            <a:fillRect/>
          </a:stretch>
        </p:blipFill>
        <p:spPr>
          <a:xfrm>
            <a:off x="3898265" y="2574290"/>
            <a:ext cx="3948430" cy="2140585"/>
          </a:xfrm>
          <a:prstGeom prst="rect">
            <a:avLst/>
          </a:prstGeom>
        </p:spPr>
      </p:pic>
      <p:pic>
        <p:nvPicPr>
          <p:cNvPr id="6" name="Picture 5" descr="Taskset3"/>
          <p:cNvPicPr>
            <a:picLocks noChangeAspect="1"/>
          </p:cNvPicPr>
          <p:nvPr/>
        </p:nvPicPr>
        <p:blipFill>
          <a:blip r:embed="rId3"/>
          <a:stretch>
            <a:fillRect/>
          </a:stretch>
        </p:blipFill>
        <p:spPr>
          <a:xfrm>
            <a:off x="7992110" y="2555875"/>
            <a:ext cx="3771265" cy="2174240"/>
          </a:xfrm>
          <a:prstGeom prst="rect">
            <a:avLst/>
          </a:prstGeom>
        </p:spPr>
      </p:pic>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b="1"/>
              <a:t>Outline</a:t>
            </a:r>
          </a:p>
        </p:txBody>
      </p:sp>
      <p:sp>
        <p:nvSpPr>
          <p:cNvPr id="3" name="Content Placeholder 2"/>
          <p:cNvSpPr>
            <a:spLocks noGrp="1"/>
          </p:cNvSpPr>
          <p:nvPr>
            <p:ph idx="1"/>
          </p:nvPr>
        </p:nvSpPr>
        <p:spPr/>
        <p:txBody>
          <a:bodyPr>
            <a:normAutofit/>
          </a:bodyPr>
          <a:lstStyle/>
          <a:p>
            <a:pPr marL="457200" indent="-457200"/>
            <a:r>
              <a:rPr lang="x-none" altLang="en-US" b="1" dirty="0">
                <a:solidFill>
                  <a:srgbClr val="0070C0"/>
                </a:solidFill>
              </a:rPr>
              <a:t>Introduction</a:t>
            </a:r>
            <a:endParaRPr lang="x-none" altLang="en-US" b="1" dirty="0">
              <a:solidFill>
                <a:srgbClr val="0070C0"/>
              </a:solidFill>
            </a:endParaRPr>
          </a:p>
          <a:p>
            <a:pPr marL="457200" indent="-457200"/>
            <a:r>
              <a:rPr lang="x-none" altLang="en-US" b="1" dirty="0">
                <a:solidFill>
                  <a:srgbClr val="0070C0"/>
                </a:solidFill>
              </a:rPr>
              <a:t>Related research </a:t>
            </a:r>
            <a:endParaRPr lang="x-none" altLang="en-US" b="1" dirty="0">
              <a:solidFill>
                <a:srgbClr val="0070C0"/>
              </a:solidFill>
            </a:endParaRPr>
          </a:p>
          <a:p>
            <a:pPr marL="457200" indent="-457200"/>
            <a:r>
              <a:rPr lang="x-none" altLang="en-US" b="1" dirty="0">
                <a:solidFill>
                  <a:srgbClr val="0070C0"/>
                </a:solidFill>
              </a:rPr>
              <a:t>Memory bank </a:t>
            </a:r>
            <a:r>
              <a:rPr lang="en-IN" altLang="en-US" b="1" dirty="0" smtClean="0">
                <a:solidFill>
                  <a:srgbClr val="0070C0"/>
                </a:solidFill>
              </a:rPr>
              <a:t>specification </a:t>
            </a:r>
            <a:r>
              <a:rPr lang="x-none" altLang="en-US" b="1" dirty="0" smtClean="0">
                <a:solidFill>
                  <a:srgbClr val="0070C0"/>
                </a:solidFill>
              </a:rPr>
              <a:t>design </a:t>
            </a:r>
            <a:r>
              <a:rPr lang="x-none" altLang="en-US" b="1" dirty="0">
                <a:solidFill>
                  <a:srgbClr val="0070C0"/>
                </a:solidFill>
              </a:rPr>
              <a:t>for mixed criticality system</a:t>
            </a:r>
            <a:endParaRPr lang="x-none" altLang="en-US" b="1" dirty="0">
              <a:solidFill>
                <a:srgbClr val="0070C0"/>
              </a:solidFill>
            </a:endParaRPr>
          </a:p>
          <a:p>
            <a:pPr marL="457200" indent="-457200"/>
            <a:r>
              <a:rPr lang="en-IN" altLang="en-US" b="1" dirty="0" smtClean="0">
                <a:solidFill>
                  <a:srgbClr val="0070C0"/>
                </a:solidFill>
              </a:rPr>
              <a:t>Row buffer allocation in memory banks</a:t>
            </a:r>
            <a:endParaRPr lang="x-none" altLang="en-US" b="1" dirty="0">
              <a:solidFill>
                <a:srgbClr val="0070C0"/>
              </a:solidFill>
            </a:endParaRPr>
          </a:p>
          <a:p>
            <a:pPr marL="457200" indent="-457200"/>
            <a:r>
              <a:rPr lang="x-none" altLang="en-US" b="1" dirty="0" smtClean="0">
                <a:solidFill>
                  <a:srgbClr val="0070C0"/>
                </a:solidFill>
              </a:rPr>
              <a:t>Implementation </a:t>
            </a:r>
            <a:r>
              <a:rPr lang="x-none" altLang="en-US" b="1" dirty="0">
                <a:solidFill>
                  <a:srgbClr val="0070C0"/>
                </a:solidFill>
              </a:rPr>
              <a:t>and Results</a:t>
            </a:r>
            <a:endParaRPr lang="x-none" altLang="en-US" b="1" dirty="0">
              <a:solidFill>
                <a:srgbClr val="0070C0"/>
              </a:solidFill>
            </a:endParaRPr>
          </a:p>
          <a:p>
            <a:pPr marL="457200" indent="-457200"/>
            <a:r>
              <a:rPr lang="x-none" altLang="en-US" b="1" dirty="0">
                <a:solidFill>
                  <a:srgbClr val="0070C0"/>
                </a:solidFill>
              </a:rPr>
              <a:t>References</a:t>
            </a: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70" y="99402"/>
            <a:ext cx="10515600" cy="1325563"/>
          </a:xfrm>
        </p:spPr>
        <p:txBody>
          <a:bodyPr>
            <a:scene3d>
              <a:camera prst="orthographicFront"/>
              <a:lightRig rig="threePt" dir="t"/>
            </a:scene3d>
          </a:bodyPr>
          <a:lstStyle/>
          <a:p>
            <a:r>
              <a:rPr lang="en-IN" altLang="en-US" b="1" dirty="0" smtClean="0">
                <a:effectLst>
                  <a:outerShdw blurRad="38100" dist="19050" dir="2700000" algn="tl" rotWithShape="0">
                    <a:schemeClr val="dk1">
                      <a:alpha val="40000"/>
                    </a:schemeClr>
                  </a:outerShdw>
                </a:effectLst>
              </a:rPr>
              <a:t>Contributions of this dissertation</a:t>
            </a:r>
            <a:endParaRPr lang="x-none" altLang="en-US" b="1" dirty="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70338" y="1285728"/>
            <a:ext cx="12051324" cy="4380425"/>
          </a:xfrm>
        </p:spPr>
        <p:txBody>
          <a:bodyPr>
            <a:normAutofit/>
          </a:bodyPr>
          <a:lstStyle/>
          <a:p>
            <a:pPr marL="1371600" lvl="3" indent="0">
              <a:buNone/>
            </a:pPr>
            <a:endParaRPr lang="x-none" altLang="en-US" sz="1600" dirty="0">
              <a:solidFill>
                <a:srgbClr val="FF0000"/>
              </a:solidFill>
            </a:endParaRPr>
          </a:p>
          <a:p>
            <a:r>
              <a:rPr lang="en-IN" altLang="en-US" sz="2400" dirty="0" smtClean="0"/>
              <a:t>The row buffer locality problem with MCS execution</a:t>
            </a:r>
            <a:endParaRPr lang="en-IN" altLang="en-US" sz="2400" dirty="0" smtClean="0"/>
          </a:p>
          <a:p>
            <a:pPr lvl="1"/>
            <a:r>
              <a:rPr lang="en-IN" altLang="en-US" dirty="0" smtClean="0">
                <a:solidFill>
                  <a:srgbClr val="7030A0"/>
                </a:solidFill>
              </a:rPr>
              <a:t>Given a schedule of MCS execution, do current DRAM architectures maintain the schedule?</a:t>
            </a:r>
            <a:endParaRPr lang="en-IN" altLang="en-US" dirty="0" smtClean="0">
              <a:solidFill>
                <a:srgbClr val="7030A0"/>
              </a:solidFill>
            </a:endParaRPr>
          </a:p>
          <a:p>
            <a:pPr lvl="2"/>
            <a:r>
              <a:rPr lang="en-IN" altLang="en-US" sz="1600" dirty="0" smtClean="0">
                <a:solidFill>
                  <a:srgbClr val="7030A0"/>
                </a:solidFill>
              </a:rPr>
              <a:t>Findings about bank row buffer locality</a:t>
            </a:r>
            <a:endParaRPr lang="en-IN" altLang="en-US" sz="1600" dirty="0" smtClean="0">
              <a:solidFill>
                <a:srgbClr val="7030A0"/>
              </a:solidFill>
            </a:endParaRPr>
          </a:p>
          <a:p>
            <a:pPr lvl="3"/>
            <a:r>
              <a:rPr lang="en-IN" altLang="en-US" sz="1600" dirty="0">
                <a:solidFill>
                  <a:srgbClr val="FF0000"/>
                </a:solidFill>
              </a:rPr>
              <a:t>Hardness result</a:t>
            </a:r>
            <a:endParaRPr lang="en-IN" altLang="en-US" sz="1600" dirty="0">
              <a:solidFill>
                <a:srgbClr val="FF0000"/>
              </a:solidFill>
            </a:endParaRPr>
          </a:p>
          <a:p>
            <a:pPr lvl="3"/>
            <a:r>
              <a:rPr lang="en-IN" altLang="en-US" sz="1600" dirty="0">
                <a:solidFill>
                  <a:srgbClr val="FF0000"/>
                </a:solidFill>
              </a:rPr>
              <a:t>Heuristic approach</a:t>
            </a:r>
            <a:endParaRPr lang="en-IN" altLang="en-US" sz="1600" dirty="0">
              <a:solidFill>
                <a:srgbClr val="FF0000"/>
              </a:solidFill>
            </a:endParaRPr>
          </a:p>
          <a:p>
            <a:pPr lvl="3"/>
            <a:r>
              <a:rPr lang="en-IN" altLang="en-US" sz="1600" dirty="0">
                <a:solidFill>
                  <a:srgbClr val="FF0000"/>
                </a:solidFill>
              </a:rPr>
              <a:t>Experiments on public domain </a:t>
            </a:r>
            <a:r>
              <a:rPr lang="en-IN" altLang="en-US" sz="1600" dirty="0" smtClean="0">
                <a:solidFill>
                  <a:srgbClr val="FF0000"/>
                </a:solidFill>
              </a:rPr>
              <a:t>benchmarks</a:t>
            </a:r>
            <a:endParaRPr lang="en-IN" altLang="en-US" sz="1600" dirty="0" smtClean="0">
              <a:solidFill>
                <a:srgbClr val="FF0000"/>
              </a:solidFill>
            </a:endParaRPr>
          </a:p>
          <a:p>
            <a:pPr lvl="3"/>
            <a:endParaRPr lang="en-IN" altLang="en-US" sz="1600" dirty="0">
              <a:solidFill>
                <a:srgbClr val="FF0000"/>
              </a:solidFill>
            </a:endParaRPr>
          </a:p>
          <a:p>
            <a:pPr lvl="1"/>
            <a:r>
              <a:rPr lang="en-IN" altLang="en-US" dirty="0">
                <a:solidFill>
                  <a:srgbClr val="7030A0"/>
                </a:solidFill>
              </a:rPr>
              <a:t>We consider a task consisting of a mix of CPU and memory requests</a:t>
            </a:r>
            <a:endParaRPr lang="en-IN" altLang="en-US" dirty="0">
              <a:solidFill>
                <a:srgbClr val="7030A0"/>
              </a:solidFill>
            </a:endParaRPr>
          </a:p>
          <a:p>
            <a:pPr lvl="3"/>
            <a:r>
              <a:rPr lang="en-IN" altLang="en-US" dirty="0" smtClean="0">
                <a:solidFill>
                  <a:srgbClr val="FF0000"/>
                </a:solidFill>
              </a:rPr>
              <a:t>CPU requests served by the CPU as per its scheduling policy (e.g. EDF / FCFS..)</a:t>
            </a:r>
            <a:endParaRPr lang="en-IN" altLang="en-US" dirty="0" smtClean="0">
              <a:solidFill>
                <a:srgbClr val="FF0000"/>
              </a:solidFill>
            </a:endParaRPr>
          </a:p>
          <a:p>
            <a:pPr lvl="3"/>
            <a:r>
              <a:rPr lang="en-IN" altLang="en-US" dirty="0" smtClean="0">
                <a:solidFill>
                  <a:srgbClr val="FF0000"/>
                </a:solidFill>
              </a:rPr>
              <a:t>We examine the memory requests only</a:t>
            </a:r>
            <a:endParaRPr lang="en-IN" altLang="en-US" dirty="0">
              <a:solidFill>
                <a:srgbClr val="FF0000"/>
              </a:solidFill>
            </a:endParaRP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smtClean="0"/>
              <a:t>DRAM B</a:t>
            </a:r>
            <a:r>
              <a:rPr lang="x-none" altLang="en-US" b="1" dirty="0" smtClean="0"/>
              <a:t>ank </a:t>
            </a:r>
            <a:r>
              <a:rPr lang="x-none" altLang="en-US" b="1" dirty="0"/>
              <a:t>Organisation</a:t>
            </a:r>
          </a:p>
        </p:txBody>
      </p:sp>
      <p:pic>
        <p:nvPicPr>
          <p:cNvPr id="11" name="Content Placeholder 10" descr="rowbuffer"/>
          <p:cNvPicPr>
            <a:picLocks noGrp="1" noChangeAspect="1"/>
          </p:cNvPicPr>
          <p:nvPr>
            <p:ph idx="1"/>
          </p:nvPr>
        </p:nvPicPr>
        <p:blipFill>
          <a:blip r:embed="rId1"/>
          <a:stretch>
            <a:fillRect/>
          </a:stretch>
        </p:blipFill>
        <p:spPr>
          <a:xfrm>
            <a:off x="988060" y="1635125"/>
            <a:ext cx="3875405" cy="4714240"/>
          </a:xfrm>
          <a:prstGeom prst="rect">
            <a:avLst/>
          </a:prstGeom>
        </p:spPr>
      </p:pic>
      <p:sp>
        <p:nvSpPr>
          <p:cNvPr id="12" name="Text Box 11"/>
          <p:cNvSpPr txBox="1"/>
          <p:nvPr/>
        </p:nvSpPr>
        <p:spPr>
          <a:xfrm>
            <a:off x="5726430" y="1443355"/>
            <a:ext cx="5991860" cy="5029200"/>
          </a:xfrm>
          <a:prstGeom prst="rect">
            <a:avLst/>
          </a:prstGeom>
          <a:noFill/>
        </p:spPr>
        <p:txBody>
          <a:bodyPr wrap="square" rtlCol="0">
            <a:spAutoFit/>
          </a:bodyPr>
          <a:lstStyle/>
          <a:p>
            <a:pPr marL="285750" indent="-285750">
              <a:buFont typeface="Arial" panose="02080604020202020204" charset="0"/>
              <a:buChar char="•"/>
            </a:pPr>
            <a:r>
              <a:rPr lang="x-none" altLang="en-US" sz="2400"/>
              <a:t>Inside a memory bank, there are memory devices consisting of </a:t>
            </a:r>
            <a:r>
              <a:rPr lang="x-none" altLang="en-US" sz="2400" b="1"/>
              <a:t>rows</a:t>
            </a:r>
            <a:r>
              <a:rPr lang="x-none" altLang="en-US" sz="2400"/>
              <a:t> and </a:t>
            </a:r>
            <a:r>
              <a:rPr lang="x-none" altLang="en-US" sz="2400" b="1"/>
              <a:t>columns</a:t>
            </a:r>
            <a:endParaRPr lang="x-none" altLang="en-US" sz="2400" b="1"/>
          </a:p>
          <a:p>
            <a:pPr indent="0">
              <a:buFont typeface="Arial" panose="02080604020202020204" charset="0"/>
              <a:buNone/>
            </a:pPr>
            <a:endParaRPr lang="x-none" altLang="en-US" sz="2800"/>
          </a:p>
          <a:p>
            <a:pPr marL="285750" indent="-285750">
              <a:buFont typeface="Arial" panose="02080604020202020204" charset="0"/>
              <a:buChar char="•"/>
            </a:pPr>
            <a:r>
              <a:rPr lang="x-none" altLang="en-US" sz="2400"/>
              <a:t>Each memory address corresponds to a </a:t>
            </a:r>
            <a:r>
              <a:rPr lang="x-none" altLang="en-US" sz="2400" b="1"/>
              <a:t>cell</a:t>
            </a:r>
            <a:r>
              <a:rPr lang="x-none" altLang="en-US" sz="2400"/>
              <a:t> in the memory device </a:t>
            </a:r>
            <a:endParaRPr lang="x-none" altLang="en-US" sz="2400"/>
          </a:p>
          <a:p>
            <a:pPr indent="0">
              <a:buFont typeface="Arial" panose="02080604020202020204" charset="0"/>
              <a:buNone/>
            </a:pPr>
            <a:endParaRPr lang="x-none" altLang="en-US" sz="2800"/>
          </a:p>
          <a:p>
            <a:pPr marL="285750" indent="-285750">
              <a:buFont typeface="Arial" panose="02080604020202020204" charset="0"/>
              <a:buChar char="•"/>
            </a:pPr>
            <a:r>
              <a:rPr lang="x-none" altLang="en-US" sz="2400"/>
              <a:t>Each memory access is associated with a </a:t>
            </a:r>
            <a:r>
              <a:rPr lang="x-none" altLang="en-US" sz="2400" b="1"/>
              <a:t>memory address</a:t>
            </a:r>
            <a:endParaRPr lang="x-none" altLang="en-US" sz="2400" b="1"/>
          </a:p>
          <a:p>
            <a:pPr indent="0">
              <a:buFont typeface="Arial" panose="02080604020202020204" charset="0"/>
              <a:buNone/>
            </a:pPr>
            <a:endParaRPr lang="x-none" altLang="en-US" sz="2800"/>
          </a:p>
          <a:p>
            <a:pPr marL="285750" indent="-285750">
              <a:buFont typeface="Arial" panose="02080604020202020204" charset="0"/>
              <a:buChar char="•"/>
            </a:pPr>
            <a:r>
              <a:rPr lang="x-none" altLang="en-US" sz="2400"/>
              <a:t>The row corresponding to the cell in the memory address is brought in the row buffer and the memory operations are done at the appropriate column in the row buffer</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DRAM controllers</a:t>
            </a:r>
          </a:p>
        </p:txBody>
      </p:sp>
      <p:sp>
        <p:nvSpPr>
          <p:cNvPr id="3" name="Content Placeholder 2"/>
          <p:cNvSpPr>
            <a:spLocks noGrp="1"/>
          </p:cNvSpPr>
          <p:nvPr>
            <p:ph idx="1"/>
          </p:nvPr>
        </p:nvSpPr>
        <p:spPr/>
        <p:txBody>
          <a:bodyPr>
            <a:normAutofit/>
          </a:bodyPr>
          <a:lstStyle/>
          <a:p>
            <a:r>
              <a:rPr lang="en-IN" altLang="en-US" dirty="0" smtClean="0"/>
              <a:t>Memory requests scheduled for DRAM access by the DRAM controller</a:t>
            </a:r>
            <a:endParaRPr lang="en-IN" altLang="en-US" dirty="0" smtClean="0"/>
          </a:p>
          <a:p>
            <a:pPr marL="0" indent="0">
              <a:buNone/>
            </a:pPr>
            <a:endParaRPr lang="en-IN" altLang="en-US" dirty="0" smtClean="0"/>
          </a:p>
          <a:p>
            <a:r>
              <a:rPr lang="x-none" altLang="en-US" dirty="0" smtClean="0">
                <a:sym typeface="+mn-ea"/>
              </a:rPr>
              <a:t>Current </a:t>
            </a:r>
            <a:r>
              <a:rPr lang="x-none" altLang="en-US" dirty="0">
                <a:sym typeface="+mn-ea"/>
              </a:rPr>
              <a:t>controllers take the advantage of the </a:t>
            </a:r>
            <a:r>
              <a:rPr lang="x-none" altLang="en-US" b="1" dirty="0">
                <a:sym typeface="+mn-ea"/>
              </a:rPr>
              <a:t>row buffer</a:t>
            </a:r>
            <a:r>
              <a:rPr lang="x-none" altLang="en-US" dirty="0">
                <a:sym typeface="+mn-ea"/>
              </a:rPr>
              <a:t> </a:t>
            </a:r>
            <a:endParaRPr lang="x-none" altLang="en-US" dirty="0">
              <a:sym typeface="+mn-ea"/>
            </a:endParaRPr>
          </a:p>
          <a:p>
            <a:pPr lvl="1"/>
            <a:r>
              <a:rPr lang="x-none" altLang="en-US" dirty="0"/>
              <a:t>A row conflict memory request takes significantly longer access than a row hit access</a:t>
            </a:r>
            <a:endParaRPr lang="x-none" altLang="en-US" dirty="0"/>
          </a:p>
          <a:p>
            <a:pPr marL="0" indent="0">
              <a:buNone/>
            </a:pPr>
            <a:endParaRPr lang="x-none" altLang="en-US" dirty="0">
              <a:sym typeface="+mn-ea"/>
            </a:endParaRPr>
          </a:p>
          <a:p>
            <a:r>
              <a:rPr lang="x-none" altLang="en-US" dirty="0">
                <a:sym typeface="+mn-ea"/>
              </a:rPr>
              <a:t>Most commonly used scheduling policy </a:t>
            </a:r>
            <a:r>
              <a:rPr lang="x-none" altLang="en-US" dirty="0">
                <a:solidFill>
                  <a:schemeClr val="accent5"/>
                </a:solidFill>
                <a:sym typeface="+mn-ea"/>
              </a:rPr>
              <a:t>(</a:t>
            </a:r>
            <a:r>
              <a:rPr lang="x-none" altLang="en-US" b="1" dirty="0">
                <a:solidFill>
                  <a:schemeClr val="accent5"/>
                </a:solidFill>
                <a:sym typeface="+mn-ea"/>
              </a:rPr>
              <a:t>FR-FCFS</a:t>
            </a:r>
            <a:r>
              <a:rPr lang="x-none" altLang="en-US" dirty="0">
                <a:solidFill>
                  <a:schemeClr val="accent5"/>
                </a:solidFill>
                <a:sym typeface="+mn-ea"/>
              </a:rPr>
              <a:t>)</a:t>
            </a:r>
            <a:r>
              <a:rPr lang="x-none" altLang="en-US" dirty="0">
                <a:sym typeface="+mn-ea"/>
              </a:rPr>
              <a:t> </a:t>
            </a:r>
            <a:r>
              <a:rPr lang="x-none" altLang="en-US" dirty="0">
                <a:solidFill>
                  <a:srgbClr val="FF0000"/>
                </a:solidFill>
                <a:sym typeface="+mn-ea"/>
              </a:rPr>
              <a:t>[3]</a:t>
            </a:r>
            <a:endParaRPr lang="x-none" altLang="en-US" dirty="0">
              <a:solidFill>
                <a:srgbClr val="FF0000"/>
              </a:solidFill>
              <a:sym typeface="+mn-ea"/>
            </a:endParaRPr>
          </a:p>
          <a:p>
            <a:pPr lvl="1"/>
            <a:r>
              <a:rPr lang="x-none" altLang="en-US" b="1" dirty="0">
                <a:solidFill>
                  <a:srgbClr val="7030A0"/>
                </a:solidFill>
                <a:sym typeface="+mn-ea"/>
              </a:rPr>
              <a:t>Row hit (column) first</a:t>
            </a:r>
            <a:r>
              <a:rPr lang="x-none" altLang="en-US" dirty="0">
                <a:solidFill>
                  <a:srgbClr val="7030A0"/>
                </a:solidFill>
                <a:sym typeface="+mn-ea"/>
              </a:rPr>
              <a:t> : Service row hit memory</a:t>
            </a:r>
            <a:endParaRPr lang="x-none" altLang="en-US" dirty="0">
              <a:solidFill>
                <a:srgbClr val="7030A0"/>
              </a:solidFill>
              <a:sym typeface="+mn-ea"/>
            </a:endParaRPr>
          </a:p>
          <a:p>
            <a:pPr lvl="1"/>
            <a:r>
              <a:rPr lang="x-none" altLang="en-US" b="1" dirty="0">
                <a:solidFill>
                  <a:srgbClr val="7030A0"/>
                </a:solidFill>
                <a:sym typeface="+mn-ea"/>
              </a:rPr>
              <a:t>Oldest first</a:t>
            </a:r>
            <a:r>
              <a:rPr lang="x-none" altLang="en-US" dirty="0">
                <a:solidFill>
                  <a:srgbClr val="7030A0"/>
                </a:solidFill>
                <a:sym typeface="+mn-ea"/>
              </a:rPr>
              <a:t> : Then service older first</a:t>
            </a:r>
            <a:endParaRPr lang="en-US" dirty="0">
              <a:solidFill>
                <a:srgbClr val="7030A0"/>
              </a:solidFill>
            </a:endParaRP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FR-FCFS policy</a:t>
            </a:r>
          </a:p>
        </p:txBody>
      </p:sp>
      <p:graphicFrame>
        <p:nvGraphicFramePr>
          <p:cNvPr id="4" name="Content Placeholder 3"/>
          <p:cNvGraphicFramePr>
            <a:graphicFrameLocks noGrp="1"/>
          </p:cNvGraphicFramePr>
          <p:nvPr>
            <p:ph idx="1"/>
          </p:nvPr>
        </p:nvGraphicFramePr>
        <p:xfrm>
          <a:off x="2973070" y="1470025"/>
          <a:ext cx="1736725" cy="2926080"/>
        </p:xfrm>
        <a:graphic>
          <a:graphicData uri="http://schemas.openxmlformats.org/drawingml/2006/table">
            <a:tbl>
              <a:tblPr firstRow="1" bandRow="1">
                <a:tableStyleId>{5C22544A-7EE6-4342-B048-85BDC9FD1C3A}</a:tableStyleId>
              </a:tblPr>
              <a:tblGrid>
                <a:gridCol w="217170"/>
                <a:gridCol w="217170"/>
                <a:gridCol w="217170"/>
                <a:gridCol w="217170"/>
                <a:gridCol w="216535"/>
                <a:gridCol w="217805"/>
                <a:gridCol w="216535"/>
                <a:gridCol w="217170"/>
              </a:tblGrid>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bl>
          </a:graphicData>
        </a:graphic>
      </p:graphicFrame>
      <p:graphicFrame>
        <p:nvGraphicFramePr>
          <p:cNvPr id="5" name="Table 4"/>
          <p:cNvGraphicFramePr/>
          <p:nvPr/>
        </p:nvGraphicFramePr>
        <p:xfrm>
          <a:off x="2962275" y="4759960"/>
          <a:ext cx="1743710" cy="365760"/>
        </p:xfrm>
        <a:graphic>
          <a:graphicData uri="http://schemas.openxmlformats.org/drawingml/2006/table">
            <a:tbl>
              <a:tblPr firstRow="1" bandRow="1">
                <a:tableStyleId>{5C22544A-7EE6-4342-B048-85BDC9FD1C3A}</a:tableStyleId>
              </a:tblPr>
              <a:tblGrid>
                <a:gridCol w="217805"/>
                <a:gridCol w="218440"/>
                <a:gridCol w="217805"/>
                <a:gridCol w="217805"/>
                <a:gridCol w="217805"/>
                <a:gridCol w="218440"/>
                <a:gridCol w="217805"/>
                <a:gridCol w="217805"/>
              </a:tblGrid>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r>
            </a:tbl>
          </a:graphicData>
        </a:graphic>
      </p:graphicFrame>
      <p:cxnSp>
        <p:nvCxnSpPr>
          <p:cNvPr id="6" name="Straight Arrow Connector 5"/>
          <p:cNvCxnSpPr>
            <a:stCxn id="4" idx="2"/>
            <a:endCxn id="5" idx="0"/>
          </p:cNvCxnSpPr>
          <p:nvPr/>
        </p:nvCxnSpPr>
        <p:spPr>
          <a:xfrm flipH="1">
            <a:off x="3834130" y="4396105"/>
            <a:ext cx="7620" cy="3638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flipH="1">
            <a:off x="3831590" y="5125720"/>
            <a:ext cx="2540" cy="56642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3314700" y="6355080"/>
            <a:ext cx="1325245" cy="365760"/>
          </a:xfrm>
          <a:prstGeom prst="rect">
            <a:avLst/>
          </a:prstGeom>
          <a:noFill/>
        </p:spPr>
        <p:txBody>
          <a:bodyPr wrap="square" rtlCol="0">
            <a:spAutoFit/>
          </a:bodyPr>
          <a:lstStyle/>
          <a:p>
            <a:r>
              <a:rPr lang="x-none" altLang="en-US" b="1"/>
              <a:t>      DATA</a:t>
            </a:r>
          </a:p>
        </p:txBody>
      </p:sp>
      <p:graphicFrame>
        <p:nvGraphicFramePr>
          <p:cNvPr id="10" name="Table 9"/>
          <p:cNvGraphicFramePr/>
          <p:nvPr/>
        </p:nvGraphicFramePr>
        <p:xfrm>
          <a:off x="2962910" y="5696585"/>
          <a:ext cx="2179320" cy="365760"/>
        </p:xfrm>
        <a:graphic>
          <a:graphicData uri="http://schemas.openxmlformats.org/drawingml/2006/table">
            <a:tbl>
              <a:tblPr firstRow="1" bandRow="1">
                <a:tableStyleId>{5C22544A-7EE6-4342-B048-85BDC9FD1C3A}</a:tableStyleId>
              </a:tblPr>
              <a:tblGrid>
                <a:gridCol w="272415"/>
                <a:gridCol w="272415"/>
                <a:gridCol w="272415"/>
                <a:gridCol w="273050"/>
                <a:gridCol w="271780"/>
                <a:gridCol w="272415"/>
                <a:gridCol w="272415"/>
                <a:gridCol w="272415"/>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graphicFrame>
        <p:nvGraphicFramePr>
          <p:cNvPr id="12" name="Table 11"/>
          <p:cNvGraphicFramePr/>
          <p:nvPr/>
        </p:nvGraphicFramePr>
        <p:xfrm>
          <a:off x="2177415" y="1470025"/>
          <a:ext cx="208280" cy="2926080"/>
        </p:xfrm>
        <a:graphic>
          <a:graphicData uri="http://schemas.openxmlformats.org/drawingml/2006/table">
            <a:tbl>
              <a:tblPr firstRow="1" bandRow="1">
                <a:tableStyleId>{5C22544A-7EE6-4342-B048-85BDC9FD1C3A}</a:tableStyleId>
              </a:tblPr>
              <a:tblGrid>
                <a:gridCol w="208280"/>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cxnSp>
        <p:nvCxnSpPr>
          <p:cNvPr id="13" name="Straight Arrow Connector 12"/>
          <p:cNvCxnSpPr>
            <a:stCxn id="12" idx="3"/>
            <a:endCxn id="4" idx="1"/>
          </p:cNvCxnSpPr>
          <p:nvPr/>
        </p:nvCxnSpPr>
        <p:spPr>
          <a:xfrm>
            <a:off x="2385695" y="2933065"/>
            <a:ext cx="587375"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1342390" y="4721860"/>
            <a:ext cx="1761490" cy="365760"/>
          </a:xfrm>
          <a:prstGeom prst="rect">
            <a:avLst/>
          </a:prstGeom>
          <a:noFill/>
        </p:spPr>
        <p:txBody>
          <a:bodyPr wrap="square" rtlCol="0">
            <a:spAutoFit/>
          </a:bodyPr>
          <a:lstStyle/>
          <a:p>
            <a:r>
              <a:rPr lang="x-none" altLang="en-US" b="1">
                <a:solidFill>
                  <a:srgbClr val="FF0000"/>
                </a:solidFill>
              </a:rPr>
              <a:t>ROW BUFFER</a:t>
            </a:r>
          </a:p>
        </p:txBody>
      </p:sp>
      <p:sp>
        <p:nvSpPr>
          <p:cNvPr id="21" name="Text Box 20"/>
          <p:cNvSpPr txBox="1"/>
          <p:nvPr/>
        </p:nvSpPr>
        <p:spPr>
          <a:xfrm>
            <a:off x="2943225" y="5708015"/>
            <a:ext cx="2182495" cy="365760"/>
          </a:xfrm>
          <a:prstGeom prst="rect">
            <a:avLst/>
          </a:prstGeom>
          <a:noFill/>
        </p:spPr>
        <p:txBody>
          <a:bodyPr wrap="square" rtlCol="0">
            <a:spAutoFit/>
          </a:bodyPr>
          <a:lstStyle/>
          <a:p>
            <a:r>
              <a:rPr lang="x-none" altLang="en-US" b="1">
                <a:solidFill>
                  <a:srgbClr val="FF0000"/>
                </a:solidFill>
              </a:rPr>
              <a:t>COLUMN DECODER</a:t>
            </a:r>
          </a:p>
        </p:txBody>
      </p:sp>
      <p:sp>
        <p:nvSpPr>
          <p:cNvPr id="22" name="Text Box 21"/>
          <p:cNvSpPr txBox="1"/>
          <p:nvPr/>
        </p:nvSpPr>
        <p:spPr>
          <a:xfrm>
            <a:off x="2087880" y="1390650"/>
            <a:ext cx="370205" cy="3108960"/>
          </a:xfrm>
          <a:prstGeom prst="rect">
            <a:avLst/>
          </a:prstGeom>
          <a:noFill/>
        </p:spPr>
        <p:txBody>
          <a:bodyPr wrap="square" rtlCol="0">
            <a:spAutoFit/>
          </a:bodyPr>
          <a:lstStyle/>
          <a:p>
            <a:r>
              <a:rPr lang="x-none" altLang="en-US" b="1">
                <a:solidFill>
                  <a:srgbClr val="FF0000"/>
                </a:solidFill>
              </a:rPr>
              <a:t>R</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W</a:t>
            </a:r>
            <a:endParaRPr lang="x-none" altLang="en-US" b="1">
              <a:solidFill>
                <a:srgbClr val="FF0000"/>
              </a:solidFill>
            </a:endParaRPr>
          </a:p>
          <a:p>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C</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R</a:t>
            </a:r>
          </a:p>
        </p:txBody>
      </p:sp>
      <p:sp>
        <p:nvSpPr>
          <p:cNvPr id="25" name="Text Box 24"/>
          <p:cNvSpPr txBox="1"/>
          <p:nvPr/>
        </p:nvSpPr>
        <p:spPr>
          <a:xfrm>
            <a:off x="7501890" y="1552575"/>
            <a:ext cx="4252595" cy="4754880"/>
          </a:xfrm>
          <a:prstGeom prst="rect">
            <a:avLst/>
          </a:prstGeom>
          <a:noFill/>
        </p:spPr>
        <p:txBody>
          <a:bodyPr wrap="square" rtlCol="0">
            <a:spAutoFit/>
          </a:bodyPr>
          <a:lstStyle/>
          <a:p>
            <a:r>
              <a:rPr lang="x-none" altLang="en-US"/>
              <a:t>Consider a set of requests from two applications</a:t>
            </a:r>
            <a:endParaRPr lang="x-none" altLang="en-US"/>
          </a:p>
          <a:p>
            <a:endParaRPr lang="x-none" altLang="en-US"/>
          </a:p>
          <a:p>
            <a:r>
              <a:rPr lang="x-none" altLang="en-US" b="1"/>
              <a:t>Application 1</a:t>
            </a:r>
            <a:endParaRPr lang="x-none" altLang="en-US" b="1"/>
          </a:p>
          <a:p>
            <a:endParaRPr lang="x-none" altLang="en-US" b="1"/>
          </a:p>
          <a:p>
            <a:r>
              <a:rPr lang="x-none" altLang="en-US">
                <a:solidFill>
                  <a:schemeClr val="tx1"/>
                </a:solidFill>
              </a:rPr>
              <a:t>ROW 0, COLUMN 0</a:t>
            </a:r>
            <a:endParaRPr lang="x-none" altLang="en-US">
              <a:solidFill>
                <a:schemeClr val="tx1"/>
              </a:solidFill>
            </a:endParaRPr>
          </a:p>
          <a:p>
            <a:r>
              <a:rPr lang="x-none" altLang="en-US"/>
              <a:t>ROW 0, COLUMN 1</a:t>
            </a:r>
            <a:endParaRPr lang="x-none" altLang="en-US"/>
          </a:p>
          <a:p>
            <a:r>
              <a:rPr lang="x-none" altLang="en-US"/>
              <a:t>ROW 0, COLUMN 2</a:t>
            </a:r>
            <a:endParaRPr lang="x-none" altLang="en-US"/>
          </a:p>
          <a:p>
            <a:r>
              <a:rPr lang="x-none" altLang="en-US"/>
              <a:t>ROW 1, COLUMN 1</a:t>
            </a:r>
            <a:endParaRPr lang="x-none" altLang="en-US"/>
          </a:p>
          <a:p>
            <a:r>
              <a:rPr lang="x-none" altLang="en-US"/>
              <a:t>ROW 1, COLUMN 2</a:t>
            </a:r>
            <a:endParaRPr lang="x-none" altLang="en-US"/>
          </a:p>
          <a:p>
            <a:endParaRPr lang="x-none" altLang="en-US"/>
          </a:p>
          <a:p>
            <a:r>
              <a:rPr lang="x-none" altLang="en-US" b="1"/>
              <a:t>Application 2</a:t>
            </a:r>
            <a:endParaRPr lang="x-none" altLang="en-US" b="1"/>
          </a:p>
          <a:p>
            <a:endParaRPr lang="x-none" altLang="en-US" b="1"/>
          </a:p>
          <a:p>
            <a:r>
              <a:rPr lang="x-none" altLang="en-US"/>
              <a:t>ROW 1, COLUMN 5</a:t>
            </a:r>
            <a:endParaRPr lang="x-none" altLang="en-US"/>
          </a:p>
          <a:p>
            <a:r>
              <a:rPr lang="x-none" altLang="en-US"/>
              <a:t>ROW 2, COLUMN 3</a:t>
            </a:r>
            <a:endParaRPr lang="x-none" altLang="en-US"/>
          </a:p>
          <a:p>
            <a:r>
              <a:rPr lang="x-none" altLang="en-US"/>
              <a:t>ROW 5, COLUMN 1</a:t>
            </a:r>
            <a:endParaRPr lang="x-none" altLang="en-US"/>
          </a:p>
          <a:p>
            <a:r>
              <a:rPr lang="x-none" altLang="en-US"/>
              <a:t>ROW 7, COLUMN 2</a:t>
            </a:r>
          </a:p>
        </p:txBody>
      </p:sp>
      <p:cxnSp>
        <p:nvCxnSpPr>
          <p:cNvPr id="26" name="Straight Arrow Connector 25"/>
          <p:cNvCxnSpPr>
            <a:stCxn id="10" idx="2"/>
          </p:cNvCxnSpPr>
          <p:nvPr/>
        </p:nvCxnSpPr>
        <p:spPr>
          <a:xfrm flipH="1">
            <a:off x="4049395" y="6062345"/>
            <a:ext cx="3175" cy="40576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FR-FCFS policy</a:t>
            </a:r>
          </a:p>
        </p:txBody>
      </p:sp>
      <p:graphicFrame>
        <p:nvGraphicFramePr>
          <p:cNvPr id="4" name="Content Placeholder 3"/>
          <p:cNvGraphicFramePr>
            <a:graphicFrameLocks noGrp="1"/>
          </p:cNvGraphicFramePr>
          <p:nvPr>
            <p:ph idx="1"/>
          </p:nvPr>
        </p:nvGraphicFramePr>
        <p:xfrm>
          <a:off x="2973070" y="1470025"/>
          <a:ext cx="1736725" cy="2926080"/>
        </p:xfrm>
        <a:graphic>
          <a:graphicData uri="http://schemas.openxmlformats.org/drawingml/2006/table">
            <a:tbl>
              <a:tblPr firstRow="1" bandRow="1">
                <a:tableStyleId>{5C22544A-7EE6-4342-B048-85BDC9FD1C3A}</a:tableStyleId>
              </a:tblPr>
              <a:tblGrid>
                <a:gridCol w="217170"/>
                <a:gridCol w="217170"/>
                <a:gridCol w="217170"/>
                <a:gridCol w="217170"/>
                <a:gridCol w="216535"/>
                <a:gridCol w="217805"/>
                <a:gridCol w="216535"/>
                <a:gridCol w="217170"/>
              </a:tblGrid>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bl>
          </a:graphicData>
        </a:graphic>
      </p:graphicFrame>
      <p:graphicFrame>
        <p:nvGraphicFramePr>
          <p:cNvPr id="5" name="Table 4"/>
          <p:cNvGraphicFramePr/>
          <p:nvPr/>
        </p:nvGraphicFramePr>
        <p:xfrm>
          <a:off x="2962275" y="4759960"/>
          <a:ext cx="1761173" cy="365760"/>
        </p:xfrm>
        <a:graphic>
          <a:graphicData uri="http://schemas.openxmlformats.org/drawingml/2006/table">
            <a:tbl>
              <a:tblPr firstRow="1" bandRow="1">
                <a:tableStyleId>{5C22544A-7EE6-4342-B048-85BDC9FD1C3A}</a:tableStyleId>
              </a:tblPr>
              <a:tblGrid>
                <a:gridCol w="217805"/>
                <a:gridCol w="218440"/>
                <a:gridCol w="235268"/>
                <a:gridCol w="217805"/>
                <a:gridCol w="217805"/>
                <a:gridCol w="218440"/>
                <a:gridCol w="217805"/>
                <a:gridCol w="217805"/>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lumMod val="50000"/>
                        <a:lumOff val="5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lumMod val="50000"/>
                        <a:lumOff val="5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lumMod val="50000"/>
                        <a:lumOff val="5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lumMod val="50000"/>
                        <a:lumOff val="5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lumMod val="50000"/>
                        <a:lumOff val="5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lumMod val="50000"/>
                        <a:lumOff val="5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lumMod val="50000"/>
                        <a:lumOff val="5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lumMod val="50000"/>
                        <a:lumOff val="50000"/>
                      </a:schemeClr>
                    </a:solidFill>
                  </a:tcPr>
                </a:tc>
              </a:tr>
            </a:tbl>
          </a:graphicData>
        </a:graphic>
      </p:graphicFrame>
      <p:cxnSp>
        <p:nvCxnSpPr>
          <p:cNvPr id="6" name="Straight Arrow Connector 5"/>
          <p:cNvCxnSpPr>
            <a:stCxn id="4" idx="2"/>
            <a:endCxn id="5" idx="0"/>
          </p:cNvCxnSpPr>
          <p:nvPr/>
        </p:nvCxnSpPr>
        <p:spPr>
          <a:xfrm>
            <a:off x="3841432" y="4396105"/>
            <a:ext cx="1429" cy="3638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flipH="1">
            <a:off x="3831590" y="5125720"/>
            <a:ext cx="11271" cy="56642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3314700" y="6355080"/>
            <a:ext cx="1325245" cy="365760"/>
          </a:xfrm>
          <a:prstGeom prst="rect">
            <a:avLst/>
          </a:prstGeom>
          <a:noFill/>
        </p:spPr>
        <p:txBody>
          <a:bodyPr wrap="square" rtlCol="0">
            <a:spAutoFit/>
          </a:bodyPr>
          <a:lstStyle/>
          <a:p>
            <a:r>
              <a:rPr lang="x-none" altLang="en-US" b="1"/>
              <a:t>      DATA</a:t>
            </a:r>
          </a:p>
        </p:txBody>
      </p:sp>
      <p:graphicFrame>
        <p:nvGraphicFramePr>
          <p:cNvPr id="10" name="Table 9"/>
          <p:cNvGraphicFramePr/>
          <p:nvPr/>
        </p:nvGraphicFramePr>
        <p:xfrm>
          <a:off x="2962910" y="5696585"/>
          <a:ext cx="2179320" cy="365760"/>
        </p:xfrm>
        <a:graphic>
          <a:graphicData uri="http://schemas.openxmlformats.org/drawingml/2006/table">
            <a:tbl>
              <a:tblPr firstRow="1" bandRow="1">
                <a:tableStyleId>{5C22544A-7EE6-4342-B048-85BDC9FD1C3A}</a:tableStyleId>
              </a:tblPr>
              <a:tblGrid>
                <a:gridCol w="272415"/>
                <a:gridCol w="272415"/>
                <a:gridCol w="272415"/>
                <a:gridCol w="273050"/>
                <a:gridCol w="271780"/>
                <a:gridCol w="272415"/>
                <a:gridCol w="272415"/>
                <a:gridCol w="272415"/>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graphicFrame>
        <p:nvGraphicFramePr>
          <p:cNvPr id="12" name="Table 11"/>
          <p:cNvGraphicFramePr/>
          <p:nvPr/>
        </p:nvGraphicFramePr>
        <p:xfrm>
          <a:off x="2177415" y="1470025"/>
          <a:ext cx="208280" cy="2926080"/>
        </p:xfrm>
        <a:graphic>
          <a:graphicData uri="http://schemas.openxmlformats.org/drawingml/2006/table">
            <a:tbl>
              <a:tblPr firstRow="1" bandRow="1">
                <a:tableStyleId>{5C22544A-7EE6-4342-B048-85BDC9FD1C3A}</a:tableStyleId>
              </a:tblPr>
              <a:tblGrid>
                <a:gridCol w="208280"/>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cxnSp>
        <p:nvCxnSpPr>
          <p:cNvPr id="13" name="Straight Arrow Connector 12"/>
          <p:cNvCxnSpPr>
            <a:stCxn id="12" idx="3"/>
            <a:endCxn id="4" idx="1"/>
          </p:cNvCxnSpPr>
          <p:nvPr/>
        </p:nvCxnSpPr>
        <p:spPr>
          <a:xfrm>
            <a:off x="2385695" y="2933065"/>
            <a:ext cx="587375"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1"/>
          </p:cNvCxnSpPr>
          <p:nvPr/>
        </p:nvCxnSpPr>
        <p:spPr>
          <a:xfrm>
            <a:off x="1454785" y="2927350"/>
            <a:ext cx="722630" cy="571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598170" y="2716530"/>
            <a:ext cx="1050925" cy="365760"/>
          </a:xfrm>
          <a:prstGeom prst="rect">
            <a:avLst/>
          </a:prstGeom>
          <a:noFill/>
        </p:spPr>
        <p:txBody>
          <a:bodyPr wrap="square" rtlCol="0">
            <a:spAutoFit/>
          </a:bodyPr>
          <a:lstStyle/>
          <a:p>
            <a:r>
              <a:rPr lang="x-none" altLang="en-US" b="1"/>
              <a:t>ROW 0</a:t>
            </a:r>
          </a:p>
        </p:txBody>
      </p:sp>
      <p:sp>
        <p:nvSpPr>
          <p:cNvPr id="20" name="Text Box 19"/>
          <p:cNvSpPr txBox="1"/>
          <p:nvPr/>
        </p:nvSpPr>
        <p:spPr>
          <a:xfrm>
            <a:off x="1342390" y="4721860"/>
            <a:ext cx="1761490" cy="365760"/>
          </a:xfrm>
          <a:prstGeom prst="rect">
            <a:avLst/>
          </a:prstGeom>
          <a:noFill/>
        </p:spPr>
        <p:txBody>
          <a:bodyPr wrap="square" rtlCol="0">
            <a:spAutoFit/>
          </a:bodyPr>
          <a:lstStyle/>
          <a:p>
            <a:r>
              <a:rPr lang="x-none" altLang="en-US" b="1">
                <a:solidFill>
                  <a:srgbClr val="FF0000"/>
                </a:solidFill>
              </a:rPr>
              <a:t>ROW BUFFER</a:t>
            </a:r>
          </a:p>
        </p:txBody>
      </p:sp>
      <p:sp>
        <p:nvSpPr>
          <p:cNvPr id="21" name="Text Box 20"/>
          <p:cNvSpPr txBox="1"/>
          <p:nvPr/>
        </p:nvSpPr>
        <p:spPr>
          <a:xfrm>
            <a:off x="2943225" y="5708015"/>
            <a:ext cx="2182495" cy="365760"/>
          </a:xfrm>
          <a:prstGeom prst="rect">
            <a:avLst/>
          </a:prstGeom>
          <a:noFill/>
        </p:spPr>
        <p:txBody>
          <a:bodyPr wrap="square" rtlCol="0">
            <a:spAutoFit/>
          </a:bodyPr>
          <a:lstStyle/>
          <a:p>
            <a:r>
              <a:rPr lang="x-none" altLang="en-US" b="1">
                <a:solidFill>
                  <a:srgbClr val="FF0000"/>
                </a:solidFill>
              </a:rPr>
              <a:t>COLUMN DECODER</a:t>
            </a:r>
          </a:p>
        </p:txBody>
      </p:sp>
      <p:sp>
        <p:nvSpPr>
          <p:cNvPr id="22" name="Text Box 21"/>
          <p:cNvSpPr txBox="1"/>
          <p:nvPr/>
        </p:nvSpPr>
        <p:spPr>
          <a:xfrm>
            <a:off x="2087880" y="1390650"/>
            <a:ext cx="370205" cy="3108960"/>
          </a:xfrm>
          <a:prstGeom prst="rect">
            <a:avLst/>
          </a:prstGeom>
          <a:noFill/>
        </p:spPr>
        <p:txBody>
          <a:bodyPr wrap="square" rtlCol="0">
            <a:spAutoFit/>
          </a:bodyPr>
          <a:lstStyle/>
          <a:p>
            <a:r>
              <a:rPr lang="x-none" altLang="en-US" b="1">
                <a:solidFill>
                  <a:srgbClr val="FF0000"/>
                </a:solidFill>
              </a:rPr>
              <a:t>R</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W</a:t>
            </a:r>
            <a:endParaRPr lang="x-none" altLang="en-US" b="1">
              <a:solidFill>
                <a:srgbClr val="FF0000"/>
              </a:solidFill>
            </a:endParaRPr>
          </a:p>
          <a:p>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C</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R</a:t>
            </a:r>
          </a:p>
        </p:txBody>
      </p:sp>
      <p:sp>
        <p:nvSpPr>
          <p:cNvPr id="24" name="Text Box 23"/>
          <p:cNvSpPr txBox="1"/>
          <p:nvPr/>
        </p:nvSpPr>
        <p:spPr>
          <a:xfrm>
            <a:off x="524510" y="1718310"/>
            <a:ext cx="1570355" cy="640080"/>
          </a:xfrm>
          <a:prstGeom prst="rect">
            <a:avLst/>
          </a:prstGeom>
          <a:noFill/>
        </p:spPr>
        <p:txBody>
          <a:bodyPr wrap="square" rtlCol="0" anchor="t">
            <a:spAutoFit/>
          </a:bodyPr>
          <a:lstStyle/>
          <a:p>
            <a:r>
              <a:rPr lang="x-none" altLang="en-US" b="1">
                <a:solidFill>
                  <a:schemeClr val="accent1">
                    <a:lumMod val="75000"/>
                  </a:schemeClr>
                </a:solidFill>
              </a:rPr>
              <a:t>ROW 0, </a:t>
            </a:r>
            <a:endParaRPr lang="x-none" altLang="en-US" b="1">
              <a:solidFill>
                <a:schemeClr val="accent1">
                  <a:lumMod val="75000"/>
                </a:schemeClr>
              </a:solidFill>
            </a:endParaRPr>
          </a:p>
          <a:p>
            <a:r>
              <a:rPr lang="x-none" altLang="en-US" b="1">
                <a:solidFill>
                  <a:schemeClr val="accent1">
                    <a:lumMod val="75000"/>
                  </a:schemeClr>
                </a:solidFill>
              </a:rPr>
              <a:t>COLUMN 0</a:t>
            </a:r>
          </a:p>
        </p:txBody>
      </p:sp>
      <p:sp>
        <p:nvSpPr>
          <p:cNvPr id="25" name="Text Box 24"/>
          <p:cNvSpPr txBox="1"/>
          <p:nvPr/>
        </p:nvSpPr>
        <p:spPr>
          <a:xfrm>
            <a:off x="7501890" y="1552575"/>
            <a:ext cx="4252595" cy="4754880"/>
          </a:xfrm>
          <a:prstGeom prst="rect">
            <a:avLst/>
          </a:prstGeom>
          <a:noFill/>
        </p:spPr>
        <p:txBody>
          <a:bodyPr wrap="square" rtlCol="0">
            <a:spAutoFit/>
          </a:bodyPr>
          <a:lstStyle/>
          <a:p>
            <a:r>
              <a:rPr lang="x-none" altLang="en-US"/>
              <a:t>Consider a set of requests from two applications</a:t>
            </a:r>
            <a:endParaRPr lang="x-none" altLang="en-US"/>
          </a:p>
          <a:p>
            <a:endParaRPr lang="x-none" altLang="en-US"/>
          </a:p>
          <a:p>
            <a:r>
              <a:rPr lang="x-none" altLang="en-US" b="1"/>
              <a:t>Application 1</a:t>
            </a:r>
            <a:endParaRPr lang="x-none" altLang="en-US" b="1"/>
          </a:p>
          <a:p>
            <a:endParaRPr lang="x-none" altLang="en-US" b="1"/>
          </a:p>
          <a:p>
            <a:r>
              <a:rPr lang="x-none" altLang="en-US" b="1">
                <a:solidFill>
                  <a:schemeClr val="accent5"/>
                </a:solidFill>
              </a:rPr>
              <a:t>ROW 0, COLUMN 0</a:t>
            </a:r>
            <a:endParaRPr lang="x-none" altLang="en-US" b="1">
              <a:solidFill>
                <a:schemeClr val="accent5"/>
              </a:solidFill>
            </a:endParaRPr>
          </a:p>
          <a:p>
            <a:r>
              <a:rPr lang="x-none" altLang="en-US"/>
              <a:t>ROW 0, COLUMN 1</a:t>
            </a:r>
            <a:endParaRPr lang="x-none" altLang="en-US"/>
          </a:p>
          <a:p>
            <a:r>
              <a:rPr lang="x-none" altLang="en-US"/>
              <a:t>ROW 0, COLUMN 2</a:t>
            </a:r>
            <a:endParaRPr lang="x-none" altLang="en-US"/>
          </a:p>
          <a:p>
            <a:r>
              <a:rPr lang="x-none" altLang="en-US"/>
              <a:t>ROW 1, COLUMN 1</a:t>
            </a:r>
            <a:endParaRPr lang="x-none" altLang="en-US"/>
          </a:p>
          <a:p>
            <a:r>
              <a:rPr lang="x-none" altLang="en-US"/>
              <a:t>ROW 1, COLUMN 2</a:t>
            </a:r>
            <a:endParaRPr lang="x-none" altLang="en-US"/>
          </a:p>
          <a:p>
            <a:endParaRPr lang="x-none" altLang="en-US"/>
          </a:p>
          <a:p>
            <a:r>
              <a:rPr lang="x-none" altLang="en-US" b="1"/>
              <a:t>Application 2</a:t>
            </a:r>
            <a:endParaRPr lang="x-none" altLang="en-US" b="1"/>
          </a:p>
          <a:p>
            <a:endParaRPr lang="x-none" altLang="en-US" b="1"/>
          </a:p>
          <a:p>
            <a:r>
              <a:rPr lang="x-none" altLang="en-US"/>
              <a:t>ROW 1, COLUMN 5</a:t>
            </a:r>
            <a:endParaRPr lang="x-none" altLang="en-US"/>
          </a:p>
          <a:p>
            <a:r>
              <a:rPr lang="x-none" altLang="en-US"/>
              <a:t>ROW 2, COLUMN 3</a:t>
            </a:r>
            <a:endParaRPr lang="x-none" altLang="en-US"/>
          </a:p>
          <a:p>
            <a:r>
              <a:rPr lang="x-none" altLang="en-US"/>
              <a:t>ROW 5, COLUMN 1</a:t>
            </a:r>
            <a:endParaRPr lang="x-none" altLang="en-US"/>
          </a:p>
          <a:p>
            <a:r>
              <a:rPr lang="x-none" altLang="en-US"/>
              <a:t>ROW 7, COLUMN 2</a:t>
            </a:r>
          </a:p>
        </p:txBody>
      </p:sp>
      <p:cxnSp>
        <p:nvCxnSpPr>
          <p:cNvPr id="26" name="Straight Arrow Connector 25"/>
          <p:cNvCxnSpPr>
            <a:stCxn id="10" idx="2"/>
          </p:cNvCxnSpPr>
          <p:nvPr/>
        </p:nvCxnSpPr>
        <p:spPr>
          <a:xfrm flipH="1">
            <a:off x="4049395" y="6062345"/>
            <a:ext cx="3175" cy="40576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FR-FCFS policy</a:t>
            </a:r>
          </a:p>
        </p:txBody>
      </p:sp>
      <p:graphicFrame>
        <p:nvGraphicFramePr>
          <p:cNvPr id="4" name="Content Placeholder 3"/>
          <p:cNvGraphicFramePr>
            <a:graphicFrameLocks noGrp="1"/>
          </p:cNvGraphicFramePr>
          <p:nvPr>
            <p:ph idx="1"/>
          </p:nvPr>
        </p:nvGraphicFramePr>
        <p:xfrm>
          <a:off x="2973070" y="1470025"/>
          <a:ext cx="1736725" cy="2926080"/>
        </p:xfrm>
        <a:graphic>
          <a:graphicData uri="http://schemas.openxmlformats.org/drawingml/2006/table">
            <a:tbl>
              <a:tblPr firstRow="1" bandRow="1">
                <a:tableStyleId>{5C22544A-7EE6-4342-B048-85BDC9FD1C3A}</a:tableStyleId>
              </a:tblPr>
              <a:tblGrid>
                <a:gridCol w="217170"/>
                <a:gridCol w="217170"/>
                <a:gridCol w="217170"/>
                <a:gridCol w="217170"/>
                <a:gridCol w="216535"/>
                <a:gridCol w="217805"/>
                <a:gridCol w="216535"/>
                <a:gridCol w="217170"/>
              </a:tblGrid>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bl>
          </a:graphicData>
        </a:graphic>
      </p:graphicFrame>
      <p:graphicFrame>
        <p:nvGraphicFramePr>
          <p:cNvPr id="5" name="Table 4"/>
          <p:cNvGraphicFramePr/>
          <p:nvPr/>
        </p:nvGraphicFramePr>
        <p:xfrm>
          <a:off x="2962275" y="4759960"/>
          <a:ext cx="1743710" cy="365760"/>
        </p:xfrm>
        <a:graphic>
          <a:graphicData uri="http://schemas.openxmlformats.org/drawingml/2006/table">
            <a:tbl>
              <a:tblPr firstRow="1" bandRow="1">
                <a:tableStyleId>{5C22544A-7EE6-4342-B048-85BDC9FD1C3A}</a:tableStyleId>
              </a:tblPr>
              <a:tblGrid>
                <a:gridCol w="217805"/>
                <a:gridCol w="218440"/>
                <a:gridCol w="217805"/>
                <a:gridCol w="217805"/>
                <a:gridCol w="217805"/>
                <a:gridCol w="218440"/>
                <a:gridCol w="217805"/>
                <a:gridCol w="217805"/>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r>
            </a:tbl>
          </a:graphicData>
        </a:graphic>
      </p:graphicFrame>
      <p:cxnSp>
        <p:nvCxnSpPr>
          <p:cNvPr id="6" name="Straight Arrow Connector 5"/>
          <p:cNvCxnSpPr>
            <a:stCxn id="4" idx="2"/>
            <a:endCxn id="5" idx="0"/>
          </p:cNvCxnSpPr>
          <p:nvPr/>
        </p:nvCxnSpPr>
        <p:spPr>
          <a:xfrm flipH="1">
            <a:off x="3834130" y="4396105"/>
            <a:ext cx="7620" cy="3638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flipH="1">
            <a:off x="3831590" y="5125720"/>
            <a:ext cx="2540" cy="56642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3314700" y="6355080"/>
            <a:ext cx="1325245" cy="365760"/>
          </a:xfrm>
          <a:prstGeom prst="rect">
            <a:avLst/>
          </a:prstGeom>
          <a:noFill/>
        </p:spPr>
        <p:txBody>
          <a:bodyPr wrap="square" rtlCol="0">
            <a:spAutoFit/>
          </a:bodyPr>
          <a:lstStyle/>
          <a:p>
            <a:r>
              <a:rPr lang="x-none" altLang="en-US" b="1"/>
              <a:t>      DATA</a:t>
            </a:r>
          </a:p>
        </p:txBody>
      </p:sp>
      <p:graphicFrame>
        <p:nvGraphicFramePr>
          <p:cNvPr id="10" name="Table 9"/>
          <p:cNvGraphicFramePr/>
          <p:nvPr/>
        </p:nvGraphicFramePr>
        <p:xfrm>
          <a:off x="2962910" y="5696585"/>
          <a:ext cx="2179320" cy="365760"/>
        </p:xfrm>
        <a:graphic>
          <a:graphicData uri="http://schemas.openxmlformats.org/drawingml/2006/table">
            <a:tbl>
              <a:tblPr firstRow="1" bandRow="1">
                <a:tableStyleId>{5C22544A-7EE6-4342-B048-85BDC9FD1C3A}</a:tableStyleId>
              </a:tblPr>
              <a:tblGrid>
                <a:gridCol w="272415"/>
                <a:gridCol w="272415"/>
                <a:gridCol w="272415"/>
                <a:gridCol w="273050"/>
                <a:gridCol w="271780"/>
                <a:gridCol w="272415"/>
                <a:gridCol w="272415"/>
                <a:gridCol w="272415"/>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graphicFrame>
        <p:nvGraphicFramePr>
          <p:cNvPr id="12" name="Table 11"/>
          <p:cNvGraphicFramePr/>
          <p:nvPr/>
        </p:nvGraphicFramePr>
        <p:xfrm>
          <a:off x="2177415" y="1470025"/>
          <a:ext cx="208280" cy="2926080"/>
        </p:xfrm>
        <a:graphic>
          <a:graphicData uri="http://schemas.openxmlformats.org/drawingml/2006/table">
            <a:tbl>
              <a:tblPr firstRow="1" bandRow="1">
                <a:tableStyleId>{5C22544A-7EE6-4342-B048-85BDC9FD1C3A}</a:tableStyleId>
              </a:tblPr>
              <a:tblGrid>
                <a:gridCol w="208280"/>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cxnSp>
        <p:nvCxnSpPr>
          <p:cNvPr id="13" name="Straight Arrow Connector 12"/>
          <p:cNvCxnSpPr>
            <a:stCxn id="12" idx="3"/>
            <a:endCxn id="4" idx="1"/>
          </p:cNvCxnSpPr>
          <p:nvPr/>
        </p:nvCxnSpPr>
        <p:spPr>
          <a:xfrm>
            <a:off x="2385695" y="2933065"/>
            <a:ext cx="587375"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1"/>
          </p:cNvCxnSpPr>
          <p:nvPr/>
        </p:nvCxnSpPr>
        <p:spPr>
          <a:xfrm>
            <a:off x="1454785" y="2927350"/>
            <a:ext cx="722630" cy="571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598170" y="2716530"/>
            <a:ext cx="1050925" cy="365760"/>
          </a:xfrm>
          <a:prstGeom prst="rect">
            <a:avLst/>
          </a:prstGeom>
          <a:noFill/>
        </p:spPr>
        <p:txBody>
          <a:bodyPr wrap="square" rtlCol="0">
            <a:spAutoFit/>
          </a:bodyPr>
          <a:lstStyle/>
          <a:p>
            <a:r>
              <a:rPr lang="x-none" altLang="en-US" b="1"/>
              <a:t>ROW 0</a:t>
            </a:r>
          </a:p>
        </p:txBody>
      </p:sp>
      <p:sp>
        <p:nvSpPr>
          <p:cNvPr id="20" name="Text Box 19"/>
          <p:cNvSpPr txBox="1"/>
          <p:nvPr/>
        </p:nvSpPr>
        <p:spPr>
          <a:xfrm>
            <a:off x="1342390" y="4721860"/>
            <a:ext cx="1761490" cy="365760"/>
          </a:xfrm>
          <a:prstGeom prst="rect">
            <a:avLst/>
          </a:prstGeom>
          <a:noFill/>
        </p:spPr>
        <p:txBody>
          <a:bodyPr wrap="square" rtlCol="0">
            <a:spAutoFit/>
          </a:bodyPr>
          <a:lstStyle/>
          <a:p>
            <a:r>
              <a:rPr lang="x-none" altLang="en-US" b="1">
                <a:solidFill>
                  <a:srgbClr val="FF0000"/>
                </a:solidFill>
              </a:rPr>
              <a:t>ROW BUFFER</a:t>
            </a:r>
          </a:p>
        </p:txBody>
      </p:sp>
      <p:sp>
        <p:nvSpPr>
          <p:cNvPr id="21" name="Text Box 20"/>
          <p:cNvSpPr txBox="1"/>
          <p:nvPr/>
        </p:nvSpPr>
        <p:spPr>
          <a:xfrm>
            <a:off x="2943225" y="5708015"/>
            <a:ext cx="2182495" cy="365760"/>
          </a:xfrm>
          <a:prstGeom prst="rect">
            <a:avLst/>
          </a:prstGeom>
          <a:noFill/>
        </p:spPr>
        <p:txBody>
          <a:bodyPr wrap="square" rtlCol="0">
            <a:spAutoFit/>
          </a:bodyPr>
          <a:lstStyle/>
          <a:p>
            <a:r>
              <a:rPr lang="x-none" altLang="en-US" b="1">
                <a:solidFill>
                  <a:srgbClr val="FF0000"/>
                </a:solidFill>
              </a:rPr>
              <a:t>COLUMN DECODER</a:t>
            </a:r>
          </a:p>
        </p:txBody>
      </p:sp>
      <p:sp>
        <p:nvSpPr>
          <p:cNvPr id="22" name="Text Box 21"/>
          <p:cNvSpPr txBox="1"/>
          <p:nvPr/>
        </p:nvSpPr>
        <p:spPr>
          <a:xfrm>
            <a:off x="2087880" y="1390650"/>
            <a:ext cx="370205" cy="3108960"/>
          </a:xfrm>
          <a:prstGeom prst="rect">
            <a:avLst/>
          </a:prstGeom>
          <a:noFill/>
        </p:spPr>
        <p:txBody>
          <a:bodyPr wrap="square" rtlCol="0">
            <a:spAutoFit/>
          </a:bodyPr>
          <a:lstStyle/>
          <a:p>
            <a:r>
              <a:rPr lang="x-none" altLang="en-US" b="1">
                <a:solidFill>
                  <a:srgbClr val="FF0000"/>
                </a:solidFill>
              </a:rPr>
              <a:t>R</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W</a:t>
            </a:r>
            <a:endParaRPr lang="x-none" altLang="en-US" b="1">
              <a:solidFill>
                <a:srgbClr val="FF0000"/>
              </a:solidFill>
            </a:endParaRPr>
          </a:p>
          <a:p>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C</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R</a:t>
            </a:r>
          </a:p>
        </p:txBody>
      </p:sp>
      <p:sp>
        <p:nvSpPr>
          <p:cNvPr id="24" name="Text Box 23"/>
          <p:cNvSpPr txBox="1"/>
          <p:nvPr/>
        </p:nvSpPr>
        <p:spPr>
          <a:xfrm>
            <a:off x="524510" y="1718310"/>
            <a:ext cx="1570355" cy="640080"/>
          </a:xfrm>
          <a:prstGeom prst="rect">
            <a:avLst/>
          </a:prstGeom>
          <a:noFill/>
        </p:spPr>
        <p:txBody>
          <a:bodyPr wrap="square" rtlCol="0" anchor="t">
            <a:spAutoFit/>
          </a:bodyPr>
          <a:lstStyle/>
          <a:p>
            <a:r>
              <a:rPr lang="x-none" altLang="en-US" b="1">
                <a:solidFill>
                  <a:schemeClr val="accent1">
                    <a:lumMod val="75000"/>
                  </a:schemeClr>
                </a:solidFill>
              </a:rPr>
              <a:t>ROW 0, </a:t>
            </a:r>
            <a:endParaRPr lang="x-none" altLang="en-US" b="1">
              <a:solidFill>
                <a:schemeClr val="accent1">
                  <a:lumMod val="75000"/>
                </a:schemeClr>
              </a:solidFill>
            </a:endParaRPr>
          </a:p>
          <a:p>
            <a:r>
              <a:rPr lang="x-none" altLang="en-US" b="1">
                <a:solidFill>
                  <a:schemeClr val="accent1">
                    <a:lumMod val="75000"/>
                  </a:schemeClr>
                </a:solidFill>
              </a:rPr>
              <a:t>COLUMN 0</a:t>
            </a:r>
          </a:p>
        </p:txBody>
      </p:sp>
      <p:sp>
        <p:nvSpPr>
          <p:cNvPr id="25" name="Text Box 24"/>
          <p:cNvSpPr txBox="1"/>
          <p:nvPr/>
        </p:nvSpPr>
        <p:spPr>
          <a:xfrm>
            <a:off x="7501890" y="1552575"/>
            <a:ext cx="4252595" cy="4754880"/>
          </a:xfrm>
          <a:prstGeom prst="rect">
            <a:avLst/>
          </a:prstGeom>
          <a:noFill/>
        </p:spPr>
        <p:txBody>
          <a:bodyPr wrap="square" rtlCol="0">
            <a:spAutoFit/>
          </a:bodyPr>
          <a:lstStyle/>
          <a:p>
            <a:r>
              <a:rPr lang="x-none" altLang="en-US"/>
              <a:t>Consider a set of requests from two applications</a:t>
            </a:r>
            <a:endParaRPr lang="x-none" altLang="en-US"/>
          </a:p>
          <a:p>
            <a:endParaRPr lang="x-none" altLang="en-US"/>
          </a:p>
          <a:p>
            <a:r>
              <a:rPr lang="x-none" altLang="en-US" b="1"/>
              <a:t>Application 1</a:t>
            </a:r>
            <a:endParaRPr lang="x-none" altLang="en-US" b="1"/>
          </a:p>
          <a:p>
            <a:endParaRPr lang="x-none" altLang="en-US" b="1"/>
          </a:p>
          <a:p>
            <a:r>
              <a:rPr lang="x-none" altLang="en-US" b="1">
                <a:solidFill>
                  <a:schemeClr val="accent5"/>
                </a:solidFill>
              </a:rPr>
              <a:t>ROW 0, COLUMN 0</a:t>
            </a:r>
            <a:endParaRPr lang="x-none" altLang="en-US" b="1">
              <a:solidFill>
                <a:schemeClr val="accent5"/>
              </a:solidFill>
            </a:endParaRPr>
          </a:p>
          <a:p>
            <a:r>
              <a:rPr lang="x-none" altLang="en-US"/>
              <a:t>ROW 0, COLUMN 1</a:t>
            </a:r>
            <a:endParaRPr lang="x-none" altLang="en-US"/>
          </a:p>
          <a:p>
            <a:r>
              <a:rPr lang="x-none" altLang="en-US"/>
              <a:t>ROW 0, COLUMN 2</a:t>
            </a:r>
            <a:endParaRPr lang="x-none" altLang="en-US"/>
          </a:p>
          <a:p>
            <a:r>
              <a:rPr lang="x-none" altLang="en-US"/>
              <a:t>ROW 1, COLUMN 1</a:t>
            </a:r>
            <a:endParaRPr lang="x-none" altLang="en-US"/>
          </a:p>
          <a:p>
            <a:r>
              <a:rPr lang="x-none" altLang="en-US"/>
              <a:t>ROW 1, COLUMN 2</a:t>
            </a:r>
            <a:endParaRPr lang="x-none" altLang="en-US"/>
          </a:p>
          <a:p>
            <a:endParaRPr lang="x-none" altLang="en-US"/>
          </a:p>
          <a:p>
            <a:r>
              <a:rPr lang="x-none" altLang="en-US" b="1"/>
              <a:t>Application 2</a:t>
            </a:r>
            <a:endParaRPr lang="x-none" altLang="en-US" b="1"/>
          </a:p>
          <a:p>
            <a:endParaRPr lang="x-none" altLang="en-US" b="1"/>
          </a:p>
          <a:p>
            <a:r>
              <a:rPr lang="x-none" altLang="en-US"/>
              <a:t>ROW 1, COLUMN 5</a:t>
            </a:r>
            <a:endParaRPr lang="x-none" altLang="en-US"/>
          </a:p>
          <a:p>
            <a:r>
              <a:rPr lang="x-none" altLang="en-US"/>
              <a:t>ROW 2, COLUMN 3</a:t>
            </a:r>
            <a:endParaRPr lang="x-none" altLang="en-US"/>
          </a:p>
          <a:p>
            <a:r>
              <a:rPr lang="x-none" altLang="en-US"/>
              <a:t>ROW 5, COLUMN 1</a:t>
            </a:r>
            <a:endParaRPr lang="x-none" altLang="en-US"/>
          </a:p>
          <a:p>
            <a:r>
              <a:rPr lang="x-none" altLang="en-US"/>
              <a:t>ROW 7, COLUMN 2</a:t>
            </a:r>
          </a:p>
        </p:txBody>
      </p:sp>
      <p:cxnSp>
        <p:nvCxnSpPr>
          <p:cNvPr id="26" name="Straight Arrow Connector 25"/>
          <p:cNvCxnSpPr>
            <a:stCxn id="10" idx="2"/>
          </p:cNvCxnSpPr>
          <p:nvPr/>
        </p:nvCxnSpPr>
        <p:spPr>
          <a:xfrm flipH="1">
            <a:off x="4049395" y="6062345"/>
            <a:ext cx="3175" cy="40576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FR-FCFS policy</a:t>
            </a:r>
          </a:p>
        </p:txBody>
      </p:sp>
      <p:graphicFrame>
        <p:nvGraphicFramePr>
          <p:cNvPr id="4" name="Content Placeholder 3"/>
          <p:cNvGraphicFramePr>
            <a:graphicFrameLocks noGrp="1"/>
          </p:cNvGraphicFramePr>
          <p:nvPr>
            <p:ph idx="1"/>
          </p:nvPr>
        </p:nvGraphicFramePr>
        <p:xfrm>
          <a:off x="2973070" y="1470025"/>
          <a:ext cx="1736725" cy="2926080"/>
        </p:xfrm>
        <a:graphic>
          <a:graphicData uri="http://schemas.openxmlformats.org/drawingml/2006/table">
            <a:tbl>
              <a:tblPr firstRow="1" bandRow="1">
                <a:tableStyleId>{5C22544A-7EE6-4342-B048-85BDC9FD1C3A}</a:tableStyleId>
              </a:tblPr>
              <a:tblGrid>
                <a:gridCol w="217170"/>
                <a:gridCol w="217170"/>
                <a:gridCol w="217170"/>
                <a:gridCol w="217170"/>
                <a:gridCol w="216535"/>
                <a:gridCol w="217805"/>
                <a:gridCol w="216535"/>
                <a:gridCol w="217170"/>
              </a:tblGrid>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bl>
          </a:graphicData>
        </a:graphic>
      </p:graphicFrame>
      <p:graphicFrame>
        <p:nvGraphicFramePr>
          <p:cNvPr id="5" name="Table 4"/>
          <p:cNvGraphicFramePr/>
          <p:nvPr/>
        </p:nvGraphicFramePr>
        <p:xfrm>
          <a:off x="2962275" y="4759960"/>
          <a:ext cx="1743710" cy="365760"/>
        </p:xfrm>
        <a:graphic>
          <a:graphicData uri="http://schemas.openxmlformats.org/drawingml/2006/table">
            <a:tbl>
              <a:tblPr firstRow="1" bandRow="1">
                <a:tableStyleId>{5C22544A-7EE6-4342-B048-85BDC9FD1C3A}</a:tableStyleId>
              </a:tblPr>
              <a:tblGrid>
                <a:gridCol w="217805"/>
                <a:gridCol w="218440"/>
                <a:gridCol w="217805"/>
                <a:gridCol w="217805"/>
                <a:gridCol w="217805"/>
                <a:gridCol w="218440"/>
                <a:gridCol w="217805"/>
                <a:gridCol w="217805"/>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C000"/>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r>
            </a:tbl>
          </a:graphicData>
        </a:graphic>
      </p:graphicFrame>
      <p:cxnSp>
        <p:nvCxnSpPr>
          <p:cNvPr id="6" name="Straight Arrow Connector 5"/>
          <p:cNvCxnSpPr>
            <a:stCxn id="4" idx="2"/>
            <a:endCxn id="5" idx="0"/>
          </p:cNvCxnSpPr>
          <p:nvPr/>
        </p:nvCxnSpPr>
        <p:spPr>
          <a:xfrm flipH="1">
            <a:off x="3834130" y="4396105"/>
            <a:ext cx="7620" cy="3638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flipH="1">
            <a:off x="3831590" y="5125720"/>
            <a:ext cx="2540" cy="56642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3314700" y="6355080"/>
            <a:ext cx="1325245" cy="365760"/>
          </a:xfrm>
          <a:prstGeom prst="rect">
            <a:avLst/>
          </a:prstGeom>
          <a:noFill/>
        </p:spPr>
        <p:txBody>
          <a:bodyPr wrap="square" rtlCol="0">
            <a:spAutoFit/>
          </a:bodyPr>
          <a:lstStyle/>
          <a:p>
            <a:r>
              <a:rPr lang="x-none" altLang="en-US" b="1"/>
              <a:t>      DATA</a:t>
            </a:r>
          </a:p>
        </p:txBody>
      </p:sp>
      <p:graphicFrame>
        <p:nvGraphicFramePr>
          <p:cNvPr id="10" name="Table 9"/>
          <p:cNvGraphicFramePr/>
          <p:nvPr/>
        </p:nvGraphicFramePr>
        <p:xfrm>
          <a:off x="2962910" y="5696585"/>
          <a:ext cx="2179320" cy="365760"/>
        </p:xfrm>
        <a:graphic>
          <a:graphicData uri="http://schemas.openxmlformats.org/drawingml/2006/table">
            <a:tbl>
              <a:tblPr firstRow="1" bandRow="1">
                <a:tableStyleId>{5C22544A-7EE6-4342-B048-85BDC9FD1C3A}</a:tableStyleId>
              </a:tblPr>
              <a:tblGrid>
                <a:gridCol w="272415"/>
                <a:gridCol w="272415"/>
                <a:gridCol w="272415"/>
                <a:gridCol w="273050"/>
                <a:gridCol w="271780"/>
                <a:gridCol w="272415"/>
                <a:gridCol w="272415"/>
                <a:gridCol w="272415"/>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graphicFrame>
        <p:nvGraphicFramePr>
          <p:cNvPr id="12" name="Table 11"/>
          <p:cNvGraphicFramePr/>
          <p:nvPr/>
        </p:nvGraphicFramePr>
        <p:xfrm>
          <a:off x="2177415" y="1470025"/>
          <a:ext cx="208280" cy="2926080"/>
        </p:xfrm>
        <a:graphic>
          <a:graphicData uri="http://schemas.openxmlformats.org/drawingml/2006/table">
            <a:tbl>
              <a:tblPr firstRow="1" bandRow="1">
                <a:tableStyleId>{5C22544A-7EE6-4342-B048-85BDC9FD1C3A}</a:tableStyleId>
              </a:tblPr>
              <a:tblGrid>
                <a:gridCol w="208280"/>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cxnSp>
        <p:nvCxnSpPr>
          <p:cNvPr id="13" name="Straight Arrow Connector 12"/>
          <p:cNvCxnSpPr>
            <a:stCxn id="12" idx="3"/>
            <a:endCxn id="4" idx="1"/>
          </p:cNvCxnSpPr>
          <p:nvPr/>
        </p:nvCxnSpPr>
        <p:spPr>
          <a:xfrm>
            <a:off x="2385695" y="2933065"/>
            <a:ext cx="587375"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1"/>
          </p:cNvCxnSpPr>
          <p:nvPr/>
        </p:nvCxnSpPr>
        <p:spPr>
          <a:xfrm>
            <a:off x="1454785" y="2927350"/>
            <a:ext cx="722630" cy="571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598170" y="2716530"/>
            <a:ext cx="1050925" cy="365760"/>
          </a:xfrm>
          <a:prstGeom prst="rect">
            <a:avLst/>
          </a:prstGeom>
          <a:noFill/>
        </p:spPr>
        <p:txBody>
          <a:bodyPr wrap="square" rtlCol="0">
            <a:spAutoFit/>
          </a:bodyPr>
          <a:lstStyle/>
          <a:p>
            <a:r>
              <a:rPr lang="x-none" altLang="en-US" b="1"/>
              <a:t>ROW 0</a:t>
            </a:r>
          </a:p>
        </p:txBody>
      </p:sp>
      <p:sp>
        <p:nvSpPr>
          <p:cNvPr id="17" name="Text Box 16"/>
          <p:cNvSpPr txBox="1"/>
          <p:nvPr/>
        </p:nvSpPr>
        <p:spPr>
          <a:xfrm>
            <a:off x="936625" y="5643880"/>
            <a:ext cx="1487805" cy="365760"/>
          </a:xfrm>
          <a:prstGeom prst="rect">
            <a:avLst/>
          </a:prstGeom>
          <a:noFill/>
        </p:spPr>
        <p:txBody>
          <a:bodyPr wrap="square" rtlCol="0">
            <a:spAutoFit/>
          </a:bodyPr>
          <a:lstStyle/>
          <a:p>
            <a:r>
              <a:rPr lang="x-none" altLang="en-US" b="1"/>
              <a:t>COLUMN 0</a:t>
            </a:r>
          </a:p>
        </p:txBody>
      </p:sp>
      <p:cxnSp>
        <p:nvCxnSpPr>
          <p:cNvPr id="19" name="Straight Arrow Connector 18"/>
          <p:cNvCxnSpPr>
            <a:endCxn id="10" idx="1"/>
          </p:cNvCxnSpPr>
          <p:nvPr/>
        </p:nvCxnSpPr>
        <p:spPr>
          <a:xfrm flipV="1">
            <a:off x="2166620" y="5879465"/>
            <a:ext cx="796290" cy="2286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936625" y="4726647"/>
            <a:ext cx="1761490" cy="365760"/>
          </a:xfrm>
          <a:prstGeom prst="rect">
            <a:avLst/>
          </a:prstGeom>
          <a:noFill/>
        </p:spPr>
        <p:txBody>
          <a:bodyPr wrap="square" rtlCol="0">
            <a:spAutoFit/>
          </a:bodyPr>
          <a:lstStyle/>
          <a:p>
            <a:r>
              <a:rPr lang="x-none" altLang="en-US" b="1" dirty="0">
                <a:solidFill>
                  <a:srgbClr val="FF0000"/>
                </a:solidFill>
              </a:rPr>
              <a:t>ROW BUFFER</a:t>
            </a:r>
          </a:p>
        </p:txBody>
      </p:sp>
      <p:sp>
        <p:nvSpPr>
          <p:cNvPr id="21" name="Text Box 20"/>
          <p:cNvSpPr txBox="1"/>
          <p:nvPr/>
        </p:nvSpPr>
        <p:spPr>
          <a:xfrm>
            <a:off x="2943225" y="5708015"/>
            <a:ext cx="2182495" cy="365760"/>
          </a:xfrm>
          <a:prstGeom prst="rect">
            <a:avLst/>
          </a:prstGeom>
          <a:noFill/>
        </p:spPr>
        <p:txBody>
          <a:bodyPr wrap="square" rtlCol="0">
            <a:spAutoFit/>
          </a:bodyPr>
          <a:lstStyle/>
          <a:p>
            <a:r>
              <a:rPr lang="x-none" altLang="en-US" b="1">
                <a:solidFill>
                  <a:srgbClr val="FF0000"/>
                </a:solidFill>
              </a:rPr>
              <a:t>COLUMN DECODER</a:t>
            </a:r>
          </a:p>
        </p:txBody>
      </p:sp>
      <p:sp>
        <p:nvSpPr>
          <p:cNvPr id="22" name="Text Box 21"/>
          <p:cNvSpPr txBox="1"/>
          <p:nvPr/>
        </p:nvSpPr>
        <p:spPr>
          <a:xfrm>
            <a:off x="2087880" y="1390650"/>
            <a:ext cx="370205" cy="3108960"/>
          </a:xfrm>
          <a:prstGeom prst="rect">
            <a:avLst/>
          </a:prstGeom>
          <a:noFill/>
        </p:spPr>
        <p:txBody>
          <a:bodyPr wrap="square" rtlCol="0">
            <a:spAutoFit/>
          </a:bodyPr>
          <a:lstStyle/>
          <a:p>
            <a:r>
              <a:rPr lang="x-none" altLang="en-US" b="1">
                <a:solidFill>
                  <a:srgbClr val="FF0000"/>
                </a:solidFill>
              </a:rPr>
              <a:t>R</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W</a:t>
            </a:r>
            <a:endParaRPr lang="x-none" altLang="en-US" b="1">
              <a:solidFill>
                <a:srgbClr val="FF0000"/>
              </a:solidFill>
            </a:endParaRPr>
          </a:p>
          <a:p>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C</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R</a:t>
            </a:r>
          </a:p>
        </p:txBody>
      </p:sp>
      <p:sp>
        <p:nvSpPr>
          <p:cNvPr id="24" name="Text Box 23"/>
          <p:cNvSpPr txBox="1"/>
          <p:nvPr/>
        </p:nvSpPr>
        <p:spPr>
          <a:xfrm>
            <a:off x="524510" y="1718310"/>
            <a:ext cx="1570355" cy="640080"/>
          </a:xfrm>
          <a:prstGeom prst="rect">
            <a:avLst/>
          </a:prstGeom>
          <a:noFill/>
        </p:spPr>
        <p:txBody>
          <a:bodyPr wrap="square" rtlCol="0" anchor="t">
            <a:spAutoFit/>
          </a:bodyPr>
          <a:lstStyle/>
          <a:p>
            <a:r>
              <a:rPr lang="x-none" altLang="en-US" b="1">
                <a:solidFill>
                  <a:schemeClr val="accent1">
                    <a:lumMod val="75000"/>
                  </a:schemeClr>
                </a:solidFill>
              </a:rPr>
              <a:t>ROW 0, </a:t>
            </a:r>
            <a:endParaRPr lang="x-none" altLang="en-US" b="1">
              <a:solidFill>
                <a:schemeClr val="accent1">
                  <a:lumMod val="75000"/>
                </a:schemeClr>
              </a:solidFill>
            </a:endParaRPr>
          </a:p>
          <a:p>
            <a:r>
              <a:rPr lang="x-none" altLang="en-US" b="1">
                <a:solidFill>
                  <a:schemeClr val="accent1">
                    <a:lumMod val="75000"/>
                  </a:schemeClr>
                </a:solidFill>
              </a:rPr>
              <a:t>COLUMN 0</a:t>
            </a:r>
          </a:p>
        </p:txBody>
      </p:sp>
      <p:sp>
        <p:nvSpPr>
          <p:cNvPr id="25" name="Text Box 24"/>
          <p:cNvSpPr txBox="1"/>
          <p:nvPr/>
        </p:nvSpPr>
        <p:spPr>
          <a:xfrm>
            <a:off x="7501890" y="1552575"/>
            <a:ext cx="4252595" cy="4754880"/>
          </a:xfrm>
          <a:prstGeom prst="rect">
            <a:avLst/>
          </a:prstGeom>
          <a:noFill/>
        </p:spPr>
        <p:txBody>
          <a:bodyPr wrap="square" rtlCol="0">
            <a:spAutoFit/>
          </a:bodyPr>
          <a:lstStyle/>
          <a:p>
            <a:r>
              <a:rPr lang="x-none" altLang="en-US"/>
              <a:t>Consider a set of requests from two applications</a:t>
            </a:r>
            <a:endParaRPr lang="x-none" altLang="en-US"/>
          </a:p>
          <a:p>
            <a:endParaRPr lang="x-none" altLang="en-US"/>
          </a:p>
          <a:p>
            <a:r>
              <a:rPr lang="x-none" altLang="en-US" b="1"/>
              <a:t>Application 1</a:t>
            </a:r>
            <a:endParaRPr lang="x-none" altLang="en-US" b="1"/>
          </a:p>
          <a:p>
            <a:endParaRPr lang="x-none" altLang="en-US" b="1"/>
          </a:p>
          <a:p>
            <a:r>
              <a:rPr lang="x-none" altLang="en-US" b="1">
                <a:solidFill>
                  <a:schemeClr val="accent5"/>
                </a:solidFill>
              </a:rPr>
              <a:t>ROW 0, COLUMN 0</a:t>
            </a:r>
            <a:endParaRPr lang="x-none" altLang="en-US" b="1">
              <a:solidFill>
                <a:schemeClr val="accent5"/>
              </a:solidFill>
            </a:endParaRPr>
          </a:p>
          <a:p>
            <a:r>
              <a:rPr lang="x-none" altLang="en-US"/>
              <a:t>ROW 0, COLUMN 1</a:t>
            </a:r>
            <a:endParaRPr lang="x-none" altLang="en-US"/>
          </a:p>
          <a:p>
            <a:r>
              <a:rPr lang="x-none" altLang="en-US"/>
              <a:t>ROW 0, COLUMN 2</a:t>
            </a:r>
            <a:endParaRPr lang="x-none" altLang="en-US"/>
          </a:p>
          <a:p>
            <a:r>
              <a:rPr lang="x-none" altLang="en-US"/>
              <a:t>ROW 1, COLUMN 1</a:t>
            </a:r>
            <a:endParaRPr lang="x-none" altLang="en-US"/>
          </a:p>
          <a:p>
            <a:r>
              <a:rPr lang="x-none" altLang="en-US"/>
              <a:t>ROW 1, COLUMN 2</a:t>
            </a:r>
            <a:endParaRPr lang="x-none" altLang="en-US"/>
          </a:p>
          <a:p>
            <a:endParaRPr lang="x-none" altLang="en-US"/>
          </a:p>
          <a:p>
            <a:r>
              <a:rPr lang="x-none" altLang="en-US" b="1"/>
              <a:t>Application 2</a:t>
            </a:r>
            <a:endParaRPr lang="x-none" altLang="en-US" b="1"/>
          </a:p>
          <a:p>
            <a:endParaRPr lang="x-none" altLang="en-US" b="1"/>
          </a:p>
          <a:p>
            <a:r>
              <a:rPr lang="x-none" altLang="en-US"/>
              <a:t>ROW 1, COLUMN 5</a:t>
            </a:r>
            <a:endParaRPr lang="x-none" altLang="en-US"/>
          </a:p>
          <a:p>
            <a:r>
              <a:rPr lang="x-none" altLang="en-US"/>
              <a:t>ROW 2, COLUMN 3</a:t>
            </a:r>
            <a:endParaRPr lang="x-none" altLang="en-US"/>
          </a:p>
          <a:p>
            <a:r>
              <a:rPr lang="x-none" altLang="en-US"/>
              <a:t>ROW 5, COLUMN 1</a:t>
            </a:r>
            <a:endParaRPr lang="x-none" altLang="en-US"/>
          </a:p>
          <a:p>
            <a:r>
              <a:rPr lang="x-none" altLang="en-US"/>
              <a:t>ROW 7, COLUMN 2</a:t>
            </a:r>
          </a:p>
        </p:txBody>
      </p:sp>
      <p:cxnSp>
        <p:nvCxnSpPr>
          <p:cNvPr id="26" name="Straight Arrow Connector 25"/>
          <p:cNvCxnSpPr>
            <a:stCxn id="10" idx="2"/>
          </p:cNvCxnSpPr>
          <p:nvPr/>
        </p:nvCxnSpPr>
        <p:spPr>
          <a:xfrm flipH="1">
            <a:off x="4049395" y="6062345"/>
            <a:ext cx="3175" cy="40576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FR-FCFS policy</a:t>
            </a:r>
          </a:p>
        </p:txBody>
      </p:sp>
      <p:graphicFrame>
        <p:nvGraphicFramePr>
          <p:cNvPr id="4" name="Content Placeholder 3"/>
          <p:cNvGraphicFramePr>
            <a:graphicFrameLocks noGrp="1"/>
          </p:cNvGraphicFramePr>
          <p:nvPr>
            <p:ph idx="1"/>
          </p:nvPr>
        </p:nvGraphicFramePr>
        <p:xfrm>
          <a:off x="2973070" y="1470025"/>
          <a:ext cx="1736725" cy="2926080"/>
        </p:xfrm>
        <a:graphic>
          <a:graphicData uri="http://schemas.openxmlformats.org/drawingml/2006/table">
            <a:tbl>
              <a:tblPr firstRow="1" bandRow="1">
                <a:tableStyleId>{5C22544A-7EE6-4342-B048-85BDC9FD1C3A}</a:tableStyleId>
              </a:tblPr>
              <a:tblGrid>
                <a:gridCol w="217170"/>
                <a:gridCol w="217170"/>
                <a:gridCol w="217170"/>
                <a:gridCol w="217170"/>
                <a:gridCol w="216535"/>
                <a:gridCol w="217805"/>
                <a:gridCol w="216535"/>
                <a:gridCol w="217170"/>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bl>
          </a:graphicData>
        </a:graphic>
      </p:graphicFrame>
      <p:graphicFrame>
        <p:nvGraphicFramePr>
          <p:cNvPr id="5" name="Table 4"/>
          <p:cNvGraphicFramePr/>
          <p:nvPr/>
        </p:nvGraphicFramePr>
        <p:xfrm>
          <a:off x="2962275" y="4759960"/>
          <a:ext cx="1743710" cy="365760"/>
        </p:xfrm>
        <a:graphic>
          <a:graphicData uri="http://schemas.openxmlformats.org/drawingml/2006/table">
            <a:tbl>
              <a:tblPr firstRow="1" bandRow="1">
                <a:tableStyleId>{5C22544A-7EE6-4342-B048-85BDC9FD1C3A}</a:tableStyleId>
              </a:tblPr>
              <a:tblGrid>
                <a:gridCol w="217805"/>
                <a:gridCol w="218440"/>
                <a:gridCol w="217805"/>
                <a:gridCol w="217805"/>
                <a:gridCol w="217805"/>
                <a:gridCol w="218440"/>
                <a:gridCol w="217805"/>
                <a:gridCol w="217805"/>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r>
            </a:tbl>
          </a:graphicData>
        </a:graphic>
      </p:graphicFrame>
      <p:cxnSp>
        <p:nvCxnSpPr>
          <p:cNvPr id="6" name="Straight Arrow Connector 5"/>
          <p:cNvCxnSpPr>
            <a:stCxn id="4" idx="2"/>
            <a:endCxn id="5" idx="0"/>
          </p:cNvCxnSpPr>
          <p:nvPr/>
        </p:nvCxnSpPr>
        <p:spPr>
          <a:xfrm flipH="1">
            <a:off x="3834130" y="4396105"/>
            <a:ext cx="7620" cy="3638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flipH="1">
            <a:off x="3831590" y="5125720"/>
            <a:ext cx="2540" cy="56642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3314700" y="6355080"/>
            <a:ext cx="1325245" cy="365760"/>
          </a:xfrm>
          <a:prstGeom prst="rect">
            <a:avLst/>
          </a:prstGeom>
          <a:noFill/>
        </p:spPr>
        <p:txBody>
          <a:bodyPr wrap="square" rtlCol="0">
            <a:spAutoFit/>
          </a:bodyPr>
          <a:lstStyle/>
          <a:p>
            <a:r>
              <a:rPr lang="x-none" altLang="en-US" b="1"/>
              <a:t>      DATA</a:t>
            </a:r>
          </a:p>
        </p:txBody>
      </p:sp>
      <p:graphicFrame>
        <p:nvGraphicFramePr>
          <p:cNvPr id="10" name="Table 9"/>
          <p:cNvGraphicFramePr/>
          <p:nvPr/>
        </p:nvGraphicFramePr>
        <p:xfrm>
          <a:off x="2962910" y="5696585"/>
          <a:ext cx="2179320" cy="365760"/>
        </p:xfrm>
        <a:graphic>
          <a:graphicData uri="http://schemas.openxmlformats.org/drawingml/2006/table">
            <a:tbl>
              <a:tblPr firstRow="1" bandRow="1">
                <a:tableStyleId>{5C22544A-7EE6-4342-B048-85BDC9FD1C3A}</a:tableStyleId>
              </a:tblPr>
              <a:tblGrid>
                <a:gridCol w="272415"/>
                <a:gridCol w="272415"/>
                <a:gridCol w="272415"/>
                <a:gridCol w="273050"/>
                <a:gridCol w="271780"/>
                <a:gridCol w="272415"/>
                <a:gridCol w="272415"/>
                <a:gridCol w="272415"/>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graphicFrame>
        <p:nvGraphicFramePr>
          <p:cNvPr id="12" name="Table 11"/>
          <p:cNvGraphicFramePr/>
          <p:nvPr/>
        </p:nvGraphicFramePr>
        <p:xfrm>
          <a:off x="2177415" y="1470025"/>
          <a:ext cx="208280" cy="2926080"/>
        </p:xfrm>
        <a:graphic>
          <a:graphicData uri="http://schemas.openxmlformats.org/drawingml/2006/table">
            <a:tbl>
              <a:tblPr firstRow="1" bandRow="1">
                <a:tableStyleId>{5C22544A-7EE6-4342-B048-85BDC9FD1C3A}</a:tableStyleId>
              </a:tblPr>
              <a:tblGrid>
                <a:gridCol w="208280"/>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cxnSp>
        <p:nvCxnSpPr>
          <p:cNvPr id="13" name="Straight Arrow Connector 12"/>
          <p:cNvCxnSpPr>
            <a:stCxn id="12" idx="3"/>
            <a:endCxn id="4" idx="1"/>
          </p:cNvCxnSpPr>
          <p:nvPr/>
        </p:nvCxnSpPr>
        <p:spPr>
          <a:xfrm>
            <a:off x="2385695" y="2933065"/>
            <a:ext cx="587375"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1"/>
          </p:cNvCxnSpPr>
          <p:nvPr/>
        </p:nvCxnSpPr>
        <p:spPr>
          <a:xfrm>
            <a:off x="1454785" y="2927350"/>
            <a:ext cx="722630" cy="571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598170" y="2716530"/>
            <a:ext cx="1050925" cy="365760"/>
          </a:xfrm>
          <a:prstGeom prst="rect">
            <a:avLst/>
          </a:prstGeom>
          <a:noFill/>
        </p:spPr>
        <p:txBody>
          <a:bodyPr wrap="square" rtlCol="0">
            <a:spAutoFit/>
          </a:bodyPr>
          <a:lstStyle/>
          <a:p>
            <a:r>
              <a:rPr lang="x-none" altLang="en-US" b="1"/>
              <a:t>ROW 0</a:t>
            </a:r>
          </a:p>
        </p:txBody>
      </p:sp>
      <p:sp>
        <p:nvSpPr>
          <p:cNvPr id="20" name="Text Box 19"/>
          <p:cNvSpPr txBox="1"/>
          <p:nvPr/>
        </p:nvSpPr>
        <p:spPr>
          <a:xfrm>
            <a:off x="1342390" y="4721860"/>
            <a:ext cx="1761490" cy="365760"/>
          </a:xfrm>
          <a:prstGeom prst="rect">
            <a:avLst/>
          </a:prstGeom>
          <a:noFill/>
        </p:spPr>
        <p:txBody>
          <a:bodyPr wrap="square" rtlCol="0">
            <a:spAutoFit/>
          </a:bodyPr>
          <a:lstStyle/>
          <a:p>
            <a:r>
              <a:rPr lang="x-none" altLang="en-US" b="1">
                <a:solidFill>
                  <a:srgbClr val="FF0000"/>
                </a:solidFill>
              </a:rPr>
              <a:t>ROW BUFFER</a:t>
            </a:r>
          </a:p>
        </p:txBody>
      </p:sp>
      <p:sp>
        <p:nvSpPr>
          <p:cNvPr id="21" name="Text Box 20"/>
          <p:cNvSpPr txBox="1"/>
          <p:nvPr/>
        </p:nvSpPr>
        <p:spPr>
          <a:xfrm>
            <a:off x="2943225" y="5708015"/>
            <a:ext cx="2182495" cy="365760"/>
          </a:xfrm>
          <a:prstGeom prst="rect">
            <a:avLst/>
          </a:prstGeom>
          <a:noFill/>
        </p:spPr>
        <p:txBody>
          <a:bodyPr wrap="square" rtlCol="0">
            <a:spAutoFit/>
          </a:bodyPr>
          <a:lstStyle/>
          <a:p>
            <a:r>
              <a:rPr lang="x-none" altLang="en-US" b="1">
                <a:solidFill>
                  <a:srgbClr val="FF0000"/>
                </a:solidFill>
              </a:rPr>
              <a:t>COLUMN DECODER</a:t>
            </a:r>
          </a:p>
        </p:txBody>
      </p:sp>
      <p:sp>
        <p:nvSpPr>
          <p:cNvPr id="22" name="Text Box 21"/>
          <p:cNvSpPr txBox="1"/>
          <p:nvPr/>
        </p:nvSpPr>
        <p:spPr>
          <a:xfrm>
            <a:off x="2087880" y="1390650"/>
            <a:ext cx="370205" cy="3108960"/>
          </a:xfrm>
          <a:prstGeom prst="rect">
            <a:avLst/>
          </a:prstGeom>
          <a:noFill/>
        </p:spPr>
        <p:txBody>
          <a:bodyPr wrap="square" rtlCol="0">
            <a:spAutoFit/>
          </a:bodyPr>
          <a:lstStyle/>
          <a:p>
            <a:r>
              <a:rPr lang="x-none" altLang="en-US" b="1">
                <a:solidFill>
                  <a:srgbClr val="FF0000"/>
                </a:solidFill>
              </a:rPr>
              <a:t>R</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W</a:t>
            </a:r>
            <a:endParaRPr lang="x-none" altLang="en-US" b="1">
              <a:solidFill>
                <a:srgbClr val="FF0000"/>
              </a:solidFill>
            </a:endParaRPr>
          </a:p>
          <a:p>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C</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R</a:t>
            </a:r>
          </a:p>
        </p:txBody>
      </p:sp>
      <p:sp>
        <p:nvSpPr>
          <p:cNvPr id="24" name="Text Box 23"/>
          <p:cNvSpPr txBox="1"/>
          <p:nvPr/>
        </p:nvSpPr>
        <p:spPr>
          <a:xfrm>
            <a:off x="524510" y="1718310"/>
            <a:ext cx="1570355" cy="640080"/>
          </a:xfrm>
          <a:prstGeom prst="rect">
            <a:avLst/>
          </a:prstGeom>
          <a:noFill/>
        </p:spPr>
        <p:txBody>
          <a:bodyPr wrap="square" rtlCol="0" anchor="t">
            <a:spAutoFit/>
          </a:bodyPr>
          <a:lstStyle/>
          <a:p>
            <a:r>
              <a:rPr lang="x-none" altLang="en-US" b="1">
                <a:solidFill>
                  <a:schemeClr val="accent1">
                    <a:lumMod val="75000"/>
                  </a:schemeClr>
                </a:solidFill>
              </a:rPr>
              <a:t>ROW 0, </a:t>
            </a:r>
            <a:endParaRPr lang="x-none" altLang="en-US" b="1">
              <a:solidFill>
                <a:schemeClr val="accent1">
                  <a:lumMod val="75000"/>
                </a:schemeClr>
              </a:solidFill>
            </a:endParaRPr>
          </a:p>
          <a:p>
            <a:r>
              <a:rPr lang="x-none" altLang="en-US" b="1">
                <a:solidFill>
                  <a:schemeClr val="accent1">
                    <a:lumMod val="75000"/>
                  </a:schemeClr>
                </a:solidFill>
              </a:rPr>
              <a:t>COLUMN 1</a:t>
            </a:r>
          </a:p>
        </p:txBody>
      </p:sp>
      <p:sp>
        <p:nvSpPr>
          <p:cNvPr id="25" name="Text Box 24"/>
          <p:cNvSpPr txBox="1"/>
          <p:nvPr/>
        </p:nvSpPr>
        <p:spPr>
          <a:xfrm>
            <a:off x="7501890" y="1552575"/>
            <a:ext cx="4252595" cy="4754880"/>
          </a:xfrm>
          <a:prstGeom prst="rect">
            <a:avLst/>
          </a:prstGeom>
          <a:noFill/>
        </p:spPr>
        <p:txBody>
          <a:bodyPr wrap="square" rtlCol="0">
            <a:spAutoFit/>
          </a:bodyPr>
          <a:lstStyle/>
          <a:p>
            <a:r>
              <a:rPr lang="x-none" altLang="en-US" dirty="0"/>
              <a:t>Consider a set of requests from two applications</a:t>
            </a:r>
            <a:endParaRPr lang="x-none" altLang="en-US" dirty="0"/>
          </a:p>
          <a:p>
            <a:endParaRPr lang="x-none" altLang="en-US" dirty="0"/>
          </a:p>
          <a:p>
            <a:r>
              <a:rPr lang="x-none" altLang="en-US" b="1" dirty="0"/>
              <a:t>Application 1</a:t>
            </a:r>
            <a:endParaRPr lang="x-none" altLang="en-US" b="1" dirty="0"/>
          </a:p>
          <a:p>
            <a:endParaRPr lang="x-none" altLang="en-US" b="1" dirty="0"/>
          </a:p>
          <a:p>
            <a:r>
              <a:rPr lang="x-none" altLang="en-US" dirty="0"/>
              <a:t>ROW 0, COLUMN 0</a:t>
            </a:r>
            <a:endParaRPr lang="x-none" altLang="en-US" dirty="0"/>
          </a:p>
          <a:p>
            <a:r>
              <a:rPr lang="x-none" altLang="en-US" dirty="0"/>
              <a:t>ROW 0, COLUMN 1</a:t>
            </a:r>
            <a:endParaRPr lang="x-none" altLang="en-US" dirty="0"/>
          </a:p>
          <a:p>
            <a:r>
              <a:rPr lang="x-none" altLang="en-US" dirty="0"/>
              <a:t>ROW 0, COLUMN 2</a:t>
            </a:r>
            <a:endParaRPr lang="x-none" altLang="en-US" dirty="0"/>
          </a:p>
          <a:p>
            <a:r>
              <a:rPr lang="x-none" altLang="en-US" dirty="0"/>
              <a:t>ROW 1, COLUMN 1</a:t>
            </a:r>
            <a:endParaRPr lang="x-none" altLang="en-US" dirty="0"/>
          </a:p>
          <a:p>
            <a:r>
              <a:rPr lang="x-none" altLang="en-US" dirty="0"/>
              <a:t>ROW 1, COLUMN 2</a:t>
            </a:r>
            <a:endParaRPr lang="x-none" altLang="en-US" dirty="0"/>
          </a:p>
          <a:p>
            <a:endParaRPr lang="x-none" altLang="en-US" dirty="0"/>
          </a:p>
          <a:p>
            <a:r>
              <a:rPr lang="x-none" altLang="en-US" b="1" dirty="0"/>
              <a:t>Application 2</a:t>
            </a:r>
            <a:endParaRPr lang="x-none" altLang="en-US" b="1" dirty="0"/>
          </a:p>
          <a:p>
            <a:endParaRPr lang="x-none" altLang="en-US" b="1" dirty="0"/>
          </a:p>
          <a:p>
            <a:r>
              <a:rPr lang="x-none" altLang="en-US" dirty="0">
                <a:solidFill>
                  <a:srgbClr val="0070C0"/>
                </a:solidFill>
              </a:rPr>
              <a:t>ROW 1, COLUMN 5</a:t>
            </a:r>
            <a:endParaRPr lang="x-none" altLang="en-US" dirty="0">
              <a:solidFill>
                <a:srgbClr val="0070C0"/>
              </a:solidFill>
            </a:endParaRPr>
          </a:p>
          <a:p>
            <a:r>
              <a:rPr lang="x-none" altLang="en-US" dirty="0"/>
              <a:t>ROW 2, COLUMN 3</a:t>
            </a:r>
            <a:endParaRPr lang="x-none" altLang="en-US" dirty="0"/>
          </a:p>
          <a:p>
            <a:r>
              <a:rPr lang="x-none" altLang="en-US" dirty="0"/>
              <a:t>ROW 5, COLUMN 1</a:t>
            </a:r>
            <a:endParaRPr lang="x-none" altLang="en-US" dirty="0"/>
          </a:p>
          <a:p>
            <a:r>
              <a:rPr lang="x-none" altLang="en-US" dirty="0"/>
              <a:t>ROW 7, COLUMN 2</a:t>
            </a:r>
          </a:p>
        </p:txBody>
      </p:sp>
      <p:cxnSp>
        <p:nvCxnSpPr>
          <p:cNvPr id="26" name="Straight Arrow Connector 25"/>
          <p:cNvCxnSpPr>
            <a:stCxn id="10" idx="2"/>
          </p:cNvCxnSpPr>
          <p:nvPr/>
        </p:nvCxnSpPr>
        <p:spPr>
          <a:xfrm flipH="1">
            <a:off x="4049395" y="6062345"/>
            <a:ext cx="3175" cy="40576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FR-FCFS policy</a:t>
            </a:r>
          </a:p>
        </p:txBody>
      </p:sp>
      <p:graphicFrame>
        <p:nvGraphicFramePr>
          <p:cNvPr id="4" name="Content Placeholder 3"/>
          <p:cNvGraphicFramePr>
            <a:graphicFrameLocks noGrp="1"/>
          </p:cNvGraphicFramePr>
          <p:nvPr>
            <p:ph idx="1"/>
          </p:nvPr>
        </p:nvGraphicFramePr>
        <p:xfrm>
          <a:off x="2973070" y="1470025"/>
          <a:ext cx="1736725" cy="2926080"/>
        </p:xfrm>
        <a:graphic>
          <a:graphicData uri="http://schemas.openxmlformats.org/drawingml/2006/table">
            <a:tbl>
              <a:tblPr firstRow="1" bandRow="1">
                <a:tableStyleId>{5C22544A-7EE6-4342-B048-85BDC9FD1C3A}</a:tableStyleId>
              </a:tblPr>
              <a:tblGrid>
                <a:gridCol w="217170"/>
                <a:gridCol w="217170"/>
                <a:gridCol w="217170"/>
                <a:gridCol w="217170"/>
                <a:gridCol w="216535"/>
                <a:gridCol w="217805"/>
                <a:gridCol w="216535"/>
                <a:gridCol w="217170"/>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bl>
          </a:graphicData>
        </a:graphic>
      </p:graphicFrame>
      <p:graphicFrame>
        <p:nvGraphicFramePr>
          <p:cNvPr id="5" name="Table 4"/>
          <p:cNvGraphicFramePr/>
          <p:nvPr/>
        </p:nvGraphicFramePr>
        <p:xfrm>
          <a:off x="2962275" y="4759960"/>
          <a:ext cx="1743710" cy="365760"/>
        </p:xfrm>
        <a:graphic>
          <a:graphicData uri="http://schemas.openxmlformats.org/drawingml/2006/table">
            <a:tbl>
              <a:tblPr firstRow="1" bandRow="1">
                <a:tableStyleId>{5C22544A-7EE6-4342-B048-85BDC9FD1C3A}</a:tableStyleId>
              </a:tblPr>
              <a:tblGrid>
                <a:gridCol w="217805"/>
                <a:gridCol w="218440"/>
                <a:gridCol w="217805"/>
                <a:gridCol w="217805"/>
                <a:gridCol w="217805"/>
                <a:gridCol w="218440"/>
                <a:gridCol w="217805"/>
                <a:gridCol w="217805"/>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r>
            </a:tbl>
          </a:graphicData>
        </a:graphic>
      </p:graphicFrame>
      <p:cxnSp>
        <p:nvCxnSpPr>
          <p:cNvPr id="6" name="Straight Arrow Connector 5"/>
          <p:cNvCxnSpPr>
            <a:stCxn id="4" idx="2"/>
            <a:endCxn id="5" idx="0"/>
          </p:cNvCxnSpPr>
          <p:nvPr/>
        </p:nvCxnSpPr>
        <p:spPr>
          <a:xfrm flipH="1">
            <a:off x="3834130" y="4396105"/>
            <a:ext cx="7620" cy="3638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flipH="1">
            <a:off x="3831590" y="5125720"/>
            <a:ext cx="2540" cy="56642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3314700" y="6355080"/>
            <a:ext cx="1325245" cy="365760"/>
          </a:xfrm>
          <a:prstGeom prst="rect">
            <a:avLst/>
          </a:prstGeom>
          <a:noFill/>
        </p:spPr>
        <p:txBody>
          <a:bodyPr wrap="square" rtlCol="0">
            <a:spAutoFit/>
          </a:bodyPr>
          <a:lstStyle/>
          <a:p>
            <a:r>
              <a:rPr lang="x-none" altLang="en-US" b="1"/>
              <a:t>      DATA</a:t>
            </a:r>
          </a:p>
        </p:txBody>
      </p:sp>
      <p:graphicFrame>
        <p:nvGraphicFramePr>
          <p:cNvPr id="10" name="Table 9"/>
          <p:cNvGraphicFramePr/>
          <p:nvPr/>
        </p:nvGraphicFramePr>
        <p:xfrm>
          <a:off x="2962910" y="5696585"/>
          <a:ext cx="2179320" cy="365760"/>
        </p:xfrm>
        <a:graphic>
          <a:graphicData uri="http://schemas.openxmlformats.org/drawingml/2006/table">
            <a:tbl>
              <a:tblPr firstRow="1" bandRow="1">
                <a:tableStyleId>{5C22544A-7EE6-4342-B048-85BDC9FD1C3A}</a:tableStyleId>
              </a:tblPr>
              <a:tblGrid>
                <a:gridCol w="272415"/>
                <a:gridCol w="272415"/>
                <a:gridCol w="272415"/>
                <a:gridCol w="273050"/>
                <a:gridCol w="271780"/>
                <a:gridCol w="272415"/>
                <a:gridCol w="272415"/>
                <a:gridCol w="272415"/>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graphicFrame>
        <p:nvGraphicFramePr>
          <p:cNvPr id="12" name="Table 11"/>
          <p:cNvGraphicFramePr/>
          <p:nvPr/>
        </p:nvGraphicFramePr>
        <p:xfrm>
          <a:off x="2177415" y="1470025"/>
          <a:ext cx="208280" cy="2926080"/>
        </p:xfrm>
        <a:graphic>
          <a:graphicData uri="http://schemas.openxmlformats.org/drawingml/2006/table">
            <a:tbl>
              <a:tblPr firstRow="1" bandRow="1">
                <a:tableStyleId>{5C22544A-7EE6-4342-B048-85BDC9FD1C3A}</a:tableStyleId>
              </a:tblPr>
              <a:tblGrid>
                <a:gridCol w="208280"/>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cxnSp>
        <p:nvCxnSpPr>
          <p:cNvPr id="13" name="Straight Arrow Connector 12"/>
          <p:cNvCxnSpPr>
            <a:stCxn id="12" idx="3"/>
            <a:endCxn id="4" idx="1"/>
          </p:cNvCxnSpPr>
          <p:nvPr/>
        </p:nvCxnSpPr>
        <p:spPr>
          <a:xfrm>
            <a:off x="2385695" y="2933065"/>
            <a:ext cx="587375"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1"/>
          </p:cNvCxnSpPr>
          <p:nvPr/>
        </p:nvCxnSpPr>
        <p:spPr>
          <a:xfrm>
            <a:off x="1454785" y="2927350"/>
            <a:ext cx="722630" cy="571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598170" y="2716530"/>
            <a:ext cx="1050925" cy="365760"/>
          </a:xfrm>
          <a:prstGeom prst="rect">
            <a:avLst/>
          </a:prstGeom>
          <a:noFill/>
        </p:spPr>
        <p:txBody>
          <a:bodyPr wrap="square" rtlCol="0">
            <a:spAutoFit/>
          </a:bodyPr>
          <a:lstStyle/>
          <a:p>
            <a:r>
              <a:rPr lang="x-none" altLang="en-US" b="1"/>
              <a:t>ROW 0</a:t>
            </a:r>
          </a:p>
        </p:txBody>
      </p:sp>
      <p:sp>
        <p:nvSpPr>
          <p:cNvPr id="20" name="Text Box 19"/>
          <p:cNvSpPr txBox="1"/>
          <p:nvPr/>
        </p:nvSpPr>
        <p:spPr>
          <a:xfrm>
            <a:off x="1342390" y="4721860"/>
            <a:ext cx="1761490" cy="365760"/>
          </a:xfrm>
          <a:prstGeom prst="rect">
            <a:avLst/>
          </a:prstGeom>
          <a:noFill/>
        </p:spPr>
        <p:txBody>
          <a:bodyPr wrap="square" rtlCol="0">
            <a:spAutoFit/>
          </a:bodyPr>
          <a:lstStyle/>
          <a:p>
            <a:r>
              <a:rPr lang="x-none" altLang="en-US" b="1">
                <a:solidFill>
                  <a:srgbClr val="FF0000"/>
                </a:solidFill>
              </a:rPr>
              <a:t>ROW BUFFER</a:t>
            </a:r>
          </a:p>
        </p:txBody>
      </p:sp>
      <p:sp>
        <p:nvSpPr>
          <p:cNvPr id="21" name="Text Box 20"/>
          <p:cNvSpPr txBox="1"/>
          <p:nvPr/>
        </p:nvSpPr>
        <p:spPr>
          <a:xfrm>
            <a:off x="2943225" y="5708015"/>
            <a:ext cx="2182495" cy="365760"/>
          </a:xfrm>
          <a:prstGeom prst="rect">
            <a:avLst/>
          </a:prstGeom>
          <a:noFill/>
        </p:spPr>
        <p:txBody>
          <a:bodyPr wrap="square" rtlCol="0">
            <a:spAutoFit/>
          </a:bodyPr>
          <a:lstStyle/>
          <a:p>
            <a:r>
              <a:rPr lang="x-none" altLang="en-US" b="1">
                <a:solidFill>
                  <a:srgbClr val="FF0000"/>
                </a:solidFill>
              </a:rPr>
              <a:t>COLUMN DECODER</a:t>
            </a:r>
          </a:p>
        </p:txBody>
      </p:sp>
      <p:sp>
        <p:nvSpPr>
          <p:cNvPr id="22" name="Text Box 21"/>
          <p:cNvSpPr txBox="1"/>
          <p:nvPr/>
        </p:nvSpPr>
        <p:spPr>
          <a:xfrm>
            <a:off x="2087880" y="1390650"/>
            <a:ext cx="370205" cy="3108960"/>
          </a:xfrm>
          <a:prstGeom prst="rect">
            <a:avLst/>
          </a:prstGeom>
          <a:noFill/>
        </p:spPr>
        <p:txBody>
          <a:bodyPr wrap="square" rtlCol="0">
            <a:spAutoFit/>
          </a:bodyPr>
          <a:lstStyle/>
          <a:p>
            <a:r>
              <a:rPr lang="x-none" altLang="en-US" b="1">
                <a:solidFill>
                  <a:srgbClr val="FF0000"/>
                </a:solidFill>
              </a:rPr>
              <a:t>R</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W</a:t>
            </a:r>
            <a:endParaRPr lang="x-none" altLang="en-US" b="1">
              <a:solidFill>
                <a:srgbClr val="FF0000"/>
              </a:solidFill>
            </a:endParaRPr>
          </a:p>
          <a:p>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C</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R</a:t>
            </a:r>
          </a:p>
        </p:txBody>
      </p:sp>
      <p:sp>
        <p:nvSpPr>
          <p:cNvPr id="24" name="Text Box 23"/>
          <p:cNvSpPr txBox="1"/>
          <p:nvPr/>
        </p:nvSpPr>
        <p:spPr>
          <a:xfrm>
            <a:off x="524510" y="1718310"/>
            <a:ext cx="1570355" cy="640080"/>
          </a:xfrm>
          <a:prstGeom prst="rect">
            <a:avLst/>
          </a:prstGeom>
          <a:noFill/>
        </p:spPr>
        <p:txBody>
          <a:bodyPr wrap="square" rtlCol="0" anchor="t">
            <a:spAutoFit/>
          </a:bodyPr>
          <a:lstStyle/>
          <a:p>
            <a:r>
              <a:rPr lang="x-none" altLang="en-US" b="1">
                <a:solidFill>
                  <a:schemeClr val="accent1">
                    <a:lumMod val="75000"/>
                  </a:schemeClr>
                </a:solidFill>
              </a:rPr>
              <a:t>ROW 0, </a:t>
            </a:r>
            <a:endParaRPr lang="x-none" altLang="en-US" b="1">
              <a:solidFill>
                <a:schemeClr val="accent1">
                  <a:lumMod val="75000"/>
                </a:schemeClr>
              </a:solidFill>
            </a:endParaRPr>
          </a:p>
          <a:p>
            <a:r>
              <a:rPr lang="x-none" altLang="en-US" b="1">
                <a:solidFill>
                  <a:schemeClr val="accent1">
                    <a:lumMod val="75000"/>
                  </a:schemeClr>
                </a:solidFill>
              </a:rPr>
              <a:t>COLUMN 1</a:t>
            </a:r>
          </a:p>
        </p:txBody>
      </p:sp>
      <p:sp>
        <p:nvSpPr>
          <p:cNvPr id="25" name="Text Box 24"/>
          <p:cNvSpPr txBox="1"/>
          <p:nvPr/>
        </p:nvSpPr>
        <p:spPr>
          <a:xfrm>
            <a:off x="7501890" y="1552575"/>
            <a:ext cx="4252595" cy="4754880"/>
          </a:xfrm>
          <a:prstGeom prst="rect">
            <a:avLst/>
          </a:prstGeom>
          <a:noFill/>
        </p:spPr>
        <p:txBody>
          <a:bodyPr wrap="square" rtlCol="0">
            <a:spAutoFit/>
          </a:bodyPr>
          <a:lstStyle/>
          <a:p>
            <a:r>
              <a:rPr lang="x-none" altLang="en-US" dirty="0"/>
              <a:t>Consider a set of requests from two applications</a:t>
            </a:r>
            <a:endParaRPr lang="x-none" altLang="en-US" dirty="0"/>
          </a:p>
          <a:p>
            <a:endParaRPr lang="x-none" altLang="en-US" dirty="0"/>
          </a:p>
          <a:p>
            <a:r>
              <a:rPr lang="x-none" altLang="en-US" b="1" dirty="0"/>
              <a:t>Application 1</a:t>
            </a:r>
            <a:endParaRPr lang="x-none" altLang="en-US" b="1" dirty="0"/>
          </a:p>
          <a:p>
            <a:endParaRPr lang="x-none" altLang="en-US" b="1" dirty="0"/>
          </a:p>
          <a:p>
            <a:r>
              <a:rPr lang="x-none" altLang="en-US" dirty="0"/>
              <a:t>ROW 0, COLUMN 0</a:t>
            </a:r>
            <a:endParaRPr lang="x-none" altLang="en-US" dirty="0"/>
          </a:p>
          <a:p>
            <a:r>
              <a:rPr lang="x-none" altLang="en-US" dirty="0">
                <a:solidFill>
                  <a:srgbClr val="0070C0"/>
                </a:solidFill>
              </a:rPr>
              <a:t>ROW 0, COLUMN 1</a:t>
            </a:r>
            <a:endParaRPr lang="x-none" altLang="en-US" dirty="0">
              <a:solidFill>
                <a:srgbClr val="0070C0"/>
              </a:solidFill>
            </a:endParaRPr>
          </a:p>
          <a:p>
            <a:r>
              <a:rPr lang="x-none" altLang="en-US" dirty="0"/>
              <a:t>ROW 0, COLUMN 2</a:t>
            </a:r>
            <a:endParaRPr lang="x-none" altLang="en-US" dirty="0"/>
          </a:p>
          <a:p>
            <a:r>
              <a:rPr lang="x-none" altLang="en-US" dirty="0"/>
              <a:t>ROW 1, COLUMN 1</a:t>
            </a:r>
            <a:endParaRPr lang="x-none" altLang="en-US" dirty="0"/>
          </a:p>
          <a:p>
            <a:r>
              <a:rPr lang="x-none" altLang="en-US" dirty="0"/>
              <a:t>ROW 1, COLUMN 2</a:t>
            </a:r>
            <a:endParaRPr lang="x-none" altLang="en-US" dirty="0"/>
          </a:p>
          <a:p>
            <a:endParaRPr lang="x-none" altLang="en-US" dirty="0"/>
          </a:p>
          <a:p>
            <a:r>
              <a:rPr lang="x-none" altLang="en-US" b="1" dirty="0"/>
              <a:t>Application 2</a:t>
            </a:r>
            <a:endParaRPr lang="x-none" altLang="en-US" b="1" dirty="0"/>
          </a:p>
          <a:p>
            <a:endParaRPr lang="x-none" altLang="en-US" b="1" dirty="0"/>
          </a:p>
          <a:p>
            <a:r>
              <a:rPr lang="x-none" altLang="en-US" dirty="0"/>
              <a:t>ROW 1, COLUMN 5</a:t>
            </a:r>
            <a:endParaRPr lang="x-none" altLang="en-US" dirty="0"/>
          </a:p>
          <a:p>
            <a:r>
              <a:rPr lang="x-none" altLang="en-US" dirty="0"/>
              <a:t>ROW 2, COLUMN 3</a:t>
            </a:r>
            <a:endParaRPr lang="x-none" altLang="en-US" dirty="0"/>
          </a:p>
          <a:p>
            <a:r>
              <a:rPr lang="x-none" altLang="en-US" dirty="0"/>
              <a:t>ROW 5, COLUMN 1</a:t>
            </a:r>
            <a:endParaRPr lang="x-none" altLang="en-US" dirty="0"/>
          </a:p>
          <a:p>
            <a:r>
              <a:rPr lang="x-none" altLang="en-US" dirty="0"/>
              <a:t>ROW 7, COLUMN 2</a:t>
            </a:r>
          </a:p>
        </p:txBody>
      </p:sp>
      <p:cxnSp>
        <p:nvCxnSpPr>
          <p:cNvPr id="26" name="Straight Arrow Connector 25"/>
          <p:cNvCxnSpPr>
            <a:stCxn id="10" idx="2"/>
          </p:cNvCxnSpPr>
          <p:nvPr/>
        </p:nvCxnSpPr>
        <p:spPr>
          <a:xfrm flipH="1">
            <a:off x="4049395" y="6062345"/>
            <a:ext cx="3175" cy="40576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FR-FCFS policy</a:t>
            </a:r>
          </a:p>
        </p:txBody>
      </p:sp>
      <p:graphicFrame>
        <p:nvGraphicFramePr>
          <p:cNvPr id="4" name="Content Placeholder 3"/>
          <p:cNvGraphicFramePr>
            <a:graphicFrameLocks noGrp="1"/>
          </p:cNvGraphicFramePr>
          <p:nvPr>
            <p:ph idx="1"/>
          </p:nvPr>
        </p:nvGraphicFramePr>
        <p:xfrm>
          <a:off x="2973070" y="1470025"/>
          <a:ext cx="1736725" cy="2926080"/>
        </p:xfrm>
        <a:graphic>
          <a:graphicData uri="http://schemas.openxmlformats.org/drawingml/2006/table">
            <a:tbl>
              <a:tblPr firstRow="1" bandRow="1">
                <a:tableStyleId>{5C22544A-7EE6-4342-B048-85BDC9FD1C3A}</a:tableStyleId>
              </a:tblPr>
              <a:tblGrid>
                <a:gridCol w="217170"/>
                <a:gridCol w="217170"/>
                <a:gridCol w="217170"/>
                <a:gridCol w="217170"/>
                <a:gridCol w="216535"/>
                <a:gridCol w="217805"/>
                <a:gridCol w="216535"/>
                <a:gridCol w="217170"/>
              </a:tblGrid>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bl>
          </a:graphicData>
        </a:graphic>
      </p:graphicFrame>
      <p:graphicFrame>
        <p:nvGraphicFramePr>
          <p:cNvPr id="5" name="Table 4"/>
          <p:cNvGraphicFramePr/>
          <p:nvPr/>
        </p:nvGraphicFramePr>
        <p:xfrm>
          <a:off x="2962275" y="4759960"/>
          <a:ext cx="1743710" cy="365760"/>
        </p:xfrm>
        <a:graphic>
          <a:graphicData uri="http://schemas.openxmlformats.org/drawingml/2006/table">
            <a:tbl>
              <a:tblPr firstRow="1" bandRow="1">
                <a:tableStyleId>{5C22544A-7EE6-4342-B048-85BDC9FD1C3A}</a:tableStyleId>
              </a:tblPr>
              <a:tblGrid>
                <a:gridCol w="217805"/>
                <a:gridCol w="218440"/>
                <a:gridCol w="217805"/>
                <a:gridCol w="217805"/>
                <a:gridCol w="217805"/>
                <a:gridCol w="218440"/>
                <a:gridCol w="217805"/>
                <a:gridCol w="217805"/>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C00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r>
            </a:tbl>
          </a:graphicData>
        </a:graphic>
      </p:graphicFrame>
      <p:cxnSp>
        <p:nvCxnSpPr>
          <p:cNvPr id="6" name="Straight Arrow Connector 5"/>
          <p:cNvCxnSpPr>
            <a:stCxn id="4" idx="2"/>
            <a:endCxn id="5" idx="0"/>
          </p:cNvCxnSpPr>
          <p:nvPr/>
        </p:nvCxnSpPr>
        <p:spPr>
          <a:xfrm flipH="1">
            <a:off x="3834130" y="4396105"/>
            <a:ext cx="7620" cy="3638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flipH="1">
            <a:off x="3831590" y="5125720"/>
            <a:ext cx="2540" cy="56642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3314700" y="6355080"/>
            <a:ext cx="1325245" cy="365760"/>
          </a:xfrm>
          <a:prstGeom prst="rect">
            <a:avLst/>
          </a:prstGeom>
          <a:noFill/>
        </p:spPr>
        <p:txBody>
          <a:bodyPr wrap="square" rtlCol="0">
            <a:spAutoFit/>
          </a:bodyPr>
          <a:lstStyle/>
          <a:p>
            <a:r>
              <a:rPr lang="x-none" altLang="en-US" b="1"/>
              <a:t>      DATA</a:t>
            </a:r>
          </a:p>
        </p:txBody>
      </p:sp>
      <p:graphicFrame>
        <p:nvGraphicFramePr>
          <p:cNvPr id="10" name="Table 9"/>
          <p:cNvGraphicFramePr/>
          <p:nvPr/>
        </p:nvGraphicFramePr>
        <p:xfrm>
          <a:off x="2962910" y="5696585"/>
          <a:ext cx="2179320" cy="365760"/>
        </p:xfrm>
        <a:graphic>
          <a:graphicData uri="http://schemas.openxmlformats.org/drawingml/2006/table">
            <a:tbl>
              <a:tblPr firstRow="1" bandRow="1">
                <a:tableStyleId>{5C22544A-7EE6-4342-B048-85BDC9FD1C3A}</a:tableStyleId>
              </a:tblPr>
              <a:tblGrid>
                <a:gridCol w="272415"/>
                <a:gridCol w="272415"/>
                <a:gridCol w="272415"/>
                <a:gridCol w="273050"/>
                <a:gridCol w="271780"/>
                <a:gridCol w="272415"/>
                <a:gridCol w="272415"/>
                <a:gridCol w="272415"/>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graphicFrame>
        <p:nvGraphicFramePr>
          <p:cNvPr id="12" name="Table 11"/>
          <p:cNvGraphicFramePr/>
          <p:nvPr/>
        </p:nvGraphicFramePr>
        <p:xfrm>
          <a:off x="2177415" y="1470025"/>
          <a:ext cx="208280" cy="2926080"/>
        </p:xfrm>
        <a:graphic>
          <a:graphicData uri="http://schemas.openxmlformats.org/drawingml/2006/table">
            <a:tbl>
              <a:tblPr firstRow="1" bandRow="1">
                <a:tableStyleId>{5C22544A-7EE6-4342-B048-85BDC9FD1C3A}</a:tableStyleId>
              </a:tblPr>
              <a:tblGrid>
                <a:gridCol w="208280"/>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cxnSp>
        <p:nvCxnSpPr>
          <p:cNvPr id="13" name="Straight Arrow Connector 12"/>
          <p:cNvCxnSpPr>
            <a:stCxn id="12" idx="3"/>
            <a:endCxn id="4" idx="1"/>
          </p:cNvCxnSpPr>
          <p:nvPr/>
        </p:nvCxnSpPr>
        <p:spPr>
          <a:xfrm>
            <a:off x="2385695" y="2933065"/>
            <a:ext cx="587375"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1"/>
          </p:cNvCxnSpPr>
          <p:nvPr/>
        </p:nvCxnSpPr>
        <p:spPr>
          <a:xfrm>
            <a:off x="1454785" y="2927350"/>
            <a:ext cx="722630" cy="571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598170" y="2716530"/>
            <a:ext cx="1050925" cy="365760"/>
          </a:xfrm>
          <a:prstGeom prst="rect">
            <a:avLst/>
          </a:prstGeom>
          <a:noFill/>
        </p:spPr>
        <p:txBody>
          <a:bodyPr wrap="square" rtlCol="0">
            <a:spAutoFit/>
          </a:bodyPr>
          <a:lstStyle/>
          <a:p>
            <a:r>
              <a:rPr lang="x-none" altLang="en-US" b="1"/>
              <a:t>ROW 0</a:t>
            </a:r>
          </a:p>
        </p:txBody>
      </p:sp>
      <p:sp>
        <p:nvSpPr>
          <p:cNvPr id="17" name="Text Box 16"/>
          <p:cNvSpPr txBox="1"/>
          <p:nvPr/>
        </p:nvSpPr>
        <p:spPr>
          <a:xfrm>
            <a:off x="936625" y="5643880"/>
            <a:ext cx="1487805" cy="365760"/>
          </a:xfrm>
          <a:prstGeom prst="rect">
            <a:avLst/>
          </a:prstGeom>
          <a:noFill/>
        </p:spPr>
        <p:txBody>
          <a:bodyPr wrap="square" rtlCol="0">
            <a:spAutoFit/>
          </a:bodyPr>
          <a:lstStyle/>
          <a:p>
            <a:r>
              <a:rPr lang="x-none" altLang="en-US" b="1" dirty="0"/>
              <a:t>COLUMN 1</a:t>
            </a:r>
          </a:p>
        </p:txBody>
      </p:sp>
      <p:cxnSp>
        <p:nvCxnSpPr>
          <p:cNvPr id="19" name="Straight Arrow Connector 18"/>
          <p:cNvCxnSpPr>
            <a:endCxn id="10" idx="1"/>
          </p:cNvCxnSpPr>
          <p:nvPr/>
        </p:nvCxnSpPr>
        <p:spPr>
          <a:xfrm flipV="1">
            <a:off x="2166620" y="5879465"/>
            <a:ext cx="796290" cy="2286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1342390" y="4721860"/>
            <a:ext cx="1761490" cy="365760"/>
          </a:xfrm>
          <a:prstGeom prst="rect">
            <a:avLst/>
          </a:prstGeom>
          <a:noFill/>
        </p:spPr>
        <p:txBody>
          <a:bodyPr wrap="square" rtlCol="0">
            <a:spAutoFit/>
          </a:bodyPr>
          <a:lstStyle/>
          <a:p>
            <a:r>
              <a:rPr lang="x-none" altLang="en-US" b="1">
                <a:solidFill>
                  <a:srgbClr val="FF0000"/>
                </a:solidFill>
              </a:rPr>
              <a:t>ROW BUFFER</a:t>
            </a:r>
          </a:p>
        </p:txBody>
      </p:sp>
      <p:sp>
        <p:nvSpPr>
          <p:cNvPr id="21" name="Text Box 20"/>
          <p:cNvSpPr txBox="1"/>
          <p:nvPr/>
        </p:nvSpPr>
        <p:spPr>
          <a:xfrm>
            <a:off x="2943225" y="5708015"/>
            <a:ext cx="2182495" cy="365760"/>
          </a:xfrm>
          <a:prstGeom prst="rect">
            <a:avLst/>
          </a:prstGeom>
          <a:noFill/>
        </p:spPr>
        <p:txBody>
          <a:bodyPr wrap="square" rtlCol="0">
            <a:spAutoFit/>
          </a:bodyPr>
          <a:lstStyle/>
          <a:p>
            <a:r>
              <a:rPr lang="x-none" altLang="en-US" b="1">
                <a:solidFill>
                  <a:srgbClr val="FF0000"/>
                </a:solidFill>
              </a:rPr>
              <a:t>COLUMN DECODER</a:t>
            </a:r>
          </a:p>
        </p:txBody>
      </p:sp>
      <p:sp>
        <p:nvSpPr>
          <p:cNvPr id="22" name="Text Box 21"/>
          <p:cNvSpPr txBox="1"/>
          <p:nvPr/>
        </p:nvSpPr>
        <p:spPr>
          <a:xfrm>
            <a:off x="2087880" y="1390650"/>
            <a:ext cx="370205" cy="3108960"/>
          </a:xfrm>
          <a:prstGeom prst="rect">
            <a:avLst/>
          </a:prstGeom>
          <a:noFill/>
        </p:spPr>
        <p:txBody>
          <a:bodyPr wrap="square" rtlCol="0">
            <a:spAutoFit/>
          </a:bodyPr>
          <a:lstStyle/>
          <a:p>
            <a:r>
              <a:rPr lang="x-none" altLang="en-US" b="1">
                <a:solidFill>
                  <a:srgbClr val="FF0000"/>
                </a:solidFill>
              </a:rPr>
              <a:t>R</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W</a:t>
            </a:r>
            <a:endParaRPr lang="x-none" altLang="en-US" b="1">
              <a:solidFill>
                <a:srgbClr val="FF0000"/>
              </a:solidFill>
            </a:endParaRPr>
          </a:p>
          <a:p>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C</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R</a:t>
            </a:r>
          </a:p>
        </p:txBody>
      </p:sp>
      <p:sp>
        <p:nvSpPr>
          <p:cNvPr id="24" name="Text Box 23"/>
          <p:cNvSpPr txBox="1"/>
          <p:nvPr/>
        </p:nvSpPr>
        <p:spPr>
          <a:xfrm>
            <a:off x="524510" y="1718310"/>
            <a:ext cx="1570355" cy="640080"/>
          </a:xfrm>
          <a:prstGeom prst="rect">
            <a:avLst/>
          </a:prstGeom>
          <a:noFill/>
        </p:spPr>
        <p:txBody>
          <a:bodyPr wrap="square" rtlCol="0" anchor="t">
            <a:spAutoFit/>
          </a:bodyPr>
          <a:lstStyle/>
          <a:p>
            <a:r>
              <a:rPr lang="x-none" altLang="en-US" b="1">
                <a:solidFill>
                  <a:schemeClr val="accent1">
                    <a:lumMod val="75000"/>
                  </a:schemeClr>
                </a:solidFill>
              </a:rPr>
              <a:t>ROW 0, </a:t>
            </a:r>
            <a:endParaRPr lang="x-none" altLang="en-US" b="1">
              <a:solidFill>
                <a:schemeClr val="accent1">
                  <a:lumMod val="75000"/>
                </a:schemeClr>
              </a:solidFill>
            </a:endParaRPr>
          </a:p>
          <a:p>
            <a:r>
              <a:rPr lang="x-none" altLang="en-US" b="1">
                <a:solidFill>
                  <a:schemeClr val="accent1">
                    <a:lumMod val="75000"/>
                  </a:schemeClr>
                </a:solidFill>
              </a:rPr>
              <a:t>COLUMN 1</a:t>
            </a:r>
          </a:p>
        </p:txBody>
      </p:sp>
      <p:sp>
        <p:nvSpPr>
          <p:cNvPr id="25" name="Text Box 24"/>
          <p:cNvSpPr txBox="1"/>
          <p:nvPr/>
        </p:nvSpPr>
        <p:spPr>
          <a:xfrm>
            <a:off x="7501890" y="1552575"/>
            <a:ext cx="4252595" cy="4754880"/>
          </a:xfrm>
          <a:prstGeom prst="rect">
            <a:avLst/>
          </a:prstGeom>
          <a:noFill/>
        </p:spPr>
        <p:txBody>
          <a:bodyPr wrap="square" rtlCol="0">
            <a:spAutoFit/>
          </a:bodyPr>
          <a:lstStyle/>
          <a:p>
            <a:r>
              <a:rPr lang="x-none" altLang="en-US" dirty="0"/>
              <a:t>Consider a set of requests from two applications</a:t>
            </a:r>
            <a:endParaRPr lang="x-none" altLang="en-US" dirty="0"/>
          </a:p>
          <a:p>
            <a:endParaRPr lang="x-none" altLang="en-US" dirty="0"/>
          </a:p>
          <a:p>
            <a:r>
              <a:rPr lang="x-none" altLang="en-US" b="1" dirty="0"/>
              <a:t>Application 1</a:t>
            </a:r>
            <a:endParaRPr lang="x-none" altLang="en-US" b="1" dirty="0"/>
          </a:p>
          <a:p>
            <a:endParaRPr lang="x-none" altLang="en-US" b="1" dirty="0"/>
          </a:p>
          <a:p>
            <a:r>
              <a:rPr lang="x-none" altLang="en-US" b="1" dirty="0">
                <a:solidFill>
                  <a:srgbClr val="FF0000"/>
                </a:solidFill>
              </a:rPr>
              <a:t>ROW 0, COLUMN 0</a:t>
            </a:r>
            <a:endParaRPr lang="x-none" altLang="en-US" b="1" dirty="0">
              <a:solidFill>
                <a:srgbClr val="FF0000"/>
              </a:solidFill>
            </a:endParaRPr>
          </a:p>
          <a:p>
            <a:r>
              <a:rPr lang="x-none" altLang="en-US" b="1" dirty="0">
                <a:solidFill>
                  <a:schemeClr val="accent5"/>
                </a:solidFill>
              </a:rPr>
              <a:t>ROW 0, COLUMN 1</a:t>
            </a:r>
            <a:endParaRPr lang="x-none" altLang="en-US" b="1" dirty="0">
              <a:solidFill>
                <a:schemeClr val="accent5"/>
              </a:solidFill>
            </a:endParaRPr>
          </a:p>
          <a:p>
            <a:r>
              <a:rPr lang="x-none" altLang="en-US" dirty="0"/>
              <a:t>ROW 0, COLUMN 2</a:t>
            </a:r>
            <a:endParaRPr lang="x-none" altLang="en-US" dirty="0"/>
          </a:p>
          <a:p>
            <a:r>
              <a:rPr lang="x-none" altLang="en-US" dirty="0"/>
              <a:t>ROW 1, COLUMN 1</a:t>
            </a:r>
            <a:endParaRPr lang="x-none" altLang="en-US" dirty="0"/>
          </a:p>
          <a:p>
            <a:r>
              <a:rPr lang="x-none" altLang="en-US" dirty="0"/>
              <a:t>ROW 1, COLUMN 2</a:t>
            </a:r>
            <a:endParaRPr lang="x-none" altLang="en-US" dirty="0"/>
          </a:p>
          <a:p>
            <a:endParaRPr lang="x-none" altLang="en-US" dirty="0"/>
          </a:p>
          <a:p>
            <a:r>
              <a:rPr lang="x-none" altLang="en-US" b="1" dirty="0"/>
              <a:t>Application 2</a:t>
            </a:r>
            <a:endParaRPr lang="x-none" altLang="en-US" b="1" dirty="0"/>
          </a:p>
          <a:p>
            <a:endParaRPr lang="x-none" altLang="en-US" b="1" dirty="0"/>
          </a:p>
          <a:p>
            <a:r>
              <a:rPr lang="x-none" altLang="en-US" dirty="0"/>
              <a:t>ROW 1, COLUMN 5</a:t>
            </a:r>
            <a:endParaRPr lang="x-none" altLang="en-US" dirty="0"/>
          </a:p>
          <a:p>
            <a:r>
              <a:rPr lang="x-none" altLang="en-US" dirty="0"/>
              <a:t>ROW 2, COLUMN 3</a:t>
            </a:r>
            <a:endParaRPr lang="x-none" altLang="en-US" dirty="0"/>
          </a:p>
          <a:p>
            <a:r>
              <a:rPr lang="x-none" altLang="en-US" dirty="0"/>
              <a:t>ROW 5, COLUMN 1</a:t>
            </a:r>
            <a:endParaRPr lang="x-none" altLang="en-US" dirty="0"/>
          </a:p>
          <a:p>
            <a:r>
              <a:rPr lang="x-none" altLang="en-US" dirty="0"/>
              <a:t>ROW 7, COLUMN 2</a:t>
            </a:r>
          </a:p>
        </p:txBody>
      </p:sp>
      <p:cxnSp>
        <p:nvCxnSpPr>
          <p:cNvPr id="26" name="Straight Arrow Connector 25"/>
          <p:cNvCxnSpPr>
            <a:stCxn id="10" idx="2"/>
          </p:cNvCxnSpPr>
          <p:nvPr/>
        </p:nvCxnSpPr>
        <p:spPr>
          <a:xfrm flipH="1">
            <a:off x="4049395" y="6062345"/>
            <a:ext cx="3175" cy="40576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x-none" altLang="en-US" b="1">
                <a:solidFill>
                  <a:schemeClr val="tx1"/>
                </a:solidFill>
                <a:effectLst>
                  <a:outerShdw blurRad="38100" dist="19050" dir="2700000" algn="tl" rotWithShape="0">
                    <a:schemeClr val="dk1">
                      <a:alpha val="40000"/>
                    </a:schemeClr>
                  </a:outerShdw>
                </a:effectLst>
              </a:rPr>
              <a:t>Mixed Criticality Systems</a:t>
            </a:r>
          </a:p>
        </p:txBody>
      </p:sp>
      <p:sp>
        <p:nvSpPr>
          <p:cNvPr id="3" name="Content Placeholder 2"/>
          <p:cNvSpPr>
            <a:spLocks noGrp="1"/>
          </p:cNvSpPr>
          <p:nvPr>
            <p:ph idx="1"/>
          </p:nvPr>
        </p:nvSpPr>
        <p:spPr>
          <a:xfrm>
            <a:off x="838200" y="1621791"/>
            <a:ext cx="10515600" cy="4044364"/>
          </a:xfrm>
        </p:spPr>
        <p:txBody>
          <a:bodyPr>
            <a:normAutofit fontScale="92500" lnSpcReduction="10000"/>
          </a:bodyPr>
          <a:lstStyle/>
          <a:p>
            <a:r>
              <a:rPr lang="en-US" dirty="0"/>
              <a:t>A mixed-criticality system (MCS) consists of tasks of two or more distinct levels of </a:t>
            </a:r>
            <a:r>
              <a:rPr lang="en-US" dirty="0" smtClean="0"/>
              <a:t>criticality</a:t>
            </a:r>
            <a:endParaRPr lang="en-US" dirty="0" smtClean="0"/>
          </a:p>
          <a:p>
            <a:pPr lvl="1"/>
            <a:r>
              <a:rPr lang="en-US" altLang="en-US" dirty="0">
                <a:solidFill>
                  <a:srgbClr val="7030A0"/>
                </a:solidFill>
              </a:rPr>
              <a:t>Allows execution of the same task with different budgets </a:t>
            </a:r>
            <a:endParaRPr lang="en-US" altLang="en-US" dirty="0">
              <a:solidFill>
                <a:srgbClr val="7030A0"/>
              </a:solidFill>
            </a:endParaRPr>
          </a:p>
          <a:p>
            <a:pPr lvl="1"/>
            <a:r>
              <a:rPr lang="en-IN" altLang="en-US" dirty="0">
                <a:solidFill>
                  <a:srgbClr val="7030A0"/>
                </a:solidFill>
              </a:rPr>
              <a:t>Useful in resource constrained </a:t>
            </a:r>
            <a:r>
              <a:rPr lang="en-IN" altLang="en-US" dirty="0" smtClean="0">
                <a:solidFill>
                  <a:srgbClr val="7030A0"/>
                </a:solidFill>
              </a:rPr>
              <a:t>environments</a:t>
            </a:r>
            <a:endParaRPr lang="en-IN" altLang="en-US" dirty="0" smtClean="0">
              <a:solidFill>
                <a:srgbClr val="7030A0"/>
              </a:solidFill>
            </a:endParaRPr>
          </a:p>
          <a:p>
            <a:pPr lvl="2"/>
            <a:r>
              <a:rPr lang="en-IN" altLang="en-US" dirty="0" smtClean="0">
                <a:solidFill>
                  <a:srgbClr val="FF0000"/>
                </a:solidFill>
              </a:rPr>
              <a:t>Configurability and flexibility becoming more and more important in the current context</a:t>
            </a:r>
            <a:endParaRPr lang="en-IN" altLang="en-US" dirty="0" smtClean="0">
              <a:solidFill>
                <a:srgbClr val="FF0000"/>
              </a:solidFill>
            </a:endParaRPr>
          </a:p>
          <a:p>
            <a:pPr lvl="1"/>
            <a:r>
              <a:rPr lang="x-none" altLang="en-US" dirty="0">
                <a:solidFill>
                  <a:srgbClr val="7030A0"/>
                </a:solidFill>
              </a:rPr>
              <a:t>Examples - automobile systems, avionics systems etc.</a:t>
            </a:r>
            <a:endParaRPr lang="x-none" altLang="en-US" dirty="0">
              <a:solidFill>
                <a:srgbClr val="7030A0"/>
              </a:solidFill>
            </a:endParaRPr>
          </a:p>
          <a:p>
            <a:pPr marL="457200" indent="-457200" algn="l">
              <a:buNone/>
            </a:pPr>
            <a:endParaRPr lang="en-US" dirty="0"/>
          </a:p>
          <a:p>
            <a:r>
              <a:rPr lang="en-IN" altLang="en-US" dirty="0" smtClean="0"/>
              <a:t>Challenges in MCS design:</a:t>
            </a:r>
            <a:endParaRPr lang="x-none" altLang="en-US" dirty="0"/>
          </a:p>
          <a:p>
            <a:pPr lvl="1"/>
            <a:r>
              <a:rPr lang="en-IN" altLang="en-US" dirty="0" smtClean="0">
                <a:solidFill>
                  <a:srgbClr val="7030A0"/>
                </a:solidFill>
              </a:rPr>
              <a:t>Allocate resources to a heterogeneous set of tasks to ensure fairness</a:t>
            </a:r>
            <a:endParaRPr lang="en-IN" altLang="en-US" dirty="0" smtClean="0">
              <a:solidFill>
                <a:srgbClr val="7030A0"/>
              </a:solidFill>
            </a:endParaRPr>
          </a:p>
          <a:p>
            <a:pPr lvl="1"/>
            <a:r>
              <a:rPr lang="en-IN" altLang="en-US" dirty="0" smtClean="0">
                <a:solidFill>
                  <a:srgbClr val="7030A0"/>
                </a:solidFill>
              </a:rPr>
              <a:t>Meet task deadlines and ensure system safety</a:t>
            </a:r>
            <a:endParaRPr lang="en-IN" altLang="en-US" dirty="0" smtClean="0">
              <a:solidFill>
                <a:srgbClr val="7030A0"/>
              </a:solidFill>
            </a:endParaRPr>
          </a:p>
          <a:p>
            <a:pPr lvl="1"/>
            <a:r>
              <a:rPr lang="en-IN" altLang="en-US" dirty="0" smtClean="0">
                <a:solidFill>
                  <a:srgbClr val="7030A0"/>
                </a:solidFill>
              </a:rPr>
              <a:t>I</a:t>
            </a:r>
            <a:r>
              <a:rPr lang="x-none" altLang="en-US" dirty="0" smtClean="0">
                <a:solidFill>
                  <a:srgbClr val="7030A0"/>
                </a:solidFill>
              </a:rPr>
              <a:t>ncrease </a:t>
            </a:r>
            <a:r>
              <a:rPr lang="x-none" altLang="en-US" dirty="0">
                <a:solidFill>
                  <a:srgbClr val="7030A0"/>
                </a:solidFill>
              </a:rPr>
              <a:t>the number of critical task execution</a:t>
            </a:r>
            <a:endParaRPr lang="x-none" altLang="en-US" dirty="0">
              <a:solidFill>
                <a:srgbClr val="7030A0"/>
              </a:solidFill>
            </a:endParaRPr>
          </a:p>
          <a:p>
            <a:pPr marL="0" indent="0" algn="l">
              <a:buNone/>
            </a:pPr>
            <a:endParaRPr lang="x-none" altLang="en-US" dirty="0"/>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FR-FCFS policy</a:t>
            </a:r>
          </a:p>
        </p:txBody>
      </p:sp>
      <p:graphicFrame>
        <p:nvGraphicFramePr>
          <p:cNvPr id="4" name="Content Placeholder 3"/>
          <p:cNvGraphicFramePr>
            <a:graphicFrameLocks noGrp="1"/>
          </p:cNvGraphicFramePr>
          <p:nvPr>
            <p:ph idx="1"/>
          </p:nvPr>
        </p:nvGraphicFramePr>
        <p:xfrm>
          <a:off x="2973070" y="1470025"/>
          <a:ext cx="1736725" cy="2926080"/>
        </p:xfrm>
        <a:graphic>
          <a:graphicData uri="http://schemas.openxmlformats.org/drawingml/2006/table">
            <a:tbl>
              <a:tblPr firstRow="1" bandRow="1">
                <a:tableStyleId>{5C22544A-7EE6-4342-B048-85BDC9FD1C3A}</a:tableStyleId>
              </a:tblPr>
              <a:tblGrid>
                <a:gridCol w="217170"/>
                <a:gridCol w="217170"/>
                <a:gridCol w="217170"/>
                <a:gridCol w="217170"/>
                <a:gridCol w="216535"/>
                <a:gridCol w="217805"/>
                <a:gridCol w="216535"/>
                <a:gridCol w="217170"/>
              </a:tblGrid>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bl>
          </a:graphicData>
        </a:graphic>
      </p:graphicFrame>
      <p:graphicFrame>
        <p:nvGraphicFramePr>
          <p:cNvPr id="5" name="Table 4"/>
          <p:cNvGraphicFramePr/>
          <p:nvPr/>
        </p:nvGraphicFramePr>
        <p:xfrm>
          <a:off x="2962275" y="4759960"/>
          <a:ext cx="1743710" cy="365760"/>
        </p:xfrm>
        <a:graphic>
          <a:graphicData uri="http://schemas.openxmlformats.org/drawingml/2006/table">
            <a:tbl>
              <a:tblPr firstRow="1" bandRow="1">
                <a:tableStyleId>{5C22544A-7EE6-4342-B048-85BDC9FD1C3A}</a:tableStyleId>
              </a:tblPr>
              <a:tblGrid>
                <a:gridCol w="217805"/>
                <a:gridCol w="218440"/>
                <a:gridCol w="217805"/>
                <a:gridCol w="217805"/>
                <a:gridCol w="217805"/>
                <a:gridCol w="218440"/>
                <a:gridCol w="217805"/>
                <a:gridCol w="217805"/>
              </a:tblGrid>
              <a:tr h="365760">
                <a:tc>
                  <a:txBody>
                    <a:bodyPr/>
                    <a:lstStyle/>
                    <a:p>
                      <a:pPr>
                        <a:buNone/>
                      </a:pPr>
                      <a:endParaRPr dirty="0">
                        <a:solidFill>
                          <a:srgbClr val="0070C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a:solidFill>
                          <a:srgbClr val="0070C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a:solidFill>
                          <a:srgbClr val="0070C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a:solidFill>
                          <a:srgbClr val="0070C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a:solidFill>
                          <a:srgbClr val="0070C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a:solidFill>
                          <a:srgbClr val="0070C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a:solidFill>
                          <a:srgbClr val="0070C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dirty="0">
                        <a:solidFill>
                          <a:srgbClr val="0070C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r>
            </a:tbl>
          </a:graphicData>
        </a:graphic>
      </p:graphicFrame>
      <p:cxnSp>
        <p:nvCxnSpPr>
          <p:cNvPr id="6" name="Straight Arrow Connector 5"/>
          <p:cNvCxnSpPr>
            <a:stCxn id="4" idx="2"/>
            <a:endCxn id="5" idx="0"/>
          </p:cNvCxnSpPr>
          <p:nvPr/>
        </p:nvCxnSpPr>
        <p:spPr>
          <a:xfrm flipH="1">
            <a:off x="3834130" y="4396105"/>
            <a:ext cx="7620" cy="3638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flipH="1">
            <a:off x="3831590" y="5125720"/>
            <a:ext cx="2540" cy="56642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3314065" y="6355080"/>
            <a:ext cx="1196340" cy="365760"/>
          </a:xfrm>
          <a:prstGeom prst="rect">
            <a:avLst/>
          </a:prstGeom>
          <a:noFill/>
        </p:spPr>
        <p:txBody>
          <a:bodyPr wrap="square" rtlCol="0">
            <a:spAutoFit/>
          </a:bodyPr>
          <a:lstStyle/>
          <a:p>
            <a:r>
              <a:rPr lang="x-none" altLang="en-US" b="1"/>
              <a:t>      DATA</a:t>
            </a:r>
          </a:p>
        </p:txBody>
      </p:sp>
      <p:graphicFrame>
        <p:nvGraphicFramePr>
          <p:cNvPr id="10" name="Table 9"/>
          <p:cNvGraphicFramePr/>
          <p:nvPr/>
        </p:nvGraphicFramePr>
        <p:xfrm>
          <a:off x="2962910" y="5696585"/>
          <a:ext cx="2179320" cy="365760"/>
        </p:xfrm>
        <a:graphic>
          <a:graphicData uri="http://schemas.openxmlformats.org/drawingml/2006/table">
            <a:tbl>
              <a:tblPr firstRow="1" bandRow="1">
                <a:tableStyleId>{5C22544A-7EE6-4342-B048-85BDC9FD1C3A}</a:tableStyleId>
              </a:tblPr>
              <a:tblGrid>
                <a:gridCol w="272415"/>
                <a:gridCol w="272415"/>
                <a:gridCol w="272415"/>
                <a:gridCol w="273050"/>
                <a:gridCol w="271780"/>
                <a:gridCol w="272415"/>
                <a:gridCol w="272415"/>
                <a:gridCol w="272415"/>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graphicFrame>
        <p:nvGraphicFramePr>
          <p:cNvPr id="12" name="Table 11"/>
          <p:cNvGraphicFramePr/>
          <p:nvPr/>
        </p:nvGraphicFramePr>
        <p:xfrm>
          <a:off x="2177415" y="1470025"/>
          <a:ext cx="208280" cy="2926080"/>
        </p:xfrm>
        <a:graphic>
          <a:graphicData uri="http://schemas.openxmlformats.org/drawingml/2006/table">
            <a:tbl>
              <a:tblPr firstRow="1" bandRow="1">
                <a:tableStyleId>{5C22544A-7EE6-4342-B048-85BDC9FD1C3A}</a:tableStyleId>
              </a:tblPr>
              <a:tblGrid>
                <a:gridCol w="208280"/>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cxnSp>
        <p:nvCxnSpPr>
          <p:cNvPr id="13" name="Straight Arrow Connector 12"/>
          <p:cNvCxnSpPr>
            <a:stCxn id="12" idx="3"/>
            <a:endCxn id="4" idx="1"/>
          </p:cNvCxnSpPr>
          <p:nvPr/>
        </p:nvCxnSpPr>
        <p:spPr>
          <a:xfrm>
            <a:off x="2385695" y="2933065"/>
            <a:ext cx="587375"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1"/>
          </p:cNvCxnSpPr>
          <p:nvPr/>
        </p:nvCxnSpPr>
        <p:spPr>
          <a:xfrm>
            <a:off x="1454785" y="2927350"/>
            <a:ext cx="722630" cy="571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598170" y="2716530"/>
            <a:ext cx="1050925" cy="365760"/>
          </a:xfrm>
          <a:prstGeom prst="rect">
            <a:avLst/>
          </a:prstGeom>
          <a:noFill/>
        </p:spPr>
        <p:txBody>
          <a:bodyPr wrap="square" rtlCol="0">
            <a:spAutoFit/>
          </a:bodyPr>
          <a:lstStyle/>
          <a:p>
            <a:r>
              <a:rPr lang="x-none" altLang="en-US" b="1"/>
              <a:t>ROW 0</a:t>
            </a:r>
          </a:p>
        </p:txBody>
      </p:sp>
      <p:sp>
        <p:nvSpPr>
          <p:cNvPr id="20" name="Text Box 19"/>
          <p:cNvSpPr txBox="1"/>
          <p:nvPr/>
        </p:nvSpPr>
        <p:spPr>
          <a:xfrm>
            <a:off x="1342390" y="4721860"/>
            <a:ext cx="1761490" cy="365760"/>
          </a:xfrm>
          <a:prstGeom prst="rect">
            <a:avLst/>
          </a:prstGeom>
          <a:noFill/>
        </p:spPr>
        <p:txBody>
          <a:bodyPr wrap="square" rtlCol="0">
            <a:spAutoFit/>
          </a:bodyPr>
          <a:lstStyle/>
          <a:p>
            <a:r>
              <a:rPr lang="x-none" altLang="en-US" b="1">
                <a:solidFill>
                  <a:srgbClr val="FF0000"/>
                </a:solidFill>
              </a:rPr>
              <a:t>ROW BUFFER</a:t>
            </a:r>
          </a:p>
        </p:txBody>
      </p:sp>
      <p:sp>
        <p:nvSpPr>
          <p:cNvPr id="21" name="Text Box 20"/>
          <p:cNvSpPr txBox="1"/>
          <p:nvPr/>
        </p:nvSpPr>
        <p:spPr>
          <a:xfrm>
            <a:off x="2943225" y="5708015"/>
            <a:ext cx="2182495" cy="365760"/>
          </a:xfrm>
          <a:prstGeom prst="rect">
            <a:avLst/>
          </a:prstGeom>
          <a:noFill/>
        </p:spPr>
        <p:txBody>
          <a:bodyPr wrap="square" rtlCol="0">
            <a:spAutoFit/>
          </a:bodyPr>
          <a:lstStyle/>
          <a:p>
            <a:r>
              <a:rPr lang="x-none" altLang="en-US" b="1">
                <a:solidFill>
                  <a:srgbClr val="FF0000"/>
                </a:solidFill>
              </a:rPr>
              <a:t>COLUMN DECODER</a:t>
            </a:r>
          </a:p>
        </p:txBody>
      </p:sp>
      <p:sp>
        <p:nvSpPr>
          <p:cNvPr id="22" name="Text Box 21"/>
          <p:cNvSpPr txBox="1"/>
          <p:nvPr/>
        </p:nvSpPr>
        <p:spPr>
          <a:xfrm>
            <a:off x="2087880" y="1390650"/>
            <a:ext cx="370205" cy="3108960"/>
          </a:xfrm>
          <a:prstGeom prst="rect">
            <a:avLst/>
          </a:prstGeom>
          <a:noFill/>
        </p:spPr>
        <p:txBody>
          <a:bodyPr wrap="square" rtlCol="0">
            <a:spAutoFit/>
          </a:bodyPr>
          <a:lstStyle/>
          <a:p>
            <a:r>
              <a:rPr lang="x-none" altLang="en-US" b="1">
                <a:solidFill>
                  <a:srgbClr val="FF0000"/>
                </a:solidFill>
              </a:rPr>
              <a:t>R</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W</a:t>
            </a:r>
            <a:endParaRPr lang="x-none" altLang="en-US" b="1">
              <a:solidFill>
                <a:srgbClr val="FF0000"/>
              </a:solidFill>
            </a:endParaRPr>
          </a:p>
          <a:p>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C</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R</a:t>
            </a:r>
          </a:p>
        </p:txBody>
      </p:sp>
      <p:sp>
        <p:nvSpPr>
          <p:cNvPr id="24" name="Text Box 23"/>
          <p:cNvSpPr txBox="1"/>
          <p:nvPr/>
        </p:nvSpPr>
        <p:spPr>
          <a:xfrm>
            <a:off x="524510" y="1718310"/>
            <a:ext cx="1570355" cy="640080"/>
          </a:xfrm>
          <a:prstGeom prst="rect">
            <a:avLst/>
          </a:prstGeom>
          <a:noFill/>
        </p:spPr>
        <p:txBody>
          <a:bodyPr wrap="square" rtlCol="0" anchor="t">
            <a:spAutoFit/>
          </a:bodyPr>
          <a:lstStyle/>
          <a:p>
            <a:r>
              <a:rPr lang="x-none" altLang="en-US" b="1">
                <a:solidFill>
                  <a:schemeClr val="accent1">
                    <a:lumMod val="75000"/>
                  </a:schemeClr>
                </a:solidFill>
              </a:rPr>
              <a:t>ROW 0, </a:t>
            </a:r>
            <a:endParaRPr lang="x-none" altLang="en-US" b="1">
              <a:solidFill>
                <a:schemeClr val="accent1">
                  <a:lumMod val="75000"/>
                </a:schemeClr>
              </a:solidFill>
            </a:endParaRPr>
          </a:p>
          <a:p>
            <a:r>
              <a:rPr lang="x-none" altLang="en-US" b="1">
                <a:solidFill>
                  <a:schemeClr val="accent1">
                    <a:lumMod val="75000"/>
                  </a:schemeClr>
                </a:solidFill>
              </a:rPr>
              <a:t>COLUMN 2</a:t>
            </a:r>
          </a:p>
        </p:txBody>
      </p:sp>
      <p:sp>
        <p:nvSpPr>
          <p:cNvPr id="25" name="Text Box 24"/>
          <p:cNvSpPr txBox="1"/>
          <p:nvPr/>
        </p:nvSpPr>
        <p:spPr>
          <a:xfrm>
            <a:off x="7501890" y="1552575"/>
            <a:ext cx="4252595" cy="4754880"/>
          </a:xfrm>
          <a:prstGeom prst="rect">
            <a:avLst/>
          </a:prstGeom>
          <a:noFill/>
        </p:spPr>
        <p:txBody>
          <a:bodyPr wrap="square" rtlCol="0">
            <a:spAutoFit/>
          </a:bodyPr>
          <a:lstStyle/>
          <a:p>
            <a:r>
              <a:rPr lang="x-none" altLang="en-US" dirty="0"/>
              <a:t>Consider a set of requests from two applications</a:t>
            </a:r>
            <a:endParaRPr lang="x-none" altLang="en-US" dirty="0"/>
          </a:p>
          <a:p>
            <a:endParaRPr lang="x-none" altLang="en-US" dirty="0"/>
          </a:p>
          <a:p>
            <a:r>
              <a:rPr lang="x-none" altLang="en-US" b="1" dirty="0"/>
              <a:t>Application 1</a:t>
            </a:r>
            <a:endParaRPr lang="x-none" altLang="en-US" b="1" dirty="0"/>
          </a:p>
          <a:p>
            <a:endParaRPr lang="x-none" altLang="en-US" b="1" dirty="0"/>
          </a:p>
          <a:p>
            <a:r>
              <a:rPr lang="x-none" altLang="en-US" b="1" dirty="0">
                <a:solidFill>
                  <a:srgbClr val="FF0000"/>
                </a:solidFill>
              </a:rPr>
              <a:t>ROW 0, COLUMN 0</a:t>
            </a:r>
            <a:endParaRPr lang="x-none" altLang="en-US" b="1" dirty="0">
              <a:solidFill>
                <a:srgbClr val="FF0000"/>
              </a:solidFill>
            </a:endParaRPr>
          </a:p>
          <a:p>
            <a:r>
              <a:rPr lang="x-none" altLang="en-US" b="1" dirty="0">
                <a:solidFill>
                  <a:srgbClr val="FF0000"/>
                </a:solidFill>
              </a:rPr>
              <a:t>ROW 0, COLUMN 1</a:t>
            </a:r>
            <a:endParaRPr lang="x-none" altLang="en-US" b="1" dirty="0">
              <a:solidFill>
                <a:srgbClr val="FF0000"/>
              </a:solidFill>
            </a:endParaRPr>
          </a:p>
          <a:p>
            <a:r>
              <a:rPr lang="x-none" altLang="en-US" dirty="0"/>
              <a:t>ROW 0, COLUMN 2</a:t>
            </a:r>
            <a:endParaRPr lang="x-none" altLang="en-US" dirty="0"/>
          </a:p>
          <a:p>
            <a:r>
              <a:rPr lang="x-none" altLang="en-US" dirty="0"/>
              <a:t>ROW 1, COLUMN 1</a:t>
            </a:r>
            <a:endParaRPr lang="x-none" altLang="en-US" dirty="0"/>
          </a:p>
          <a:p>
            <a:r>
              <a:rPr lang="x-none" altLang="en-US" dirty="0"/>
              <a:t>ROW 1, COLUMN 2</a:t>
            </a:r>
            <a:endParaRPr lang="x-none" altLang="en-US" dirty="0"/>
          </a:p>
          <a:p>
            <a:endParaRPr lang="x-none" altLang="en-US" dirty="0"/>
          </a:p>
          <a:p>
            <a:r>
              <a:rPr lang="x-none" altLang="en-US" b="1" dirty="0"/>
              <a:t>Application 2</a:t>
            </a:r>
            <a:endParaRPr lang="x-none" altLang="en-US" b="1" dirty="0"/>
          </a:p>
          <a:p>
            <a:endParaRPr lang="x-none" altLang="en-US" b="1" dirty="0"/>
          </a:p>
          <a:p>
            <a:r>
              <a:rPr lang="x-none" altLang="en-US" dirty="0">
                <a:solidFill>
                  <a:srgbClr val="0070C0"/>
                </a:solidFill>
              </a:rPr>
              <a:t>ROW 1, COLUMN 5</a:t>
            </a:r>
            <a:endParaRPr lang="x-none" altLang="en-US" dirty="0">
              <a:solidFill>
                <a:srgbClr val="0070C0"/>
              </a:solidFill>
            </a:endParaRPr>
          </a:p>
          <a:p>
            <a:r>
              <a:rPr lang="x-none" altLang="en-US" dirty="0"/>
              <a:t>ROW 2, COLUMN 3</a:t>
            </a:r>
            <a:endParaRPr lang="x-none" altLang="en-US" dirty="0"/>
          </a:p>
          <a:p>
            <a:r>
              <a:rPr lang="x-none" altLang="en-US" dirty="0"/>
              <a:t>ROW 5, COLUMN 1</a:t>
            </a:r>
            <a:endParaRPr lang="x-none" altLang="en-US" dirty="0"/>
          </a:p>
          <a:p>
            <a:r>
              <a:rPr lang="x-none" altLang="en-US" dirty="0"/>
              <a:t>ROW 7, COLUMN 2</a:t>
            </a:r>
          </a:p>
        </p:txBody>
      </p:sp>
      <p:cxnSp>
        <p:nvCxnSpPr>
          <p:cNvPr id="26" name="Straight Arrow Connector 25"/>
          <p:cNvCxnSpPr>
            <a:stCxn id="10" idx="2"/>
          </p:cNvCxnSpPr>
          <p:nvPr/>
        </p:nvCxnSpPr>
        <p:spPr>
          <a:xfrm flipH="1">
            <a:off x="4049395" y="6062345"/>
            <a:ext cx="3175" cy="40576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FR-FCFS policy</a:t>
            </a:r>
          </a:p>
        </p:txBody>
      </p:sp>
      <p:graphicFrame>
        <p:nvGraphicFramePr>
          <p:cNvPr id="4" name="Content Placeholder 3"/>
          <p:cNvGraphicFramePr>
            <a:graphicFrameLocks noGrp="1"/>
          </p:cNvGraphicFramePr>
          <p:nvPr>
            <p:ph idx="1"/>
          </p:nvPr>
        </p:nvGraphicFramePr>
        <p:xfrm>
          <a:off x="2973070" y="1470025"/>
          <a:ext cx="1736725" cy="2926080"/>
        </p:xfrm>
        <a:graphic>
          <a:graphicData uri="http://schemas.openxmlformats.org/drawingml/2006/table">
            <a:tbl>
              <a:tblPr firstRow="1" bandRow="1">
                <a:tableStyleId>{5C22544A-7EE6-4342-B048-85BDC9FD1C3A}</a:tableStyleId>
              </a:tblPr>
              <a:tblGrid>
                <a:gridCol w="217170"/>
                <a:gridCol w="217170"/>
                <a:gridCol w="217170"/>
                <a:gridCol w="217170"/>
                <a:gridCol w="216535"/>
                <a:gridCol w="217805"/>
                <a:gridCol w="216535"/>
                <a:gridCol w="217170"/>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70C0"/>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65000"/>
                      </a:schemeClr>
                    </a:solidFill>
                  </a:tcPr>
                </a:tc>
              </a:tr>
            </a:tbl>
          </a:graphicData>
        </a:graphic>
      </p:graphicFrame>
      <p:graphicFrame>
        <p:nvGraphicFramePr>
          <p:cNvPr id="5" name="Table 4"/>
          <p:cNvGraphicFramePr/>
          <p:nvPr/>
        </p:nvGraphicFramePr>
        <p:xfrm>
          <a:off x="2962275" y="4759960"/>
          <a:ext cx="1743710" cy="365760"/>
        </p:xfrm>
        <a:graphic>
          <a:graphicData uri="http://schemas.openxmlformats.org/drawingml/2006/table">
            <a:tbl>
              <a:tblPr firstRow="1" bandRow="1">
                <a:tableStyleId>{5C22544A-7EE6-4342-B048-85BDC9FD1C3A}</a:tableStyleId>
              </a:tblPr>
              <a:tblGrid>
                <a:gridCol w="217805"/>
                <a:gridCol w="218440"/>
                <a:gridCol w="217805"/>
                <a:gridCol w="217805"/>
                <a:gridCol w="217805"/>
                <a:gridCol w="218440"/>
                <a:gridCol w="217805"/>
                <a:gridCol w="217805"/>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C00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70C0"/>
                    </a:solidFill>
                  </a:tcPr>
                </a:tc>
              </a:tr>
            </a:tbl>
          </a:graphicData>
        </a:graphic>
      </p:graphicFrame>
      <p:cxnSp>
        <p:nvCxnSpPr>
          <p:cNvPr id="6" name="Straight Arrow Connector 5"/>
          <p:cNvCxnSpPr>
            <a:stCxn id="4" idx="2"/>
            <a:endCxn id="5" idx="0"/>
          </p:cNvCxnSpPr>
          <p:nvPr/>
        </p:nvCxnSpPr>
        <p:spPr>
          <a:xfrm flipH="1">
            <a:off x="3834130" y="4396105"/>
            <a:ext cx="7620" cy="3638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flipH="1">
            <a:off x="3831590" y="5125720"/>
            <a:ext cx="2540" cy="56642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3314700" y="6355080"/>
            <a:ext cx="1325245" cy="365760"/>
          </a:xfrm>
          <a:prstGeom prst="rect">
            <a:avLst/>
          </a:prstGeom>
          <a:noFill/>
        </p:spPr>
        <p:txBody>
          <a:bodyPr wrap="square" rtlCol="0">
            <a:spAutoFit/>
          </a:bodyPr>
          <a:lstStyle/>
          <a:p>
            <a:r>
              <a:rPr lang="x-none" altLang="en-US" b="1"/>
              <a:t>      DATA</a:t>
            </a:r>
          </a:p>
        </p:txBody>
      </p:sp>
      <p:graphicFrame>
        <p:nvGraphicFramePr>
          <p:cNvPr id="10" name="Table 9"/>
          <p:cNvGraphicFramePr/>
          <p:nvPr/>
        </p:nvGraphicFramePr>
        <p:xfrm>
          <a:off x="2962910" y="5696585"/>
          <a:ext cx="2179320" cy="365760"/>
        </p:xfrm>
        <a:graphic>
          <a:graphicData uri="http://schemas.openxmlformats.org/drawingml/2006/table">
            <a:tbl>
              <a:tblPr firstRow="1" bandRow="1">
                <a:tableStyleId>{5C22544A-7EE6-4342-B048-85BDC9FD1C3A}</a:tableStyleId>
              </a:tblPr>
              <a:tblGrid>
                <a:gridCol w="272415"/>
                <a:gridCol w="272415"/>
                <a:gridCol w="272415"/>
                <a:gridCol w="273050"/>
                <a:gridCol w="271780"/>
                <a:gridCol w="272415"/>
                <a:gridCol w="272415"/>
                <a:gridCol w="272415"/>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graphicFrame>
        <p:nvGraphicFramePr>
          <p:cNvPr id="12" name="Table 11"/>
          <p:cNvGraphicFramePr/>
          <p:nvPr/>
        </p:nvGraphicFramePr>
        <p:xfrm>
          <a:off x="2177415" y="1470025"/>
          <a:ext cx="208280" cy="2926080"/>
        </p:xfrm>
        <a:graphic>
          <a:graphicData uri="http://schemas.openxmlformats.org/drawingml/2006/table">
            <a:tbl>
              <a:tblPr firstRow="1" bandRow="1">
                <a:tableStyleId>{5C22544A-7EE6-4342-B048-85BDC9FD1C3A}</a:tableStyleId>
              </a:tblPr>
              <a:tblGrid>
                <a:gridCol w="208280"/>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cxnSp>
        <p:nvCxnSpPr>
          <p:cNvPr id="13" name="Straight Arrow Connector 12"/>
          <p:cNvCxnSpPr>
            <a:stCxn id="12" idx="3"/>
            <a:endCxn id="4" idx="1"/>
          </p:cNvCxnSpPr>
          <p:nvPr/>
        </p:nvCxnSpPr>
        <p:spPr>
          <a:xfrm>
            <a:off x="2385695" y="2933065"/>
            <a:ext cx="587375"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1"/>
          </p:cNvCxnSpPr>
          <p:nvPr/>
        </p:nvCxnSpPr>
        <p:spPr>
          <a:xfrm>
            <a:off x="1454785" y="2927350"/>
            <a:ext cx="722630" cy="571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598170" y="2716530"/>
            <a:ext cx="1050925" cy="365760"/>
          </a:xfrm>
          <a:prstGeom prst="rect">
            <a:avLst/>
          </a:prstGeom>
          <a:noFill/>
        </p:spPr>
        <p:txBody>
          <a:bodyPr wrap="square" rtlCol="0">
            <a:spAutoFit/>
          </a:bodyPr>
          <a:lstStyle/>
          <a:p>
            <a:r>
              <a:rPr lang="x-none" altLang="en-US" b="1"/>
              <a:t>ROW 0</a:t>
            </a:r>
          </a:p>
        </p:txBody>
      </p:sp>
      <p:sp>
        <p:nvSpPr>
          <p:cNvPr id="20" name="Text Box 19"/>
          <p:cNvSpPr txBox="1"/>
          <p:nvPr/>
        </p:nvSpPr>
        <p:spPr>
          <a:xfrm>
            <a:off x="1342390" y="4721860"/>
            <a:ext cx="1761490" cy="365760"/>
          </a:xfrm>
          <a:prstGeom prst="rect">
            <a:avLst/>
          </a:prstGeom>
          <a:noFill/>
        </p:spPr>
        <p:txBody>
          <a:bodyPr wrap="square" rtlCol="0">
            <a:spAutoFit/>
          </a:bodyPr>
          <a:lstStyle/>
          <a:p>
            <a:r>
              <a:rPr lang="x-none" altLang="en-US" b="1">
                <a:solidFill>
                  <a:srgbClr val="FF0000"/>
                </a:solidFill>
              </a:rPr>
              <a:t>ROW BUFFER</a:t>
            </a:r>
          </a:p>
        </p:txBody>
      </p:sp>
      <p:sp>
        <p:nvSpPr>
          <p:cNvPr id="21" name="Text Box 20"/>
          <p:cNvSpPr txBox="1"/>
          <p:nvPr/>
        </p:nvSpPr>
        <p:spPr>
          <a:xfrm>
            <a:off x="2943225" y="5708015"/>
            <a:ext cx="2182495" cy="365760"/>
          </a:xfrm>
          <a:prstGeom prst="rect">
            <a:avLst/>
          </a:prstGeom>
          <a:noFill/>
        </p:spPr>
        <p:txBody>
          <a:bodyPr wrap="square" rtlCol="0">
            <a:spAutoFit/>
          </a:bodyPr>
          <a:lstStyle/>
          <a:p>
            <a:r>
              <a:rPr lang="x-none" altLang="en-US" b="1">
                <a:solidFill>
                  <a:srgbClr val="FF0000"/>
                </a:solidFill>
              </a:rPr>
              <a:t>COLUMN DECODER</a:t>
            </a:r>
          </a:p>
        </p:txBody>
      </p:sp>
      <p:sp>
        <p:nvSpPr>
          <p:cNvPr id="22" name="Text Box 21"/>
          <p:cNvSpPr txBox="1"/>
          <p:nvPr/>
        </p:nvSpPr>
        <p:spPr>
          <a:xfrm>
            <a:off x="2087880" y="1390650"/>
            <a:ext cx="370205" cy="3108960"/>
          </a:xfrm>
          <a:prstGeom prst="rect">
            <a:avLst/>
          </a:prstGeom>
          <a:noFill/>
        </p:spPr>
        <p:txBody>
          <a:bodyPr wrap="square" rtlCol="0">
            <a:spAutoFit/>
          </a:bodyPr>
          <a:lstStyle/>
          <a:p>
            <a:r>
              <a:rPr lang="x-none" altLang="en-US" b="1">
                <a:solidFill>
                  <a:srgbClr val="FF0000"/>
                </a:solidFill>
              </a:rPr>
              <a:t>R</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W</a:t>
            </a:r>
            <a:endParaRPr lang="x-none" altLang="en-US" b="1">
              <a:solidFill>
                <a:srgbClr val="FF0000"/>
              </a:solidFill>
            </a:endParaRPr>
          </a:p>
          <a:p>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C</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R</a:t>
            </a:r>
          </a:p>
        </p:txBody>
      </p:sp>
      <p:sp>
        <p:nvSpPr>
          <p:cNvPr id="24" name="Text Box 23"/>
          <p:cNvSpPr txBox="1"/>
          <p:nvPr/>
        </p:nvSpPr>
        <p:spPr>
          <a:xfrm>
            <a:off x="524510" y="1718310"/>
            <a:ext cx="1570355" cy="640080"/>
          </a:xfrm>
          <a:prstGeom prst="rect">
            <a:avLst/>
          </a:prstGeom>
          <a:noFill/>
        </p:spPr>
        <p:txBody>
          <a:bodyPr wrap="square" rtlCol="0" anchor="t">
            <a:spAutoFit/>
          </a:bodyPr>
          <a:lstStyle/>
          <a:p>
            <a:r>
              <a:rPr lang="x-none" altLang="en-US" b="1">
                <a:solidFill>
                  <a:schemeClr val="accent1">
                    <a:lumMod val="75000"/>
                  </a:schemeClr>
                </a:solidFill>
              </a:rPr>
              <a:t>ROW 0, </a:t>
            </a:r>
            <a:endParaRPr lang="x-none" altLang="en-US" b="1">
              <a:solidFill>
                <a:schemeClr val="accent1">
                  <a:lumMod val="75000"/>
                </a:schemeClr>
              </a:solidFill>
            </a:endParaRPr>
          </a:p>
          <a:p>
            <a:r>
              <a:rPr lang="x-none" altLang="en-US" b="1">
                <a:solidFill>
                  <a:schemeClr val="accent1">
                    <a:lumMod val="75000"/>
                  </a:schemeClr>
                </a:solidFill>
              </a:rPr>
              <a:t>COLUMN 2</a:t>
            </a:r>
          </a:p>
        </p:txBody>
      </p:sp>
      <p:sp>
        <p:nvSpPr>
          <p:cNvPr id="25" name="Text Box 24"/>
          <p:cNvSpPr txBox="1"/>
          <p:nvPr/>
        </p:nvSpPr>
        <p:spPr>
          <a:xfrm>
            <a:off x="7501890" y="1552575"/>
            <a:ext cx="4252595" cy="4754880"/>
          </a:xfrm>
          <a:prstGeom prst="rect">
            <a:avLst/>
          </a:prstGeom>
          <a:noFill/>
        </p:spPr>
        <p:txBody>
          <a:bodyPr wrap="square" rtlCol="0">
            <a:spAutoFit/>
          </a:bodyPr>
          <a:lstStyle/>
          <a:p>
            <a:r>
              <a:rPr lang="x-none" altLang="en-US" dirty="0"/>
              <a:t>Consider a set of requests from two applications</a:t>
            </a:r>
            <a:endParaRPr lang="x-none" altLang="en-US" dirty="0"/>
          </a:p>
          <a:p>
            <a:endParaRPr lang="x-none" altLang="en-US" dirty="0"/>
          </a:p>
          <a:p>
            <a:r>
              <a:rPr lang="x-none" altLang="en-US" b="1" dirty="0"/>
              <a:t>Application 1</a:t>
            </a:r>
            <a:endParaRPr lang="x-none" altLang="en-US" b="1" dirty="0"/>
          </a:p>
          <a:p>
            <a:endParaRPr lang="x-none" altLang="en-US" b="1" dirty="0"/>
          </a:p>
          <a:p>
            <a:r>
              <a:rPr lang="x-none" altLang="en-US" b="1" dirty="0">
                <a:solidFill>
                  <a:srgbClr val="FF0000"/>
                </a:solidFill>
              </a:rPr>
              <a:t>ROW 0, COLUMN 0</a:t>
            </a:r>
            <a:endParaRPr lang="x-none" altLang="en-US" b="1" dirty="0">
              <a:solidFill>
                <a:srgbClr val="FF0000"/>
              </a:solidFill>
            </a:endParaRPr>
          </a:p>
          <a:p>
            <a:r>
              <a:rPr lang="x-none" altLang="en-US" b="1" dirty="0">
                <a:solidFill>
                  <a:srgbClr val="FF0000"/>
                </a:solidFill>
              </a:rPr>
              <a:t>ROW 0, COLUMN 1</a:t>
            </a:r>
            <a:endParaRPr lang="x-none" altLang="en-US" b="1" dirty="0">
              <a:solidFill>
                <a:srgbClr val="FF0000"/>
              </a:solidFill>
            </a:endParaRPr>
          </a:p>
          <a:p>
            <a:r>
              <a:rPr lang="x-none" altLang="en-US" dirty="0">
                <a:solidFill>
                  <a:srgbClr val="0070C0"/>
                </a:solidFill>
              </a:rPr>
              <a:t>ROW 0, COLUMN 2</a:t>
            </a:r>
            <a:endParaRPr lang="x-none" altLang="en-US" dirty="0">
              <a:solidFill>
                <a:srgbClr val="0070C0"/>
              </a:solidFill>
            </a:endParaRPr>
          </a:p>
          <a:p>
            <a:r>
              <a:rPr lang="x-none" altLang="en-US" dirty="0"/>
              <a:t>ROW 1, COLUMN 1</a:t>
            </a:r>
            <a:endParaRPr lang="x-none" altLang="en-US" dirty="0"/>
          </a:p>
          <a:p>
            <a:r>
              <a:rPr lang="x-none" altLang="en-US" dirty="0"/>
              <a:t>ROW 1, COLUMN 2</a:t>
            </a:r>
            <a:endParaRPr lang="x-none" altLang="en-US" dirty="0"/>
          </a:p>
          <a:p>
            <a:endParaRPr lang="x-none" altLang="en-US" dirty="0"/>
          </a:p>
          <a:p>
            <a:r>
              <a:rPr lang="x-none" altLang="en-US" b="1" dirty="0"/>
              <a:t>Application 2</a:t>
            </a:r>
            <a:endParaRPr lang="x-none" altLang="en-US" b="1" dirty="0"/>
          </a:p>
          <a:p>
            <a:endParaRPr lang="x-none" altLang="en-US" b="1" dirty="0"/>
          </a:p>
          <a:p>
            <a:r>
              <a:rPr lang="x-none" altLang="en-US" dirty="0"/>
              <a:t>ROW 1, COLUMN 5</a:t>
            </a:r>
            <a:endParaRPr lang="x-none" altLang="en-US" dirty="0"/>
          </a:p>
          <a:p>
            <a:r>
              <a:rPr lang="x-none" altLang="en-US" dirty="0"/>
              <a:t>ROW 2, COLUMN 3</a:t>
            </a:r>
            <a:endParaRPr lang="x-none" altLang="en-US" dirty="0"/>
          </a:p>
          <a:p>
            <a:r>
              <a:rPr lang="x-none" altLang="en-US" dirty="0"/>
              <a:t>ROW 5, COLUMN 1</a:t>
            </a:r>
            <a:endParaRPr lang="x-none" altLang="en-US" dirty="0"/>
          </a:p>
          <a:p>
            <a:r>
              <a:rPr lang="x-none" altLang="en-US" dirty="0"/>
              <a:t>ROW 7, COLUMN 2</a:t>
            </a:r>
          </a:p>
        </p:txBody>
      </p:sp>
      <p:cxnSp>
        <p:nvCxnSpPr>
          <p:cNvPr id="26" name="Straight Arrow Connector 25"/>
          <p:cNvCxnSpPr>
            <a:stCxn id="10" idx="2"/>
          </p:cNvCxnSpPr>
          <p:nvPr/>
        </p:nvCxnSpPr>
        <p:spPr>
          <a:xfrm flipH="1">
            <a:off x="4049395" y="6062345"/>
            <a:ext cx="3175" cy="40576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
        <p:nvSpPr>
          <p:cNvPr id="23" name="Text Box 16"/>
          <p:cNvSpPr txBox="1"/>
          <p:nvPr/>
        </p:nvSpPr>
        <p:spPr>
          <a:xfrm>
            <a:off x="936625" y="5643880"/>
            <a:ext cx="1487805" cy="365760"/>
          </a:xfrm>
          <a:prstGeom prst="rect">
            <a:avLst/>
          </a:prstGeom>
          <a:noFill/>
        </p:spPr>
        <p:txBody>
          <a:bodyPr wrap="square" rtlCol="0">
            <a:spAutoFit/>
          </a:bodyPr>
          <a:lstStyle/>
          <a:p>
            <a:r>
              <a:rPr lang="x-none" altLang="en-US" b="1" dirty="0"/>
              <a:t>COLUMN </a:t>
            </a:r>
            <a:r>
              <a:rPr lang="en-IN" altLang="en-US" b="1" dirty="0" smtClean="0"/>
              <a:t>2</a:t>
            </a:r>
            <a:endParaRPr lang="x-none" altLang="en-US" b="1" dirty="0"/>
          </a:p>
        </p:txBody>
      </p:sp>
      <p:cxnSp>
        <p:nvCxnSpPr>
          <p:cNvPr id="27" name="Straight Arrow Connector 26"/>
          <p:cNvCxnSpPr/>
          <p:nvPr/>
        </p:nvCxnSpPr>
        <p:spPr>
          <a:xfrm flipV="1">
            <a:off x="2166620" y="5879465"/>
            <a:ext cx="796290" cy="2286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FR-FCFS policy</a:t>
            </a:r>
          </a:p>
        </p:txBody>
      </p:sp>
      <p:graphicFrame>
        <p:nvGraphicFramePr>
          <p:cNvPr id="4" name="Content Placeholder 3"/>
          <p:cNvGraphicFramePr>
            <a:graphicFrameLocks noGrp="1"/>
          </p:cNvGraphicFramePr>
          <p:nvPr>
            <p:ph idx="1"/>
          </p:nvPr>
        </p:nvGraphicFramePr>
        <p:xfrm>
          <a:off x="2973070" y="1470025"/>
          <a:ext cx="1736725" cy="2926080"/>
        </p:xfrm>
        <a:graphic>
          <a:graphicData uri="http://schemas.openxmlformats.org/drawingml/2006/table">
            <a:tbl>
              <a:tblPr firstRow="1" bandRow="1">
                <a:tableStyleId>{5C22544A-7EE6-4342-B048-85BDC9FD1C3A}</a:tableStyleId>
              </a:tblPr>
              <a:tblGrid>
                <a:gridCol w="217170"/>
                <a:gridCol w="217170"/>
                <a:gridCol w="217170"/>
                <a:gridCol w="217170"/>
                <a:gridCol w="216535"/>
                <a:gridCol w="217805"/>
                <a:gridCol w="216535"/>
                <a:gridCol w="217170"/>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bl>
          </a:graphicData>
        </a:graphic>
      </p:graphicFrame>
      <p:graphicFrame>
        <p:nvGraphicFramePr>
          <p:cNvPr id="5" name="Table 4"/>
          <p:cNvGraphicFramePr/>
          <p:nvPr/>
        </p:nvGraphicFramePr>
        <p:xfrm>
          <a:off x="2962275" y="4759960"/>
          <a:ext cx="1743710" cy="365760"/>
        </p:xfrm>
        <a:graphic>
          <a:graphicData uri="http://schemas.openxmlformats.org/drawingml/2006/table">
            <a:tbl>
              <a:tblPr firstRow="1" bandRow="1">
                <a:tableStyleId>{5C22544A-7EE6-4342-B048-85BDC9FD1C3A}</a:tableStyleId>
              </a:tblPr>
              <a:tblGrid>
                <a:gridCol w="217805"/>
                <a:gridCol w="218440"/>
                <a:gridCol w="217805"/>
                <a:gridCol w="217805"/>
                <a:gridCol w="217805"/>
                <a:gridCol w="218440"/>
                <a:gridCol w="217805"/>
                <a:gridCol w="217805"/>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r>
            </a:tbl>
          </a:graphicData>
        </a:graphic>
      </p:graphicFrame>
      <p:cxnSp>
        <p:nvCxnSpPr>
          <p:cNvPr id="6" name="Straight Arrow Connector 5"/>
          <p:cNvCxnSpPr>
            <a:stCxn id="4" idx="2"/>
            <a:endCxn id="5" idx="0"/>
          </p:cNvCxnSpPr>
          <p:nvPr/>
        </p:nvCxnSpPr>
        <p:spPr>
          <a:xfrm flipH="1">
            <a:off x="3834130" y="4396105"/>
            <a:ext cx="7620" cy="3638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flipH="1">
            <a:off x="3831590" y="5125720"/>
            <a:ext cx="2540" cy="56642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3314065" y="6355080"/>
            <a:ext cx="1244600" cy="365760"/>
          </a:xfrm>
          <a:prstGeom prst="rect">
            <a:avLst/>
          </a:prstGeom>
          <a:noFill/>
        </p:spPr>
        <p:txBody>
          <a:bodyPr wrap="square" rtlCol="0">
            <a:spAutoFit/>
          </a:bodyPr>
          <a:lstStyle/>
          <a:p>
            <a:r>
              <a:rPr lang="x-none" altLang="en-US" b="1"/>
              <a:t>      DATA</a:t>
            </a:r>
          </a:p>
        </p:txBody>
      </p:sp>
      <p:graphicFrame>
        <p:nvGraphicFramePr>
          <p:cNvPr id="10" name="Table 9"/>
          <p:cNvGraphicFramePr/>
          <p:nvPr/>
        </p:nvGraphicFramePr>
        <p:xfrm>
          <a:off x="2962910" y="5696585"/>
          <a:ext cx="2179320" cy="365760"/>
        </p:xfrm>
        <a:graphic>
          <a:graphicData uri="http://schemas.openxmlformats.org/drawingml/2006/table">
            <a:tbl>
              <a:tblPr firstRow="1" bandRow="1">
                <a:tableStyleId>{5C22544A-7EE6-4342-B048-85BDC9FD1C3A}</a:tableStyleId>
              </a:tblPr>
              <a:tblGrid>
                <a:gridCol w="272415"/>
                <a:gridCol w="272415"/>
                <a:gridCol w="272415"/>
                <a:gridCol w="273050"/>
                <a:gridCol w="271780"/>
                <a:gridCol w="272415"/>
                <a:gridCol w="272415"/>
                <a:gridCol w="272415"/>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graphicFrame>
        <p:nvGraphicFramePr>
          <p:cNvPr id="12" name="Table 11"/>
          <p:cNvGraphicFramePr/>
          <p:nvPr/>
        </p:nvGraphicFramePr>
        <p:xfrm>
          <a:off x="2177415" y="1470025"/>
          <a:ext cx="208280" cy="2926080"/>
        </p:xfrm>
        <a:graphic>
          <a:graphicData uri="http://schemas.openxmlformats.org/drawingml/2006/table">
            <a:tbl>
              <a:tblPr firstRow="1" bandRow="1">
                <a:tableStyleId>{5C22544A-7EE6-4342-B048-85BDC9FD1C3A}</a:tableStyleId>
              </a:tblPr>
              <a:tblGrid>
                <a:gridCol w="208280"/>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cxnSp>
        <p:nvCxnSpPr>
          <p:cNvPr id="13" name="Straight Arrow Connector 12"/>
          <p:cNvCxnSpPr>
            <a:stCxn id="12" idx="3"/>
            <a:endCxn id="4" idx="1"/>
          </p:cNvCxnSpPr>
          <p:nvPr/>
        </p:nvCxnSpPr>
        <p:spPr>
          <a:xfrm>
            <a:off x="2385695" y="2933065"/>
            <a:ext cx="587375"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1"/>
          </p:cNvCxnSpPr>
          <p:nvPr/>
        </p:nvCxnSpPr>
        <p:spPr>
          <a:xfrm>
            <a:off x="1454785" y="2927350"/>
            <a:ext cx="722630" cy="571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598170" y="2716530"/>
            <a:ext cx="1050925" cy="365760"/>
          </a:xfrm>
          <a:prstGeom prst="rect">
            <a:avLst/>
          </a:prstGeom>
          <a:noFill/>
        </p:spPr>
        <p:txBody>
          <a:bodyPr wrap="square" rtlCol="0">
            <a:spAutoFit/>
          </a:bodyPr>
          <a:lstStyle/>
          <a:p>
            <a:r>
              <a:rPr lang="x-none" altLang="en-US" b="1"/>
              <a:t>ROW 1</a:t>
            </a:r>
          </a:p>
        </p:txBody>
      </p:sp>
      <p:sp>
        <p:nvSpPr>
          <p:cNvPr id="17" name="Text Box 16"/>
          <p:cNvSpPr txBox="1"/>
          <p:nvPr/>
        </p:nvSpPr>
        <p:spPr>
          <a:xfrm>
            <a:off x="936625" y="5643880"/>
            <a:ext cx="1487805" cy="365760"/>
          </a:xfrm>
          <a:prstGeom prst="rect">
            <a:avLst/>
          </a:prstGeom>
          <a:noFill/>
        </p:spPr>
        <p:txBody>
          <a:bodyPr wrap="square" rtlCol="0">
            <a:spAutoFit/>
          </a:bodyPr>
          <a:lstStyle/>
          <a:p>
            <a:r>
              <a:rPr lang="x-none" altLang="en-US" b="1"/>
              <a:t>COLUMN 5</a:t>
            </a:r>
          </a:p>
        </p:txBody>
      </p:sp>
      <p:cxnSp>
        <p:nvCxnSpPr>
          <p:cNvPr id="19" name="Straight Arrow Connector 18"/>
          <p:cNvCxnSpPr>
            <a:endCxn id="10" idx="1"/>
          </p:cNvCxnSpPr>
          <p:nvPr/>
        </p:nvCxnSpPr>
        <p:spPr>
          <a:xfrm flipV="1">
            <a:off x="2166620" y="5879465"/>
            <a:ext cx="796290" cy="2286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1342390" y="4721860"/>
            <a:ext cx="1761490" cy="365760"/>
          </a:xfrm>
          <a:prstGeom prst="rect">
            <a:avLst/>
          </a:prstGeom>
          <a:noFill/>
        </p:spPr>
        <p:txBody>
          <a:bodyPr wrap="square" rtlCol="0">
            <a:spAutoFit/>
          </a:bodyPr>
          <a:lstStyle/>
          <a:p>
            <a:r>
              <a:rPr lang="x-none" altLang="en-US" b="1">
                <a:solidFill>
                  <a:srgbClr val="FF0000"/>
                </a:solidFill>
              </a:rPr>
              <a:t>ROW BUFFER</a:t>
            </a:r>
          </a:p>
        </p:txBody>
      </p:sp>
      <p:sp>
        <p:nvSpPr>
          <p:cNvPr id="21" name="Text Box 20"/>
          <p:cNvSpPr txBox="1"/>
          <p:nvPr/>
        </p:nvSpPr>
        <p:spPr>
          <a:xfrm>
            <a:off x="2943225" y="5708015"/>
            <a:ext cx="2182495" cy="365760"/>
          </a:xfrm>
          <a:prstGeom prst="rect">
            <a:avLst/>
          </a:prstGeom>
          <a:noFill/>
        </p:spPr>
        <p:txBody>
          <a:bodyPr wrap="square" rtlCol="0">
            <a:spAutoFit/>
          </a:bodyPr>
          <a:lstStyle/>
          <a:p>
            <a:r>
              <a:rPr lang="x-none" altLang="en-US" b="1">
                <a:solidFill>
                  <a:srgbClr val="FF0000"/>
                </a:solidFill>
              </a:rPr>
              <a:t>COLUMN DECODER</a:t>
            </a:r>
          </a:p>
        </p:txBody>
      </p:sp>
      <p:sp>
        <p:nvSpPr>
          <p:cNvPr id="22" name="Text Box 21"/>
          <p:cNvSpPr txBox="1"/>
          <p:nvPr/>
        </p:nvSpPr>
        <p:spPr>
          <a:xfrm>
            <a:off x="2087880" y="1390650"/>
            <a:ext cx="370205" cy="3108960"/>
          </a:xfrm>
          <a:prstGeom prst="rect">
            <a:avLst/>
          </a:prstGeom>
          <a:noFill/>
        </p:spPr>
        <p:txBody>
          <a:bodyPr wrap="square" rtlCol="0">
            <a:spAutoFit/>
          </a:bodyPr>
          <a:lstStyle/>
          <a:p>
            <a:r>
              <a:rPr lang="x-none" altLang="en-US" b="1">
                <a:solidFill>
                  <a:srgbClr val="FF0000"/>
                </a:solidFill>
              </a:rPr>
              <a:t>R</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W</a:t>
            </a:r>
            <a:endParaRPr lang="x-none" altLang="en-US" b="1">
              <a:solidFill>
                <a:srgbClr val="FF0000"/>
              </a:solidFill>
            </a:endParaRPr>
          </a:p>
          <a:p>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C</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R</a:t>
            </a:r>
          </a:p>
        </p:txBody>
      </p:sp>
      <p:sp>
        <p:nvSpPr>
          <p:cNvPr id="24" name="Text Box 23"/>
          <p:cNvSpPr txBox="1"/>
          <p:nvPr/>
        </p:nvSpPr>
        <p:spPr>
          <a:xfrm>
            <a:off x="524510" y="1718310"/>
            <a:ext cx="1570355" cy="640080"/>
          </a:xfrm>
          <a:prstGeom prst="rect">
            <a:avLst/>
          </a:prstGeom>
          <a:noFill/>
        </p:spPr>
        <p:txBody>
          <a:bodyPr wrap="square" rtlCol="0" anchor="t">
            <a:spAutoFit/>
          </a:bodyPr>
          <a:lstStyle/>
          <a:p>
            <a:r>
              <a:rPr lang="x-none" altLang="en-US" b="1">
                <a:solidFill>
                  <a:schemeClr val="accent1">
                    <a:lumMod val="75000"/>
                  </a:schemeClr>
                </a:solidFill>
              </a:rPr>
              <a:t>ROW 1, </a:t>
            </a:r>
            <a:endParaRPr lang="x-none" altLang="en-US" b="1">
              <a:solidFill>
                <a:schemeClr val="accent1">
                  <a:lumMod val="75000"/>
                </a:schemeClr>
              </a:solidFill>
            </a:endParaRPr>
          </a:p>
          <a:p>
            <a:r>
              <a:rPr lang="x-none" altLang="en-US" b="1">
                <a:solidFill>
                  <a:schemeClr val="accent1">
                    <a:lumMod val="75000"/>
                  </a:schemeClr>
                </a:solidFill>
              </a:rPr>
              <a:t>COLUMN 5</a:t>
            </a:r>
          </a:p>
        </p:txBody>
      </p:sp>
      <p:sp>
        <p:nvSpPr>
          <p:cNvPr id="25" name="Text Box 24"/>
          <p:cNvSpPr txBox="1"/>
          <p:nvPr/>
        </p:nvSpPr>
        <p:spPr>
          <a:xfrm>
            <a:off x="7501890" y="1552575"/>
            <a:ext cx="4252595" cy="4754880"/>
          </a:xfrm>
          <a:prstGeom prst="rect">
            <a:avLst/>
          </a:prstGeom>
          <a:noFill/>
        </p:spPr>
        <p:txBody>
          <a:bodyPr wrap="square" rtlCol="0">
            <a:spAutoFit/>
          </a:bodyPr>
          <a:lstStyle/>
          <a:p>
            <a:r>
              <a:rPr lang="x-none" altLang="en-US" dirty="0"/>
              <a:t>Consider a set of requests from two applications</a:t>
            </a:r>
            <a:endParaRPr lang="x-none" altLang="en-US" dirty="0"/>
          </a:p>
          <a:p>
            <a:endParaRPr lang="x-none" altLang="en-US" dirty="0"/>
          </a:p>
          <a:p>
            <a:r>
              <a:rPr lang="x-none" altLang="en-US" b="1" dirty="0"/>
              <a:t>Application 1</a:t>
            </a:r>
            <a:endParaRPr lang="x-none" altLang="en-US" b="1" dirty="0"/>
          </a:p>
          <a:p>
            <a:endParaRPr lang="x-none" altLang="en-US" b="1" dirty="0"/>
          </a:p>
          <a:p>
            <a:r>
              <a:rPr lang="x-none" altLang="en-US" b="1" dirty="0">
                <a:solidFill>
                  <a:srgbClr val="FF0000"/>
                </a:solidFill>
              </a:rPr>
              <a:t>ROW 0, COLUMN 0</a:t>
            </a:r>
            <a:endParaRPr lang="x-none" altLang="en-US" b="1" dirty="0">
              <a:solidFill>
                <a:srgbClr val="FF0000"/>
              </a:solidFill>
            </a:endParaRPr>
          </a:p>
          <a:p>
            <a:r>
              <a:rPr lang="x-none" altLang="en-US" b="1" dirty="0">
                <a:solidFill>
                  <a:srgbClr val="FF0000"/>
                </a:solidFill>
              </a:rPr>
              <a:t>ROW 0, COLUMN 1</a:t>
            </a:r>
            <a:endParaRPr lang="x-none" altLang="en-US" b="1" dirty="0">
              <a:solidFill>
                <a:srgbClr val="FF0000"/>
              </a:solidFill>
            </a:endParaRPr>
          </a:p>
          <a:p>
            <a:r>
              <a:rPr lang="x-none" altLang="en-US" b="1" dirty="0">
                <a:solidFill>
                  <a:srgbClr val="FF0000"/>
                </a:solidFill>
              </a:rPr>
              <a:t>ROW 0, COLUMN 2</a:t>
            </a:r>
            <a:endParaRPr lang="x-none" altLang="en-US" b="1" dirty="0">
              <a:solidFill>
                <a:srgbClr val="FF0000"/>
              </a:solidFill>
            </a:endParaRPr>
          </a:p>
          <a:p>
            <a:r>
              <a:rPr lang="x-none" altLang="en-US" dirty="0"/>
              <a:t>ROW 1, COLUMN 1</a:t>
            </a:r>
            <a:endParaRPr lang="x-none" altLang="en-US" dirty="0"/>
          </a:p>
          <a:p>
            <a:r>
              <a:rPr lang="x-none" altLang="en-US" dirty="0"/>
              <a:t>ROW 1, COLUMN 2</a:t>
            </a:r>
            <a:endParaRPr lang="x-none" altLang="en-US" dirty="0"/>
          </a:p>
          <a:p>
            <a:endParaRPr lang="x-none" altLang="en-US" dirty="0"/>
          </a:p>
          <a:p>
            <a:r>
              <a:rPr lang="x-none" altLang="en-US" b="1" dirty="0"/>
              <a:t>Application 2</a:t>
            </a:r>
            <a:endParaRPr lang="x-none" altLang="en-US" b="1" dirty="0"/>
          </a:p>
          <a:p>
            <a:endParaRPr lang="x-none" altLang="en-US" b="1" dirty="0"/>
          </a:p>
          <a:p>
            <a:r>
              <a:rPr lang="x-none" altLang="en-US" dirty="0">
                <a:solidFill>
                  <a:schemeClr val="accent5">
                    <a:lumMod val="75000"/>
                  </a:schemeClr>
                </a:solidFill>
              </a:rPr>
              <a:t>ROW 1, COLUMN 5</a:t>
            </a:r>
            <a:endParaRPr lang="x-none" altLang="en-US" dirty="0">
              <a:solidFill>
                <a:schemeClr val="accent5">
                  <a:lumMod val="75000"/>
                </a:schemeClr>
              </a:solidFill>
            </a:endParaRPr>
          </a:p>
          <a:p>
            <a:r>
              <a:rPr lang="x-none" altLang="en-US" dirty="0"/>
              <a:t>ROW 2, COLUMN 3</a:t>
            </a:r>
            <a:endParaRPr lang="x-none" altLang="en-US" dirty="0"/>
          </a:p>
          <a:p>
            <a:r>
              <a:rPr lang="x-none" altLang="en-US" dirty="0"/>
              <a:t>ROW 5, COLUMN 1</a:t>
            </a:r>
            <a:endParaRPr lang="x-none" altLang="en-US" dirty="0"/>
          </a:p>
          <a:p>
            <a:r>
              <a:rPr lang="x-none" altLang="en-US" dirty="0"/>
              <a:t>ROW 7, COLUMN 2</a:t>
            </a:r>
          </a:p>
        </p:txBody>
      </p:sp>
      <p:cxnSp>
        <p:nvCxnSpPr>
          <p:cNvPr id="26" name="Straight Arrow Connector 25"/>
          <p:cNvCxnSpPr>
            <a:stCxn id="10" idx="2"/>
          </p:cNvCxnSpPr>
          <p:nvPr/>
        </p:nvCxnSpPr>
        <p:spPr>
          <a:xfrm flipH="1">
            <a:off x="4049395" y="6062345"/>
            <a:ext cx="3175" cy="40576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FR-FCFS policy</a:t>
            </a:r>
          </a:p>
        </p:txBody>
      </p:sp>
      <p:graphicFrame>
        <p:nvGraphicFramePr>
          <p:cNvPr id="4" name="Content Placeholder 3"/>
          <p:cNvGraphicFramePr>
            <a:graphicFrameLocks noGrp="1"/>
          </p:cNvGraphicFramePr>
          <p:nvPr>
            <p:ph idx="1"/>
          </p:nvPr>
        </p:nvGraphicFramePr>
        <p:xfrm>
          <a:off x="2973070" y="1470025"/>
          <a:ext cx="1736725" cy="2926080"/>
        </p:xfrm>
        <a:graphic>
          <a:graphicData uri="http://schemas.openxmlformats.org/drawingml/2006/table">
            <a:tbl>
              <a:tblPr firstRow="1" bandRow="1">
                <a:tableStyleId>{5C22544A-7EE6-4342-B048-85BDC9FD1C3A}</a:tableStyleId>
              </a:tblPr>
              <a:tblGrid>
                <a:gridCol w="217170"/>
                <a:gridCol w="217170"/>
                <a:gridCol w="217170"/>
                <a:gridCol w="217170"/>
                <a:gridCol w="216535"/>
                <a:gridCol w="217805"/>
                <a:gridCol w="216535"/>
                <a:gridCol w="217170"/>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60000"/>
                        <a:lumOff val="40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bl>
          </a:graphicData>
        </a:graphic>
      </p:graphicFrame>
      <p:graphicFrame>
        <p:nvGraphicFramePr>
          <p:cNvPr id="5" name="Table 4"/>
          <p:cNvGraphicFramePr/>
          <p:nvPr/>
        </p:nvGraphicFramePr>
        <p:xfrm>
          <a:off x="2962275" y="4759960"/>
          <a:ext cx="1743710" cy="365760"/>
        </p:xfrm>
        <a:graphic>
          <a:graphicData uri="http://schemas.openxmlformats.org/drawingml/2006/table">
            <a:tbl>
              <a:tblPr firstRow="1" bandRow="1">
                <a:tableStyleId>{5C22544A-7EE6-4342-B048-85BDC9FD1C3A}</a:tableStyleId>
              </a:tblPr>
              <a:tblGrid>
                <a:gridCol w="217805"/>
                <a:gridCol w="218440"/>
                <a:gridCol w="217805"/>
                <a:gridCol w="217805"/>
                <a:gridCol w="217805"/>
                <a:gridCol w="218440"/>
                <a:gridCol w="217805"/>
                <a:gridCol w="217805"/>
              </a:tblGrid>
              <a:tr h="365760">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C000"/>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c>
                  <a:txBody>
                    <a:bodyPr/>
                    <a:lstStyle/>
                    <a:p>
                      <a:pPr>
                        <a:buNone/>
                      </a:pPr>
                      <a:endParaRPr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6">
                        <a:lumMod val="60000"/>
                        <a:lumOff val="40000"/>
                      </a:schemeClr>
                    </a:solidFill>
                  </a:tcPr>
                </a:tc>
              </a:tr>
            </a:tbl>
          </a:graphicData>
        </a:graphic>
      </p:graphicFrame>
      <p:cxnSp>
        <p:nvCxnSpPr>
          <p:cNvPr id="6" name="Straight Arrow Connector 5"/>
          <p:cNvCxnSpPr>
            <a:stCxn id="4" idx="2"/>
            <a:endCxn id="5" idx="0"/>
          </p:cNvCxnSpPr>
          <p:nvPr/>
        </p:nvCxnSpPr>
        <p:spPr>
          <a:xfrm flipH="1">
            <a:off x="3834130" y="4396105"/>
            <a:ext cx="7620" cy="3638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flipH="1">
            <a:off x="3831590" y="5125720"/>
            <a:ext cx="2540" cy="56642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3314065" y="6355080"/>
            <a:ext cx="1244600" cy="365760"/>
          </a:xfrm>
          <a:prstGeom prst="rect">
            <a:avLst/>
          </a:prstGeom>
          <a:noFill/>
        </p:spPr>
        <p:txBody>
          <a:bodyPr wrap="square" rtlCol="0">
            <a:spAutoFit/>
          </a:bodyPr>
          <a:lstStyle/>
          <a:p>
            <a:r>
              <a:rPr lang="x-none" altLang="en-US" b="1"/>
              <a:t>      DATA</a:t>
            </a:r>
          </a:p>
        </p:txBody>
      </p:sp>
      <p:graphicFrame>
        <p:nvGraphicFramePr>
          <p:cNvPr id="10" name="Table 9"/>
          <p:cNvGraphicFramePr/>
          <p:nvPr/>
        </p:nvGraphicFramePr>
        <p:xfrm>
          <a:off x="2962910" y="5696585"/>
          <a:ext cx="2179320" cy="365760"/>
        </p:xfrm>
        <a:graphic>
          <a:graphicData uri="http://schemas.openxmlformats.org/drawingml/2006/table">
            <a:tbl>
              <a:tblPr firstRow="1" bandRow="1">
                <a:tableStyleId>{5C22544A-7EE6-4342-B048-85BDC9FD1C3A}</a:tableStyleId>
              </a:tblPr>
              <a:tblGrid>
                <a:gridCol w="272415"/>
                <a:gridCol w="272415"/>
                <a:gridCol w="272415"/>
                <a:gridCol w="273050"/>
                <a:gridCol w="271780"/>
                <a:gridCol w="272415"/>
                <a:gridCol w="272415"/>
                <a:gridCol w="272415"/>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graphicFrame>
        <p:nvGraphicFramePr>
          <p:cNvPr id="12" name="Table 11"/>
          <p:cNvGraphicFramePr/>
          <p:nvPr/>
        </p:nvGraphicFramePr>
        <p:xfrm>
          <a:off x="2177415" y="1470025"/>
          <a:ext cx="208280" cy="2926080"/>
        </p:xfrm>
        <a:graphic>
          <a:graphicData uri="http://schemas.openxmlformats.org/drawingml/2006/table">
            <a:tbl>
              <a:tblPr firstRow="1" bandRow="1">
                <a:tableStyleId>{5C22544A-7EE6-4342-B048-85BDC9FD1C3A}</a:tableStyleId>
              </a:tblPr>
              <a:tblGrid>
                <a:gridCol w="208280"/>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cxnSp>
        <p:nvCxnSpPr>
          <p:cNvPr id="13" name="Straight Arrow Connector 12"/>
          <p:cNvCxnSpPr>
            <a:stCxn id="12" idx="3"/>
            <a:endCxn id="4" idx="1"/>
          </p:cNvCxnSpPr>
          <p:nvPr/>
        </p:nvCxnSpPr>
        <p:spPr>
          <a:xfrm>
            <a:off x="2385695" y="2933065"/>
            <a:ext cx="587375"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1"/>
          </p:cNvCxnSpPr>
          <p:nvPr/>
        </p:nvCxnSpPr>
        <p:spPr>
          <a:xfrm>
            <a:off x="1454785" y="2927350"/>
            <a:ext cx="722630" cy="571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598170" y="2716530"/>
            <a:ext cx="1050925" cy="365760"/>
          </a:xfrm>
          <a:prstGeom prst="rect">
            <a:avLst/>
          </a:prstGeom>
          <a:noFill/>
        </p:spPr>
        <p:txBody>
          <a:bodyPr wrap="square" rtlCol="0">
            <a:spAutoFit/>
          </a:bodyPr>
          <a:lstStyle/>
          <a:p>
            <a:r>
              <a:rPr lang="x-none" altLang="en-US" b="1"/>
              <a:t>ROW 1</a:t>
            </a:r>
          </a:p>
        </p:txBody>
      </p:sp>
      <p:sp>
        <p:nvSpPr>
          <p:cNvPr id="17" name="Text Box 16"/>
          <p:cNvSpPr txBox="1"/>
          <p:nvPr/>
        </p:nvSpPr>
        <p:spPr>
          <a:xfrm>
            <a:off x="936625" y="5643880"/>
            <a:ext cx="1487805" cy="365760"/>
          </a:xfrm>
          <a:prstGeom prst="rect">
            <a:avLst/>
          </a:prstGeom>
          <a:noFill/>
        </p:spPr>
        <p:txBody>
          <a:bodyPr wrap="square" rtlCol="0">
            <a:spAutoFit/>
          </a:bodyPr>
          <a:lstStyle/>
          <a:p>
            <a:r>
              <a:rPr lang="x-none" altLang="en-US" b="1"/>
              <a:t>COLUMN 5</a:t>
            </a:r>
          </a:p>
        </p:txBody>
      </p:sp>
      <p:cxnSp>
        <p:nvCxnSpPr>
          <p:cNvPr id="19" name="Straight Arrow Connector 18"/>
          <p:cNvCxnSpPr>
            <a:endCxn id="10" idx="1"/>
          </p:cNvCxnSpPr>
          <p:nvPr/>
        </p:nvCxnSpPr>
        <p:spPr>
          <a:xfrm flipV="1">
            <a:off x="2166620" y="5879465"/>
            <a:ext cx="796290" cy="2286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1342390" y="4721860"/>
            <a:ext cx="1761490" cy="365760"/>
          </a:xfrm>
          <a:prstGeom prst="rect">
            <a:avLst/>
          </a:prstGeom>
          <a:noFill/>
        </p:spPr>
        <p:txBody>
          <a:bodyPr wrap="square" rtlCol="0">
            <a:spAutoFit/>
          </a:bodyPr>
          <a:lstStyle/>
          <a:p>
            <a:r>
              <a:rPr lang="x-none" altLang="en-US" b="1">
                <a:solidFill>
                  <a:srgbClr val="FF0000"/>
                </a:solidFill>
              </a:rPr>
              <a:t>ROW BUFFER</a:t>
            </a:r>
          </a:p>
        </p:txBody>
      </p:sp>
      <p:sp>
        <p:nvSpPr>
          <p:cNvPr id="21" name="Text Box 20"/>
          <p:cNvSpPr txBox="1"/>
          <p:nvPr/>
        </p:nvSpPr>
        <p:spPr>
          <a:xfrm>
            <a:off x="2943225" y="5708015"/>
            <a:ext cx="2182495" cy="365760"/>
          </a:xfrm>
          <a:prstGeom prst="rect">
            <a:avLst/>
          </a:prstGeom>
          <a:noFill/>
        </p:spPr>
        <p:txBody>
          <a:bodyPr wrap="square" rtlCol="0">
            <a:spAutoFit/>
          </a:bodyPr>
          <a:lstStyle/>
          <a:p>
            <a:r>
              <a:rPr lang="x-none" altLang="en-US" b="1">
                <a:solidFill>
                  <a:srgbClr val="FF0000"/>
                </a:solidFill>
              </a:rPr>
              <a:t>COLUMN DECODER</a:t>
            </a:r>
          </a:p>
        </p:txBody>
      </p:sp>
      <p:sp>
        <p:nvSpPr>
          <p:cNvPr id="22" name="Text Box 21"/>
          <p:cNvSpPr txBox="1"/>
          <p:nvPr/>
        </p:nvSpPr>
        <p:spPr>
          <a:xfrm>
            <a:off x="2087880" y="1390650"/>
            <a:ext cx="370205" cy="3108960"/>
          </a:xfrm>
          <a:prstGeom prst="rect">
            <a:avLst/>
          </a:prstGeom>
          <a:noFill/>
        </p:spPr>
        <p:txBody>
          <a:bodyPr wrap="square" rtlCol="0">
            <a:spAutoFit/>
          </a:bodyPr>
          <a:lstStyle/>
          <a:p>
            <a:r>
              <a:rPr lang="x-none" altLang="en-US" b="1">
                <a:solidFill>
                  <a:srgbClr val="FF0000"/>
                </a:solidFill>
              </a:rPr>
              <a:t>R</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W</a:t>
            </a:r>
            <a:endParaRPr lang="x-none" altLang="en-US" b="1">
              <a:solidFill>
                <a:srgbClr val="FF0000"/>
              </a:solidFill>
            </a:endParaRPr>
          </a:p>
          <a:p>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C</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R</a:t>
            </a:r>
          </a:p>
        </p:txBody>
      </p:sp>
      <p:sp>
        <p:nvSpPr>
          <p:cNvPr id="24" name="Text Box 23"/>
          <p:cNvSpPr txBox="1"/>
          <p:nvPr/>
        </p:nvSpPr>
        <p:spPr>
          <a:xfrm>
            <a:off x="524510" y="1718310"/>
            <a:ext cx="1570355" cy="640080"/>
          </a:xfrm>
          <a:prstGeom prst="rect">
            <a:avLst/>
          </a:prstGeom>
          <a:noFill/>
        </p:spPr>
        <p:txBody>
          <a:bodyPr wrap="square" rtlCol="0" anchor="t">
            <a:spAutoFit/>
          </a:bodyPr>
          <a:lstStyle/>
          <a:p>
            <a:r>
              <a:rPr lang="x-none" altLang="en-US" b="1">
                <a:solidFill>
                  <a:schemeClr val="accent1">
                    <a:lumMod val="75000"/>
                  </a:schemeClr>
                </a:solidFill>
              </a:rPr>
              <a:t>ROW 1, </a:t>
            </a:r>
            <a:endParaRPr lang="x-none" altLang="en-US" b="1">
              <a:solidFill>
                <a:schemeClr val="accent1">
                  <a:lumMod val="75000"/>
                </a:schemeClr>
              </a:solidFill>
            </a:endParaRPr>
          </a:p>
          <a:p>
            <a:r>
              <a:rPr lang="x-none" altLang="en-US" b="1">
                <a:solidFill>
                  <a:schemeClr val="accent1">
                    <a:lumMod val="75000"/>
                  </a:schemeClr>
                </a:solidFill>
              </a:rPr>
              <a:t>COLUMN 5</a:t>
            </a:r>
          </a:p>
        </p:txBody>
      </p:sp>
      <p:sp>
        <p:nvSpPr>
          <p:cNvPr id="25" name="Text Box 24"/>
          <p:cNvSpPr txBox="1"/>
          <p:nvPr/>
        </p:nvSpPr>
        <p:spPr>
          <a:xfrm>
            <a:off x="7501890" y="1552575"/>
            <a:ext cx="4252595" cy="4754880"/>
          </a:xfrm>
          <a:prstGeom prst="rect">
            <a:avLst/>
          </a:prstGeom>
          <a:noFill/>
        </p:spPr>
        <p:txBody>
          <a:bodyPr wrap="square" rtlCol="0">
            <a:spAutoFit/>
          </a:bodyPr>
          <a:lstStyle/>
          <a:p>
            <a:r>
              <a:rPr lang="x-none" altLang="en-US" dirty="0"/>
              <a:t>Consider a set of requests from two applications</a:t>
            </a:r>
            <a:endParaRPr lang="x-none" altLang="en-US" dirty="0"/>
          </a:p>
          <a:p>
            <a:endParaRPr lang="x-none" altLang="en-US" dirty="0"/>
          </a:p>
          <a:p>
            <a:r>
              <a:rPr lang="x-none" altLang="en-US" b="1" dirty="0"/>
              <a:t>Application 1</a:t>
            </a:r>
            <a:endParaRPr lang="x-none" altLang="en-US" b="1" dirty="0"/>
          </a:p>
          <a:p>
            <a:endParaRPr lang="x-none" altLang="en-US" b="1" dirty="0"/>
          </a:p>
          <a:p>
            <a:r>
              <a:rPr lang="x-none" altLang="en-US" b="1" dirty="0">
                <a:solidFill>
                  <a:srgbClr val="FF0000"/>
                </a:solidFill>
              </a:rPr>
              <a:t>ROW 0, COLUMN 0</a:t>
            </a:r>
            <a:endParaRPr lang="x-none" altLang="en-US" b="1" dirty="0">
              <a:solidFill>
                <a:srgbClr val="FF0000"/>
              </a:solidFill>
            </a:endParaRPr>
          </a:p>
          <a:p>
            <a:r>
              <a:rPr lang="x-none" altLang="en-US" b="1" dirty="0">
                <a:solidFill>
                  <a:srgbClr val="FF0000"/>
                </a:solidFill>
              </a:rPr>
              <a:t>ROW 0, COLUMN 1</a:t>
            </a:r>
            <a:endParaRPr lang="x-none" altLang="en-US" b="1" dirty="0">
              <a:solidFill>
                <a:srgbClr val="FF0000"/>
              </a:solidFill>
            </a:endParaRPr>
          </a:p>
          <a:p>
            <a:r>
              <a:rPr lang="x-none" altLang="en-US" b="1" dirty="0">
                <a:solidFill>
                  <a:srgbClr val="FF0000"/>
                </a:solidFill>
              </a:rPr>
              <a:t>ROW 0, COLUMN 2</a:t>
            </a:r>
            <a:endParaRPr lang="x-none" altLang="en-US" b="1" dirty="0">
              <a:solidFill>
                <a:srgbClr val="FF0000"/>
              </a:solidFill>
            </a:endParaRPr>
          </a:p>
          <a:p>
            <a:r>
              <a:rPr lang="x-none" altLang="en-US" dirty="0"/>
              <a:t>ROW 1, COLUMN 1</a:t>
            </a:r>
            <a:endParaRPr lang="x-none" altLang="en-US" dirty="0"/>
          </a:p>
          <a:p>
            <a:r>
              <a:rPr lang="x-none" altLang="en-US" dirty="0"/>
              <a:t>ROW 1, COLUMN 2</a:t>
            </a:r>
            <a:endParaRPr lang="x-none" altLang="en-US" dirty="0"/>
          </a:p>
          <a:p>
            <a:endParaRPr lang="x-none" altLang="en-US" dirty="0"/>
          </a:p>
          <a:p>
            <a:r>
              <a:rPr lang="x-none" altLang="en-US" b="1" dirty="0"/>
              <a:t>Application 2</a:t>
            </a:r>
            <a:endParaRPr lang="x-none" altLang="en-US" b="1" dirty="0"/>
          </a:p>
          <a:p>
            <a:endParaRPr lang="x-none" altLang="en-US" b="1" dirty="0"/>
          </a:p>
          <a:p>
            <a:r>
              <a:rPr lang="x-none" altLang="en-US" dirty="0"/>
              <a:t>ROW 1, COLUMN 5</a:t>
            </a:r>
            <a:endParaRPr lang="x-none" altLang="en-US" dirty="0"/>
          </a:p>
          <a:p>
            <a:r>
              <a:rPr lang="x-none" altLang="en-US" dirty="0"/>
              <a:t>ROW 2, COLUMN 3</a:t>
            </a:r>
            <a:endParaRPr lang="x-none" altLang="en-US" dirty="0"/>
          </a:p>
          <a:p>
            <a:r>
              <a:rPr lang="x-none" altLang="en-US" dirty="0"/>
              <a:t>ROW 5, COLUMN 1</a:t>
            </a:r>
            <a:endParaRPr lang="x-none" altLang="en-US" dirty="0"/>
          </a:p>
          <a:p>
            <a:r>
              <a:rPr lang="x-none" altLang="en-US" dirty="0"/>
              <a:t>ROW 7, COLUMN 2</a:t>
            </a:r>
          </a:p>
        </p:txBody>
      </p:sp>
      <p:cxnSp>
        <p:nvCxnSpPr>
          <p:cNvPr id="26" name="Straight Arrow Connector 25"/>
          <p:cNvCxnSpPr>
            <a:stCxn id="10" idx="2"/>
          </p:cNvCxnSpPr>
          <p:nvPr/>
        </p:nvCxnSpPr>
        <p:spPr>
          <a:xfrm flipH="1">
            <a:off x="4049395" y="6062345"/>
            <a:ext cx="3175" cy="40576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FR-FCFS policy</a:t>
            </a:r>
          </a:p>
        </p:txBody>
      </p:sp>
      <p:graphicFrame>
        <p:nvGraphicFramePr>
          <p:cNvPr id="4" name="Content Placeholder 3"/>
          <p:cNvGraphicFramePr>
            <a:graphicFrameLocks noGrp="1"/>
          </p:cNvGraphicFramePr>
          <p:nvPr>
            <p:ph idx="1"/>
          </p:nvPr>
        </p:nvGraphicFramePr>
        <p:xfrm>
          <a:off x="2973070" y="1470025"/>
          <a:ext cx="1736725" cy="2926080"/>
        </p:xfrm>
        <a:graphic>
          <a:graphicData uri="http://schemas.openxmlformats.org/drawingml/2006/table">
            <a:tbl>
              <a:tblPr firstRow="1" bandRow="1">
                <a:tableStyleId>{5C22544A-7EE6-4342-B048-85BDC9FD1C3A}</a:tableStyleId>
              </a:tblPr>
              <a:tblGrid>
                <a:gridCol w="217170"/>
                <a:gridCol w="217170"/>
                <a:gridCol w="217170"/>
                <a:gridCol w="217170"/>
                <a:gridCol w="216535"/>
                <a:gridCol w="217805"/>
                <a:gridCol w="216535"/>
                <a:gridCol w="217170"/>
              </a:tblGrid>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bl>
          </a:graphicData>
        </a:graphic>
      </p:graphicFrame>
      <p:graphicFrame>
        <p:nvGraphicFramePr>
          <p:cNvPr id="5" name="Table 4"/>
          <p:cNvGraphicFramePr/>
          <p:nvPr/>
        </p:nvGraphicFramePr>
        <p:xfrm>
          <a:off x="2962275" y="4759960"/>
          <a:ext cx="1743710" cy="365760"/>
        </p:xfrm>
        <a:graphic>
          <a:graphicData uri="http://schemas.openxmlformats.org/drawingml/2006/table">
            <a:tbl>
              <a:tblPr firstRow="1" bandRow="1">
                <a:tableStyleId>{5C22544A-7EE6-4342-B048-85BDC9FD1C3A}</a:tableStyleId>
              </a:tblPr>
              <a:tblGrid>
                <a:gridCol w="217805"/>
                <a:gridCol w="218440"/>
                <a:gridCol w="217805"/>
                <a:gridCol w="217805"/>
                <a:gridCol w="217805"/>
                <a:gridCol w="218440"/>
                <a:gridCol w="217805"/>
                <a:gridCol w="217805"/>
              </a:tblGrid>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4">
                        <a:lumMod val="60000"/>
                        <a:lumOff val="4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r>
            </a:tbl>
          </a:graphicData>
        </a:graphic>
      </p:graphicFrame>
      <p:cxnSp>
        <p:nvCxnSpPr>
          <p:cNvPr id="6" name="Straight Arrow Connector 5"/>
          <p:cNvCxnSpPr>
            <a:stCxn id="4" idx="2"/>
            <a:endCxn id="5" idx="0"/>
          </p:cNvCxnSpPr>
          <p:nvPr/>
        </p:nvCxnSpPr>
        <p:spPr>
          <a:xfrm flipH="1">
            <a:off x="3834130" y="4396105"/>
            <a:ext cx="7620" cy="3638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flipH="1">
            <a:off x="3831590" y="5125720"/>
            <a:ext cx="2540" cy="56642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3314065" y="6355080"/>
            <a:ext cx="1261110" cy="365760"/>
          </a:xfrm>
          <a:prstGeom prst="rect">
            <a:avLst/>
          </a:prstGeom>
          <a:noFill/>
        </p:spPr>
        <p:txBody>
          <a:bodyPr wrap="square" rtlCol="0">
            <a:spAutoFit/>
          </a:bodyPr>
          <a:lstStyle/>
          <a:p>
            <a:r>
              <a:rPr lang="x-none" altLang="en-US" b="1"/>
              <a:t>      DATA</a:t>
            </a:r>
          </a:p>
        </p:txBody>
      </p:sp>
      <p:graphicFrame>
        <p:nvGraphicFramePr>
          <p:cNvPr id="10" name="Table 9"/>
          <p:cNvGraphicFramePr/>
          <p:nvPr/>
        </p:nvGraphicFramePr>
        <p:xfrm>
          <a:off x="2962910" y="5696585"/>
          <a:ext cx="2179320" cy="365760"/>
        </p:xfrm>
        <a:graphic>
          <a:graphicData uri="http://schemas.openxmlformats.org/drawingml/2006/table">
            <a:tbl>
              <a:tblPr firstRow="1" bandRow="1">
                <a:tableStyleId>{5C22544A-7EE6-4342-B048-85BDC9FD1C3A}</a:tableStyleId>
              </a:tblPr>
              <a:tblGrid>
                <a:gridCol w="272415"/>
                <a:gridCol w="272415"/>
                <a:gridCol w="272415"/>
                <a:gridCol w="273050"/>
                <a:gridCol w="271780"/>
                <a:gridCol w="272415"/>
                <a:gridCol w="272415"/>
                <a:gridCol w="272415"/>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graphicFrame>
        <p:nvGraphicFramePr>
          <p:cNvPr id="12" name="Table 11"/>
          <p:cNvGraphicFramePr/>
          <p:nvPr/>
        </p:nvGraphicFramePr>
        <p:xfrm>
          <a:off x="2177415" y="1470025"/>
          <a:ext cx="208280" cy="2926080"/>
        </p:xfrm>
        <a:graphic>
          <a:graphicData uri="http://schemas.openxmlformats.org/drawingml/2006/table">
            <a:tbl>
              <a:tblPr firstRow="1" bandRow="1">
                <a:tableStyleId>{5C22544A-7EE6-4342-B048-85BDC9FD1C3A}</a:tableStyleId>
              </a:tblPr>
              <a:tblGrid>
                <a:gridCol w="208280"/>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cxnSp>
        <p:nvCxnSpPr>
          <p:cNvPr id="13" name="Straight Arrow Connector 12"/>
          <p:cNvCxnSpPr>
            <a:stCxn id="12" idx="3"/>
            <a:endCxn id="4" idx="1"/>
          </p:cNvCxnSpPr>
          <p:nvPr/>
        </p:nvCxnSpPr>
        <p:spPr>
          <a:xfrm>
            <a:off x="2385695" y="2933065"/>
            <a:ext cx="587375"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1"/>
          </p:cNvCxnSpPr>
          <p:nvPr/>
        </p:nvCxnSpPr>
        <p:spPr>
          <a:xfrm>
            <a:off x="1454785" y="2927350"/>
            <a:ext cx="722630" cy="571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598170" y="2716530"/>
            <a:ext cx="1050925" cy="365760"/>
          </a:xfrm>
          <a:prstGeom prst="rect">
            <a:avLst/>
          </a:prstGeom>
          <a:noFill/>
        </p:spPr>
        <p:txBody>
          <a:bodyPr wrap="square" rtlCol="0">
            <a:spAutoFit/>
          </a:bodyPr>
          <a:lstStyle/>
          <a:p>
            <a:r>
              <a:rPr lang="x-none" altLang="en-US" b="1"/>
              <a:t>ROW 1</a:t>
            </a:r>
          </a:p>
        </p:txBody>
      </p:sp>
      <p:sp>
        <p:nvSpPr>
          <p:cNvPr id="17" name="Text Box 16"/>
          <p:cNvSpPr txBox="1"/>
          <p:nvPr/>
        </p:nvSpPr>
        <p:spPr>
          <a:xfrm>
            <a:off x="936625" y="5643880"/>
            <a:ext cx="1487805" cy="365760"/>
          </a:xfrm>
          <a:prstGeom prst="rect">
            <a:avLst/>
          </a:prstGeom>
          <a:noFill/>
        </p:spPr>
        <p:txBody>
          <a:bodyPr wrap="square" rtlCol="0">
            <a:spAutoFit/>
          </a:bodyPr>
          <a:lstStyle/>
          <a:p>
            <a:r>
              <a:rPr lang="x-none" altLang="en-US" b="1"/>
              <a:t>COLUMN 1</a:t>
            </a:r>
          </a:p>
        </p:txBody>
      </p:sp>
      <p:cxnSp>
        <p:nvCxnSpPr>
          <p:cNvPr id="19" name="Straight Arrow Connector 18"/>
          <p:cNvCxnSpPr>
            <a:endCxn id="10" idx="1"/>
          </p:cNvCxnSpPr>
          <p:nvPr/>
        </p:nvCxnSpPr>
        <p:spPr>
          <a:xfrm flipV="1">
            <a:off x="2166620" y="5879465"/>
            <a:ext cx="796290" cy="2286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1342390" y="4721860"/>
            <a:ext cx="1761490" cy="365760"/>
          </a:xfrm>
          <a:prstGeom prst="rect">
            <a:avLst/>
          </a:prstGeom>
          <a:noFill/>
        </p:spPr>
        <p:txBody>
          <a:bodyPr wrap="square" rtlCol="0">
            <a:spAutoFit/>
          </a:bodyPr>
          <a:lstStyle/>
          <a:p>
            <a:r>
              <a:rPr lang="x-none" altLang="en-US" b="1">
                <a:solidFill>
                  <a:srgbClr val="FF0000"/>
                </a:solidFill>
              </a:rPr>
              <a:t>ROW BUFFER</a:t>
            </a:r>
          </a:p>
        </p:txBody>
      </p:sp>
      <p:sp>
        <p:nvSpPr>
          <p:cNvPr id="21" name="Text Box 20"/>
          <p:cNvSpPr txBox="1"/>
          <p:nvPr/>
        </p:nvSpPr>
        <p:spPr>
          <a:xfrm>
            <a:off x="2943225" y="5708015"/>
            <a:ext cx="2182495" cy="365760"/>
          </a:xfrm>
          <a:prstGeom prst="rect">
            <a:avLst/>
          </a:prstGeom>
          <a:noFill/>
        </p:spPr>
        <p:txBody>
          <a:bodyPr wrap="square" rtlCol="0">
            <a:spAutoFit/>
          </a:bodyPr>
          <a:lstStyle/>
          <a:p>
            <a:r>
              <a:rPr lang="x-none" altLang="en-US" b="1">
                <a:solidFill>
                  <a:srgbClr val="FF0000"/>
                </a:solidFill>
              </a:rPr>
              <a:t>COLUMN DECODER</a:t>
            </a:r>
          </a:p>
        </p:txBody>
      </p:sp>
      <p:sp>
        <p:nvSpPr>
          <p:cNvPr id="22" name="Text Box 21"/>
          <p:cNvSpPr txBox="1"/>
          <p:nvPr/>
        </p:nvSpPr>
        <p:spPr>
          <a:xfrm>
            <a:off x="2087880" y="1390650"/>
            <a:ext cx="370205" cy="3108960"/>
          </a:xfrm>
          <a:prstGeom prst="rect">
            <a:avLst/>
          </a:prstGeom>
          <a:noFill/>
        </p:spPr>
        <p:txBody>
          <a:bodyPr wrap="square" rtlCol="0">
            <a:spAutoFit/>
          </a:bodyPr>
          <a:lstStyle/>
          <a:p>
            <a:r>
              <a:rPr lang="x-none" altLang="en-US" b="1">
                <a:solidFill>
                  <a:srgbClr val="FF0000"/>
                </a:solidFill>
              </a:rPr>
              <a:t>R</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W</a:t>
            </a:r>
            <a:endParaRPr lang="x-none" altLang="en-US" b="1">
              <a:solidFill>
                <a:srgbClr val="FF0000"/>
              </a:solidFill>
            </a:endParaRPr>
          </a:p>
          <a:p>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C</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R</a:t>
            </a:r>
          </a:p>
        </p:txBody>
      </p:sp>
      <p:sp>
        <p:nvSpPr>
          <p:cNvPr id="24" name="Text Box 23"/>
          <p:cNvSpPr txBox="1"/>
          <p:nvPr/>
        </p:nvSpPr>
        <p:spPr>
          <a:xfrm>
            <a:off x="524510" y="1718310"/>
            <a:ext cx="1570355" cy="640080"/>
          </a:xfrm>
          <a:prstGeom prst="rect">
            <a:avLst/>
          </a:prstGeom>
          <a:noFill/>
        </p:spPr>
        <p:txBody>
          <a:bodyPr wrap="square" rtlCol="0" anchor="t">
            <a:spAutoFit/>
          </a:bodyPr>
          <a:lstStyle/>
          <a:p>
            <a:r>
              <a:rPr lang="x-none" altLang="en-US" b="1">
                <a:solidFill>
                  <a:schemeClr val="accent1">
                    <a:lumMod val="75000"/>
                  </a:schemeClr>
                </a:solidFill>
              </a:rPr>
              <a:t>ROW 1, </a:t>
            </a:r>
            <a:endParaRPr lang="x-none" altLang="en-US" b="1">
              <a:solidFill>
                <a:schemeClr val="accent1">
                  <a:lumMod val="75000"/>
                </a:schemeClr>
              </a:solidFill>
            </a:endParaRPr>
          </a:p>
          <a:p>
            <a:r>
              <a:rPr lang="x-none" altLang="en-US" b="1">
                <a:solidFill>
                  <a:schemeClr val="accent1">
                    <a:lumMod val="75000"/>
                  </a:schemeClr>
                </a:solidFill>
              </a:rPr>
              <a:t>COLUMN 1</a:t>
            </a:r>
          </a:p>
        </p:txBody>
      </p:sp>
      <p:sp>
        <p:nvSpPr>
          <p:cNvPr id="25" name="Text Box 24"/>
          <p:cNvSpPr txBox="1"/>
          <p:nvPr/>
        </p:nvSpPr>
        <p:spPr>
          <a:xfrm>
            <a:off x="7501890" y="1552575"/>
            <a:ext cx="4252595" cy="4754880"/>
          </a:xfrm>
          <a:prstGeom prst="rect">
            <a:avLst/>
          </a:prstGeom>
          <a:noFill/>
        </p:spPr>
        <p:txBody>
          <a:bodyPr wrap="square" rtlCol="0">
            <a:spAutoFit/>
          </a:bodyPr>
          <a:lstStyle/>
          <a:p>
            <a:r>
              <a:rPr lang="x-none" altLang="en-US"/>
              <a:t>Consider a set of requests from two applications</a:t>
            </a:r>
            <a:endParaRPr lang="x-none" altLang="en-US"/>
          </a:p>
          <a:p>
            <a:endParaRPr lang="x-none" altLang="en-US"/>
          </a:p>
          <a:p>
            <a:r>
              <a:rPr lang="x-none" altLang="en-US" b="1"/>
              <a:t>Application 1</a:t>
            </a:r>
            <a:endParaRPr lang="x-none" altLang="en-US" b="1"/>
          </a:p>
          <a:p>
            <a:endParaRPr lang="x-none" altLang="en-US" b="1"/>
          </a:p>
          <a:p>
            <a:r>
              <a:rPr lang="x-none" altLang="en-US" b="1">
                <a:solidFill>
                  <a:srgbClr val="FF0000"/>
                </a:solidFill>
              </a:rPr>
              <a:t>ROW 0, COLUMN 0</a:t>
            </a:r>
            <a:endParaRPr lang="x-none" altLang="en-US" b="1">
              <a:solidFill>
                <a:srgbClr val="FF0000"/>
              </a:solidFill>
            </a:endParaRPr>
          </a:p>
          <a:p>
            <a:r>
              <a:rPr lang="x-none" altLang="en-US" b="1">
                <a:solidFill>
                  <a:srgbClr val="FF0000"/>
                </a:solidFill>
              </a:rPr>
              <a:t>ROW 0, COLUMN 1</a:t>
            </a:r>
            <a:endParaRPr lang="x-none" altLang="en-US" b="1">
              <a:solidFill>
                <a:srgbClr val="FF0000"/>
              </a:solidFill>
            </a:endParaRPr>
          </a:p>
          <a:p>
            <a:r>
              <a:rPr lang="x-none" altLang="en-US" b="1">
                <a:solidFill>
                  <a:srgbClr val="FF0000"/>
                </a:solidFill>
              </a:rPr>
              <a:t>ROW 0, COLUMN 2</a:t>
            </a:r>
            <a:endParaRPr lang="x-none" altLang="en-US" b="1">
              <a:solidFill>
                <a:srgbClr val="FF0000"/>
              </a:solidFill>
            </a:endParaRPr>
          </a:p>
          <a:p>
            <a:r>
              <a:rPr lang="x-none" altLang="en-US" b="1">
                <a:solidFill>
                  <a:schemeClr val="accent5"/>
                </a:solidFill>
              </a:rPr>
              <a:t>ROW 1, COLUMN 1</a:t>
            </a:r>
            <a:endParaRPr lang="x-none" altLang="en-US" b="1">
              <a:solidFill>
                <a:schemeClr val="accent5"/>
              </a:solidFill>
            </a:endParaRPr>
          </a:p>
          <a:p>
            <a:r>
              <a:rPr lang="x-none" altLang="en-US"/>
              <a:t>ROW 1, COLUMN 2</a:t>
            </a:r>
            <a:endParaRPr lang="x-none" altLang="en-US"/>
          </a:p>
          <a:p>
            <a:endParaRPr lang="x-none" altLang="en-US"/>
          </a:p>
          <a:p>
            <a:r>
              <a:rPr lang="x-none" altLang="en-US" b="1"/>
              <a:t>Application 2</a:t>
            </a:r>
            <a:endParaRPr lang="x-none" altLang="en-US" b="1"/>
          </a:p>
          <a:p>
            <a:endParaRPr lang="x-none" altLang="en-US" b="1"/>
          </a:p>
          <a:p>
            <a:r>
              <a:rPr lang="x-none" altLang="en-US" b="1">
                <a:solidFill>
                  <a:srgbClr val="FF0000"/>
                </a:solidFill>
              </a:rPr>
              <a:t>ROW 1, COLUMN 5</a:t>
            </a:r>
            <a:endParaRPr lang="x-none" altLang="en-US" b="1">
              <a:solidFill>
                <a:srgbClr val="FF0000"/>
              </a:solidFill>
            </a:endParaRPr>
          </a:p>
          <a:p>
            <a:r>
              <a:rPr lang="x-none" altLang="en-US"/>
              <a:t>ROW 2, COLUMN 3</a:t>
            </a:r>
            <a:endParaRPr lang="x-none" altLang="en-US"/>
          </a:p>
          <a:p>
            <a:r>
              <a:rPr lang="x-none" altLang="en-US"/>
              <a:t>ROW 5, COLUMN 1</a:t>
            </a:r>
            <a:endParaRPr lang="x-none" altLang="en-US"/>
          </a:p>
          <a:p>
            <a:r>
              <a:rPr lang="x-none" altLang="en-US"/>
              <a:t>ROW 7, COLUMN 2</a:t>
            </a:r>
          </a:p>
        </p:txBody>
      </p:sp>
      <p:cxnSp>
        <p:nvCxnSpPr>
          <p:cNvPr id="26" name="Straight Arrow Connector 25"/>
          <p:cNvCxnSpPr>
            <a:stCxn id="10" idx="2"/>
          </p:cNvCxnSpPr>
          <p:nvPr/>
        </p:nvCxnSpPr>
        <p:spPr>
          <a:xfrm flipH="1">
            <a:off x="4049395" y="6062345"/>
            <a:ext cx="3175" cy="40576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FR-FCFS policy</a:t>
            </a:r>
          </a:p>
        </p:txBody>
      </p:sp>
      <p:graphicFrame>
        <p:nvGraphicFramePr>
          <p:cNvPr id="4" name="Content Placeholder 3"/>
          <p:cNvGraphicFramePr>
            <a:graphicFrameLocks noGrp="1"/>
          </p:cNvGraphicFramePr>
          <p:nvPr>
            <p:ph idx="1"/>
          </p:nvPr>
        </p:nvGraphicFramePr>
        <p:xfrm>
          <a:off x="2973070" y="1470025"/>
          <a:ext cx="1736725" cy="2926080"/>
        </p:xfrm>
        <a:graphic>
          <a:graphicData uri="http://schemas.openxmlformats.org/drawingml/2006/table">
            <a:tbl>
              <a:tblPr firstRow="1" bandRow="1">
                <a:tableStyleId>{5C22544A-7EE6-4342-B048-85BDC9FD1C3A}</a:tableStyleId>
              </a:tblPr>
              <a:tblGrid>
                <a:gridCol w="217170"/>
                <a:gridCol w="217170"/>
                <a:gridCol w="217170"/>
                <a:gridCol w="217170"/>
                <a:gridCol w="216535"/>
                <a:gridCol w="217805"/>
                <a:gridCol w="216535"/>
                <a:gridCol w="217170"/>
              </a:tblGrid>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5"/>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lumMod val="75000"/>
                        <a:alpha val="25000"/>
                      </a:schemeClr>
                    </a:solidFill>
                  </a:tcPr>
                </a:tc>
              </a:tr>
            </a:tbl>
          </a:graphicData>
        </a:graphic>
      </p:graphicFrame>
      <p:graphicFrame>
        <p:nvGraphicFramePr>
          <p:cNvPr id="5" name="Table 4"/>
          <p:cNvGraphicFramePr/>
          <p:nvPr/>
        </p:nvGraphicFramePr>
        <p:xfrm>
          <a:off x="2962275" y="4759960"/>
          <a:ext cx="1743710" cy="365760"/>
        </p:xfrm>
        <a:graphic>
          <a:graphicData uri="http://schemas.openxmlformats.org/drawingml/2006/table">
            <a:tbl>
              <a:tblPr firstRow="1" bandRow="1">
                <a:tableStyleId>{5C22544A-7EE6-4342-B048-85BDC9FD1C3A}</a:tableStyleId>
              </a:tblPr>
              <a:tblGrid>
                <a:gridCol w="217805"/>
                <a:gridCol w="218440"/>
                <a:gridCol w="217805"/>
                <a:gridCol w="217805"/>
                <a:gridCol w="217805"/>
                <a:gridCol w="218440"/>
                <a:gridCol w="217805"/>
                <a:gridCol w="217805"/>
              </a:tblGrid>
              <a:tr h="365760">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4">
                        <a:lumMod val="60000"/>
                        <a:lumOff val="40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c>
                  <a:txBody>
                    <a:bodyPr/>
                    <a:lstStyle/>
                    <a:p>
                      <a:pPr>
                        <a:buNone/>
                      </a:p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lumMod val="85000"/>
                      </a:schemeClr>
                    </a:solidFill>
                  </a:tcPr>
                </a:tc>
              </a:tr>
            </a:tbl>
          </a:graphicData>
        </a:graphic>
      </p:graphicFrame>
      <p:cxnSp>
        <p:nvCxnSpPr>
          <p:cNvPr id="6" name="Straight Arrow Connector 5"/>
          <p:cNvCxnSpPr>
            <a:stCxn id="4" idx="2"/>
            <a:endCxn id="5" idx="0"/>
          </p:cNvCxnSpPr>
          <p:nvPr/>
        </p:nvCxnSpPr>
        <p:spPr>
          <a:xfrm flipH="1">
            <a:off x="3834130" y="4396105"/>
            <a:ext cx="7620" cy="3638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flipH="1">
            <a:off x="3831590" y="5125720"/>
            <a:ext cx="2540" cy="56642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3314065" y="6355080"/>
            <a:ext cx="1261110" cy="365760"/>
          </a:xfrm>
          <a:prstGeom prst="rect">
            <a:avLst/>
          </a:prstGeom>
          <a:noFill/>
        </p:spPr>
        <p:txBody>
          <a:bodyPr wrap="square" rtlCol="0">
            <a:spAutoFit/>
          </a:bodyPr>
          <a:lstStyle/>
          <a:p>
            <a:r>
              <a:rPr lang="x-none" altLang="en-US" b="1"/>
              <a:t>      DATA</a:t>
            </a:r>
          </a:p>
        </p:txBody>
      </p:sp>
      <p:graphicFrame>
        <p:nvGraphicFramePr>
          <p:cNvPr id="10" name="Table 9"/>
          <p:cNvGraphicFramePr/>
          <p:nvPr/>
        </p:nvGraphicFramePr>
        <p:xfrm>
          <a:off x="2962910" y="5696585"/>
          <a:ext cx="2179320" cy="365760"/>
        </p:xfrm>
        <a:graphic>
          <a:graphicData uri="http://schemas.openxmlformats.org/drawingml/2006/table">
            <a:tbl>
              <a:tblPr firstRow="1" bandRow="1">
                <a:tableStyleId>{5C22544A-7EE6-4342-B048-85BDC9FD1C3A}</a:tableStyleId>
              </a:tblPr>
              <a:tblGrid>
                <a:gridCol w="272415"/>
                <a:gridCol w="272415"/>
                <a:gridCol w="272415"/>
                <a:gridCol w="273050"/>
                <a:gridCol w="271780"/>
                <a:gridCol w="272415"/>
                <a:gridCol w="272415"/>
                <a:gridCol w="272415"/>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graphicFrame>
        <p:nvGraphicFramePr>
          <p:cNvPr id="12" name="Table 11"/>
          <p:cNvGraphicFramePr/>
          <p:nvPr/>
        </p:nvGraphicFramePr>
        <p:xfrm>
          <a:off x="2177415" y="1470025"/>
          <a:ext cx="208280" cy="2926080"/>
        </p:xfrm>
        <a:graphic>
          <a:graphicData uri="http://schemas.openxmlformats.org/drawingml/2006/table">
            <a:tbl>
              <a:tblPr firstRow="1" bandRow="1">
                <a:tableStyleId>{5C22544A-7EE6-4342-B048-85BDC9FD1C3A}</a:tableStyleId>
              </a:tblPr>
              <a:tblGrid>
                <a:gridCol w="208280"/>
              </a:tblGrid>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r h="365760">
                <a:tc>
                  <a:txBody>
                    <a:bodyPr/>
                    <a:lstStyle/>
                    <a:p>
                      <a:pPr>
                        <a:buNone/>
                      </a:pPr>
                    </a:p>
                  </a:txBody>
                  <a:tcPr>
                    <a:lnL>
                      <a:noFill/>
                    </a:lnL>
                    <a:lnR>
                      <a:noFill/>
                    </a:lnR>
                    <a:lnT>
                      <a:noFill/>
                    </a:lnT>
                    <a:lnB>
                      <a:noFill/>
                    </a:lnB>
                    <a:lnTlToBr>
                      <a:noFill/>
                    </a:lnTlToBr>
                    <a:lnBlToTr>
                      <a:noFill/>
                    </a:lnBlToTr>
                    <a:solidFill>
                      <a:schemeClr val="bg1">
                        <a:lumMod val="85000"/>
                      </a:schemeClr>
                    </a:solidFill>
                  </a:tcPr>
                </a:tc>
              </a:tr>
            </a:tbl>
          </a:graphicData>
        </a:graphic>
      </p:graphicFrame>
      <p:cxnSp>
        <p:nvCxnSpPr>
          <p:cNvPr id="13" name="Straight Arrow Connector 12"/>
          <p:cNvCxnSpPr>
            <a:stCxn id="12" idx="3"/>
            <a:endCxn id="4" idx="1"/>
          </p:cNvCxnSpPr>
          <p:nvPr/>
        </p:nvCxnSpPr>
        <p:spPr>
          <a:xfrm>
            <a:off x="2385695" y="2933065"/>
            <a:ext cx="587375"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1"/>
          </p:cNvCxnSpPr>
          <p:nvPr/>
        </p:nvCxnSpPr>
        <p:spPr>
          <a:xfrm>
            <a:off x="1454785" y="2927350"/>
            <a:ext cx="722630" cy="571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598170" y="2716530"/>
            <a:ext cx="1050925" cy="365760"/>
          </a:xfrm>
          <a:prstGeom prst="rect">
            <a:avLst/>
          </a:prstGeom>
          <a:noFill/>
        </p:spPr>
        <p:txBody>
          <a:bodyPr wrap="square" rtlCol="0">
            <a:spAutoFit/>
          </a:bodyPr>
          <a:lstStyle/>
          <a:p>
            <a:r>
              <a:rPr lang="x-none" altLang="en-US" b="1"/>
              <a:t>ROW 1</a:t>
            </a:r>
          </a:p>
        </p:txBody>
      </p:sp>
      <p:sp>
        <p:nvSpPr>
          <p:cNvPr id="17" name="Text Box 16"/>
          <p:cNvSpPr txBox="1"/>
          <p:nvPr/>
        </p:nvSpPr>
        <p:spPr>
          <a:xfrm>
            <a:off x="936625" y="5643880"/>
            <a:ext cx="1487805" cy="365760"/>
          </a:xfrm>
          <a:prstGeom prst="rect">
            <a:avLst/>
          </a:prstGeom>
          <a:noFill/>
        </p:spPr>
        <p:txBody>
          <a:bodyPr wrap="square" rtlCol="0">
            <a:spAutoFit/>
          </a:bodyPr>
          <a:lstStyle/>
          <a:p>
            <a:r>
              <a:rPr lang="x-none" altLang="en-US" b="1"/>
              <a:t>COLUMN 2</a:t>
            </a:r>
          </a:p>
        </p:txBody>
      </p:sp>
      <p:cxnSp>
        <p:nvCxnSpPr>
          <p:cNvPr id="19" name="Straight Arrow Connector 18"/>
          <p:cNvCxnSpPr>
            <a:endCxn id="10" idx="1"/>
          </p:cNvCxnSpPr>
          <p:nvPr/>
        </p:nvCxnSpPr>
        <p:spPr>
          <a:xfrm flipV="1">
            <a:off x="2166620" y="5879465"/>
            <a:ext cx="796290" cy="2286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1342390" y="4721860"/>
            <a:ext cx="1761490" cy="365760"/>
          </a:xfrm>
          <a:prstGeom prst="rect">
            <a:avLst/>
          </a:prstGeom>
          <a:noFill/>
        </p:spPr>
        <p:txBody>
          <a:bodyPr wrap="square" rtlCol="0">
            <a:spAutoFit/>
          </a:bodyPr>
          <a:lstStyle/>
          <a:p>
            <a:r>
              <a:rPr lang="x-none" altLang="en-US" b="1">
                <a:solidFill>
                  <a:srgbClr val="FF0000"/>
                </a:solidFill>
              </a:rPr>
              <a:t>ROW BUFFER</a:t>
            </a:r>
          </a:p>
        </p:txBody>
      </p:sp>
      <p:sp>
        <p:nvSpPr>
          <p:cNvPr id="21" name="Text Box 20"/>
          <p:cNvSpPr txBox="1"/>
          <p:nvPr/>
        </p:nvSpPr>
        <p:spPr>
          <a:xfrm>
            <a:off x="2943225" y="5708015"/>
            <a:ext cx="2182495" cy="365760"/>
          </a:xfrm>
          <a:prstGeom prst="rect">
            <a:avLst/>
          </a:prstGeom>
          <a:noFill/>
        </p:spPr>
        <p:txBody>
          <a:bodyPr wrap="square" rtlCol="0">
            <a:spAutoFit/>
          </a:bodyPr>
          <a:lstStyle/>
          <a:p>
            <a:r>
              <a:rPr lang="x-none" altLang="en-US" b="1">
                <a:solidFill>
                  <a:srgbClr val="FF0000"/>
                </a:solidFill>
              </a:rPr>
              <a:t>COLUMN DECODER</a:t>
            </a:r>
          </a:p>
        </p:txBody>
      </p:sp>
      <p:sp>
        <p:nvSpPr>
          <p:cNvPr id="22" name="Text Box 21"/>
          <p:cNvSpPr txBox="1"/>
          <p:nvPr/>
        </p:nvSpPr>
        <p:spPr>
          <a:xfrm>
            <a:off x="2087880" y="1390650"/>
            <a:ext cx="370205" cy="3108960"/>
          </a:xfrm>
          <a:prstGeom prst="rect">
            <a:avLst/>
          </a:prstGeom>
          <a:noFill/>
        </p:spPr>
        <p:txBody>
          <a:bodyPr wrap="square" rtlCol="0">
            <a:spAutoFit/>
          </a:bodyPr>
          <a:lstStyle/>
          <a:p>
            <a:r>
              <a:rPr lang="x-none" altLang="en-US" b="1">
                <a:solidFill>
                  <a:srgbClr val="FF0000"/>
                </a:solidFill>
              </a:rPr>
              <a:t>R</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W</a:t>
            </a:r>
            <a:endParaRPr lang="x-none" altLang="en-US" b="1">
              <a:solidFill>
                <a:srgbClr val="FF0000"/>
              </a:solidFill>
            </a:endParaRPr>
          </a:p>
          <a:p>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C</a:t>
            </a:r>
            <a:endParaRPr lang="x-none" altLang="en-US" b="1">
              <a:solidFill>
                <a:srgbClr val="FF0000"/>
              </a:solidFill>
            </a:endParaRPr>
          </a:p>
          <a:p>
            <a:r>
              <a:rPr lang="x-none" altLang="en-US" b="1">
                <a:solidFill>
                  <a:srgbClr val="FF0000"/>
                </a:solidFill>
              </a:rPr>
              <a:t>O</a:t>
            </a:r>
            <a:endParaRPr lang="x-none" altLang="en-US" b="1">
              <a:solidFill>
                <a:srgbClr val="FF0000"/>
              </a:solidFill>
            </a:endParaRPr>
          </a:p>
          <a:p>
            <a:r>
              <a:rPr lang="x-none" altLang="en-US" b="1">
                <a:solidFill>
                  <a:srgbClr val="FF0000"/>
                </a:solidFill>
              </a:rPr>
              <a:t>D</a:t>
            </a:r>
            <a:endParaRPr lang="x-none" altLang="en-US" b="1">
              <a:solidFill>
                <a:srgbClr val="FF0000"/>
              </a:solidFill>
            </a:endParaRPr>
          </a:p>
          <a:p>
            <a:r>
              <a:rPr lang="x-none" altLang="en-US" b="1">
                <a:solidFill>
                  <a:srgbClr val="FF0000"/>
                </a:solidFill>
              </a:rPr>
              <a:t>E</a:t>
            </a:r>
            <a:endParaRPr lang="x-none" altLang="en-US" b="1">
              <a:solidFill>
                <a:srgbClr val="FF0000"/>
              </a:solidFill>
            </a:endParaRPr>
          </a:p>
          <a:p>
            <a:r>
              <a:rPr lang="x-none" altLang="en-US" b="1">
                <a:solidFill>
                  <a:srgbClr val="FF0000"/>
                </a:solidFill>
              </a:rPr>
              <a:t>R</a:t>
            </a:r>
          </a:p>
        </p:txBody>
      </p:sp>
      <p:sp>
        <p:nvSpPr>
          <p:cNvPr id="24" name="Text Box 23"/>
          <p:cNvSpPr txBox="1"/>
          <p:nvPr/>
        </p:nvSpPr>
        <p:spPr>
          <a:xfrm>
            <a:off x="524510" y="1718310"/>
            <a:ext cx="1570355" cy="640080"/>
          </a:xfrm>
          <a:prstGeom prst="rect">
            <a:avLst/>
          </a:prstGeom>
          <a:noFill/>
        </p:spPr>
        <p:txBody>
          <a:bodyPr wrap="square" rtlCol="0" anchor="t">
            <a:spAutoFit/>
          </a:bodyPr>
          <a:lstStyle/>
          <a:p>
            <a:r>
              <a:rPr lang="x-none" altLang="en-US" b="1">
                <a:solidFill>
                  <a:schemeClr val="accent1">
                    <a:lumMod val="75000"/>
                  </a:schemeClr>
                </a:solidFill>
              </a:rPr>
              <a:t>ROW 1, </a:t>
            </a:r>
            <a:endParaRPr lang="x-none" altLang="en-US" b="1">
              <a:solidFill>
                <a:schemeClr val="accent1">
                  <a:lumMod val="75000"/>
                </a:schemeClr>
              </a:solidFill>
            </a:endParaRPr>
          </a:p>
          <a:p>
            <a:r>
              <a:rPr lang="x-none" altLang="en-US" b="1">
                <a:solidFill>
                  <a:schemeClr val="accent1">
                    <a:lumMod val="75000"/>
                  </a:schemeClr>
                </a:solidFill>
              </a:rPr>
              <a:t>COLUMN 2</a:t>
            </a:r>
          </a:p>
        </p:txBody>
      </p:sp>
      <p:sp>
        <p:nvSpPr>
          <p:cNvPr id="25" name="Text Box 24"/>
          <p:cNvSpPr txBox="1"/>
          <p:nvPr/>
        </p:nvSpPr>
        <p:spPr>
          <a:xfrm>
            <a:off x="7501890" y="1552575"/>
            <a:ext cx="4252595" cy="4754880"/>
          </a:xfrm>
          <a:prstGeom prst="rect">
            <a:avLst/>
          </a:prstGeom>
          <a:noFill/>
        </p:spPr>
        <p:txBody>
          <a:bodyPr wrap="square" rtlCol="0">
            <a:spAutoFit/>
          </a:bodyPr>
          <a:lstStyle/>
          <a:p>
            <a:r>
              <a:rPr lang="x-none" altLang="en-US"/>
              <a:t>Consider a set of requests from two applications</a:t>
            </a:r>
            <a:endParaRPr lang="x-none" altLang="en-US"/>
          </a:p>
          <a:p>
            <a:endParaRPr lang="x-none" altLang="en-US"/>
          </a:p>
          <a:p>
            <a:r>
              <a:rPr lang="x-none" altLang="en-US" b="1"/>
              <a:t>Application 1</a:t>
            </a:r>
            <a:endParaRPr lang="x-none" altLang="en-US" b="1"/>
          </a:p>
          <a:p>
            <a:endParaRPr lang="x-none" altLang="en-US" b="1"/>
          </a:p>
          <a:p>
            <a:r>
              <a:rPr lang="x-none" altLang="en-US" b="1">
                <a:solidFill>
                  <a:srgbClr val="FF0000"/>
                </a:solidFill>
              </a:rPr>
              <a:t>ROW 0, COLUMN 0</a:t>
            </a:r>
            <a:endParaRPr lang="x-none" altLang="en-US" b="1">
              <a:solidFill>
                <a:srgbClr val="FF0000"/>
              </a:solidFill>
            </a:endParaRPr>
          </a:p>
          <a:p>
            <a:r>
              <a:rPr lang="x-none" altLang="en-US" b="1">
                <a:solidFill>
                  <a:srgbClr val="FF0000"/>
                </a:solidFill>
              </a:rPr>
              <a:t>ROW 0, COLUMN 1</a:t>
            </a:r>
            <a:endParaRPr lang="x-none" altLang="en-US" b="1">
              <a:solidFill>
                <a:srgbClr val="FF0000"/>
              </a:solidFill>
            </a:endParaRPr>
          </a:p>
          <a:p>
            <a:r>
              <a:rPr lang="x-none" altLang="en-US" b="1">
                <a:solidFill>
                  <a:srgbClr val="FF0000"/>
                </a:solidFill>
              </a:rPr>
              <a:t>ROW 0, COLUMN 2</a:t>
            </a:r>
            <a:endParaRPr lang="x-none" altLang="en-US" b="1">
              <a:solidFill>
                <a:srgbClr val="FF0000"/>
              </a:solidFill>
            </a:endParaRPr>
          </a:p>
          <a:p>
            <a:r>
              <a:rPr lang="x-none" altLang="en-US" b="1">
                <a:solidFill>
                  <a:srgbClr val="FF0000"/>
                </a:solidFill>
              </a:rPr>
              <a:t>ROW 1, COLUMN 1</a:t>
            </a:r>
            <a:endParaRPr lang="x-none" altLang="en-US" b="1">
              <a:solidFill>
                <a:srgbClr val="FF0000"/>
              </a:solidFill>
            </a:endParaRPr>
          </a:p>
          <a:p>
            <a:r>
              <a:rPr lang="x-none" altLang="en-US" b="1">
                <a:solidFill>
                  <a:schemeClr val="accent5"/>
                </a:solidFill>
              </a:rPr>
              <a:t>ROW 1, COLUMN 2</a:t>
            </a:r>
            <a:endParaRPr lang="x-none" altLang="en-US" b="1">
              <a:solidFill>
                <a:schemeClr val="accent5"/>
              </a:solidFill>
            </a:endParaRPr>
          </a:p>
          <a:p>
            <a:endParaRPr lang="x-none" altLang="en-US" b="1">
              <a:solidFill>
                <a:schemeClr val="accent5"/>
              </a:solidFill>
            </a:endParaRPr>
          </a:p>
          <a:p>
            <a:r>
              <a:rPr lang="x-none" altLang="en-US" b="1"/>
              <a:t>Application 2</a:t>
            </a:r>
            <a:endParaRPr lang="x-none" altLang="en-US" b="1"/>
          </a:p>
          <a:p>
            <a:endParaRPr lang="x-none" altLang="en-US" b="1"/>
          </a:p>
          <a:p>
            <a:r>
              <a:rPr lang="x-none" altLang="en-US" b="1">
                <a:solidFill>
                  <a:srgbClr val="FF0000"/>
                </a:solidFill>
              </a:rPr>
              <a:t>ROW 1, COLUMN 5</a:t>
            </a:r>
            <a:endParaRPr lang="x-none" altLang="en-US" b="1">
              <a:solidFill>
                <a:srgbClr val="FF0000"/>
              </a:solidFill>
            </a:endParaRPr>
          </a:p>
          <a:p>
            <a:r>
              <a:rPr lang="x-none" altLang="en-US"/>
              <a:t>ROW 2, COLUMN 3</a:t>
            </a:r>
            <a:endParaRPr lang="x-none" altLang="en-US"/>
          </a:p>
          <a:p>
            <a:r>
              <a:rPr lang="x-none" altLang="en-US"/>
              <a:t>ROW 5, COLUMN 1</a:t>
            </a:r>
            <a:endParaRPr lang="x-none" altLang="en-US"/>
          </a:p>
          <a:p>
            <a:r>
              <a:rPr lang="x-none" altLang="en-US"/>
              <a:t>ROW 7, COLUMN 2</a:t>
            </a:r>
          </a:p>
        </p:txBody>
      </p:sp>
      <p:cxnSp>
        <p:nvCxnSpPr>
          <p:cNvPr id="26" name="Straight Arrow Connector 25"/>
          <p:cNvCxnSpPr>
            <a:stCxn id="10" idx="2"/>
          </p:cNvCxnSpPr>
          <p:nvPr/>
        </p:nvCxnSpPr>
        <p:spPr>
          <a:xfrm flipH="1">
            <a:off x="4049395" y="6062345"/>
            <a:ext cx="3175" cy="40576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US" b="1" dirty="0"/>
              <a:t>Memory Bank </a:t>
            </a:r>
            <a:r>
              <a:rPr lang="en-IN" altLang="en-US" b="1" dirty="0" smtClean="0"/>
              <a:t>scheduling</a:t>
            </a:r>
            <a:endParaRPr lang="x-none" altLang="en-US" b="1" dirty="0"/>
          </a:p>
        </p:txBody>
      </p:sp>
      <p:sp>
        <p:nvSpPr>
          <p:cNvPr id="3" name="Content Placeholder 2"/>
          <p:cNvSpPr>
            <a:spLocks noGrp="1"/>
          </p:cNvSpPr>
          <p:nvPr>
            <p:ph idx="1"/>
          </p:nvPr>
        </p:nvSpPr>
        <p:spPr/>
        <p:txBody>
          <a:bodyPr>
            <a:normAutofit lnSpcReduction="10000"/>
          </a:bodyPr>
          <a:lstStyle/>
          <a:p>
            <a:r>
              <a:rPr lang="en-IN" altLang="en-US" dirty="0" smtClean="0"/>
              <a:t>Parallel bank access not always the case</a:t>
            </a:r>
            <a:endParaRPr lang="en-IN" altLang="en-US" dirty="0" smtClean="0"/>
          </a:p>
          <a:p>
            <a:endParaRPr lang="en-IN" altLang="en-US" b="1" dirty="0">
              <a:solidFill>
                <a:srgbClr val="7030A0"/>
              </a:solidFill>
            </a:endParaRPr>
          </a:p>
          <a:p>
            <a:r>
              <a:rPr lang="x-none" altLang="en-US" dirty="0" smtClean="0"/>
              <a:t>After </a:t>
            </a:r>
            <a:r>
              <a:rPr lang="x-none" altLang="en-US" dirty="0"/>
              <a:t>address translation, two or more addresses </a:t>
            </a:r>
            <a:r>
              <a:rPr lang="en-IN" altLang="en-US" dirty="0" smtClean="0"/>
              <a:t>may </a:t>
            </a:r>
            <a:r>
              <a:rPr lang="x-none" altLang="en-US" dirty="0" smtClean="0"/>
              <a:t>get </a:t>
            </a:r>
            <a:r>
              <a:rPr lang="x-none" altLang="en-US" dirty="0"/>
              <a:t>mapped to same </a:t>
            </a:r>
            <a:r>
              <a:rPr lang="x-none" altLang="en-US" dirty="0" smtClean="0"/>
              <a:t>bank</a:t>
            </a:r>
            <a:endParaRPr lang="en-IN" altLang="en-US" dirty="0" smtClean="0"/>
          </a:p>
          <a:p>
            <a:pPr lvl="1"/>
            <a:r>
              <a:rPr lang="x-none" altLang="en-US" dirty="0" smtClean="0">
                <a:solidFill>
                  <a:srgbClr val="FF0000"/>
                </a:solidFill>
              </a:rPr>
              <a:t>FR-FCFS policy</a:t>
            </a:r>
            <a:r>
              <a:rPr lang="en-IN" altLang="en-US" dirty="0" smtClean="0">
                <a:solidFill>
                  <a:srgbClr val="FF0000"/>
                </a:solidFill>
              </a:rPr>
              <a:t> may create issues</a:t>
            </a:r>
            <a:endParaRPr lang="en-IN" altLang="en-US" dirty="0" smtClean="0">
              <a:solidFill>
                <a:srgbClr val="FF0000"/>
              </a:solidFill>
            </a:endParaRPr>
          </a:p>
          <a:p>
            <a:pPr lvl="1"/>
            <a:r>
              <a:rPr lang="en-IN" altLang="en-US" dirty="0" smtClean="0">
                <a:solidFill>
                  <a:srgbClr val="FF0000"/>
                </a:solidFill>
              </a:rPr>
              <a:t>EDF-based approach followed by CPU breaks when it encounters memory</a:t>
            </a:r>
            <a:endParaRPr lang="en-IN" altLang="en-US" dirty="0" smtClean="0">
              <a:solidFill>
                <a:srgbClr val="FF0000"/>
              </a:solidFill>
            </a:endParaRPr>
          </a:p>
          <a:p>
            <a:pPr lvl="1"/>
            <a:r>
              <a:rPr lang="en-IN" altLang="en-US" dirty="0" smtClean="0">
                <a:solidFill>
                  <a:srgbClr val="FF0000"/>
                </a:solidFill>
              </a:rPr>
              <a:t>May lead to deadline violations</a:t>
            </a:r>
            <a:endParaRPr lang="en-IN" altLang="en-US" dirty="0" smtClean="0">
              <a:solidFill>
                <a:srgbClr val="FF0000"/>
              </a:solidFill>
            </a:endParaRPr>
          </a:p>
          <a:p>
            <a:pPr lvl="1"/>
            <a:endParaRPr lang="en-IN" altLang="en-US" dirty="0" smtClean="0">
              <a:solidFill>
                <a:srgbClr val="FF0000"/>
              </a:solidFill>
            </a:endParaRPr>
          </a:p>
          <a:p>
            <a:r>
              <a:rPr lang="en-IN" altLang="en-US" dirty="0" smtClean="0"/>
              <a:t>Motivation of our second problem</a:t>
            </a:r>
            <a:endParaRPr lang="en-IN" altLang="en-US" dirty="0" smtClean="0"/>
          </a:p>
          <a:p>
            <a:pPr marL="0" indent="0">
              <a:buNone/>
            </a:pPr>
            <a:r>
              <a:rPr lang="en-IN" altLang="en-US" b="1" dirty="0">
                <a:solidFill>
                  <a:srgbClr val="7030A0"/>
                </a:solidFill>
              </a:rPr>
              <a:t>	</a:t>
            </a:r>
            <a:endParaRPr lang="x-none" altLang="en-US" b="1" dirty="0">
              <a:solidFill>
                <a:srgbClr val="7030A0"/>
              </a:solidFill>
            </a:endParaRP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Hardness Characterisation of the problem</a:t>
            </a:r>
          </a:p>
        </p:txBody>
      </p:sp>
      <p:sp>
        <p:nvSpPr>
          <p:cNvPr id="3" name="Content Placeholder 2"/>
          <p:cNvSpPr>
            <a:spLocks noGrp="1"/>
          </p:cNvSpPr>
          <p:nvPr>
            <p:ph idx="1"/>
          </p:nvPr>
        </p:nvSpPr>
        <p:spPr/>
        <p:txBody>
          <a:bodyPr/>
          <a:lstStyle/>
          <a:p>
            <a:pPr marL="0" indent="0">
              <a:buNone/>
            </a:pPr>
            <a:r>
              <a:rPr lang="en-US" sz="2400" i="1" dirty="0">
                <a:solidFill>
                  <a:srgbClr val="C00000"/>
                </a:solidFill>
              </a:rPr>
              <a:t>Given a set of n memory requests </a:t>
            </a:r>
            <a:r>
              <a:rPr lang="en-US" sz="2400" i="1" dirty="0"/>
              <a:t>(M1, M2, M3 . . . </a:t>
            </a:r>
            <a:r>
              <a:rPr lang="en-US" sz="2400" i="1" dirty="0" err="1"/>
              <a:t>Mn</a:t>
            </a:r>
            <a:r>
              <a:rPr lang="en-US" sz="2400" i="1" dirty="0"/>
              <a:t>) </a:t>
            </a:r>
            <a:r>
              <a:rPr lang="en-US" sz="2400" i="1" dirty="0">
                <a:solidFill>
                  <a:srgbClr val="C00000"/>
                </a:solidFill>
              </a:rPr>
              <a:t>coming from a set of k tasks having different deadlines </a:t>
            </a:r>
            <a:r>
              <a:rPr lang="en-US" sz="2400" i="1" dirty="0"/>
              <a:t>(D1, D2, . . . </a:t>
            </a:r>
            <a:r>
              <a:rPr lang="en-US" sz="2400" i="1" dirty="0" err="1"/>
              <a:t>Dk</a:t>
            </a:r>
            <a:r>
              <a:rPr lang="en-US" sz="2400" i="1" dirty="0"/>
              <a:t>), </a:t>
            </a:r>
            <a:r>
              <a:rPr lang="en-US" sz="2400" i="1" dirty="0">
                <a:solidFill>
                  <a:srgbClr val="C00000"/>
                </a:solidFill>
              </a:rPr>
              <a:t>executing on a memory with </a:t>
            </a:r>
            <a:r>
              <a:rPr lang="en-US" sz="2400" b="1" i="1" dirty="0"/>
              <a:t>m</a:t>
            </a:r>
            <a:r>
              <a:rPr lang="en-US" sz="2400" i="1" dirty="0">
                <a:solidFill>
                  <a:srgbClr val="C00000"/>
                </a:solidFill>
              </a:rPr>
              <a:t> banks. Can we schedule n memory requests on m banks over T cycles based on the address to which they are mapped so that all  </a:t>
            </a:r>
            <a:r>
              <a:rPr lang="x-none" altLang="en-US" sz="2400" i="1" dirty="0">
                <a:solidFill>
                  <a:srgbClr val="C00000"/>
                </a:solidFill>
                <a:latin typeface="+mn-ea"/>
              </a:rPr>
              <a:t>k</a:t>
            </a:r>
            <a:r>
              <a:rPr lang="x-none" altLang="en-US" sz="2400" i="1" dirty="0">
                <a:solidFill>
                  <a:srgbClr val="C00000"/>
                </a:solidFill>
              </a:rPr>
              <a:t> </a:t>
            </a:r>
            <a:r>
              <a:rPr lang="en-US" sz="2400" i="1" dirty="0">
                <a:solidFill>
                  <a:srgbClr val="C00000"/>
                </a:solidFill>
              </a:rPr>
              <a:t>tasks can meet their deadlines.</a:t>
            </a:r>
            <a:endParaRPr lang="en-US" sz="2400" i="1" dirty="0">
              <a:solidFill>
                <a:srgbClr val="C00000"/>
              </a:solidFill>
            </a:endParaRPr>
          </a:p>
          <a:p>
            <a:pPr marL="0" indent="0">
              <a:buNone/>
            </a:pPr>
            <a:endParaRPr lang="en-US" sz="2400" b="1" i="1" dirty="0">
              <a:solidFill>
                <a:srgbClr val="C00000"/>
              </a:solidFill>
            </a:endParaRPr>
          </a:p>
          <a:p>
            <a:pPr marL="0" indent="0">
              <a:buNone/>
            </a:pPr>
            <a:r>
              <a:rPr lang="en-IN" altLang="en-US" sz="2400" dirty="0" smtClean="0">
                <a:solidFill>
                  <a:schemeClr val="tx1"/>
                </a:solidFill>
              </a:rPr>
              <a:t>Our finding: The problem is </a:t>
            </a:r>
            <a:r>
              <a:rPr lang="x-none" altLang="en-US" sz="2400" dirty="0" smtClean="0">
                <a:solidFill>
                  <a:schemeClr val="tx1"/>
                </a:solidFill>
              </a:rPr>
              <a:t>NP </a:t>
            </a:r>
            <a:r>
              <a:rPr lang="x-none" altLang="en-US" sz="2400" dirty="0">
                <a:solidFill>
                  <a:schemeClr val="tx1"/>
                </a:solidFill>
              </a:rPr>
              <a:t>complete</a:t>
            </a:r>
            <a:endParaRPr lang="x-none" altLang="en-US" sz="2400" dirty="0">
              <a:solidFill>
                <a:schemeClr val="tx1"/>
              </a:solidFill>
            </a:endParaRPr>
          </a:p>
          <a:p>
            <a:pPr marL="457200" indent="-457200"/>
            <a:r>
              <a:rPr lang="en-IN" altLang="en-US" sz="2400" dirty="0" smtClean="0">
                <a:sym typeface="+mn-ea"/>
              </a:rPr>
              <a:t>Hardness</a:t>
            </a:r>
            <a:r>
              <a:rPr lang="x-none" altLang="en-US" sz="2400" dirty="0" smtClean="0">
                <a:sym typeface="+mn-ea"/>
              </a:rPr>
              <a:t> </a:t>
            </a:r>
            <a:r>
              <a:rPr lang="en-IN" altLang="en-US" sz="2400" dirty="0" smtClean="0">
                <a:sym typeface="+mn-ea"/>
              </a:rPr>
              <a:t>r</a:t>
            </a:r>
            <a:r>
              <a:rPr lang="x-none" altLang="en-US" sz="2400" dirty="0" smtClean="0">
                <a:sym typeface="+mn-ea"/>
              </a:rPr>
              <a:t>eduction </a:t>
            </a:r>
            <a:r>
              <a:rPr lang="x-none" altLang="en-US" sz="2400" dirty="0">
                <a:sym typeface="+mn-ea"/>
              </a:rPr>
              <a:t>from CNF </a:t>
            </a:r>
            <a:r>
              <a:rPr lang="x-none" altLang="en-US" sz="2400" dirty="0" smtClean="0">
                <a:sym typeface="+mn-ea"/>
              </a:rPr>
              <a:t>Satisfiability</a:t>
            </a:r>
            <a:endParaRPr lang="en-IN" altLang="en-US" sz="2400" dirty="0" smtClean="0">
              <a:sym typeface="+mn-ea"/>
            </a:endParaRPr>
          </a:p>
          <a:p>
            <a:pPr marL="457200" indent="-457200"/>
            <a:r>
              <a:rPr lang="en-IN" altLang="en-US" sz="2400" dirty="0" smtClean="0">
                <a:solidFill>
                  <a:schemeClr val="tx1"/>
                </a:solidFill>
                <a:sym typeface="+mn-ea"/>
              </a:rPr>
              <a:t>Details in dissertation</a:t>
            </a:r>
            <a:endParaRPr lang="x-none" altLang="en-US" sz="2400" dirty="0">
              <a:solidFill>
                <a:schemeClr val="tx1"/>
              </a:solidFill>
            </a:endParaRP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69" y="0"/>
            <a:ext cx="10515600" cy="1325563"/>
          </a:xfrm>
        </p:spPr>
        <p:txBody>
          <a:bodyPr/>
          <a:lstStyle/>
          <a:p>
            <a:r>
              <a:rPr lang="en-IN" altLang="en-US" b="1" dirty="0" smtClean="0"/>
              <a:t>P</a:t>
            </a:r>
            <a:r>
              <a:rPr lang="x-none" altLang="en-US" b="1" dirty="0" smtClean="0"/>
              <a:t>roposed heuristic</a:t>
            </a:r>
            <a:r>
              <a:rPr lang="en-IN" altLang="en-US" b="1" dirty="0" smtClean="0"/>
              <a:t> Main idea</a:t>
            </a:r>
            <a:endParaRPr lang="x-none" altLang="en-US" b="1" dirty="0"/>
          </a:p>
        </p:txBody>
      </p:sp>
      <p:sp>
        <p:nvSpPr>
          <p:cNvPr id="3" name="Content Placeholder 2"/>
          <p:cNvSpPr>
            <a:spLocks noGrp="1"/>
          </p:cNvSpPr>
          <p:nvPr>
            <p:ph idx="1"/>
          </p:nvPr>
        </p:nvSpPr>
        <p:spPr>
          <a:xfrm>
            <a:off x="486506" y="1479123"/>
            <a:ext cx="10939585" cy="4723667"/>
          </a:xfrm>
        </p:spPr>
        <p:txBody>
          <a:bodyPr>
            <a:noAutofit/>
          </a:bodyPr>
          <a:lstStyle/>
          <a:p>
            <a:pPr marL="457200" indent="-457200"/>
            <a:r>
              <a:rPr lang="en-IN" altLang="en-US" sz="2400" dirty="0" smtClean="0"/>
              <a:t>Keep a set of reserved banks </a:t>
            </a:r>
            <a:endParaRPr lang="en-IN" altLang="en-US" sz="2400" dirty="0" smtClean="0"/>
          </a:p>
          <a:p>
            <a:pPr marL="457200" indent="-457200"/>
            <a:r>
              <a:rPr lang="en-IN" altLang="en-US" sz="2400" dirty="0" smtClean="0"/>
              <a:t>Model the task memory access requests as a network</a:t>
            </a:r>
            <a:endParaRPr lang="en-IN" altLang="en-US" sz="2400" dirty="0" smtClean="0"/>
          </a:p>
          <a:p>
            <a:pPr marL="457200" indent="-457200"/>
            <a:r>
              <a:rPr lang="en-IN" altLang="en-US" sz="2400" dirty="0" smtClean="0"/>
              <a:t>Start with an initial request to bank assignment according to the addresses as usual</a:t>
            </a:r>
            <a:endParaRPr lang="en-IN" altLang="en-US" sz="2400" dirty="0" smtClean="0"/>
          </a:p>
          <a:p>
            <a:pPr marL="457200" indent="-457200"/>
            <a:r>
              <a:rPr lang="en-IN" altLang="en-US" sz="2400" dirty="0" smtClean="0"/>
              <a:t>Evaluate the number of deadlines missed</a:t>
            </a:r>
            <a:endParaRPr lang="en-IN" altLang="en-US" sz="2400" dirty="0" smtClean="0"/>
          </a:p>
          <a:p>
            <a:pPr marL="457200" indent="-457200"/>
            <a:r>
              <a:rPr lang="en-IN" altLang="en-US" sz="2400" dirty="0" smtClean="0"/>
              <a:t>Adjust the partition iteratively moving some accesses to the reserved banks</a:t>
            </a:r>
            <a:endParaRPr lang="en-IN" altLang="en-US" sz="2400" dirty="0" smtClean="0"/>
          </a:p>
          <a:p>
            <a:pPr marL="914400" lvl="1" indent="-457200"/>
            <a:r>
              <a:rPr lang="en-IN" altLang="en-US" sz="2000" dirty="0" smtClean="0"/>
              <a:t>Involves cloning the memory </a:t>
            </a:r>
            <a:endParaRPr lang="en-IN" altLang="en-US" sz="2000" dirty="0" smtClean="0"/>
          </a:p>
          <a:p>
            <a:pPr marL="457200" indent="-457200"/>
            <a:r>
              <a:rPr lang="en-IN" altLang="en-US" sz="2400" dirty="0" smtClean="0"/>
              <a:t>I</a:t>
            </a:r>
            <a:r>
              <a:rPr lang="x-none" altLang="en-US" sz="2400" dirty="0" smtClean="0"/>
              <a:t>terative </a:t>
            </a:r>
            <a:r>
              <a:rPr lang="x-none" altLang="en-US" sz="2400" dirty="0"/>
              <a:t>heuristic for partitioning the network </a:t>
            </a:r>
            <a:r>
              <a:rPr lang="en-IN" altLang="en-US" sz="2400" dirty="0" smtClean="0"/>
              <a:t>as long as deadline misses reduces [Gain computation]</a:t>
            </a:r>
            <a:endParaRPr lang="en-IN" altLang="en-US" sz="2400" dirty="0" smtClean="0"/>
          </a:p>
          <a:p>
            <a:pPr marL="0" indent="0">
              <a:buNone/>
            </a:pPr>
            <a:endParaRPr lang="x-none" altLang="en-US" sz="2400" dirty="0"/>
          </a:p>
          <a:p>
            <a:pPr marL="457200" indent="-457200"/>
            <a:r>
              <a:rPr lang="en-IN" altLang="en-US" sz="2400" dirty="0" smtClean="0"/>
              <a:t>W</a:t>
            </a:r>
            <a:r>
              <a:rPr lang="x-none" altLang="en-US" sz="2400" dirty="0" smtClean="0"/>
              <a:t>orst </a:t>
            </a:r>
            <a:r>
              <a:rPr lang="x-none" altLang="en-US" sz="2400" dirty="0"/>
              <a:t>case computation time per pass grows linearly</a:t>
            </a:r>
            <a:r>
              <a:rPr lang="x-none" altLang="en-US" sz="2400" b="1" dirty="0"/>
              <a:t> </a:t>
            </a:r>
            <a:r>
              <a:rPr lang="x-none" altLang="en-US" sz="2400" dirty="0"/>
              <a:t>with size of the network </a:t>
            </a:r>
            <a:r>
              <a:rPr lang="x-none" altLang="en-US" sz="2400" dirty="0">
                <a:solidFill>
                  <a:srgbClr val="FF0000"/>
                </a:solidFill>
              </a:rPr>
              <a:t>[4]</a:t>
            </a:r>
            <a:r>
              <a:rPr lang="x-none" altLang="en-US" sz="2400" dirty="0"/>
              <a:t> </a:t>
            </a: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Idea of our proposed heuristic</a:t>
            </a:r>
          </a:p>
        </p:txBody>
      </p:sp>
      <p:sp>
        <p:nvSpPr>
          <p:cNvPr id="3" name="Content Placeholder 2"/>
          <p:cNvSpPr>
            <a:spLocks noGrp="1"/>
          </p:cNvSpPr>
          <p:nvPr>
            <p:ph idx="1"/>
          </p:nvPr>
        </p:nvSpPr>
        <p:spPr/>
        <p:txBody>
          <a:bodyPr>
            <a:normAutofit fontScale="67500" lnSpcReduction="20000"/>
          </a:bodyPr>
          <a:lstStyle/>
          <a:p>
            <a:pPr marL="514350" indent="-514350">
              <a:buAutoNum type="arabicPeriod"/>
            </a:pPr>
            <a:r>
              <a:rPr lang="x-none" altLang="en-US" b="1">
                <a:solidFill>
                  <a:schemeClr val="tx1"/>
                </a:solidFill>
              </a:rPr>
              <a:t>n : optimal number of memory banks for a set of mixed critical tasks</a:t>
            </a:r>
            <a:endParaRPr lang="x-none" altLang="en-US" b="1">
              <a:solidFill>
                <a:schemeClr val="tx1"/>
              </a:solidFill>
            </a:endParaRPr>
          </a:p>
          <a:p>
            <a:pPr marL="514350" indent="-514350">
              <a:buAutoNum type="arabicPeriod"/>
            </a:pPr>
            <a:endParaRPr lang="x-none" altLang="en-US" b="1">
              <a:solidFill>
                <a:schemeClr val="tx1"/>
              </a:solidFill>
            </a:endParaRPr>
          </a:p>
          <a:p>
            <a:pPr marL="514350" indent="-514350">
              <a:buAutoNum type="arabicPeriod"/>
            </a:pPr>
            <a:r>
              <a:rPr lang="x-none" altLang="en-US" b="1">
                <a:solidFill>
                  <a:schemeClr val="tx1"/>
                </a:solidFill>
              </a:rPr>
              <a:t>Reserve 2 extra banks which do not participate in address mapping</a:t>
            </a:r>
            <a:endParaRPr lang="x-none" altLang="en-US" b="1">
              <a:solidFill>
                <a:schemeClr val="tx1"/>
              </a:solidFill>
            </a:endParaRPr>
          </a:p>
          <a:p>
            <a:pPr marL="514350" indent="-514350">
              <a:buAutoNum type="arabicPeriod"/>
            </a:pPr>
            <a:endParaRPr lang="x-none" altLang="en-US" b="1">
              <a:solidFill>
                <a:schemeClr val="tx1"/>
              </a:solidFill>
            </a:endParaRPr>
          </a:p>
          <a:p>
            <a:pPr marL="514350" indent="-514350">
              <a:buAutoNum type="arabicPeriod"/>
            </a:pPr>
            <a:r>
              <a:rPr lang="x-none" altLang="en-US" b="1">
                <a:solidFill>
                  <a:schemeClr val="tx1"/>
                </a:solidFill>
              </a:rPr>
              <a:t>Gain(Req</a:t>
            </a:r>
            <a:r>
              <a:rPr lang="x-none" altLang="en-US" b="1" baseline="-25000">
                <a:solidFill>
                  <a:schemeClr val="tx1"/>
                </a:solidFill>
              </a:rPr>
              <a:t>i</a:t>
            </a:r>
            <a:r>
              <a:rPr lang="x-none" altLang="en-US" b="1">
                <a:solidFill>
                  <a:schemeClr val="tx1"/>
                </a:solidFill>
              </a:rPr>
              <a:t>) = Gain(serving a request in the same bank) - Gain(serving the request in any one of the reserved banks)</a:t>
            </a:r>
            <a:endParaRPr lang="x-none" altLang="en-US" b="1">
              <a:solidFill>
                <a:schemeClr val="tx1"/>
              </a:solidFill>
            </a:endParaRPr>
          </a:p>
          <a:p>
            <a:pPr marL="514350" indent="-514350">
              <a:buAutoNum type="arabicPeriod"/>
            </a:pPr>
            <a:endParaRPr lang="x-none" altLang="en-US" b="1">
              <a:solidFill>
                <a:schemeClr val="tx1"/>
              </a:solidFill>
            </a:endParaRPr>
          </a:p>
          <a:p>
            <a:pPr marL="514350" indent="-514350">
              <a:buAutoNum type="arabicPeriod"/>
            </a:pPr>
            <a:r>
              <a:rPr lang="x-none" altLang="en-US" b="1">
                <a:solidFill>
                  <a:schemeClr val="tx1"/>
                </a:solidFill>
              </a:rPr>
              <a:t>Gain(Req</a:t>
            </a:r>
            <a:r>
              <a:rPr lang="x-none" altLang="en-US" b="1" baseline="-25000">
                <a:solidFill>
                  <a:schemeClr val="tx1"/>
                </a:solidFill>
              </a:rPr>
              <a:t>i</a:t>
            </a:r>
            <a:r>
              <a:rPr lang="x-none" altLang="en-US" b="1">
                <a:solidFill>
                  <a:schemeClr val="tx1"/>
                </a:solidFill>
              </a:rPr>
              <a:t>) = [T.deadline - (total memory access time + total waiting time in existing method)] - [T.deadline - (total memory access time + total waiting time in our method)]</a:t>
            </a:r>
            <a:endParaRPr lang="x-none" altLang="en-US" b="1">
              <a:solidFill>
                <a:schemeClr val="tx1"/>
              </a:solidFill>
            </a:endParaRPr>
          </a:p>
          <a:p>
            <a:pPr marL="514350" indent="-514350">
              <a:buAutoNum type="arabicPeriod"/>
            </a:pPr>
            <a:endParaRPr lang="x-none" altLang="en-US" b="1">
              <a:solidFill>
                <a:schemeClr val="tx1"/>
              </a:solidFill>
            </a:endParaRPr>
          </a:p>
          <a:p>
            <a:pPr marL="514350" indent="-514350">
              <a:buAutoNum type="arabicPeriod"/>
            </a:pPr>
            <a:r>
              <a:rPr lang="x-none" altLang="en-US" b="1">
                <a:solidFill>
                  <a:schemeClr val="tx1"/>
                </a:solidFill>
              </a:rPr>
              <a:t>if Gain(Req</a:t>
            </a:r>
            <a:r>
              <a:rPr lang="x-none" altLang="en-US" b="1" baseline="-25000">
                <a:solidFill>
                  <a:schemeClr val="tx1"/>
                </a:solidFill>
              </a:rPr>
              <a:t>i</a:t>
            </a:r>
            <a:r>
              <a:rPr lang="x-none" altLang="en-US" b="1">
                <a:solidFill>
                  <a:schemeClr val="tx1"/>
                </a:solidFill>
              </a:rPr>
              <a:t>) &gt; 0, serve </a:t>
            </a:r>
            <a:r>
              <a:rPr lang="x-none" altLang="en-US" b="1">
                <a:sym typeface="+mn-ea"/>
              </a:rPr>
              <a:t>Req</a:t>
            </a:r>
            <a:r>
              <a:rPr lang="x-none" altLang="en-US" b="1" baseline="-25000">
                <a:sym typeface="+mn-ea"/>
              </a:rPr>
              <a:t>i </a:t>
            </a:r>
            <a:r>
              <a:rPr lang="x-none" altLang="en-US" b="1">
                <a:solidFill>
                  <a:schemeClr val="tx1"/>
                </a:solidFill>
              </a:rPr>
              <a:t>in the same bank</a:t>
            </a:r>
            <a:endParaRPr lang="x-none" altLang="en-US" b="1">
              <a:solidFill>
                <a:schemeClr val="tx1"/>
              </a:solidFill>
            </a:endParaRPr>
          </a:p>
          <a:p>
            <a:pPr marL="514350" indent="-514350">
              <a:buAutoNum type="arabicPeriod"/>
            </a:pPr>
            <a:endParaRPr lang="x-none" altLang="en-US" b="1">
              <a:solidFill>
                <a:schemeClr val="tx1"/>
              </a:solidFill>
            </a:endParaRPr>
          </a:p>
          <a:p>
            <a:pPr marL="514350" indent="-514350">
              <a:buAutoNum type="arabicPeriod"/>
            </a:pPr>
            <a:r>
              <a:rPr lang="x-none" altLang="en-US" b="1">
                <a:solidFill>
                  <a:schemeClr val="tx1"/>
                </a:solidFill>
              </a:rPr>
              <a:t>otherwise, serve </a:t>
            </a:r>
            <a:r>
              <a:rPr lang="x-none" altLang="en-US" b="1">
                <a:sym typeface="+mn-ea"/>
              </a:rPr>
              <a:t>Req</a:t>
            </a:r>
            <a:r>
              <a:rPr lang="x-none" altLang="en-US" b="1" baseline="-25000">
                <a:sym typeface="+mn-ea"/>
              </a:rPr>
              <a:t>i </a:t>
            </a:r>
            <a:r>
              <a:rPr lang="x-none" altLang="en-US" b="1">
                <a:solidFill>
                  <a:schemeClr val="tx1"/>
                </a:solidFill>
              </a:rPr>
              <a:t>in any one of the reserved banks</a:t>
            </a:r>
            <a:endParaRPr lang="x-none" altLang="en-US" b="1">
              <a:solidFill>
                <a:schemeClr val="tx1"/>
              </a:solidFill>
            </a:endParaRPr>
          </a:p>
          <a:p>
            <a:pPr marL="514350" indent="-514350">
              <a:buAutoNum type="arabicPeriod"/>
            </a:pPr>
            <a:endParaRPr lang="x-none" altLang="en-US" b="1">
              <a:solidFill>
                <a:schemeClr val="tx1"/>
              </a:solidFill>
            </a:endParaRPr>
          </a:p>
          <a:p>
            <a:pPr marL="514350" indent="-514350">
              <a:buNone/>
            </a:pPr>
            <a:endParaRPr lang="x-none" altLang="en-US" b="1">
              <a:solidFill>
                <a:schemeClr val="tx1"/>
              </a:solidFill>
            </a:endParaRPr>
          </a:p>
          <a:p>
            <a:pPr marL="0" indent="0">
              <a:buNone/>
            </a:pPr>
            <a:endParaRPr lang="x-none" altLang="en-US"/>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70" y="99402"/>
            <a:ext cx="10515600" cy="1325563"/>
          </a:xfrm>
        </p:spPr>
        <p:txBody>
          <a:bodyPr>
            <a:scene3d>
              <a:camera prst="orthographicFront"/>
              <a:lightRig rig="threePt" dir="t"/>
            </a:scene3d>
          </a:bodyPr>
          <a:lstStyle/>
          <a:p>
            <a:r>
              <a:rPr lang="en-IN" altLang="en-US" b="1" dirty="0" smtClean="0">
                <a:effectLst>
                  <a:outerShdw blurRad="38100" dist="19050" dir="2700000" algn="tl" rotWithShape="0">
                    <a:schemeClr val="dk1">
                      <a:alpha val="40000"/>
                    </a:schemeClr>
                  </a:outerShdw>
                </a:effectLst>
              </a:rPr>
              <a:t>Motivation and objectives of this dissertation</a:t>
            </a:r>
            <a:endParaRPr lang="x-none" altLang="en-US" b="1" dirty="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621791"/>
            <a:ext cx="10515600" cy="4044364"/>
          </a:xfrm>
        </p:spPr>
        <p:txBody>
          <a:bodyPr>
            <a:normAutofit lnSpcReduction="20000"/>
          </a:bodyPr>
          <a:lstStyle/>
          <a:p>
            <a:r>
              <a:rPr lang="en-IN" altLang="en-US" dirty="0" smtClean="0"/>
              <a:t>Study the suitability of contemporary architectures for execution of mixed criticality tasks</a:t>
            </a:r>
            <a:endParaRPr lang="en-IN" altLang="en-US" dirty="0" smtClean="0"/>
          </a:p>
          <a:p>
            <a:pPr lvl="1"/>
            <a:r>
              <a:rPr lang="en-IN" altLang="en-US" dirty="0" smtClean="0">
                <a:solidFill>
                  <a:srgbClr val="7030A0"/>
                </a:solidFill>
              </a:rPr>
              <a:t>CPU scheduling has been well researched in literature</a:t>
            </a:r>
            <a:endParaRPr lang="en-IN" altLang="en-US" dirty="0" smtClean="0">
              <a:solidFill>
                <a:srgbClr val="7030A0"/>
              </a:solidFill>
            </a:endParaRPr>
          </a:p>
          <a:p>
            <a:pPr lvl="1"/>
            <a:r>
              <a:rPr lang="en-IN" altLang="en-US" dirty="0" smtClean="0">
                <a:solidFill>
                  <a:srgbClr val="7030A0"/>
                </a:solidFill>
              </a:rPr>
              <a:t>Effect of memory scheduling has been relatively less studied</a:t>
            </a:r>
            <a:endParaRPr lang="x-none" altLang="en-US" dirty="0">
              <a:solidFill>
                <a:srgbClr val="7030A0"/>
              </a:solidFill>
            </a:endParaRPr>
          </a:p>
          <a:p>
            <a:pPr marL="457200" indent="-457200" algn="l">
              <a:buNone/>
            </a:pPr>
            <a:endParaRPr lang="en-US" dirty="0"/>
          </a:p>
          <a:p>
            <a:r>
              <a:rPr lang="en-IN" altLang="en-US" dirty="0" smtClean="0"/>
              <a:t>Objective of this dissertation</a:t>
            </a:r>
            <a:endParaRPr lang="x-none" altLang="en-US" dirty="0"/>
          </a:p>
          <a:p>
            <a:pPr lvl="1"/>
            <a:r>
              <a:rPr lang="en-IN" altLang="en-US" dirty="0" smtClean="0">
                <a:solidFill>
                  <a:srgbClr val="7030A0"/>
                </a:solidFill>
              </a:rPr>
              <a:t>Are current memory DRAM architectures good enough?</a:t>
            </a:r>
            <a:endParaRPr lang="en-IN" altLang="en-US" dirty="0" smtClean="0">
              <a:solidFill>
                <a:srgbClr val="7030A0"/>
              </a:solidFill>
            </a:endParaRPr>
          </a:p>
          <a:p>
            <a:pPr lvl="1"/>
            <a:r>
              <a:rPr lang="en-IN" altLang="en-US" dirty="0" smtClean="0">
                <a:solidFill>
                  <a:srgbClr val="7030A0"/>
                </a:solidFill>
              </a:rPr>
              <a:t>How does memory scheduling policies affect criticality execution?</a:t>
            </a:r>
            <a:endParaRPr lang="en-IN" altLang="en-US" dirty="0"/>
          </a:p>
          <a:p>
            <a:pPr lvl="1"/>
            <a:r>
              <a:rPr lang="en-IN" altLang="en-US" dirty="0" smtClean="0">
                <a:solidFill>
                  <a:srgbClr val="7030A0"/>
                </a:solidFill>
              </a:rPr>
              <a:t>Identify bottlenecks in contemporary memory architectures and propose solutions</a:t>
            </a: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Our proposed algorithm</a:t>
            </a:r>
          </a:p>
        </p:txBody>
      </p:sp>
      <p:sp>
        <p:nvSpPr>
          <p:cNvPr id="3" name="Content Placeholder 2"/>
          <p:cNvSpPr>
            <a:spLocks noGrp="1"/>
          </p:cNvSpPr>
          <p:nvPr>
            <p:ph idx="1"/>
          </p:nvPr>
        </p:nvSpPr>
        <p:spPr/>
        <p:txBody>
          <a:bodyPr/>
          <a:lstStyle/>
          <a:p>
            <a:pPr marL="457200" indent="-457200">
              <a:buFont typeface="Arial" panose="02080604020202020204" charset="0"/>
              <a:buChar char="•"/>
            </a:pPr>
            <a:r>
              <a:rPr lang="x-none" altLang="en-US" b="1"/>
              <a:t>Input</a:t>
            </a:r>
            <a:r>
              <a:rPr lang="x-none" altLang="en-US"/>
              <a:t> - Request &lt;Memory address, Request type&gt;, deadline of the task, number of parallel accesses remaining</a:t>
            </a:r>
            <a:endParaRPr lang="x-none" altLang="en-US"/>
          </a:p>
          <a:p>
            <a:pPr marL="457200" indent="-457200">
              <a:buFont typeface="Arial" panose="02080604020202020204" charset="0"/>
              <a:buChar char="•"/>
            </a:pPr>
            <a:endParaRPr lang="x-none" altLang="en-US"/>
          </a:p>
          <a:p>
            <a:pPr marL="457200" indent="-457200">
              <a:buFont typeface="Arial" panose="02080604020202020204" charset="0"/>
              <a:buChar char="•"/>
            </a:pPr>
            <a:r>
              <a:rPr lang="x-none" altLang="en-US" b="1"/>
              <a:t>Output</a:t>
            </a:r>
            <a:r>
              <a:rPr lang="x-none" altLang="en-US"/>
              <a:t> - Bank to which the Request gets mapped</a:t>
            </a: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349250"/>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82880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 (deadline = 10 cycles)</a:t>
                      </a:r>
                    </a:p>
                  </a:txBody>
                  <a:tcPr/>
                </a:tc>
              </a:tr>
              <a:tr h="381000">
                <a:tc>
                  <a:txBody>
                    <a:bodyPr/>
                    <a:lstStyle/>
                    <a:p>
                      <a:pPr>
                        <a:buNone/>
                      </a:pPr>
                      <a:r>
                        <a:rPr lang="x-none" b="0"/>
                        <a:t>R00 - ROW 0, COLUMN 0</a:t>
                      </a:r>
                      <a:endParaRPr lang="x-none" b="0"/>
                    </a:p>
                    <a:p>
                      <a:pPr>
                        <a:buNone/>
                      </a:pPr>
                      <a:r>
                        <a:rPr lang="x-none"/>
                        <a:t>R01 - ROW 1, COLUMN 3</a:t>
                      </a:r>
                      <a:endParaRPr lang="x-none"/>
                    </a:p>
                    <a:p>
                      <a:pPr>
                        <a:buNone/>
                      </a:pPr>
                      <a:r>
                        <a:rPr lang="x-none"/>
                        <a:t>R02 - ROW 2, COLUMN 6</a:t>
                      </a:r>
                    </a:p>
                  </a:txBody>
                  <a:tcPr/>
                </a:tc>
                <a:tc>
                  <a:txBody>
                    <a:bodyPr/>
                    <a:lstStyle/>
                    <a:p>
                      <a:pPr>
                        <a:buNone/>
                      </a:pPr>
                      <a:r>
                        <a:rPr lang="x-none"/>
                        <a:t>R10 - ROW 2, COLUMN 1</a:t>
                      </a:r>
                      <a:endParaRPr lang="x-none"/>
                    </a:p>
                    <a:p>
                      <a:pPr>
                        <a:buNone/>
                      </a:pPr>
                      <a:r>
                        <a:rPr lang="x-none"/>
                        <a:t>R11 - ROW 1, COLUMN 2</a:t>
                      </a:r>
                      <a:endParaRPr lang="x-none"/>
                    </a:p>
                    <a:p>
                      <a:pPr>
                        <a:buNone/>
                      </a:pPr>
                      <a:r>
                        <a:rPr lang="x-none"/>
                        <a:t>R12 - ROW 9, COLUMN 5</a:t>
                      </a:r>
                      <a:endParaRPr lang="x-none"/>
                    </a:p>
                    <a:p>
                      <a:pPr>
                        <a:buNone/>
                      </a:pPr>
                      <a:r>
                        <a:rPr lang="x-none"/>
                        <a:t>R13 - ROW 7, COLUMN 4</a:t>
                      </a:r>
                    </a:p>
                  </a:txBody>
                  <a:tcPr/>
                </a:tc>
              </a:tr>
            </a:tbl>
          </a:graphicData>
        </a:graphic>
      </p:graphicFrame>
      <p:sp>
        <p:nvSpPr>
          <p:cNvPr id="6" name="Text Box 5"/>
          <p:cNvSpPr txBox="1"/>
          <p:nvPr/>
        </p:nvSpPr>
        <p:spPr>
          <a:xfrm>
            <a:off x="6499860" y="1746885"/>
            <a:ext cx="5141595" cy="914400"/>
          </a:xfrm>
          <a:prstGeom prst="rect">
            <a:avLst/>
          </a:prstGeom>
          <a:noFill/>
        </p:spPr>
        <p:txBody>
          <a:bodyPr wrap="square" rtlCol="0">
            <a:spAutoFit/>
          </a:bodyPr>
          <a:lstStyle/>
          <a:p>
            <a:r>
              <a:rPr lang="x-none" altLang="en-US"/>
              <a:t>Consider we have 2 banks and 1 reserved bank with 8 rows in each bank.</a:t>
            </a:r>
            <a:endParaRPr lang="x-none" altLang="en-US"/>
          </a:p>
          <a:p>
            <a:endParaRPr lang="x-none" altLang="en-US"/>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p>
                  </a:txBody>
                  <a:tcPr/>
                </a:tc>
                <a:tc>
                  <a:txBody>
                    <a:bodyPr/>
                    <a:lstStyle/>
                    <a:p>
                      <a:pPr>
                        <a:buNone/>
                      </a:pPr>
                    </a:p>
                  </a:txBody>
                  <a:tcPr/>
                </a:tc>
                <a:tc>
                  <a:txBody>
                    <a:bodyPr/>
                    <a:lstStyle/>
                    <a:p>
                      <a:pPr>
                        <a:buNone/>
                      </a:pP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349250"/>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82880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 (deadline = 10 cycles)</a:t>
                      </a:r>
                    </a:p>
                  </a:txBody>
                  <a:tcPr/>
                </a:tc>
              </a:tr>
              <a:tr h="381000">
                <a:tc>
                  <a:txBody>
                    <a:bodyPr/>
                    <a:lstStyle/>
                    <a:p>
                      <a:pPr>
                        <a:buNone/>
                      </a:pPr>
                      <a:r>
                        <a:rPr lang="x-none" b="1">
                          <a:solidFill>
                            <a:schemeClr val="tx1"/>
                          </a:solidFill>
                        </a:rPr>
                        <a:t>R00 - ROW 0, COLUMN 0</a:t>
                      </a:r>
                      <a:endParaRPr lang="x-none" b="1">
                        <a:solidFill>
                          <a:schemeClr val="tx1"/>
                        </a:solidFill>
                      </a:endParaRPr>
                    </a:p>
                    <a:p>
                      <a:pPr>
                        <a:buNone/>
                      </a:pPr>
                      <a:r>
                        <a:rPr lang="x-none" b="0"/>
                        <a:t>R01 - ROW 1, COLUMN 3</a:t>
                      </a:r>
                      <a:endParaRPr lang="x-none" b="0"/>
                    </a:p>
                    <a:p>
                      <a:pPr>
                        <a:buNone/>
                      </a:pPr>
                      <a:r>
                        <a:rPr lang="x-none"/>
                        <a:t>R02 - ROW 2, COLUMN 6</a:t>
                      </a:r>
                    </a:p>
                  </a:txBody>
                  <a:tcPr/>
                </a:tc>
                <a:tc>
                  <a:txBody>
                    <a:bodyPr/>
                    <a:lstStyle/>
                    <a:p>
                      <a:pPr>
                        <a:buNone/>
                      </a:pPr>
                      <a:r>
                        <a:rPr lang="x-none"/>
                        <a:t>R10 - ROW 2, COLUMN 1</a:t>
                      </a:r>
                      <a:endParaRPr lang="x-none"/>
                    </a:p>
                    <a:p>
                      <a:pPr>
                        <a:buNone/>
                      </a:pPr>
                      <a:r>
                        <a:rPr lang="x-none"/>
                        <a:t>R11 - ROW 1, COLUMN 2</a:t>
                      </a:r>
                      <a:endParaRPr lang="x-none"/>
                    </a:p>
                    <a:p>
                      <a:pPr>
                        <a:buNone/>
                      </a:pPr>
                      <a:r>
                        <a:rPr lang="x-none" b="1"/>
                        <a:t>R12 - ROW 9, COLUMN 5</a:t>
                      </a:r>
                      <a:endParaRPr lang="x-none" b="1"/>
                    </a:p>
                    <a:p>
                      <a:pPr>
                        <a:buNone/>
                      </a:pPr>
                      <a:r>
                        <a:rPr lang="x-none"/>
                        <a:t>R13 - ROW 7, COLUMN 4</a:t>
                      </a:r>
                    </a:p>
                  </a:txBody>
                  <a:tcPr/>
                </a:tc>
              </a:tr>
            </a:tbl>
          </a:graphicData>
        </a:graphic>
      </p:graphicFrame>
      <p:sp>
        <p:nvSpPr>
          <p:cNvPr id="6" name="Text Box 5"/>
          <p:cNvSpPr txBox="1"/>
          <p:nvPr/>
        </p:nvSpPr>
        <p:spPr>
          <a:xfrm>
            <a:off x="6499860" y="1746885"/>
            <a:ext cx="5141595" cy="1737360"/>
          </a:xfrm>
          <a:prstGeom prst="rect">
            <a:avLst/>
          </a:prstGeom>
          <a:noFill/>
        </p:spPr>
        <p:txBody>
          <a:bodyPr wrap="square" rtlCol="0">
            <a:spAutoFit/>
          </a:bodyPr>
          <a:lstStyle/>
          <a:p>
            <a:r>
              <a:rPr lang="x-none" altLang="en-US" b="1"/>
              <a:t>Cycle 1</a:t>
            </a:r>
            <a:endParaRPr lang="x-none" altLang="en-US" b="1"/>
          </a:p>
          <a:p>
            <a:endParaRPr lang="x-none" altLang="en-US" b="1"/>
          </a:p>
          <a:p>
            <a:r>
              <a:rPr lang="x-none" altLang="en-US" b="1"/>
              <a:t>Step 1: R00 -&gt; BANK 0, R12 -&gt; BANK 1 </a:t>
            </a:r>
            <a:endParaRPr lang="x-none" altLang="en-US" b="1"/>
          </a:p>
          <a:p>
            <a:endParaRPr lang="x-none" altLang="en-US" b="1"/>
          </a:p>
          <a:p>
            <a:endParaRPr lang="x-none" altLang="en-US" b="1"/>
          </a:p>
          <a:p>
            <a:endParaRPr lang="x-none" altLang="en-US" b="1"/>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r>
                        <a:rPr lang="x-none" b="1">
                          <a:solidFill>
                            <a:schemeClr val="accent6"/>
                          </a:solidFill>
                        </a:rPr>
                        <a:t>ROW 0</a:t>
                      </a:r>
                    </a:p>
                  </a:txBody>
                  <a:tcPr/>
                </a:tc>
                <a:tc>
                  <a:txBody>
                    <a:bodyPr/>
                    <a:lstStyle/>
                    <a:p>
                      <a:pPr>
                        <a:buNone/>
                      </a:pPr>
                      <a:r>
                        <a:rPr lang="x-none" b="1">
                          <a:solidFill>
                            <a:schemeClr val="accent6"/>
                          </a:solidFill>
                        </a:rPr>
                        <a:t>ROW 9</a:t>
                      </a:r>
                    </a:p>
                  </a:txBody>
                  <a:tcPr/>
                </a:tc>
                <a:tc>
                  <a:txBody>
                    <a:bodyPr/>
                    <a:lstStyle/>
                    <a:p>
                      <a:pPr>
                        <a:buNone/>
                      </a:pPr>
                      <a:r>
                        <a:rPr lang="x-none" b="0">
                          <a:solidFill>
                            <a:schemeClr val="tx1"/>
                          </a:solidFill>
                        </a:rPr>
                        <a:t>ROW 1</a:t>
                      </a: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349250"/>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82880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T1(deadline = 10 cycles)</a:t>
                      </a:r>
                    </a:p>
                  </a:txBody>
                  <a:tcPr/>
                </a:tc>
              </a:tr>
              <a:tr h="381000">
                <a:tc>
                  <a:txBody>
                    <a:bodyPr/>
                    <a:lstStyle/>
                    <a:p>
                      <a:pPr>
                        <a:buNone/>
                      </a:pPr>
                      <a:r>
                        <a:rPr lang="x-none" b="1">
                          <a:solidFill>
                            <a:schemeClr val="tx1"/>
                          </a:solidFill>
                        </a:rPr>
                        <a:t>R00 - ROW 0, COLUMN 0</a:t>
                      </a:r>
                      <a:endParaRPr lang="x-none" b="1">
                        <a:solidFill>
                          <a:schemeClr val="tx1"/>
                        </a:solidFill>
                      </a:endParaRPr>
                    </a:p>
                    <a:p>
                      <a:pPr>
                        <a:buNone/>
                      </a:pPr>
                      <a:r>
                        <a:rPr lang="x-none" b="1"/>
                        <a:t>R01 - ROW 1, COLUMN 3</a:t>
                      </a:r>
                      <a:endParaRPr lang="x-none" b="1"/>
                    </a:p>
                    <a:p>
                      <a:pPr>
                        <a:buNone/>
                      </a:pPr>
                      <a:r>
                        <a:rPr lang="x-none"/>
                        <a:t>R02 - ROW 2, COLUMN 6</a:t>
                      </a:r>
                    </a:p>
                  </a:txBody>
                  <a:tcPr/>
                </a:tc>
                <a:tc>
                  <a:txBody>
                    <a:bodyPr/>
                    <a:lstStyle/>
                    <a:p>
                      <a:pPr>
                        <a:buNone/>
                      </a:pPr>
                      <a:r>
                        <a:rPr lang="x-none"/>
                        <a:t>R10 - ROW 2, COLUMN 1</a:t>
                      </a:r>
                      <a:endParaRPr lang="x-none"/>
                    </a:p>
                    <a:p>
                      <a:pPr>
                        <a:buNone/>
                      </a:pPr>
                      <a:r>
                        <a:rPr lang="x-none"/>
                        <a:t>R11 - ROW 1, COLUMN 2</a:t>
                      </a:r>
                      <a:endParaRPr lang="x-none"/>
                    </a:p>
                    <a:p>
                      <a:pPr>
                        <a:buNone/>
                      </a:pPr>
                      <a:r>
                        <a:rPr lang="x-none" b="1"/>
                        <a:t>R12 - ROW 9, COLUMN 5</a:t>
                      </a:r>
                      <a:endParaRPr lang="x-none" b="1"/>
                    </a:p>
                    <a:p>
                      <a:pPr>
                        <a:buNone/>
                      </a:pPr>
                      <a:r>
                        <a:rPr lang="x-none"/>
                        <a:t>R13 - ROW 7, COLUMN 4</a:t>
                      </a:r>
                    </a:p>
                  </a:txBody>
                  <a:tcPr/>
                </a:tc>
              </a:tr>
            </a:tbl>
          </a:graphicData>
        </a:graphic>
      </p:graphicFrame>
      <p:sp>
        <p:nvSpPr>
          <p:cNvPr id="6" name="Text Box 5"/>
          <p:cNvSpPr txBox="1"/>
          <p:nvPr/>
        </p:nvSpPr>
        <p:spPr>
          <a:xfrm>
            <a:off x="6499860" y="1746885"/>
            <a:ext cx="5141595" cy="2834640"/>
          </a:xfrm>
          <a:prstGeom prst="rect">
            <a:avLst/>
          </a:prstGeom>
          <a:noFill/>
        </p:spPr>
        <p:txBody>
          <a:bodyPr wrap="square" rtlCol="0">
            <a:spAutoFit/>
          </a:bodyPr>
          <a:lstStyle/>
          <a:p>
            <a:r>
              <a:rPr lang="x-none" altLang="en-US" b="1"/>
              <a:t>Cycle 1</a:t>
            </a:r>
            <a:endParaRPr lang="x-none" altLang="en-US" b="1"/>
          </a:p>
          <a:p>
            <a:endParaRPr lang="x-none" altLang="en-US" b="1"/>
          </a:p>
          <a:p>
            <a:r>
              <a:rPr lang="x-none" altLang="en-US" b="1"/>
              <a:t>Step 2: R00 -&gt; BANK 0, R12 -&gt; BANK 1</a:t>
            </a:r>
            <a:endParaRPr lang="x-none" altLang="en-US" b="1"/>
          </a:p>
          <a:p>
            <a:r>
              <a:rPr lang="x-none" altLang="en-US"/>
              <a:t>Gain1(R01) = 6 - 2 - 2 - 2 = 0</a:t>
            </a:r>
            <a:endParaRPr lang="x-none" altLang="en-US"/>
          </a:p>
          <a:p>
            <a:r>
              <a:rPr lang="x-none" altLang="en-US"/>
              <a:t>Gain2(R01) = 6 - 3 - 2 = 1</a:t>
            </a:r>
            <a:endParaRPr lang="x-none" altLang="en-US"/>
          </a:p>
          <a:p>
            <a:r>
              <a:rPr lang="x-none" altLang="en-US"/>
              <a:t>R01 gets executed in the RESERVED BANK</a:t>
            </a:r>
            <a:endParaRPr lang="x-none" altLang="en-US"/>
          </a:p>
          <a:p>
            <a:r>
              <a:rPr lang="x-none" altLang="en-US" b="1"/>
              <a:t> </a:t>
            </a:r>
            <a:endParaRPr lang="x-none" altLang="en-US" b="1"/>
          </a:p>
          <a:p>
            <a:endParaRPr lang="x-none" altLang="en-US" b="1"/>
          </a:p>
          <a:p>
            <a:endParaRPr lang="x-none" altLang="en-US" b="1"/>
          </a:p>
          <a:p>
            <a:endParaRPr lang="x-none" altLang="en-US" b="1"/>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r>
                        <a:rPr lang="x-none" b="1">
                          <a:solidFill>
                            <a:schemeClr val="accent6"/>
                          </a:solidFill>
                        </a:rPr>
                        <a:t>ROW 0</a:t>
                      </a:r>
                    </a:p>
                  </a:txBody>
                  <a:tcPr/>
                </a:tc>
                <a:tc>
                  <a:txBody>
                    <a:bodyPr/>
                    <a:lstStyle/>
                    <a:p>
                      <a:pPr>
                        <a:buNone/>
                      </a:pPr>
                      <a:r>
                        <a:rPr lang="x-none" b="1">
                          <a:solidFill>
                            <a:schemeClr val="accent6"/>
                          </a:solidFill>
                        </a:rPr>
                        <a:t>ROW 9</a:t>
                      </a:r>
                    </a:p>
                  </a:txBody>
                  <a:tcPr/>
                </a:tc>
                <a:tc>
                  <a:txBody>
                    <a:bodyPr/>
                    <a:lstStyle/>
                    <a:p>
                      <a:pPr>
                        <a:buNone/>
                      </a:pPr>
                      <a:r>
                        <a:rPr lang="x-none" b="1">
                          <a:solidFill>
                            <a:schemeClr val="accent6"/>
                          </a:solidFill>
                        </a:rPr>
                        <a:t>ROW 1</a:t>
                      </a: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349250"/>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82880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T1(deadline = 10 cycles)</a:t>
                      </a:r>
                    </a:p>
                  </a:txBody>
                  <a:tcPr/>
                </a:tc>
              </a:tr>
              <a:tr h="381000">
                <a:tc>
                  <a:txBody>
                    <a:bodyPr/>
                    <a:lstStyle/>
                    <a:p>
                      <a:pPr>
                        <a:buNone/>
                      </a:pPr>
                      <a:r>
                        <a:rPr lang="x-none" b="1">
                          <a:solidFill>
                            <a:schemeClr val="tx1"/>
                          </a:solidFill>
                        </a:rPr>
                        <a:t>R00 - ROW 0, COLUMN 0</a:t>
                      </a:r>
                      <a:endParaRPr lang="x-none" b="1">
                        <a:solidFill>
                          <a:schemeClr val="tx1"/>
                        </a:solidFill>
                      </a:endParaRPr>
                    </a:p>
                    <a:p>
                      <a:pPr>
                        <a:buNone/>
                      </a:pPr>
                      <a:r>
                        <a:rPr lang="x-none" b="1"/>
                        <a:t>R01 - ROW 1, COLUMN 3</a:t>
                      </a:r>
                      <a:endParaRPr lang="x-none" b="1"/>
                    </a:p>
                    <a:p>
                      <a:pPr>
                        <a:buNone/>
                      </a:pPr>
                      <a:r>
                        <a:rPr lang="x-none"/>
                        <a:t>R02 - ROW 2, COLUMN 6</a:t>
                      </a:r>
                    </a:p>
                  </a:txBody>
                  <a:tcPr/>
                </a:tc>
                <a:tc>
                  <a:txBody>
                    <a:bodyPr/>
                    <a:lstStyle/>
                    <a:p>
                      <a:pPr>
                        <a:buNone/>
                      </a:pPr>
                      <a:r>
                        <a:rPr lang="x-none"/>
                        <a:t>R10 - ROW 2, COLUMN 1</a:t>
                      </a:r>
                      <a:endParaRPr lang="x-none"/>
                    </a:p>
                    <a:p>
                      <a:pPr>
                        <a:buNone/>
                      </a:pPr>
                      <a:r>
                        <a:rPr lang="x-none"/>
                        <a:t>R11 - ROW 1, COLUMN 2</a:t>
                      </a:r>
                      <a:endParaRPr lang="x-none"/>
                    </a:p>
                    <a:p>
                      <a:pPr>
                        <a:buNone/>
                      </a:pPr>
                      <a:r>
                        <a:rPr lang="x-none" b="1"/>
                        <a:t>R12 - ROW 9, COLUMN 5</a:t>
                      </a:r>
                      <a:endParaRPr lang="x-none" b="1"/>
                    </a:p>
                    <a:p>
                      <a:pPr>
                        <a:buNone/>
                      </a:pPr>
                      <a:r>
                        <a:rPr lang="x-none"/>
                        <a:t>R13 - ROW 7, COLUMN 4</a:t>
                      </a:r>
                    </a:p>
                  </a:txBody>
                  <a:tcPr/>
                </a:tc>
              </a:tr>
            </a:tbl>
          </a:graphicData>
        </a:graphic>
      </p:graphicFrame>
      <p:sp>
        <p:nvSpPr>
          <p:cNvPr id="6" name="Text Box 5"/>
          <p:cNvSpPr txBox="1"/>
          <p:nvPr/>
        </p:nvSpPr>
        <p:spPr>
          <a:xfrm>
            <a:off x="6499860" y="1746885"/>
            <a:ext cx="5141595" cy="914400"/>
          </a:xfrm>
          <a:prstGeom prst="rect">
            <a:avLst/>
          </a:prstGeom>
          <a:noFill/>
        </p:spPr>
        <p:txBody>
          <a:bodyPr wrap="square" rtlCol="0">
            <a:spAutoFit/>
          </a:bodyPr>
          <a:lstStyle/>
          <a:p>
            <a:r>
              <a:rPr lang="x-none" altLang="en-US" b="1"/>
              <a:t>Cycle 2</a:t>
            </a:r>
            <a:endParaRPr lang="x-none" altLang="en-US" b="1"/>
          </a:p>
          <a:p>
            <a:endParaRPr lang="x-none" altLang="en-US" b="1"/>
          </a:p>
          <a:p>
            <a:r>
              <a:rPr lang="x-none" altLang="en-US" b="1"/>
              <a:t>BANK 0, BANK 1, RESERVED BANK are busy</a:t>
            </a:r>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r>
                        <a:rPr lang="x-none" b="1">
                          <a:solidFill>
                            <a:schemeClr val="accent6"/>
                          </a:solidFill>
                        </a:rPr>
                        <a:t>ROW 0</a:t>
                      </a:r>
                    </a:p>
                  </a:txBody>
                  <a:tcPr/>
                </a:tc>
                <a:tc>
                  <a:txBody>
                    <a:bodyPr/>
                    <a:lstStyle/>
                    <a:p>
                      <a:pPr>
                        <a:buNone/>
                      </a:pPr>
                      <a:r>
                        <a:rPr lang="x-none" b="1">
                          <a:solidFill>
                            <a:schemeClr val="accent6"/>
                          </a:solidFill>
                        </a:rPr>
                        <a:t>ROW 9</a:t>
                      </a:r>
                    </a:p>
                  </a:txBody>
                  <a:tcPr/>
                </a:tc>
                <a:tc>
                  <a:txBody>
                    <a:bodyPr/>
                    <a:lstStyle/>
                    <a:p>
                      <a:pPr>
                        <a:buNone/>
                      </a:pPr>
                      <a:r>
                        <a:rPr lang="x-none" b="1">
                          <a:solidFill>
                            <a:schemeClr val="accent6"/>
                          </a:solidFill>
                        </a:rPr>
                        <a:t>ROW 1</a:t>
                      </a: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349250"/>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55448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T1(deadline = 10 cycles)</a:t>
                      </a:r>
                    </a:p>
                  </a:txBody>
                  <a:tcPr/>
                </a:tc>
              </a:tr>
              <a:tr h="381000">
                <a:tc>
                  <a:txBody>
                    <a:bodyPr/>
                    <a:lstStyle/>
                    <a:p>
                      <a:pPr>
                        <a:buNone/>
                      </a:pPr>
                      <a:r>
                        <a:rPr lang="x-none" b="1"/>
                        <a:t>R01 - ROW 1, COLUMN 3</a:t>
                      </a:r>
                      <a:endParaRPr lang="x-none" b="1"/>
                    </a:p>
                    <a:p>
                      <a:pPr>
                        <a:buNone/>
                      </a:pPr>
                      <a:r>
                        <a:rPr lang="x-none"/>
                        <a:t>R02 - ROW 2, COLUMN 6</a:t>
                      </a:r>
                    </a:p>
                  </a:txBody>
                  <a:tcPr/>
                </a:tc>
                <a:tc>
                  <a:txBody>
                    <a:bodyPr/>
                    <a:lstStyle/>
                    <a:p>
                      <a:pPr>
                        <a:buNone/>
                      </a:pPr>
                      <a:r>
                        <a:rPr lang="x-none"/>
                        <a:t>R10 - ROW 2, COLUMN 1</a:t>
                      </a:r>
                      <a:endParaRPr lang="x-none"/>
                    </a:p>
                    <a:p>
                      <a:pPr>
                        <a:buNone/>
                      </a:pPr>
                      <a:r>
                        <a:rPr lang="x-none"/>
                        <a:t>R11 - ROW 1, COLUMN 2</a:t>
                      </a:r>
                      <a:endParaRPr lang="x-none"/>
                    </a:p>
                    <a:p>
                      <a:pPr>
                        <a:buNone/>
                      </a:pPr>
                      <a:r>
                        <a:rPr lang="x-none"/>
                        <a:t>R13 - ROW 7, COLUMN 4</a:t>
                      </a:r>
                    </a:p>
                  </a:txBody>
                  <a:tcPr/>
                </a:tc>
              </a:tr>
            </a:tbl>
          </a:graphicData>
        </a:graphic>
      </p:graphicFrame>
      <p:sp>
        <p:nvSpPr>
          <p:cNvPr id="6" name="Text Box 5"/>
          <p:cNvSpPr txBox="1"/>
          <p:nvPr/>
        </p:nvSpPr>
        <p:spPr>
          <a:xfrm>
            <a:off x="6499860" y="1746885"/>
            <a:ext cx="5141595" cy="1188720"/>
          </a:xfrm>
          <a:prstGeom prst="rect">
            <a:avLst/>
          </a:prstGeom>
          <a:noFill/>
        </p:spPr>
        <p:txBody>
          <a:bodyPr wrap="square" rtlCol="0">
            <a:spAutoFit/>
          </a:bodyPr>
          <a:lstStyle/>
          <a:p>
            <a:r>
              <a:rPr lang="x-none" altLang="en-US" b="1"/>
              <a:t>Cycle 3</a:t>
            </a:r>
            <a:endParaRPr lang="x-none" altLang="en-US" b="1"/>
          </a:p>
          <a:p>
            <a:endParaRPr lang="x-none" altLang="en-US" b="1"/>
          </a:p>
          <a:p>
            <a:r>
              <a:rPr lang="x-none" altLang="en-US" b="1"/>
              <a:t>RESERVED BANK is busy, BANK 0 and BANK 1 are free</a:t>
            </a:r>
            <a:endParaRPr lang="x-none" altLang="en-US"/>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r>
                        <a:rPr lang="x-none" b="0">
                          <a:solidFill>
                            <a:schemeClr val="tx1"/>
                          </a:solidFill>
                        </a:rPr>
                        <a:t>ROW 0</a:t>
                      </a:r>
                    </a:p>
                  </a:txBody>
                  <a:tcPr/>
                </a:tc>
                <a:tc>
                  <a:txBody>
                    <a:bodyPr/>
                    <a:lstStyle/>
                    <a:p>
                      <a:pPr>
                        <a:buNone/>
                      </a:pPr>
                      <a:r>
                        <a:rPr lang="x-none" b="0">
                          <a:solidFill>
                            <a:schemeClr val="tx1"/>
                          </a:solidFill>
                        </a:rPr>
                        <a:t>ROW 9</a:t>
                      </a:r>
                    </a:p>
                  </a:txBody>
                  <a:tcPr/>
                </a:tc>
                <a:tc>
                  <a:txBody>
                    <a:bodyPr/>
                    <a:lstStyle/>
                    <a:p>
                      <a:pPr>
                        <a:buNone/>
                      </a:pPr>
                      <a:r>
                        <a:rPr lang="x-none" b="1">
                          <a:solidFill>
                            <a:schemeClr val="accent6"/>
                          </a:solidFill>
                        </a:rPr>
                        <a:t>ROW 1</a:t>
                      </a: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349250"/>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55448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T1(deadline = 10 cycles)</a:t>
                      </a:r>
                    </a:p>
                  </a:txBody>
                  <a:tcPr/>
                </a:tc>
              </a:tr>
              <a:tr h="381000">
                <a:tc>
                  <a:txBody>
                    <a:bodyPr/>
                    <a:lstStyle/>
                    <a:p>
                      <a:pPr>
                        <a:buNone/>
                      </a:pPr>
                      <a:r>
                        <a:rPr lang="x-none" b="1"/>
                        <a:t>R01 - ROW 1, COLUMN 3</a:t>
                      </a:r>
                      <a:endParaRPr lang="x-none" b="1"/>
                    </a:p>
                    <a:p>
                      <a:pPr>
                        <a:buNone/>
                      </a:pPr>
                      <a:r>
                        <a:rPr lang="x-none" b="1"/>
                        <a:t>R02 - ROW 2, COLUMN 6</a:t>
                      </a:r>
                    </a:p>
                  </a:txBody>
                  <a:tcPr/>
                </a:tc>
                <a:tc>
                  <a:txBody>
                    <a:bodyPr/>
                    <a:lstStyle/>
                    <a:p>
                      <a:pPr>
                        <a:buNone/>
                      </a:pPr>
                      <a:r>
                        <a:rPr lang="x-none"/>
                        <a:t>R10 - ROW 2, COLUMN 1</a:t>
                      </a:r>
                      <a:endParaRPr lang="x-none"/>
                    </a:p>
                    <a:p>
                      <a:pPr>
                        <a:buNone/>
                      </a:pPr>
                      <a:r>
                        <a:rPr lang="x-none"/>
                        <a:t>R11 - ROW 1, COLUMN 2</a:t>
                      </a:r>
                      <a:endParaRPr lang="x-none"/>
                    </a:p>
                    <a:p>
                      <a:pPr>
                        <a:buNone/>
                      </a:pPr>
                      <a:r>
                        <a:rPr lang="x-none"/>
                        <a:t>R13 - ROW 7, COLUMN 4</a:t>
                      </a:r>
                    </a:p>
                  </a:txBody>
                  <a:tcPr/>
                </a:tc>
              </a:tr>
            </a:tbl>
          </a:graphicData>
        </a:graphic>
      </p:graphicFrame>
      <p:sp>
        <p:nvSpPr>
          <p:cNvPr id="6" name="Text Box 5"/>
          <p:cNvSpPr txBox="1"/>
          <p:nvPr/>
        </p:nvSpPr>
        <p:spPr>
          <a:xfrm>
            <a:off x="6499860" y="1746885"/>
            <a:ext cx="5141595" cy="1737360"/>
          </a:xfrm>
          <a:prstGeom prst="rect">
            <a:avLst/>
          </a:prstGeom>
          <a:noFill/>
        </p:spPr>
        <p:txBody>
          <a:bodyPr wrap="square" rtlCol="0">
            <a:spAutoFit/>
          </a:bodyPr>
          <a:lstStyle/>
          <a:p>
            <a:r>
              <a:rPr lang="x-none" altLang="en-US" b="1"/>
              <a:t>Cycle 3</a:t>
            </a:r>
            <a:endParaRPr lang="x-none" altLang="en-US" b="1"/>
          </a:p>
          <a:p>
            <a:endParaRPr lang="x-none" altLang="en-US" b="1"/>
          </a:p>
          <a:p>
            <a:r>
              <a:rPr lang="x-none" altLang="en-US" b="1"/>
              <a:t>Step 3:  </a:t>
            </a:r>
            <a:r>
              <a:rPr lang="x-none" altLang="en-US"/>
              <a:t>Waiting time (R02)</a:t>
            </a:r>
            <a:r>
              <a:rPr lang="x-none" altLang="en-US" b="1"/>
              <a:t> </a:t>
            </a:r>
            <a:r>
              <a:rPr lang="x-none" altLang="en-US"/>
              <a:t>= 2 cycles</a:t>
            </a:r>
            <a:endParaRPr lang="x-none" altLang="en-US"/>
          </a:p>
          <a:p>
            <a:r>
              <a:rPr lang="x-none" altLang="en-US"/>
              <a:t>Gain1(R02) = 6 - 2 - 2 = 2</a:t>
            </a:r>
            <a:endParaRPr lang="x-none" altLang="en-US"/>
          </a:p>
          <a:p>
            <a:r>
              <a:rPr lang="x-none" altLang="en-US"/>
              <a:t>Gain2(R02) = 6 - 2 - 3 = 1</a:t>
            </a:r>
            <a:endParaRPr lang="x-none" altLang="en-US"/>
          </a:p>
          <a:p>
            <a:r>
              <a:rPr lang="x-none" altLang="en-US"/>
              <a:t>R02 gets executed in BANK 0</a:t>
            </a:r>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r>
                        <a:rPr lang="x-none" b="1">
                          <a:solidFill>
                            <a:schemeClr val="accent6"/>
                          </a:solidFill>
                        </a:rPr>
                        <a:t>ROW 2</a:t>
                      </a:r>
                    </a:p>
                  </a:txBody>
                  <a:tcPr/>
                </a:tc>
                <a:tc>
                  <a:txBody>
                    <a:bodyPr/>
                    <a:lstStyle/>
                    <a:p>
                      <a:pPr>
                        <a:buNone/>
                      </a:pPr>
                      <a:r>
                        <a:rPr lang="x-none" b="0">
                          <a:solidFill>
                            <a:schemeClr val="tx1"/>
                          </a:solidFill>
                        </a:rPr>
                        <a:t>ROW 9</a:t>
                      </a:r>
                    </a:p>
                  </a:txBody>
                  <a:tcPr/>
                </a:tc>
                <a:tc>
                  <a:txBody>
                    <a:bodyPr/>
                    <a:lstStyle/>
                    <a:p>
                      <a:pPr>
                        <a:buNone/>
                      </a:pPr>
                      <a:r>
                        <a:rPr lang="x-none" b="1">
                          <a:solidFill>
                            <a:schemeClr val="accent6"/>
                          </a:solidFill>
                        </a:rPr>
                        <a:t>ROW 1</a:t>
                      </a: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349250"/>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55448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T1(deadline = 10 cycles)</a:t>
                      </a:r>
                    </a:p>
                  </a:txBody>
                  <a:tcPr/>
                </a:tc>
              </a:tr>
              <a:tr h="381000">
                <a:tc>
                  <a:txBody>
                    <a:bodyPr/>
                    <a:lstStyle/>
                    <a:p>
                      <a:pPr>
                        <a:buNone/>
                      </a:pPr>
                      <a:r>
                        <a:rPr lang="x-none" b="1"/>
                        <a:t>R02 - ROW 2, COLUMN 6</a:t>
                      </a:r>
                    </a:p>
                  </a:txBody>
                  <a:tcPr/>
                </a:tc>
                <a:tc>
                  <a:txBody>
                    <a:bodyPr/>
                    <a:lstStyle/>
                    <a:p>
                      <a:pPr>
                        <a:buNone/>
                      </a:pPr>
                      <a:r>
                        <a:rPr lang="x-none"/>
                        <a:t>R10 - ROW 2, COLUMN 1</a:t>
                      </a:r>
                      <a:endParaRPr lang="x-none"/>
                    </a:p>
                    <a:p>
                      <a:pPr>
                        <a:buNone/>
                      </a:pPr>
                      <a:r>
                        <a:rPr lang="x-none"/>
                        <a:t>R11 - ROW 1, COLUMN 2</a:t>
                      </a:r>
                      <a:endParaRPr lang="x-none"/>
                    </a:p>
                    <a:p>
                      <a:pPr>
                        <a:buNone/>
                      </a:pPr>
                      <a:r>
                        <a:rPr lang="x-none"/>
                        <a:t>R13 - ROW 7, COLUMN 4</a:t>
                      </a:r>
                    </a:p>
                  </a:txBody>
                  <a:tcPr/>
                </a:tc>
              </a:tr>
            </a:tbl>
          </a:graphicData>
        </a:graphic>
      </p:graphicFrame>
      <p:sp>
        <p:nvSpPr>
          <p:cNvPr id="6" name="Text Box 5"/>
          <p:cNvSpPr txBox="1"/>
          <p:nvPr/>
        </p:nvSpPr>
        <p:spPr>
          <a:xfrm>
            <a:off x="6499860" y="1746885"/>
            <a:ext cx="5141595" cy="1188720"/>
          </a:xfrm>
          <a:prstGeom prst="rect">
            <a:avLst/>
          </a:prstGeom>
          <a:noFill/>
        </p:spPr>
        <p:txBody>
          <a:bodyPr wrap="square" rtlCol="0">
            <a:spAutoFit/>
          </a:bodyPr>
          <a:lstStyle/>
          <a:p>
            <a:r>
              <a:rPr lang="x-none" altLang="en-US" b="1"/>
              <a:t>Cycle 4</a:t>
            </a:r>
            <a:endParaRPr lang="x-none" altLang="en-US" b="1"/>
          </a:p>
          <a:p>
            <a:endParaRPr lang="x-none" altLang="en-US" b="1"/>
          </a:p>
          <a:p>
            <a:r>
              <a:rPr lang="x-none" altLang="en-US" b="1"/>
              <a:t>RESERVED BANK is free, BANK 0 is busy, BANK 1 is free</a:t>
            </a:r>
            <a:endParaRPr lang="x-none" altLang="en-US"/>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r>
                        <a:rPr lang="x-none" b="1">
                          <a:solidFill>
                            <a:schemeClr val="accent6"/>
                          </a:solidFill>
                        </a:rPr>
                        <a:t>ROW 2</a:t>
                      </a:r>
                    </a:p>
                  </a:txBody>
                  <a:tcPr/>
                </a:tc>
                <a:tc>
                  <a:txBody>
                    <a:bodyPr/>
                    <a:lstStyle/>
                    <a:p>
                      <a:pPr>
                        <a:buNone/>
                      </a:pPr>
                      <a:r>
                        <a:rPr lang="x-none" b="0">
                          <a:solidFill>
                            <a:schemeClr val="tx1"/>
                          </a:solidFill>
                        </a:rPr>
                        <a:t>ROW 9</a:t>
                      </a:r>
                    </a:p>
                  </a:txBody>
                  <a:tcPr/>
                </a:tc>
                <a:tc>
                  <a:txBody>
                    <a:bodyPr/>
                    <a:lstStyle/>
                    <a:p>
                      <a:pPr>
                        <a:buNone/>
                      </a:pPr>
                      <a:r>
                        <a:rPr lang="x-none" b="0">
                          <a:solidFill>
                            <a:schemeClr val="tx1"/>
                          </a:solidFill>
                        </a:rPr>
                        <a:t>ROW 1</a:t>
                      </a: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245745"/>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82880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T1(deadline = 10 cycles)</a:t>
                      </a:r>
                    </a:p>
                  </a:txBody>
                  <a:tcPr/>
                </a:tc>
              </a:tr>
              <a:tr h="381000">
                <a:tc>
                  <a:txBody>
                    <a:bodyPr/>
                    <a:lstStyle/>
                    <a:p>
                      <a:pPr>
                        <a:buNone/>
                      </a:pPr>
                      <a:r>
                        <a:rPr lang="x-none" b="1"/>
                        <a:t>R02 - ROW 2, COLUMN 6</a:t>
                      </a:r>
                    </a:p>
                  </a:txBody>
                  <a:tcPr/>
                </a:tc>
                <a:tc>
                  <a:txBody>
                    <a:bodyPr/>
                    <a:lstStyle/>
                    <a:p>
                      <a:pPr>
                        <a:buNone/>
                      </a:pPr>
                      <a:r>
                        <a:rPr lang="x-none"/>
                        <a:t>R10 - ROW 2, COLUMN 1</a:t>
                      </a:r>
                      <a:endParaRPr lang="x-none"/>
                    </a:p>
                    <a:p>
                      <a:pPr>
                        <a:buNone/>
                      </a:pPr>
                      <a:r>
                        <a:rPr lang="x-none" b="1"/>
                        <a:t>R11 - ROW 1, COLUMN 2</a:t>
                      </a:r>
                      <a:endParaRPr lang="x-none" b="1"/>
                    </a:p>
                    <a:p>
                      <a:pPr>
                        <a:buNone/>
                      </a:pPr>
                      <a:r>
                        <a:rPr lang="x-none"/>
                        <a:t>R13 - ROW 7, COLUMN 4</a:t>
                      </a:r>
                    </a:p>
                  </a:txBody>
                  <a:tcPr/>
                </a:tc>
              </a:tr>
            </a:tbl>
          </a:graphicData>
        </a:graphic>
      </p:graphicFrame>
      <p:sp>
        <p:nvSpPr>
          <p:cNvPr id="6" name="Text Box 5"/>
          <p:cNvSpPr txBox="1"/>
          <p:nvPr/>
        </p:nvSpPr>
        <p:spPr>
          <a:xfrm>
            <a:off x="6499860" y="1487805"/>
            <a:ext cx="5141595" cy="3108960"/>
          </a:xfrm>
          <a:prstGeom prst="rect">
            <a:avLst/>
          </a:prstGeom>
          <a:noFill/>
        </p:spPr>
        <p:txBody>
          <a:bodyPr wrap="square" rtlCol="0">
            <a:spAutoFit/>
          </a:bodyPr>
          <a:lstStyle/>
          <a:p>
            <a:r>
              <a:rPr lang="x-none" altLang="en-US" b="1"/>
              <a:t>Cycle 4</a:t>
            </a:r>
            <a:endParaRPr lang="x-none" altLang="en-US" b="1"/>
          </a:p>
          <a:p>
            <a:endParaRPr lang="x-none" altLang="en-US" b="1"/>
          </a:p>
          <a:p>
            <a:r>
              <a:rPr lang="x-none" altLang="en-US" b="1"/>
              <a:t>Step 4:  </a:t>
            </a:r>
            <a:r>
              <a:rPr lang="x-none" altLang="en-US"/>
              <a:t>Waiting time (R10) = 3 cycles</a:t>
            </a:r>
            <a:endParaRPr lang="x-none" altLang="en-US"/>
          </a:p>
          <a:p>
            <a:r>
              <a:rPr lang="x-none" altLang="en-US"/>
              <a:t>Gain1(R10) = 10 - 3 - 1 - 1 - 3*2 = -1</a:t>
            </a:r>
            <a:endParaRPr lang="x-none" altLang="en-US"/>
          </a:p>
          <a:p>
            <a:r>
              <a:rPr lang="x-none" altLang="en-US"/>
              <a:t>Gain2(R10) = 10 - 3 - 3 - 3*2 = -2</a:t>
            </a:r>
            <a:endParaRPr lang="x-none" altLang="en-US"/>
          </a:p>
          <a:p>
            <a:endParaRPr lang="x-none" altLang="en-US" b="1"/>
          </a:p>
          <a:p>
            <a:r>
              <a:rPr lang="x-none" altLang="en-US"/>
              <a:t>Waiting time (R11)</a:t>
            </a:r>
            <a:r>
              <a:rPr lang="x-none" altLang="en-US" b="1"/>
              <a:t> </a:t>
            </a:r>
            <a:r>
              <a:rPr lang="x-none" altLang="en-US"/>
              <a:t>= 3 cycles</a:t>
            </a:r>
            <a:endParaRPr lang="x-none" altLang="en-US"/>
          </a:p>
          <a:p>
            <a:r>
              <a:rPr lang="x-none" altLang="en-US"/>
              <a:t>Gain1(R11) = 10 - 3 - 1 - 2 - 2*2 = 0</a:t>
            </a:r>
            <a:endParaRPr lang="x-none" altLang="en-US"/>
          </a:p>
          <a:p>
            <a:r>
              <a:rPr lang="x-none" altLang="en-US"/>
              <a:t>Gain2(R11) = 10 - 3  - 1 - 2*2 = 2</a:t>
            </a:r>
            <a:endParaRPr lang="x-none" altLang="en-US"/>
          </a:p>
          <a:p>
            <a:r>
              <a:rPr lang="x-none" altLang="en-US"/>
              <a:t>R11 gets executed in RESERVED BANK</a:t>
            </a:r>
            <a:endParaRPr lang="x-none" altLang="en-US"/>
          </a:p>
          <a:p>
            <a:endParaRPr lang="x-none" altLang="en-US"/>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r>
                        <a:rPr lang="x-none" b="1">
                          <a:solidFill>
                            <a:schemeClr val="accent6"/>
                          </a:solidFill>
                        </a:rPr>
                        <a:t>ROW 2</a:t>
                      </a:r>
                    </a:p>
                  </a:txBody>
                  <a:tcPr/>
                </a:tc>
                <a:tc>
                  <a:txBody>
                    <a:bodyPr/>
                    <a:lstStyle/>
                    <a:p>
                      <a:pPr>
                        <a:buNone/>
                      </a:pPr>
                      <a:r>
                        <a:rPr lang="x-none" b="0">
                          <a:solidFill>
                            <a:schemeClr val="tx1"/>
                          </a:solidFill>
                        </a:rPr>
                        <a:t>ROW 9</a:t>
                      </a:r>
                    </a:p>
                  </a:txBody>
                  <a:tcPr/>
                </a:tc>
                <a:tc>
                  <a:txBody>
                    <a:bodyPr/>
                    <a:lstStyle/>
                    <a:p>
                      <a:pPr>
                        <a:buNone/>
                      </a:pPr>
                      <a:r>
                        <a:rPr lang="x-none" b="1">
                          <a:solidFill>
                            <a:schemeClr val="accent6"/>
                          </a:solidFill>
                        </a:rPr>
                        <a:t>ROW 1</a:t>
                      </a: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349250"/>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82880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T1(deadline = 10 cycles)</a:t>
                      </a:r>
                    </a:p>
                  </a:txBody>
                  <a:tcPr/>
                </a:tc>
              </a:tr>
              <a:tr h="381000">
                <a:tc>
                  <a:txBody>
                    <a:bodyPr/>
                    <a:lstStyle/>
                    <a:p>
                      <a:pPr>
                        <a:buNone/>
                      </a:pPr>
                      <a:endParaRPr lang="x-none" b="1"/>
                    </a:p>
                  </a:txBody>
                  <a:tcPr/>
                </a:tc>
                <a:tc>
                  <a:txBody>
                    <a:bodyPr/>
                    <a:lstStyle/>
                    <a:p>
                      <a:pPr>
                        <a:buNone/>
                      </a:pPr>
                      <a:r>
                        <a:rPr lang="x-none"/>
                        <a:t>R10 - ROW 2, COLUMN 1</a:t>
                      </a:r>
                      <a:endParaRPr lang="x-none"/>
                    </a:p>
                    <a:p>
                      <a:pPr>
                        <a:buNone/>
                      </a:pPr>
                      <a:r>
                        <a:rPr lang="x-none"/>
                        <a:t>R13 - ROW 7, COLUMN 4</a:t>
                      </a:r>
                    </a:p>
                  </a:txBody>
                  <a:tcPr/>
                </a:tc>
              </a:tr>
            </a:tbl>
          </a:graphicData>
        </a:graphic>
      </p:graphicFrame>
      <p:sp>
        <p:nvSpPr>
          <p:cNvPr id="6" name="Text Box 5"/>
          <p:cNvSpPr txBox="1"/>
          <p:nvPr/>
        </p:nvSpPr>
        <p:spPr>
          <a:xfrm>
            <a:off x="6499860" y="1746885"/>
            <a:ext cx="5141595" cy="1737360"/>
          </a:xfrm>
          <a:prstGeom prst="rect">
            <a:avLst/>
          </a:prstGeom>
          <a:noFill/>
        </p:spPr>
        <p:txBody>
          <a:bodyPr wrap="square" rtlCol="0">
            <a:spAutoFit/>
          </a:bodyPr>
          <a:lstStyle/>
          <a:p>
            <a:r>
              <a:rPr lang="x-none" altLang="en-US" b="1"/>
              <a:t>Cycle 5</a:t>
            </a:r>
            <a:endParaRPr lang="x-none" altLang="en-US" b="1"/>
          </a:p>
          <a:p>
            <a:endParaRPr lang="x-none" altLang="en-US" b="1"/>
          </a:p>
          <a:p>
            <a:r>
              <a:rPr lang="x-none" altLang="en-US" b="1"/>
              <a:t>BANK 0 is free, BANK 1 is free, RESERVED BANK is free</a:t>
            </a:r>
            <a:endParaRPr lang="x-none" altLang="en-US" b="1"/>
          </a:p>
          <a:p>
            <a:endParaRPr lang="x-none" altLang="en-US"/>
          </a:p>
          <a:p>
            <a:r>
              <a:rPr lang="x-none" altLang="en-US" b="1"/>
              <a:t>T0 completed before deadline</a:t>
            </a:r>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r>
                        <a:rPr lang="x-none" b="0">
                          <a:solidFill>
                            <a:schemeClr val="tx1"/>
                          </a:solidFill>
                        </a:rPr>
                        <a:t>ROW 2</a:t>
                      </a:r>
                    </a:p>
                  </a:txBody>
                  <a:tcPr/>
                </a:tc>
                <a:tc>
                  <a:txBody>
                    <a:bodyPr/>
                    <a:lstStyle/>
                    <a:p>
                      <a:pPr>
                        <a:buNone/>
                      </a:pPr>
                      <a:r>
                        <a:rPr lang="x-none" b="0">
                          <a:solidFill>
                            <a:schemeClr val="tx1"/>
                          </a:solidFill>
                        </a:rPr>
                        <a:t>ROW 9</a:t>
                      </a:r>
                    </a:p>
                  </a:txBody>
                  <a:tcPr/>
                </a:tc>
                <a:tc>
                  <a:txBody>
                    <a:bodyPr/>
                    <a:lstStyle/>
                    <a:p>
                      <a:pPr>
                        <a:buNone/>
                      </a:pPr>
                      <a:r>
                        <a:rPr lang="x-none" b="0">
                          <a:solidFill>
                            <a:schemeClr val="tx1"/>
                          </a:solidFill>
                        </a:rPr>
                        <a:t>ROW 1</a:t>
                      </a: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Some related research</a:t>
            </a:r>
          </a:p>
        </p:txBody>
      </p:sp>
      <p:sp>
        <p:nvSpPr>
          <p:cNvPr id="3" name="Content Placeholder 2"/>
          <p:cNvSpPr>
            <a:spLocks noGrp="1"/>
          </p:cNvSpPr>
          <p:nvPr>
            <p:ph idx="1"/>
          </p:nvPr>
        </p:nvSpPr>
        <p:spPr>
          <a:xfrm>
            <a:off x="819150" y="1485265"/>
            <a:ext cx="10515600" cy="4730115"/>
          </a:xfrm>
        </p:spPr>
        <p:txBody>
          <a:bodyPr>
            <a:normAutofit/>
          </a:bodyPr>
          <a:lstStyle/>
          <a:p>
            <a:pPr algn="l">
              <a:buClrTx/>
              <a:buFont typeface="Wingdings" panose="05000000000000000000" charset="2"/>
              <a:buChar char=""/>
            </a:pPr>
            <a:r>
              <a:rPr lang="en-US" sz="2000" u="sng" dirty="0">
                <a:sym typeface="+mn-ea"/>
              </a:rPr>
              <a:t>A predictable and command-level priority-based dram controller for mixed-criticality systems </a:t>
            </a:r>
            <a:r>
              <a:rPr lang="x-none" altLang="en-US" sz="2000" u="sng" dirty="0">
                <a:sym typeface="+mn-ea"/>
              </a:rPr>
              <a:t>[1]</a:t>
            </a:r>
            <a:endParaRPr lang="x-none" altLang="en-US" sz="2000" u="sng" dirty="0">
              <a:sym typeface="+mn-ea"/>
            </a:endParaRPr>
          </a:p>
          <a:p>
            <a:pPr lvl="1"/>
            <a:r>
              <a:rPr lang="x-none" altLang="en-US" sz="2000" dirty="0" smtClean="0">
                <a:solidFill>
                  <a:srgbClr val="7030A0"/>
                </a:solidFill>
                <a:sym typeface="+mn-ea"/>
              </a:rPr>
              <a:t>Deals </a:t>
            </a:r>
            <a:r>
              <a:rPr lang="x-none" altLang="en-US" sz="2000" dirty="0">
                <a:solidFill>
                  <a:srgbClr val="7030A0"/>
                </a:solidFill>
                <a:sym typeface="+mn-ea"/>
              </a:rPr>
              <a:t>with the idea of </a:t>
            </a:r>
            <a:r>
              <a:rPr lang="x-none" altLang="en-US" sz="2000" b="1" dirty="0">
                <a:solidFill>
                  <a:srgbClr val="7030A0"/>
                </a:solidFill>
                <a:sym typeface="+mn-ea"/>
              </a:rPr>
              <a:t>Memory Access Group (MAG)</a:t>
            </a:r>
            <a:r>
              <a:rPr lang="x-none" altLang="en-US" sz="2000" dirty="0">
                <a:solidFill>
                  <a:srgbClr val="7030A0"/>
                </a:solidFill>
                <a:sym typeface="+mn-ea"/>
              </a:rPr>
              <a:t> with one safety critical and two or more </a:t>
            </a:r>
            <a:r>
              <a:rPr lang="x-none" altLang="en-US" sz="2000" dirty="0" smtClean="0">
                <a:solidFill>
                  <a:srgbClr val="7030A0"/>
                </a:solidFill>
                <a:sym typeface="+mn-ea"/>
              </a:rPr>
              <a:t>critical </a:t>
            </a:r>
            <a:r>
              <a:rPr lang="x-none" altLang="en-US" sz="2000" dirty="0">
                <a:solidFill>
                  <a:srgbClr val="7030A0"/>
                </a:solidFill>
                <a:sym typeface="+mn-ea"/>
              </a:rPr>
              <a:t>tasks</a:t>
            </a:r>
            <a:endParaRPr lang="x-none" altLang="en-US" sz="2000" dirty="0">
              <a:solidFill>
                <a:srgbClr val="7030A0"/>
              </a:solidFill>
              <a:sym typeface="+mn-ea"/>
            </a:endParaRPr>
          </a:p>
          <a:p>
            <a:pPr lvl="2"/>
            <a:r>
              <a:rPr lang="x-none" altLang="en-US" dirty="0">
                <a:solidFill>
                  <a:srgbClr val="FF0000"/>
                </a:solidFill>
              </a:rPr>
              <a:t>Disadvantage</a:t>
            </a:r>
            <a:r>
              <a:rPr lang="en-IN" altLang="en-US" dirty="0">
                <a:solidFill>
                  <a:srgbClr val="FF0000"/>
                </a:solidFill>
              </a:rPr>
              <a:t>:  </a:t>
            </a:r>
            <a:r>
              <a:rPr lang="x-none" altLang="en-US" dirty="0">
                <a:solidFill>
                  <a:srgbClr val="FF0000"/>
                </a:solidFill>
              </a:rPr>
              <a:t>Many safety critical tasks may miss their deadlines when they are in large numbers compared to</a:t>
            </a:r>
            <a:r>
              <a:rPr lang="en-IN" altLang="en-US" dirty="0">
                <a:solidFill>
                  <a:srgbClr val="FF0000"/>
                </a:solidFill>
              </a:rPr>
              <a:t> </a:t>
            </a:r>
            <a:r>
              <a:rPr lang="x-none" altLang="en-US" dirty="0">
                <a:solidFill>
                  <a:srgbClr val="FF0000"/>
                </a:solidFill>
              </a:rPr>
              <a:t>the number of tasks of lower criticality level</a:t>
            </a:r>
            <a:endParaRPr lang="x-none" altLang="en-US" dirty="0">
              <a:solidFill>
                <a:srgbClr val="FF0000"/>
              </a:solidFill>
            </a:endParaRPr>
          </a:p>
          <a:p>
            <a:pPr algn="l">
              <a:buClrTx/>
              <a:buFont typeface="Wingdings" panose="05000000000000000000" charset="2"/>
              <a:buChar char=""/>
            </a:pPr>
            <a:endParaRPr lang="x-none" altLang="en-US" sz="2000" dirty="0"/>
          </a:p>
          <a:p>
            <a:pPr algn="l">
              <a:buClrTx/>
              <a:buFont typeface="Wingdings" panose="05000000000000000000" charset="2"/>
              <a:buChar char=""/>
            </a:pPr>
            <a:r>
              <a:rPr lang="en-US" sz="2000" u="sng" dirty="0">
                <a:sym typeface="+mn-ea"/>
              </a:rPr>
              <a:t>A new pseudo-</a:t>
            </a:r>
            <a:r>
              <a:rPr lang="en-US" sz="2000" u="sng" dirty="0" err="1">
                <a:sym typeface="+mn-ea"/>
              </a:rPr>
              <a:t>boolean</a:t>
            </a:r>
            <a:r>
              <a:rPr lang="en-US" sz="2000" u="sng" dirty="0">
                <a:sym typeface="+mn-ea"/>
              </a:rPr>
              <a:t> satisfiability based approach to power mode </a:t>
            </a:r>
            <a:r>
              <a:rPr lang="en-US" sz="2000" u="sng" dirty="0" err="1">
                <a:sym typeface="+mn-ea"/>
              </a:rPr>
              <a:t>schedulability</a:t>
            </a:r>
            <a:r>
              <a:rPr lang="en-US" sz="2000" u="sng" dirty="0">
                <a:sym typeface="+mn-ea"/>
              </a:rPr>
              <a:t> analysis </a:t>
            </a:r>
            <a:r>
              <a:rPr lang="x-none" altLang="en-US" sz="2000" u="sng" dirty="0"/>
              <a:t>[2] </a:t>
            </a:r>
            <a:endParaRPr lang="x-none" altLang="en-US" sz="2000" u="sng" dirty="0"/>
          </a:p>
          <a:p>
            <a:pPr lvl="1"/>
            <a:r>
              <a:rPr lang="x-none" altLang="en-US" sz="1800" dirty="0" smtClean="0">
                <a:solidFill>
                  <a:srgbClr val="7030A0"/>
                </a:solidFill>
              </a:rPr>
              <a:t>Deals </a:t>
            </a:r>
            <a:r>
              <a:rPr lang="x-none" altLang="en-US" sz="1800" dirty="0">
                <a:solidFill>
                  <a:srgbClr val="7030A0"/>
                </a:solidFill>
              </a:rPr>
              <a:t>with the schedulability of tasks based on the power mode partitioning </a:t>
            </a:r>
            <a:r>
              <a:rPr lang="x-none" altLang="en-US" sz="1800" dirty="0" smtClean="0">
                <a:solidFill>
                  <a:srgbClr val="7030A0"/>
                </a:solidFill>
              </a:rPr>
              <a:t>problem</a:t>
            </a:r>
            <a:endParaRPr lang="en-IN" altLang="en-US" sz="1800" dirty="0" smtClean="0">
              <a:solidFill>
                <a:srgbClr val="7030A0"/>
              </a:solidFill>
            </a:endParaRPr>
          </a:p>
          <a:p>
            <a:pPr lvl="1"/>
            <a:r>
              <a:rPr lang="x-none" altLang="en-US" sz="1800" dirty="0" smtClean="0">
                <a:solidFill>
                  <a:srgbClr val="7030A0"/>
                </a:solidFill>
              </a:rPr>
              <a:t>This </a:t>
            </a:r>
            <a:r>
              <a:rPr lang="x-none" altLang="en-US" sz="1800" dirty="0">
                <a:solidFill>
                  <a:srgbClr val="7030A0"/>
                </a:solidFill>
              </a:rPr>
              <a:t>is the main motivation of our </a:t>
            </a:r>
            <a:r>
              <a:rPr lang="x-none" altLang="en-US" sz="1800" dirty="0" smtClean="0">
                <a:solidFill>
                  <a:srgbClr val="7030A0"/>
                </a:solidFill>
              </a:rPr>
              <a:t>problem</a:t>
            </a:r>
            <a:endParaRPr lang="en-IN" altLang="en-US" sz="1800" dirty="0" smtClean="0">
              <a:solidFill>
                <a:srgbClr val="7030A0"/>
              </a:solidFill>
            </a:endParaRPr>
          </a:p>
          <a:p>
            <a:pPr lvl="1"/>
            <a:endParaRPr lang="en-IN" altLang="en-US" sz="1800" dirty="0"/>
          </a:p>
          <a:p>
            <a:r>
              <a:rPr lang="en-IN" altLang="en-US" sz="2200" dirty="0" smtClean="0"/>
              <a:t>To the best of our knowledge, ours is the first to study the bank specification design problem</a:t>
            </a:r>
            <a:endParaRPr lang="x-none" altLang="en-US" sz="2200" dirty="0"/>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129540"/>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82880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T1(deadline = 10 cycles)</a:t>
                      </a:r>
                    </a:p>
                  </a:txBody>
                  <a:tcPr/>
                </a:tc>
              </a:tr>
              <a:tr h="381000">
                <a:tc>
                  <a:txBody>
                    <a:bodyPr/>
                    <a:lstStyle/>
                    <a:p>
                      <a:pPr>
                        <a:buNone/>
                      </a:pPr>
                      <a:endParaRPr lang="x-none" b="1"/>
                    </a:p>
                  </a:txBody>
                  <a:tcPr/>
                </a:tc>
                <a:tc>
                  <a:txBody>
                    <a:bodyPr/>
                    <a:lstStyle/>
                    <a:p>
                      <a:pPr>
                        <a:buNone/>
                      </a:pPr>
                      <a:r>
                        <a:rPr lang="x-none" b="1"/>
                        <a:t>R10 - ROW 2, COLUMN 1</a:t>
                      </a:r>
                      <a:endParaRPr lang="x-none" b="1"/>
                    </a:p>
                    <a:p>
                      <a:pPr>
                        <a:buNone/>
                      </a:pPr>
                      <a:r>
                        <a:rPr lang="x-none"/>
                        <a:t>R13 - ROW 7, COLUMN 4</a:t>
                      </a:r>
                    </a:p>
                  </a:txBody>
                  <a:tcPr/>
                </a:tc>
              </a:tr>
            </a:tbl>
          </a:graphicData>
        </a:graphic>
      </p:graphicFrame>
      <p:sp>
        <p:nvSpPr>
          <p:cNvPr id="6" name="Text Box 5"/>
          <p:cNvSpPr txBox="1"/>
          <p:nvPr/>
        </p:nvSpPr>
        <p:spPr>
          <a:xfrm>
            <a:off x="6499860" y="1514475"/>
            <a:ext cx="5141595" cy="3108960"/>
          </a:xfrm>
          <a:prstGeom prst="rect">
            <a:avLst/>
          </a:prstGeom>
          <a:noFill/>
        </p:spPr>
        <p:txBody>
          <a:bodyPr wrap="square" rtlCol="0">
            <a:spAutoFit/>
          </a:bodyPr>
          <a:lstStyle/>
          <a:p>
            <a:r>
              <a:rPr lang="x-none" altLang="en-US" b="1"/>
              <a:t>Cycle 5</a:t>
            </a:r>
            <a:endParaRPr lang="x-none" altLang="en-US" b="1"/>
          </a:p>
          <a:p>
            <a:endParaRPr lang="x-none" altLang="en-US" b="1"/>
          </a:p>
          <a:p>
            <a:r>
              <a:rPr lang="x-none" altLang="en-US" b="1"/>
              <a:t>Step 5:</a:t>
            </a:r>
            <a:r>
              <a:rPr lang="x-none" altLang="en-US"/>
              <a:t> Waiting time (R10) = 4</a:t>
            </a:r>
            <a:endParaRPr lang="x-none" altLang="en-US"/>
          </a:p>
          <a:p>
            <a:r>
              <a:rPr lang="x-none" altLang="en-US"/>
              <a:t>Gain1(R10) = 10 - 4 - 1 - 3*2 = -1</a:t>
            </a:r>
            <a:endParaRPr lang="x-none" altLang="en-US"/>
          </a:p>
          <a:p>
            <a:r>
              <a:rPr lang="x-none" altLang="en-US"/>
              <a:t>Gain2(R10) = 10 - 4 - 3 - 3*2 = -2</a:t>
            </a:r>
            <a:endParaRPr lang="x-none" altLang="en-US"/>
          </a:p>
          <a:p>
            <a:r>
              <a:rPr lang="x-none" altLang="en-US"/>
              <a:t>R10 gets executed in BANK 0</a:t>
            </a:r>
            <a:endParaRPr lang="x-none" altLang="en-US"/>
          </a:p>
          <a:p>
            <a:endParaRPr lang="x-none" altLang="en-US"/>
          </a:p>
          <a:p>
            <a:r>
              <a:rPr lang="x-none" altLang="en-US"/>
              <a:t>Waiting time (R13) = 4</a:t>
            </a:r>
            <a:endParaRPr lang="x-none" altLang="en-US"/>
          </a:p>
          <a:p>
            <a:r>
              <a:rPr lang="x-none" altLang="en-US"/>
              <a:t>Gain1(R13) = 10 - 4 - 1 - 2 = 3</a:t>
            </a:r>
            <a:endParaRPr lang="x-none" altLang="en-US"/>
          </a:p>
          <a:p>
            <a:r>
              <a:rPr lang="x-none" altLang="en-US"/>
              <a:t>Gain2(R13) = 10 - 4 - 3 = 3</a:t>
            </a:r>
            <a:endParaRPr lang="x-none" altLang="en-US"/>
          </a:p>
          <a:p>
            <a:endParaRPr lang="x-none" altLang="en-US"/>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r>
                        <a:rPr lang="x-none" b="1">
                          <a:solidFill>
                            <a:schemeClr val="accent6"/>
                          </a:solidFill>
                        </a:rPr>
                        <a:t>ROW 2</a:t>
                      </a:r>
                    </a:p>
                  </a:txBody>
                  <a:tcPr/>
                </a:tc>
                <a:tc>
                  <a:txBody>
                    <a:bodyPr/>
                    <a:lstStyle/>
                    <a:p>
                      <a:pPr>
                        <a:buNone/>
                      </a:pPr>
                      <a:r>
                        <a:rPr lang="x-none" b="0">
                          <a:solidFill>
                            <a:schemeClr val="tx1"/>
                          </a:solidFill>
                        </a:rPr>
                        <a:t>ROW 9</a:t>
                      </a:r>
                    </a:p>
                  </a:txBody>
                  <a:tcPr/>
                </a:tc>
                <a:tc>
                  <a:txBody>
                    <a:bodyPr/>
                    <a:lstStyle/>
                    <a:p>
                      <a:pPr>
                        <a:buNone/>
                      </a:pPr>
                      <a:r>
                        <a:rPr lang="x-none" b="0">
                          <a:solidFill>
                            <a:schemeClr val="tx1"/>
                          </a:solidFill>
                        </a:rPr>
                        <a:t>ROW 1</a:t>
                      </a: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349250"/>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82880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T1(deadline = 10 cycles)</a:t>
                      </a:r>
                    </a:p>
                  </a:txBody>
                  <a:tcPr/>
                </a:tc>
              </a:tr>
              <a:tr h="381000">
                <a:tc>
                  <a:txBody>
                    <a:bodyPr/>
                    <a:lstStyle/>
                    <a:p>
                      <a:pPr>
                        <a:buNone/>
                      </a:pPr>
                      <a:endParaRPr lang="x-none" b="1"/>
                    </a:p>
                  </a:txBody>
                  <a:tcPr/>
                </a:tc>
                <a:tc>
                  <a:txBody>
                    <a:bodyPr/>
                    <a:lstStyle/>
                    <a:p>
                      <a:pPr>
                        <a:buNone/>
                      </a:pPr>
                      <a:r>
                        <a:rPr lang="x-none"/>
                        <a:t>R13 - ROW 7, COLUMN 4</a:t>
                      </a:r>
                    </a:p>
                  </a:txBody>
                  <a:tcPr/>
                </a:tc>
              </a:tr>
            </a:tbl>
          </a:graphicData>
        </a:graphic>
      </p:graphicFrame>
      <p:sp>
        <p:nvSpPr>
          <p:cNvPr id="6" name="Text Box 5"/>
          <p:cNvSpPr txBox="1"/>
          <p:nvPr/>
        </p:nvSpPr>
        <p:spPr>
          <a:xfrm>
            <a:off x="6499860" y="1746885"/>
            <a:ext cx="5141595" cy="1188720"/>
          </a:xfrm>
          <a:prstGeom prst="rect">
            <a:avLst/>
          </a:prstGeom>
          <a:noFill/>
        </p:spPr>
        <p:txBody>
          <a:bodyPr wrap="square" rtlCol="0">
            <a:spAutoFit/>
          </a:bodyPr>
          <a:lstStyle/>
          <a:p>
            <a:r>
              <a:rPr lang="x-none" altLang="en-US" b="1"/>
              <a:t>Cycle 6</a:t>
            </a:r>
            <a:endParaRPr lang="x-none" altLang="en-US" b="1"/>
          </a:p>
          <a:p>
            <a:endParaRPr lang="x-none" altLang="en-US" b="1"/>
          </a:p>
          <a:p>
            <a:r>
              <a:rPr lang="x-none" altLang="en-US" b="1"/>
              <a:t>RESERVED BANK is free, BANK 0 is free, BANK 1 is free</a:t>
            </a:r>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r>
                        <a:rPr lang="x-none" b="0">
                          <a:solidFill>
                            <a:schemeClr val="tx1"/>
                          </a:solidFill>
                        </a:rPr>
                        <a:t>ROW 2</a:t>
                      </a:r>
                    </a:p>
                  </a:txBody>
                  <a:tcPr/>
                </a:tc>
                <a:tc>
                  <a:txBody>
                    <a:bodyPr/>
                    <a:lstStyle/>
                    <a:p>
                      <a:pPr>
                        <a:buNone/>
                      </a:pPr>
                      <a:r>
                        <a:rPr lang="x-none" b="0">
                          <a:solidFill>
                            <a:schemeClr val="tx1"/>
                          </a:solidFill>
                        </a:rPr>
                        <a:t>ROW 9</a:t>
                      </a:r>
                    </a:p>
                  </a:txBody>
                  <a:tcPr/>
                </a:tc>
                <a:tc>
                  <a:txBody>
                    <a:bodyPr/>
                    <a:lstStyle/>
                    <a:p>
                      <a:pPr>
                        <a:buNone/>
                      </a:pPr>
                      <a:r>
                        <a:rPr lang="x-none" b="0">
                          <a:solidFill>
                            <a:schemeClr val="tx1"/>
                          </a:solidFill>
                        </a:rPr>
                        <a:t>ROW 1</a:t>
                      </a: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349250"/>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82880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T1(deadline = 10 cycles)</a:t>
                      </a:r>
                    </a:p>
                  </a:txBody>
                  <a:tcPr/>
                </a:tc>
              </a:tr>
              <a:tr h="381000">
                <a:tc>
                  <a:txBody>
                    <a:bodyPr/>
                    <a:lstStyle/>
                    <a:p>
                      <a:pPr>
                        <a:buNone/>
                      </a:pPr>
                      <a:endParaRPr lang="x-none" b="1"/>
                    </a:p>
                  </a:txBody>
                  <a:tcPr/>
                </a:tc>
                <a:tc>
                  <a:txBody>
                    <a:bodyPr/>
                    <a:lstStyle/>
                    <a:p>
                      <a:pPr>
                        <a:buNone/>
                      </a:pPr>
                      <a:r>
                        <a:rPr lang="x-none" b="1"/>
                        <a:t>R13 - ROW 7, COLUMN 4</a:t>
                      </a:r>
                    </a:p>
                  </a:txBody>
                  <a:tcPr/>
                </a:tc>
              </a:tr>
            </a:tbl>
          </a:graphicData>
        </a:graphic>
      </p:graphicFrame>
      <p:sp>
        <p:nvSpPr>
          <p:cNvPr id="6" name="Text Box 5"/>
          <p:cNvSpPr txBox="1"/>
          <p:nvPr/>
        </p:nvSpPr>
        <p:spPr>
          <a:xfrm>
            <a:off x="6499860" y="1746885"/>
            <a:ext cx="5141595" cy="1737360"/>
          </a:xfrm>
          <a:prstGeom prst="rect">
            <a:avLst/>
          </a:prstGeom>
          <a:noFill/>
        </p:spPr>
        <p:txBody>
          <a:bodyPr wrap="square" rtlCol="0">
            <a:spAutoFit/>
          </a:bodyPr>
          <a:lstStyle/>
          <a:p>
            <a:r>
              <a:rPr lang="x-none" altLang="en-US" b="1"/>
              <a:t>Cycle 6</a:t>
            </a:r>
            <a:endParaRPr lang="x-none" altLang="en-US" b="1"/>
          </a:p>
          <a:p>
            <a:endParaRPr lang="x-none" altLang="en-US" b="1"/>
          </a:p>
          <a:p>
            <a:r>
              <a:rPr lang="x-none" altLang="en-US" b="1"/>
              <a:t>Step 6:</a:t>
            </a:r>
            <a:r>
              <a:rPr lang="x-none" altLang="en-US"/>
              <a:t> Waiting time (R13) = 5</a:t>
            </a:r>
            <a:endParaRPr lang="x-none" altLang="en-US"/>
          </a:p>
          <a:p>
            <a:r>
              <a:rPr lang="x-none" altLang="en-US"/>
              <a:t>Gain1(R13) = 10 - 5 - 2 =3</a:t>
            </a:r>
            <a:endParaRPr lang="x-none" altLang="en-US"/>
          </a:p>
          <a:p>
            <a:r>
              <a:rPr lang="x-none" altLang="en-US"/>
              <a:t>Gain2(R13) = 10 - 5 - 3 = 2</a:t>
            </a:r>
            <a:endParaRPr lang="x-none" altLang="en-US"/>
          </a:p>
          <a:p>
            <a:r>
              <a:rPr lang="x-none" altLang="en-US"/>
              <a:t>R13 gets executed in BANK 0</a:t>
            </a:r>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r>
                        <a:rPr lang="x-none" b="1">
                          <a:solidFill>
                            <a:schemeClr val="accent6"/>
                          </a:solidFill>
                        </a:rPr>
                        <a:t>ROW 7</a:t>
                      </a:r>
                    </a:p>
                  </a:txBody>
                  <a:tcPr/>
                </a:tc>
                <a:tc>
                  <a:txBody>
                    <a:bodyPr/>
                    <a:lstStyle/>
                    <a:p>
                      <a:pPr>
                        <a:buNone/>
                      </a:pPr>
                      <a:r>
                        <a:rPr lang="x-none" b="0">
                          <a:solidFill>
                            <a:schemeClr val="tx1"/>
                          </a:solidFill>
                        </a:rPr>
                        <a:t>ROW 9</a:t>
                      </a:r>
                    </a:p>
                  </a:txBody>
                  <a:tcPr/>
                </a:tc>
                <a:tc>
                  <a:txBody>
                    <a:bodyPr/>
                    <a:lstStyle/>
                    <a:p>
                      <a:pPr>
                        <a:buNone/>
                      </a:pPr>
                      <a:r>
                        <a:rPr lang="x-none" b="0">
                          <a:solidFill>
                            <a:schemeClr val="tx1"/>
                          </a:solidFill>
                        </a:rPr>
                        <a:t>ROW 1</a:t>
                      </a: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349250"/>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82880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T1(deadline = 10 cycles)</a:t>
                      </a:r>
                    </a:p>
                  </a:txBody>
                  <a:tcPr/>
                </a:tc>
              </a:tr>
              <a:tr h="381000">
                <a:tc>
                  <a:txBody>
                    <a:bodyPr/>
                    <a:lstStyle/>
                    <a:p>
                      <a:pPr>
                        <a:buNone/>
                      </a:pPr>
                      <a:endParaRPr lang="x-none" b="1"/>
                    </a:p>
                  </a:txBody>
                  <a:tcPr/>
                </a:tc>
                <a:tc>
                  <a:txBody>
                    <a:bodyPr/>
                    <a:lstStyle/>
                    <a:p>
                      <a:pPr>
                        <a:buNone/>
                      </a:pPr>
                      <a:r>
                        <a:rPr lang="x-none" b="1"/>
                        <a:t>R13 - ROW 7, COLUMN 4</a:t>
                      </a:r>
                    </a:p>
                  </a:txBody>
                  <a:tcPr/>
                </a:tc>
              </a:tr>
            </a:tbl>
          </a:graphicData>
        </a:graphic>
      </p:graphicFrame>
      <p:sp>
        <p:nvSpPr>
          <p:cNvPr id="6" name="Text Box 5"/>
          <p:cNvSpPr txBox="1"/>
          <p:nvPr/>
        </p:nvSpPr>
        <p:spPr>
          <a:xfrm>
            <a:off x="6499860" y="1746885"/>
            <a:ext cx="5141595" cy="1188720"/>
          </a:xfrm>
          <a:prstGeom prst="rect">
            <a:avLst/>
          </a:prstGeom>
          <a:noFill/>
        </p:spPr>
        <p:txBody>
          <a:bodyPr wrap="square" rtlCol="0">
            <a:spAutoFit/>
          </a:bodyPr>
          <a:lstStyle/>
          <a:p>
            <a:r>
              <a:rPr lang="x-none" altLang="en-US" b="1"/>
              <a:t>Cycle 7</a:t>
            </a:r>
            <a:endParaRPr lang="x-none" altLang="en-US" b="1"/>
          </a:p>
          <a:p>
            <a:endParaRPr lang="x-none" altLang="en-US" b="1"/>
          </a:p>
          <a:p>
            <a:r>
              <a:rPr lang="x-none" altLang="en-US" b="1"/>
              <a:t>BANK 0 is busy, BANK 1 is free, RESERVED BANK is free</a:t>
            </a:r>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r>
                        <a:rPr lang="x-none" b="1">
                          <a:solidFill>
                            <a:schemeClr val="accent6"/>
                          </a:solidFill>
                        </a:rPr>
                        <a:t>ROW 7</a:t>
                      </a:r>
                    </a:p>
                  </a:txBody>
                  <a:tcPr/>
                </a:tc>
                <a:tc>
                  <a:txBody>
                    <a:bodyPr/>
                    <a:lstStyle/>
                    <a:p>
                      <a:pPr>
                        <a:buNone/>
                      </a:pPr>
                      <a:r>
                        <a:rPr lang="x-none" b="0">
                          <a:solidFill>
                            <a:schemeClr val="tx1"/>
                          </a:solidFill>
                        </a:rPr>
                        <a:t>ROW 9</a:t>
                      </a:r>
                    </a:p>
                  </a:txBody>
                  <a:tcPr/>
                </a:tc>
                <a:tc>
                  <a:txBody>
                    <a:bodyPr/>
                    <a:lstStyle/>
                    <a:p>
                      <a:pPr>
                        <a:buNone/>
                      </a:pPr>
                      <a:r>
                        <a:rPr lang="x-none" b="0">
                          <a:solidFill>
                            <a:schemeClr val="tx1"/>
                          </a:solidFill>
                        </a:rPr>
                        <a:t>ROW 1</a:t>
                      </a: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349250"/>
            <a:ext cx="10515600" cy="1325563"/>
          </a:xfrm>
        </p:spPr>
        <p:txBody>
          <a:bodyPr/>
          <a:lstStyle/>
          <a:p>
            <a:r>
              <a:rPr lang="x-none" altLang="en-US" b="1"/>
              <a:t>Our Algorithm with the help of an example</a:t>
            </a:r>
          </a:p>
        </p:txBody>
      </p:sp>
      <p:graphicFrame>
        <p:nvGraphicFramePr>
          <p:cNvPr id="4" name="Content Placeholder 3"/>
          <p:cNvGraphicFramePr>
            <a:graphicFrameLocks noGrp="1"/>
          </p:cNvGraphicFramePr>
          <p:nvPr>
            <p:ph idx="1"/>
          </p:nvPr>
        </p:nvGraphicFramePr>
        <p:xfrm>
          <a:off x="6104890" y="4429125"/>
          <a:ext cx="5815965" cy="1828800"/>
        </p:xfrm>
        <a:graphic>
          <a:graphicData uri="http://schemas.openxmlformats.org/drawingml/2006/table">
            <a:tbl>
              <a:tblPr firstRow="1" bandRow="1">
                <a:tableStyleId>{ED083AE6-46FA-4A59-8FB0-9F97EB10719F}</a:tableStyleId>
              </a:tblPr>
              <a:tblGrid>
                <a:gridCol w="2774950"/>
                <a:gridCol w="3041015"/>
              </a:tblGrid>
              <a:tr h="640080">
                <a:tc>
                  <a:txBody>
                    <a:bodyPr/>
                    <a:lstStyle/>
                    <a:p>
                      <a:pPr>
                        <a:buNone/>
                      </a:pPr>
                      <a:r>
                        <a:rPr lang="x-none"/>
                        <a:t>T0 (deadline = 6 cycles)</a:t>
                      </a:r>
                    </a:p>
                  </a:txBody>
                  <a:tcPr/>
                </a:tc>
                <a:tc>
                  <a:txBody>
                    <a:bodyPr/>
                    <a:lstStyle/>
                    <a:p>
                      <a:pPr>
                        <a:buNone/>
                      </a:pPr>
                      <a:r>
                        <a:rPr lang="x-none"/>
                        <a:t>T1(deadline = 10 cycles)</a:t>
                      </a:r>
                    </a:p>
                  </a:txBody>
                  <a:tcPr/>
                </a:tc>
              </a:tr>
              <a:tr h="381000">
                <a:tc>
                  <a:txBody>
                    <a:bodyPr/>
                    <a:lstStyle/>
                    <a:p>
                      <a:pPr>
                        <a:buNone/>
                      </a:pPr>
                      <a:endParaRPr lang="x-none" b="1"/>
                    </a:p>
                  </a:txBody>
                  <a:tcPr/>
                </a:tc>
                <a:tc>
                  <a:txBody>
                    <a:bodyPr/>
                    <a:lstStyle/>
                    <a:p>
                      <a:pPr>
                        <a:buNone/>
                      </a:pPr>
                      <a:endParaRPr lang="x-none" b="1"/>
                    </a:p>
                  </a:txBody>
                  <a:tcPr/>
                </a:tc>
              </a:tr>
            </a:tbl>
          </a:graphicData>
        </a:graphic>
      </p:graphicFrame>
      <p:sp>
        <p:nvSpPr>
          <p:cNvPr id="6" name="Text Box 5"/>
          <p:cNvSpPr txBox="1"/>
          <p:nvPr/>
        </p:nvSpPr>
        <p:spPr>
          <a:xfrm>
            <a:off x="6499860" y="1746885"/>
            <a:ext cx="5141595" cy="2011680"/>
          </a:xfrm>
          <a:prstGeom prst="rect">
            <a:avLst/>
          </a:prstGeom>
          <a:noFill/>
        </p:spPr>
        <p:txBody>
          <a:bodyPr wrap="square" rtlCol="0">
            <a:spAutoFit/>
          </a:bodyPr>
          <a:lstStyle/>
          <a:p>
            <a:r>
              <a:rPr lang="x-none" altLang="en-US" b="1"/>
              <a:t>Cycle 8</a:t>
            </a:r>
            <a:endParaRPr lang="x-none" altLang="en-US" b="1"/>
          </a:p>
          <a:p>
            <a:endParaRPr lang="x-none" altLang="en-US" b="1">
              <a:sym typeface="+mn-ea"/>
            </a:endParaRPr>
          </a:p>
          <a:p>
            <a:r>
              <a:rPr lang="x-none" altLang="en-US" b="1">
                <a:sym typeface="+mn-ea"/>
              </a:rPr>
              <a:t>All Banks are free</a:t>
            </a:r>
            <a:endParaRPr lang="x-none" altLang="en-US" b="1">
              <a:sym typeface="+mn-ea"/>
            </a:endParaRPr>
          </a:p>
          <a:p>
            <a:endParaRPr lang="x-none" altLang="en-US" b="1"/>
          </a:p>
          <a:p>
            <a:r>
              <a:rPr lang="x-none" altLang="en-US" b="1">
                <a:sym typeface="+mn-ea"/>
              </a:rPr>
              <a:t>T0 and T1 are completed before deadline</a:t>
            </a:r>
            <a:endParaRPr lang="x-none" altLang="en-US" b="1"/>
          </a:p>
          <a:p>
            <a:endParaRPr lang="x-none" altLang="en-US" b="1"/>
          </a:p>
          <a:p>
            <a:endParaRPr lang="x-none" altLang="en-US"/>
          </a:p>
        </p:txBody>
      </p:sp>
      <p:graphicFrame>
        <p:nvGraphicFramePr>
          <p:cNvPr id="10" name="Table 9"/>
          <p:cNvGraphicFramePr/>
          <p:nvPr/>
        </p:nvGraphicFramePr>
        <p:xfrm>
          <a:off x="551815" y="2886075"/>
          <a:ext cx="4945380" cy="762000"/>
        </p:xfrm>
        <a:graphic>
          <a:graphicData uri="http://schemas.openxmlformats.org/drawingml/2006/table">
            <a:tbl>
              <a:tblPr firstRow="1" bandRow="1">
                <a:tableStyleId>{BC89EF96-8CEA-46FF-86C4-4CE0E7609802}</a:tableStyleId>
              </a:tblPr>
              <a:tblGrid>
                <a:gridCol w="1150620"/>
                <a:gridCol w="1341755"/>
                <a:gridCol w="2453005"/>
              </a:tblGrid>
              <a:tr h="381000">
                <a:tc>
                  <a:txBody>
                    <a:bodyPr/>
                    <a:lstStyle/>
                    <a:p>
                      <a:pPr>
                        <a:buNone/>
                      </a:pPr>
                      <a:r>
                        <a:rPr lang="x-none"/>
                        <a:t>BANK 0</a:t>
                      </a:r>
                    </a:p>
                  </a:txBody>
                  <a:tcPr/>
                </a:tc>
                <a:tc>
                  <a:txBody>
                    <a:bodyPr/>
                    <a:lstStyle/>
                    <a:p>
                      <a:pPr>
                        <a:buNone/>
                      </a:pPr>
                      <a:r>
                        <a:rPr lang="x-none"/>
                        <a:t>BANK 1</a:t>
                      </a:r>
                    </a:p>
                  </a:txBody>
                  <a:tcPr/>
                </a:tc>
                <a:tc>
                  <a:txBody>
                    <a:bodyPr/>
                    <a:lstStyle/>
                    <a:p>
                      <a:pPr>
                        <a:buNone/>
                      </a:pPr>
                      <a:r>
                        <a:rPr lang="x-none"/>
                        <a:t>RESERVED BANK</a:t>
                      </a:r>
                    </a:p>
                  </a:txBody>
                  <a:tcPr/>
                </a:tc>
              </a:tr>
              <a:tr h="381000">
                <a:tc>
                  <a:txBody>
                    <a:bodyPr/>
                    <a:lstStyle/>
                    <a:p>
                      <a:pPr>
                        <a:buNone/>
                      </a:pPr>
                      <a:r>
                        <a:rPr lang="x-none" b="0">
                          <a:solidFill>
                            <a:schemeClr val="tx1"/>
                          </a:solidFill>
                        </a:rPr>
                        <a:t>ROW 7</a:t>
                      </a:r>
                    </a:p>
                  </a:txBody>
                  <a:tcPr/>
                </a:tc>
                <a:tc>
                  <a:txBody>
                    <a:bodyPr/>
                    <a:lstStyle/>
                    <a:p>
                      <a:pPr>
                        <a:buNone/>
                      </a:pPr>
                      <a:r>
                        <a:rPr lang="x-none" b="0">
                          <a:solidFill>
                            <a:schemeClr val="tx1"/>
                          </a:solidFill>
                        </a:rPr>
                        <a:t>ROW 9</a:t>
                      </a:r>
                    </a:p>
                  </a:txBody>
                  <a:tcPr/>
                </a:tc>
                <a:tc>
                  <a:txBody>
                    <a:bodyPr/>
                    <a:lstStyle/>
                    <a:p>
                      <a:pPr>
                        <a:buNone/>
                      </a:pPr>
                      <a:r>
                        <a:rPr lang="x-none" b="0">
                          <a:solidFill>
                            <a:schemeClr val="tx1"/>
                          </a:solidFill>
                        </a:rPr>
                        <a:t>ROW 1</a:t>
                      </a:r>
                    </a:p>
                  </a:txBody>
                  <a:tcPr/>
                </a:tc>
              </a:tr>
            </a:tbl>
          </a:graphicData>
        </a:graphic>
      </p:graphicFrame>
      <p:sp>
        <p:nvSpPr>
          <p:cNvPr id="11" name="Text Box 10"/>
          <p:cNvSpPr txBox="1"/>
          <p:nvPr/>
        </p:nvSpPr>
        <p:spPr>
          <a:xfrm>
            <a:off x="265430" y="4657090"/>
            <a:ext cx="5650230" cy="1463040"/>
          </a:xfrm>
          <a:prstGeom prst="rect">
            <a:avLst/>
          </a:prstGeom>
          <a:noFill/>
        </p:spPr>
        <p:txBody>
          <a:bodyPr wrap="square" rtlCol="0">
            <a:spAutoFit/>
          </a:bodyPr>
          <a:lstStyle/>
          <a:p>
            <a:r>
              <a:rPr lang="x-none" altLang="en-US"/>
              <a:t>Let </a:t>
            </a:r>
            <a:endParaRPr lang="x-none" altLang="en-US"/>
          </a:p>
          <a:p>
            <a:r>
              <a:rPr lang="x-none" altLang="en-US"/>
              <a:t>row hit - 1 cycle</a:t>
            </a:r>
            <a:endParaRPr lang="x-none" altLang="en-US"/>
          </a:p>
          <a:p>
            <a:r>
              <a:rPr lang="x-none" altLang="en-US"/>
              <a:t>row miss - 2 cycle</a:t>
            </a:r>
            <a:endParaRPr lang="x-none" altLang="en-US"/>
          </a:p>
          <a:p>
            <a:r>
              <a:rPr lang="x-none" altLang="en-US"/>
              <a:t>time for executing request in some other bank when row miss - 3 cycles</a:t>
            </a:r>
          </a:p>
        </p:txBody>
      </p:sp>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Implementation and Results</a:t>
            </a:r>
          </a:p>
        </p:txBody>
      </p:sp>
      <p:sp>
        <p:nvSpPr>
          <p:cNvPr id="3" name="Content Placeholder 2"/>
          <p:cNvSpPr>
            <a:spLocks noGrp="1"/>
          </p:cNvSpPr>
          <p:nvPr>
            <p:ph idx="1"/>
          </p:nvPr>
        </p:nvSpPr>
        <p:spPr/>
        <p:txBody>
          <a:bodyPr/>
          <a:lstStyle/>
          <a:p>
            <a:pPr marL="457200" indent="-457200"/>
            <a:r>
              <a:rPr lang="x-none" altLang="en-US"/>
              <a:t>Implemented our own memory simulator for mixed criticality systems</a:t>
            </a:r>
            <a:endParaRPr lang="x-none" altLang="en-US"/>
          </a:p>
          <a:p>
            <a:pPr marL="457200" indent="-457200"/>
            <a:r>
              <a:rPr lang="x-none" altLang="en-US"/>
              <a:t>Generated memory traces from Malardalen Worst Case Execution Time Benchmark programs </a:t>
            </a:r>
            <a:r>
              <a:rPr lang="x-none" altLang="en-US">
                <a:solidFill>
                  <a:srgbClr val="FF0000"/>
                </a:solidFill>
              </a:rPr>
              <a:t>[5]</a:t>
            </a:r>
            <a:endParaRPr lang="x-none" altLang="en-US">
              <a:solidFill>
                <a:srgbClr val="FF0000"/>
              </a:solidFill>
            </a:endParaRPr>
          </a:p>
          <a:p>
            <a:pPr marL="457200" indent="-457200"/>
            <a:r>
              <a:rPr lang="x-none" altLang="en-US">
                <a:solidFill>
                  <a:schemeClr val="tx1"/>
                </a:solidFill>
              </a:rPr>
              <a:t>Compared our results on normal DRAM controller which follows FR-FCFS policy vs our DRAM controller on varying sizes of memory banks with different row buffer sizes</a:t>
            </a:r>
            <a:endParaRPr lang="x-none" altLang="en-US">
              <a:solidFill>
                <a:schemeClr val="tx1"/>
              </a:solidFill>
            </a:endParaRPr>
          </a:p>
          <a:p>
            <a:pPr marL="457200" indent="-457200"/>
            <a:r>
              <a:rPr lang="x-none" altLang="en-US">
                <a:solidFill>
                  <a:schemeClr val="tx1"/>
                </a:solidFill>
              </a:rPr>
              <a:t>We have generated our results by running our traces on different tasksets upto 70,000 cycles </a:t>
            </a:r>
            <a:endParaRPr lang="x-none" altLang="en-US">
              <a:solidFill>
                <a:schemeClr val="tx1"/>
              </a:solidFill>
            </a:endParaRPr>
          </a:p>
          <a:p>
            <a:pPr marL="457200" indent="-457200">
              <a:buNone/>
            </a:pPr>
            <a:endParaRPr lang="x-none" altLang="en-US">
              <a:solidFill>
                <a:schemeClr val="tx1"/>
              </a:solidFill>
            </a:endParaRP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sym typeface="+mn-ea"/>
              </a:rPr>
              <a:t>Implementation and Results</a:t>
            </a:r>
            <a:endParaRPr lang="en-US"/>
          </a:p>
        </p:txBody>
      </p:sp>
      <p:pic>
        <p:nvPicPr>
          <p:cNvPr id="9" name="Content Placeholder 8" descr="Graph_1"/>
          <p:cNvPicPr>
            <a:picLocks noGrp="1" noChangeAspect="1"/>
          </p:cNvPicPr>
          <p:nvPr>
            <p:ph idx="1"/>
          </p:nvPr>
        </p:nvPicPr>
        <p:blipFill>
          <a:blip r:embed="rId1"/>
          <a:stretch>
            <a:fillRect/>
          </a:stretch>
        </p:blipFill>
        <p:spPr>
          <a:xfrm>
            <a:off x="133350" y="1644650"/>
            <a:ext cx="5762625" cy="3238500"/>
          </a:xfrm>
          <a:prstGeom prst="rect">
            <a:avLst/>
          </a:prstGeom>
        </p:spPr>
      </p:pic>
      <p:pic>
        <p:nvPicPr>
          <p:cNvPr id="10" name="Picture 9" descr="Graph_2"/>
          <p:cNvPicPr>
            <a:picLocks noChangeAspect="1"/>
          </p:cNvPicPr>
          <p:nvPr/>
        </p:nvPicPr>
        <p:blipFill>
          <a:blip r:embed="rId2"/>
          <a:stretch>
            <a:fillRect/>
          </a:stretch>
        </p:blipFill>
        <p:spPr>
          <a:xfrm>
            <a:off x="6238875" y="1751965"/>
            <a:ext cx="5760085" cy="3239770"/>
          </a:xfrm>
          <a:prstGeom prst="rect">
            <a:avLst/>
          </a:prstGeom>
        </p:spPr>
      </p:pic>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Implementation and Results</a:t>
            </a:r>
          </a:p>
        </p:txBody>
      </p:sp>
      <p:pic>
        <p:nvPicPr>
          <p:cNvPr id="4" name="Content Placeholder 3" descr="Graph_3"/>
          <p:cNvPicPr>
            <a:picLocks noGrp="1" noChangeAspect="1"/>
          </p:cNvPicPr>
          <p:nvPr>
            <p:ph idx="1"/>
          </p:nvPr>
        </p:nvPicPr>
        <p:blipFill>
          <a:blip r:embed="rId1"/>
          <a:stretch>
            <a:fillRect/>
          </a:stretch>
        </p:blipFill>
        <p:spPr>
          <a:xfrm>
            <a:off x="95250" y="1890395"/>
            <a:ext cx="5762625" cy="3238500"/>
          </a:xfrm>
          <a:prstGeom prst="rect">
            <a:avLst/>
          </a:prstGeom>
        </p:spPr>
      </p:pic>
      <p:pic>
        <p:nvPicPr>
          <p:cNvPr id="5" name="Picture 4" descr="Graph_4"/>
          <p:cNvPicPr>
            <a:picLocks noChangeAspect="1"/>
          </p:cNvPicPr>
          <p:nvPr/>
        </p:nvPicPr>
        <p:blipFill>
          <a:blip r:embed="rId2"/>
          <a:stretch>
            <a:fillRect/>
          </a:stretch>
        </p:blipFill>
        <p:spPr>
          <a:xfrm>
            <a:off x="6050915" y="1997075"/>
            <a:ext cx="5760085" cy="3239770"/>
          </a:xfrm>
          <a:prstGeom prst="rect">
            <a:avLst/>
          </a:prstGeom>
        </p:spPr>
      </p:pic>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Implementation and Results</a:t>
            </a:r>
          </a:p>
        </p:txBody>
      </p:sp>
      <p:pic>
        <p:nvPicPr>
          <p:cNvPr id="7" name="Content Placeholder 6" descr="Graph_5"/>
          <p:cNvPicPr>
            <a:picLocks noGrp="1" noChangeAspect="1"/>
          </p:cNvPicPr>
          <p:nvPr>
            <p:ph idx="1"/>
          </p:nvPr>
        </p:nvPicPr>
        <p:blipFill>
          <a:blip r:embed="rId1"/>
          <a:stretch>
            <a:fillRect/>
          </a:stretch>
        </p:blipFill>
        <p:spPr>
          <a:xfrm>
            <a:off x="246380" y="1965960"/>
            <a:ext cx="5762625" cy="3238500"/>
          </a:xfrm>
          <a:prstGeom prst="rect">
            <a:avLst/>
          </a:prstGeom>
        </p:spPr>
      </p:pic>
      <p:pic>
        <p:nvPicPr>
          <p:cNvPr id="8" name="Picture 7" descr="Graph_6"/>
          <p:cNvPicPr>
            <a:picLocks noChangeAspect="1"/>
          </p:cNvPicPr>
          <p:nvPr/>
        </p:nvPicPr>
        <p:blipFill>
          <a:blip r:embed="rId2"/>
          <a:stretch>
            <a:fillRect/>
          </a:stretch>
        </p:blipFill>
        <p:spPr>
          <a:xfrm>
            <a:off x="6145530" y="2035175"/>
            <a:ext cx="5760085" cy="3239770"/>
          </a:xfrm>
          <a:prstGeom prst="rect">
            <a:avLst/>
          </a:prstGeom>
        </p:spPr>
      </p:pic>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a:t>Implementation and Results</a:t>
            </a:r>
          </a:p>
        </p:txBody>
      </p:sp>
      <p:pic>
        <p:nvPicPr>
          <p:cNvPr id="5" name="Content Placeholder 4" descr="Graph_7"/>
          <p:cNvPicPr>
            <a:picLocks noGrp="1" noChangeAspect="1"/>
          </p:cNvPicPr>
          <p:nvPr>
            <p:ph idx="1"/>
          </p:nvPr>
        </p:nvPicPr>
        <p:blipFill>
          <a:blip r:embed="rId1"/>
          <a:stretch>
            <a:fillRect/>
          </a:stretch>
        </p:blipFill>
        <p:spPr>
          <a:xfrm>
            <a:off x="208915" y="2060575"/>
            <a:ext cx="5762625" cy="3238500"/>
          </a:xfrm>
          <a:prstGeom prst="rect">
            <a:avLst/>
          </a:prstGeom>
        </p:spPr>
      </p:pic>
      <p:pic>
        <p:nvPicPr>
          <p:cNvPr id="6" name="Picture 5" descr="Graph_8"/>
          <p:cNvPicPr>
            <a:picLocks noChangeAspect="1"/>
          </p:cNvPicPr>
          <p:nvPr/>
        </p:nvPicPr>
        <p:blipFill>
          <a:blip r:embed="rId2"/>
          <a:stretch>
            <a:fillRect/>
          </a:stretch>
        </p:blipFill>
        <p:spPr>
          <a:xfrm>
            <a:off x="6032500" y="2131060"/>
            <a:ext cx="5760085" cy="3239770"/>
          </a:xfrm>
          <a:prstGeom prst="rect">
            <a:avLst/>
          </a:prstGeom>
        </p:spPr>
      </p:pic>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70" y="99402"/>
            <a:ext cx="10515600" cy="1325563"/>
          </a:xfrm>
        </p:spPr>
        <p:txBody>
          <a:bodyPr>
            <a:scene3d>
              <a:camera prst="orthographicFront"/>
              <a:lightRig rig="threePt" dir="t"/>
            </a:scene3d>
          </a:bodyPr>
          <a:lstStyle/>
          <a:p>
            <a:r>
              <a:rPr lang="en-IN" altLang="en-US" b="1" dirty="0" smtClean="0">
                <a:effectLst>
                  <a:outerShdw blurRad="38100" dist="19050" dir="2700000" algn="tl" rotWithShape="0">
                    <a:schemeClr val="dk1">
                      <a:alpha val="40000"/>
                    </a:schemeClr>
                  </a:outerShdw>
                </a:effectLst>
              </a:rPr>
              <a:t>Contributions of this dissertation</a:t>
            </a:r>
            <a:endParaRPr lang="x-none" altLang="en-US" b="1" dirty="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70338" y="1285728"/>
            <a:ext cx="11684000" cy="4380425"/>
          </a:xfrm>
        </p:spPr>
        <p:txBody>
          <a:bodyPr>
            <a:normAutofit fontScale="92500" lnSpcReduction="10000"/>
          </a:bodyPr>
          <a:lstStyle/>
          <a:p>
            <a:r>
              <a:rPr lang="en-IN" altLang="en-US" sz="2400" dirty="0" smtClean="0"/>
              <a:t>The bank specification design problem for hosting a set of mixed criticality tasks</a:t>
            </a:r>
            <a:endParaRPr lang="en-IN" altLang="en-US" sz="2400" dirty="0" smtClean="0"/>
          </a:p>
          <a:p>
            <a:pPr lvl="1"/>
            <a:r>
              <a:rPr lang="en-IN" altLang="en-US" sz="2000" dirty="0" smtClean="0">
                <a:solidFill>
                  <a:srgbClr val="7030A0"/>
                </a:solidFill>
              </a:rPr>
              <a:t>Given a set of mixed criticality tasks and a memory structure with a given number of banks that allows interleaving:</a:t>
            </a:r>
            <a:endParaRPr lang="en-IN" altLang="en-US" sz="2000" dirty="0" smtClean="0">
              <a:solidFill>
                <a:srgbClr val="7030A0"/>
              </a:solidFill>
            </a:endParaRPr>
          </a:p>
          <a:p>
            <a:pPr lvl="2"/>
            <a:r>
              <a:rPr lang="en-IN" altLang="en-US" sz="1800" dirty="0" smtClean="0">
                <a:solidFill>
                  <a:srgbClr val="7030A0"/>
                </a:solidFill>
              </a:rPr>
              <a:t>Is it possible to meet all task deadlines?</a:t>
            </a:r>
            <a:endParaRPr lang="en-IN" altLang="en-US" sz="1800" dirty="0" smtClean="0">
              <a:solidFill>
                <a:srgbClr val="7030A0"/>
              </a:solidFill>
            </a:endParaRPr>
          </a:p>
          <a:p>
            <a:pPr lvl="2"/>
            <a:r>
              <a:rPr lang="en-IN" altLang="en-US" sz="1800" dirty="0" smtClean="0">
                <a:solidFill>
                  <a:srgbClr val="7030A0"/>
                </a:solidFill>
              </a:rPr>
              <a:t>Maximum set of tasks that can be hosted</a:t>
            </a:r>
            <a:endParaRPr lang="en-IN" altLang="en-US" sz="1800" dirty="0" smtClean="0">
              <a:solidFill>
                <a:srgbClr val="7030A0"/>
              </a:solidFill>
            </a:endParaRPr>
          </a:p>
          <a:p>
            <a:pPr lvl="2"/>
            <a:r>
              <a:rPr lang="en-IN" altLang="en-US" sz="1800" dirty="0" smtClean="0">
                <a:solidFill>
                  <a:srgbClr val="7030A0"/>
                </a:solidFill>
              </a:rPr>
              <a:t>Minimum number of banks needed</a:t>
            </a:r>
            <a:endParaRPr lang="en-IN" altLang="en-US" sz="1800" dirty="0" smtClean="0">
              <a:solidFill>
                <a:srgbClr val="7030A0"/>
              </a:solidFill>
            </a:endParaRPr>
          </a:p>
          <a:p>
            <a:pPr lvl="3"/>
            <a:r>
              <a:rPr lang="en-IN" altLang="en-US" sz="1600" dirty="0" smtClean="0">
                <a:solidFill>
                  <a:srgbClr val="FF0000"/>
                </a:solidFill>
              </a:rPr>
              <a:t>Hardness results</a:t>
            </a:r>
            <a:endParaRPr lang="en-IN" altLang="en-US" sz="1600" dirty="0" smtClean="0">
              <a:solidFill>
                <a:srgbClr val="FF0000"/>
              </a:solidFill>
            </a:endParaRPr>
          </a:p>
          <a:p>
            <a:pPr lvl="3"/>
            <a:r>
              <a:rPr lang="en-IN" altLang="en-US" sz="1600" dirty="0" smtClean="0">
                <a:solidFill>
                  <a:srgbClr val="FF0000"/>
                </a:solidFill>
              </a:rPr>
              <a:t>Constraint formulations</a:t>
            </a:r>
            <a:endParaRPr lang="en-IN" altLang="en-US" sz="1600" dirty="0" smtClean="0">
              <a:solidFill>
                <a:srgbClr val="FF0000"/>
              </a:solidFill>
            </a:endParaRPr>
          </a:p>
          <a:p>
            <a:pPr lvl="3"/>
            <a:r>
              <a:rPr lang="en-IN" altLang="en-US" sz="1600" dirty="0" smtClean="0">
                <a:solidFill>
                  <a:srgbClr val="FF0000"/>
                </a:solidFill>
              </a:rPr>
              <a:t>Extensive experiments</a:t>
            </a:r>
            <a:endParaRPr lang="en-IN" altLang="en-US" sz="1600" dirty="0" smtClean="0">
              <a:solidFill>
                <a:srgbClr val="FF0000"/>
              </a:solidFill>
            </a:endParaRPr>
          </a:p>
          <a:p>
            <a:pPr lvl="3"/>
            <a:endParaRPr lang="x-none" altLang="en-US" sz="1600" dirty="0">
              <a:solidFill>
                <a:srgbClr val="FF0000"/>
              </a:solidFill>
            </a:endParaRPr>
          </a:p>
          <a:p>
            <a:r>
              <a:rPr lang="en-IN" altLang="en-US" sz="2400" dirty="0" smtClean="0"/>
              <a:t>The row buffer locality problem and MCS execution</a:t>
            </a:r>
            <a:endParaRPr lang="en-IN" altLang="en-US" sz="2400" dirty="0" smtClean="0"/>
          </a:p>
          <a:p>
            <a:pPr lvl="1"/>
            <a:r>
              <a:rPr lang="en-IN" altLang="en-US" sz="2000" dirty="0" smtClean="0">
                <a:solidFill>
                  <a:srgbClr val="7030A0"/>
                </a:solidFill>
              </a:rPr>
              <a:t>Given a schedule of MCS execution, do current DRAM architectures maintain the schedule?</a:t>
            </a:r>
            <a:endParaRPr lang="en-IN" altLang="en-US" sz="2000" dirty="0" smtClean="0">
              <a:solidFill>
                <a:srgbClr val="7030A0"/>
              </a:solidFill>
            </a:endParaRPr>
          </a:p>
          <a:p>
            <a:pPr lvl="2"/>
            <a:r>
              <a:rPr lang="en-IN" altLang="en-US" sz="1600" dirty="0" smtClean="0">
                <a:solidFill>
                  <a:srgbClr val="7030A0"/>
                </a:solidFill>
              </a:rPr>
              <a:t>Findings about bank row buffer locality</a:t>
            </a:r>
            <a:endParaRPr lang="en-IN" altLang="en-US" sz="1600" dirty="0" smtClean="0">
              <a:solidFill>
                <a:srgbClr val="7030A0"/>
              </a:solidFill>
            </a:endParaRPr>
          </a:p>
          <a:p>
            <a:pPr lvl="3"/>
            <a:r>
              <a:rPr lang="en-IN" altLang="en-US" sz="1600" dirty="0">
                <a:solidFill>
                  <a:srgbClr val="FF0000"/>
                </a:solidFill>
              </a:rPr>
              <a:t>Hardness result</a:t>
            </a:r>
            <a:endParaRPr lang="en-IN" altLang="en-US" sz="1600" dirty="0">
              <a:solidFill>
                <a:srgbClr val="FF0000"/>
              </a:solidFill>
            </a:endParaRPr>
          </a:p>
          <a:p>
            <a:pPr lvl="3"/>
            <a:r>
              <a:rPr lang="en-IN" altLang="en-US" sz="1600" dirty="0">
                <a:solidFill>
                  <a:srgbClr val="FF0000"/>
                </a:solidFill>
              </a:rPr>
              <a:t>Heuristic approach</a:t>
            </a:r>
            <a:endParaRPr lang="en-IN" altLang="en-US" sz="1600" dirty="0">
              <a:solidFill>
                <a:srgbClr val="FF0000"/>
              </a:solidFill>
            </a:endParaRPr>
          </a:p>
          <a:p>
            <a:pPr lvl="3"/>
            <a:r>
              <a:rPr lang="en-IN" altLang="en-US" sz="1600" dirty="0">
                <a:solidFill>
                  <a:srgbClr val="FF0000"/>
                </a:solidFill>
              </a:rPr>
              <a:t>Experiments on public domain benchmarks</a:t>
            </a: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smtClean="0"/>
              <a:t>Conclusion and Future work</a:t>
            </a:r>
            <a:endParaRPr lang="x-none" altLang="en-US" b="1" dirty="0"/>
          </a:p>
        </p:txBody>
      </p:sp>
      <p:sp>
        <p:nvSpPr>
          <p:cNvPr id="3" name="Content Placeholder 2"/>
          <p:cNvSpPr>
            <a:spLocks noGrp="1"/>
          </p:cNvSpPr>
          <p:nvPr>
            <p:ph idx="1"/>
          </p:nvPr>
        </p:nvSpPr>
        <p:spPr/>
        <p:txBody>
          <a:bodyPr>
            <a:normAutofit lnSpcReduction="10000"/>
          </a:bodyPr>
          <a:lstStyle/>
          <a:p>
            <a:pPr marL="457200" indent="-457200"/>
            <a:r>
              <a:rPr lang="en-IN" altLang="en-US" dirty="0" smtClean="0"/>
              <a:t>We address the problem of memory scheduling in mixed criticality systems</a:t>
            </a:r>
            <a:endParaRPr lang="en-IN" altLang="en-US" dirty="0" smtClean="0"/>
          </a:p>
          <a:p>
            <a:pPr marL="457200" indent="-457200"/>
            <a:endParaRPr lang="en-IN" altLang="en-US" dirty="0"/>
          </a:p>
          <a:p>
            <a:pPr marL="457200" indent="-457200"/>
            <a:r>
              <a:rPr lang="en-IN" altLang="en-US" dirty="0" smtClean="0"/>
              <a:t>Explore the problem from the memory scheduling perspective and the row buffer organization</a:t>
            </a:r>
            <a:endParaRPr lang="en-IN" altLang="en-US" dirty="0" smtClean="0"/>
          </a:p>
          <a:p>
            <a:pPr marL="457200" indent="-457200"/>
            <a:endParaRPr lang="en-IN" altLang="en-US" dirty="0"/>
          </a:p>
          <a:p>
            <a:pPr marL="457200" indent="-457200"/>
            <a:r>
              <a:rPr lang="en-IN" altLang="en-US" dirty="0" smtClean="0"/>
              <a:t>Experimental results are encouraging</a:t>
            </a:r>
            <a:endParaRPr lang="en-IN" altLang="en-US" dirty="0" smtClean="0"/>
          </a:p>
          <a:p>
            <a:pPr marL="457200" indent="-457200"/>
            <a:endParaRPr lang="en-IN" altLang="en-US" dirty="0"/>
          </a:p>
          <a:p>
            <a:pPr marL="457200" indent="-457200"/>
            <a:r>
              <a:rPr lang="en-IN" altLang="en-US" dirty="0" smtClean="0"/>
              <a:t>As future work, we wish to explore the same problem in the context of new memory architectures</a:t>
            </a:r>
            <a:endParaRPr lang="x-none" altLang="en-US" dirty="0"/>
          </a:p>
          <a:p>
            <a:pPr marL="457200" indent="-457200">
              <a:buNone/>
            </a:pPr>
            <a:endParaRPr lang="x-none" altLang="en-US" dirty="0">
              <a:solidFill>
                <a:schemeClr val="tx1"/>
              </a:solidFill>
            </a:endParaRP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References</a:t>
            </a:r>
          </a:p>
        </p:txBody>
      </p:sp>
      <p:sp>
        <p:nvSpPr>
          <p:cNvPr id="3" name="Content Placeholder 2"/>
          <p:cNvSpPr>
            <a:spLocks noGrp="1"/>
          </p:cNvSpPr>
          <p:nvPr>
            <p:ph idx="1"/>
          </p:nvPr>
        </p:nvSpPr>
        <p:spPr/>
        <p:txBody>
          <a:bodyPr/>
          <a:lstStyle/>
          <a:p>
            <a:pPr marL="514350" indent="-514350">
              <a:buAutoNum type="arabicPeriod"/>
            </a:pPr>
            <a:r>
              <a:rPr lang="en-US" sz="1200"/>
              <a:t>Kim, H., Broman, D., Lee, E. A., Zimmer, M., Shrivastava, A., and Oh, J. A predictable and command-level priority-based dram controller for mixed-criticality systems. In Real-Time and Embedded Technology and Applications Symposium (RTAS), 2015 IEEE (2015), IEEE, pp. 317–326.</a:t>
            </a:r>
            <a:endParaRPr lang="en-US" sz="1200"/>
          </a:p>
          <a:p>
            <a:pPr marL="514350" indent="-514350">
              <a:buAutoNum type="arabicPeriod"/>
            </a:pPr>
            <a:r>
              <a:rPr lang="en-US" sz="1200"/>
              <a:t>Ray, S., Dasgupta, P., and Chakrabarti, P. P. A new pseudo-boolean satisfiability based approach to power mode schedulability analysis. In 20th International Conference on VLSI Design (VLSI Design 2007), Sixth </a:t>
            </a:r>
            <a:r>
              <a:rPr lang="x-none" altLang="en-US" sz="1200"/>
              <a:t>I</a:t>
            </a:r>
            <a:r>
              <a:rPr lang="en-US" sz="1200"/>
              <a:t>nternational Conference on Embedded Systems (ICES 2007), 6-10 January 2007, Bangalore, India (2007),pp. 95–102.</a:t>
            </a:r>
            <a:endParaRPr lang="en-US" sz="1200"/>
          </a:p>
          <a:p>
            <a:pPr marL="514350" indent="-514350">
              <a:buAutoNum type="arabicPeriod"/>
            </a:pPr>
            <a:r>
              <a:rPr lang="en-US" sz="1200"/>
              <a:t>Rixner, Scott, et al. "Memory access scheduling." ACM SIGARCH Computer Architecture News. Vol. 28. No. 2. ACM, 2000.</a:t>
            </a:r>
            <a:endParaRPr lang="en-US" sz="1200"/>
          </a:p>
          <a:p>
            <a:pPr marL="514350" indent="-514350">
              <a:buAutoNum type="arabicPeriod"/>
            </a:pPr>
            <a:r>
              <a:rPr lang="en-US" sz="1200"/>
              <a:t>Fiduccia, C. M., and Mattheyses, R. M. A linear-time heuristic for improving network partitions. In Papers on Twenty-five years of electronic design automation (1988), ACM, pp. 241–247.</a:t>
            </a:r>
            <a:endParaRPr lang="en-US" sz="1200"/>
          </a:p>
          <a:p>
            <a:pPr marL="514350" indent="-514350">
              <a:buAutoNum type="arabicPeriod"/>
            </a:pPr>
            <a:r>
              <a:rPr lang="en-US" sz="1200"/>
              <a:t>Gustafsson, J., Betts, A., Ermedahl, A., and Lisper, B. The m ̈alardalen wcet benchmarks: Past, presentand future. In OASIcs-OpenAccess Series in Informatics (2010), vol. 15, Schloss Dagstuhl-Leibniz-Zentrum fuernformatik.</a:t>
            </a: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x-none" altLang="en-US"/>
          </a:p>
          <a:p>
            <a:pPr marL="0" indent="0">
              <a:buNone/>
            </a:pPr>
            <a:endParaRPr lang="x-none" altLang="en-US"/>
          </a:p>
          <a:p>
            <a:pPr marL="0" indent="0">
              <a:buNone/>
            </a:pPr>
            <a:r>
              <a:rPr lang="x-none" altLang="en-US"/>
              <a:t>                                     </a:t>
            </a:r>
            <a:r>
              <a:rPr lang="x-none" altLang="en-US" sz="5400" b="1">
                <a:solidFill>
                  <a:schemeClr val="tx1"/>
                </a:solidFill>
                <a:effectLst>
                  <a:outerShdw blurRad="38100" dist="19050" dir="2700000" algn="tl" rotWithShape="0">
                    <a:schemeClr val="dk1">
                      <a:alpha val="40000"/>
                    </a:schemeClr>
                  </a:outerShdw>
                </a:effectLst>
              </a:rPr>
              <a:t>THANK YOU</a:t>
            </a: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70" y="99402"/>
            <a:ext cx="10515600" cy="1325563"/>
          </a:xfrm>
        </p:spPr>
        <p:txBody>
          <a:bodyPr>
            <a:scene3d>
              <a:camera prst="orthographicFront"/>
              <a:lightRig rig="threePt" dir="t"/>
            </a:scene3d>
          </a:bodyPr>
          <a:lstStyle/>
          <a:p>
            <a:r>
              <a:rPr lang="en-IN" altLang="en-US" b="1" dirty="0" smtClean="0">
                <a:effectLst>
                  <a:outerShdw blurRad="38100" dist="19050" dir="2700000" algn="tl" rotWithShape="0">
                    <a:schemeClr val="dk1">
                      <a:alpha val="40000"/>
                    </a:schemeClr>
                  </a:outerShdw>
                </a:effectLst>
              </a:rPr>
              <a:t>Contributions of this dissertation</a:t>
            </a:r>
            <a:endParaRPr lang="x-none" altLang="en-US" b="1" dirty="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70338" y="1285728"/>
            <a:ext cx="11684000" cy="4380425"/>
          </a:xfrm>
        </p:spPr>
        <p:txBody>
          <a:bodyPr>
            <a:normAutofit/>
          </a:bodyPr>
          <a:lstStyle/>
          <a:p>
            <a:r>
              <a:rPr lang="en-IN" altLang="en-US" sz="2400" dirty="0" smtClean="0"/>
              <a:t>The bank specification design problem for hosting a set of mixed criticality tasks</a:t>
            </a:r>
            <a:endParaRPr lang="en-IN" altLang="en-US" sz="2400" dirty="0" smtClean="0"/>
          </a:p>
          <a:p>
            <a:pPr lvl="1"/>
            <a:r>
              <a:rPr lang="en-IN" altLang="en-US" sz="2000" dirty="0" smtClean="0">
                <a:solidFill>
                  <a:srgbClr val="7030A0"/>
                </a:solidFill>
              </a:rPr>
              <a:t>Given a set of mixed criticality tasks and a memory structure with a given number of banks that allows interleaving:</a:t>
            </a:r>
            <a:endParaRPr lang="en-IN" altLang="en-US" sz="2000" dirty="0" smtClean="0">
              <a:solidFill>
                <a:srgbClr val="7030A0"/>
              </a:solidFill>
            </a:endParaRPr>
          </a:p>
          <a:p>
            <a:pPr lvl="2"/>
            <a:r>
              <a:rPr lang="en-IN" altLang="en-US" sz="1800" dirty="0" smtClean="0">
                <a:solidFill>
                  <a:srgbClr val="7030A0"/>
                </a:solidFill>
              </a:rPr>
              <a:t>Is it possible to meet all task deadlines?</a:t>
            </a:r>
            <a:endParaRPr lang="en-IN" altLang="en-US" sz="1800" dirty="0" smtClean="0">
              <a:solidFill>
                <a:srgbClr val="7030A0"/>
              </a:solidFill>
            </a:endParaRPr>
          </a:p>
          <a:p>
            <a:pPr lvl="2"/>
            <a:r>
              <a:rPr lang="en-IN" altLang="en-US" sz="1800" dirty="0" smtClean="0">
                <a:solidFill>
                  <a:srgbClr val="7030A0"/>
                </a:solidFill>
              </a:rPr>
              <a:t>Maximum set of tasks that can be hosted</a:t>
            </a:r>
            <a:endParaRPr lang="en-IN" altLang="en-US" sz="1800" dirty="0" smtClean="0">
              <a:solidFill>
                <a:srgbClr val="7030A0"/>
              </a:solidFill>
            </a:endParaRPr>
          </a:p>
          <a:p>
            <a:pPr lvl="2"/>
            <a:r>
              <a:rPr lang="en-IN" altLang="en-US" sz="1800" dirty="0" smtClean="0">
                <a:solidFill>
                  <a:srgbClr val="7030A0"/>
                </a:solidFill>
              </a:rPr>
              <a:t>Minimum number of banks needed</a:t>
            </a:r>
            <a:endParaRPr lang="en-IN" altLang="en-US" sz="1800" dirty="0" smtClean="0">
              <a:solidFill>
                <a:srgbClr val="7030A0"/>
              </a:solidFill>
            </a:endParaRPr>
          </a:p>
          <a:p>
            <a:pPr lvl="3"/>
            <a:r>
              <a:rPr lang="en-IN" altLang="en-US" sz="1600" dirty="0" smtClean="0">
                <a:solidFill>
                  <a:srgbClr val="FF0000"/>
                </a:solidFill>
              </a:rPr>
              <a:t>Hardness results</a:t>
            </a:r>
            <a:endParaRPr lang="en-IN" altLang="en-US" sz="1600" dirty="0" smtClean="0">
              <a:solidFill>
                <a:srgbClr val="FF0000"/>
              </a:solidFill>
            </a:endParaRPr>
          </a:p>
          <a:p>
            <a:pPr lvl="3"/>
            <a:r>
              <a:rPr lang="en-IN" altLang="en-US" sz="1600" dirty="0" smtClean="0">
                <a:solidFill>
                  <a:srgbClr val="FF0000"/>
                </a:solidFill>
              </a:rPr>
              <a:t>Constraint formulations</a:t>
            </a:r>
            <a:endParaRPr lang="en-IN" altLang="en-US" sz="1600" dirty="0" smtClean="0">
              <a:solidFill>
                <a:srgbClr val="FF0000"/>
              </a:solidFill>
            </a:endParaRPr>
          </a:p>
          <a:p>
            <a:pPr lvl="3"/>
            <a:r>
              <a:rPr lang="en-IN" altLang="en-US" sz="1600" dirty="0" smtClean="0">
                <a:solidFill>
                  <a:srgbClr val="FF0000"/>
                </a:solidFill>
              </a:rPr>
              <a:t>Extensive experiments</a:t>
            </a:r>
            <a:endParaRPr lang="en-IN" altLang="en-US" sz="1600" dirty="0" smtClean="0">
              <a:solidFill>
                <a:srgbClr val="FF0000"/>
              </a:solidFill>
            </a:endParaRPr>
          </a:p>
          <a:p>
            <a:pPr marL="1371600" lvl="3" indent="0">
              <a:buNone/>
            </a:pPr>
            <a:endParaRPr lang="x-none" altLang="en-US" sz="1600" dirty="0">
              <a:solidFill>
                <a:srgbClr val="FF0000"/>
              </a:solidFill>
            </a:endParaRPr>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a:t>Mixed Criticality </a:t>
            </a:r>
            <a:r>
              <a:rPr lang="x-none" altLang="en-US" b="1" dirty="0" smtClean="0"/>
              <a:t>Systems</a:t>
            </a:r>
            <a:r>
              <a:rPr lang="en-IN" altLang="en-US" b="1" dirty="0" smtClean="0"/>
              <a:t>: Formal Model</a:t>
            </a:r>
            <a:endParaRPr lang="x-none" altLang="en-US" b="1" dirty="0"/>
          </a:p>
        </p:txBody>
      </p:sp>
      <p:sp>
        <p:nvSpPr>
          <p:cNvPr id="3" name="Content Placeholder 2"/>
          <p:cNvSpPr>
            <a:spLocks noGrp="1"/>
          </p:cNvSpPr>
          <p:nvPr>
            <p:ph idx="1"/>
          </p:nvPr>
        </p:nvSpPr>
        <p:spPr>
          <a:xfrm>
            <a:off x="838200" y="1716405"/>
            <a:ext cx="10515600" cy="4461510"/>
          </a:xfrm>
        </p:spPr>
        <p:txBody>
          <a:bodyPr>
            <a:normAutofit/>
          </a:bodyPr>
          <a:lstStyle/>
          <a:p>
            <a:pPr marL="0" indent="0">
              <a:buNone/>
            </a:pPr>
            <a:r>
              <a:rPr lang="x-none" altLang="en-US" b="1" dirty="0"/>
              <a:t>A mixed critical task </a:t>
            </a:r>
            <a:r>
              <a:rPr lang="x-none" altLang="en-US" b="1" dirty="0">
                <a:solidFill>
                  <a:schemeClr val="tx1"/>
                </a:solidFill>
                <a:latin typeface="Ubuntu" charset="0"/>
                <a:cs typeface="Ubuntu" charset="0"/>
              </a:rPr>
              <a:t>Ʈ</a:t>
            </a:r>
            <a:r>
              <a:rPr lang="x-none" altLang="en-US" b="1" baseline="-25000" dirty="0">
                <a:solidFill>
                  <a:schemeClr val="tx1"/>
                </a:solidFill>
                <a:latin typeface="Ubuntu" charset="0"/>
                <a:cs typeface="Ubuntu" charset="0"/>
              </a:rPr>
              <a:t>i</a:t>
            </a:r>
            <a:r>
              <a:rPr lang="en-US" b="1" dirty="0">
                <a:solidFill>
                  <a:schemeClr val="tx1"/>
                </a:solidFill>
              </a:rPr>
              <a:t> </a:t>
            </a:r>
            <a:r>
              <a:rPr lang="en-US" b="1" dirty="0">
                <a:solidFill>
                  <a:schemeClr val="tx1"/>
                </a:solidFill>
                <a:effectLst/>
              </a:rPr>
              <a:t>= (A</a:t>
            </a:r>
            <a:r>
              <a:rPr lang="en-US" b="1" baseline="-25000" dirty="0">
                <a:solidFill>
                  <a:schemeClr val="tx1"/>
                </a:solidFill>
                <a:effectLst/>
              </a:rPr>
              <a:t>i</a:t>
            </a:r>
            <a:r>
              <a:rPr lang="en-US" b="1" dirty="0">
                <a:solidFill>
                  <a:schemeClr val="tx1"/>
                </a:solidFill>
                <a:effectLst/>
              </a:rPr>
              <a:t> , D</a:t>
            </a:r>
            <a:r>
              <a:rPr lang="en-US" b="1" baseline="-25000" dirty="0">
                <a:solidFill>
                  <a:schemeClr val="tx1"/>
                </a:solidFill>
                <a:effectLst/>
              </a:rPr>
              <a:t>i</a:t>
            </a:r>
            <a:r>
              <a:rPr lang="en-US" b="1" dirty="0">
                <a:solidFill>
                  <a:schemeClr val="tx1"/>
                </a:solidFill>
                <a:effectLst/>
              </a:rPr>
              <a:t>, C</a:t>
            </a:r>
            <a:r>
              <a:rPr lang="en-US" b="1" baseline="-25000" dirty="0">
                <a:solidFill>
                  <a:schemeClr val="tx1"/>
                </a:solidFill>
                <a:effectLst/>
              </a:rPr>
              <a:t>i</a:t>
            </a:r>
            <a:r>
              <a:rPr lang="en-US" b="1" dirty="0">
                <a:solidFill>
                  <a:schemeClr val="tx1"/>
                </a:solidFill>
                <a:effectLst/>
              </a:rPr>
              <a:t>, E</a:t>
            </a:r>
            <a:r>
              <a:rPr lang="x-none" altLang="en-US" b="1" baseline="-25000" dirty="0">
                <a:solidFill>
                  <a:schemeClr val="tx1"/>
                </a:solidFill>
                <a:effectLst/>
              </a:rPr>
              <a:t>i</a:t>
            </a:r>
            <a:r>
              <a:rPr lang="x-none" altLang="en-US" b="1" baseline="30000" dirty="0">
                <a:solidFill>
                  <a:schemeClr val="tx1"/>
                </a:solidFill>
                <a:effectLst/>
              </a:rPr>
              <a:t>j </a:t>
            </a:r>
            <a:r>
              <a:rPr lang="x-none" altLang="en-US" b="1" dirty="0">
                <a:solidFill>
                  <a:schemeClr val="tx1"/>
                </a:solidFill>
                <a:effectLst/>
              </a:rPr>
              <a:t>)</a:t>
            </a:r>
            <a:endParaRPr lang="x-none" altLang="en-US" b="1" dirty="0">
              <a:solidFill>
                <a:schemeClr val="tx1"/>
              </a:solidFill>
              <a:effectLst/>
            </a:endParaRPr>
          </a:p>
          <a:p>
            <a:pPr lvl="1"/>
            <a:r>
              <a:rPr lang="en-US" sz="2000" b="1" dirty="0" smtClean="0">
                <a:solidFill>
                  <a:srgbClr val="7030A0"/>
                </a:solidFill>
              </a:rPr>
              <a:t>A</a:t>
            </a:r>
            <a:r>
              <a:rPr lang="en-US" sz="2000" b="1" baseline="-25000" dirty="0" smtClean="0">
                <a:solidFill>
                  <a:srgbClr val="7030A0"/>
                </a:solidFill>
              </a:rPr>
              <a:t>i</a:t>
            </a:r>
            <a:r>
              <a:rPr lang="en-US" sz="2000" b="1" dirty="0" smtClean="0">
                <a:solidFill>
                  <a:srgbClr val="7030A0"/>
                </a:solidFill>
              </a:rPr>
              <a:t> </a:t>
            </a:r>
            <a:r>
              <a:rPr lang="en-US" sz="2000" b="1" dirty="0">
                <a:solidFill>
                  <a:srgbClr val="7030A0"/>
                </a:solidFill>
              </a:rPr>
              <a:t>∈ N </a:t>
            </a:r>
            <a:r>
              <a:rPr lang="en-US" sz="2000" dirty="0">
                <a:solidFill>
                  <a:srgbClr val="7030A0"/>
                </a:solidFill>
              </a:rPr>
              <a:t>denotes the </a:t>
            </a:r>
            <a:r>
              <a:rPr lang="en-US" sz="2000" b="1" dirty="0">
                <a:solidFill>
                  <a:srgbClr val="7030A0"/>
                </a:solidFill>
              </a:rPr>
              <a:t>arrival time</a:t>
            </a:r>
            <a:r>
              <a:rPr lang="en-US" sz="2000" dirty="0">
                <a:solidFill>
                  <a:srgbClr val="7030A0"/>
                </a:solidFill>
              </a:rPr>
              <a:t>,</a:t>
            </a:r>
            <a:endParaRPr lang="en-US" sz="2000" dirty="0">
              <a:solidFill>
                <a:srgbClr val="7030A0"/>
              </a:solidFill>
            </a:endParaRPr>
          </a:p>
          <a:p>
            <a:pPr lvl="1"/>
            <a:r>
              <a:rPr lang="en-US" sz="2000" b="1" dirty="0" smtClean="0">
                <a:solidFill>
                  <a:srgbClr val="7030A0"/>
                </a:solidFill>
              </a:rPr>
              <a:t>D</a:t>
            </a:r>
            <a:r>
              <a:rPr lang="en-US" sz="2000" b="1" baseline="-25000" dirty="0" smtClean="0">
                <a:solidFill>
                  <a:srgbClr val="7030A0"/>
                </a:solidFill>
              </a:rPr>
              <a:t>i</a:t>
            </a:r>
            <a:r>
              <a:rPr lang="en-US" sz="2000" b="1" dirty="0" smtClean="0">
                <a:solidFill>
                  <a:srgbClr val="7030A0"/>
                </a:solidFill>
              </a:rPr>
              <a:t> </a:t>
            </a:r>
            <a:r>
              <a:rPr lang="en-US" sz="2000" b="1" dirty="0">
                <a:solidFill>
                  <a:srgbClr val="7030A0"/>
                </a:solidFill>
              </a:rPr>
              <a:t>∈ N</a:t>
            </a:r>
            <a:r>
              <a:rPr lang="en-US" sz="2000" dirty="0">
                <a:solidFill>
                  <a:srgbClr val="7030A0"/>
                </a:solidFill>
              </a:rPr>
              <a:t> and </a:t>
            </a:r>
            <a:r>
              <a:rPr lang="en-US" sz="2000" b="1" dirty="0">
                <a:solidFill>
                  <a:srgbClr val="7030A0"/>
                </a:solidFill>
              </a:rPr>
              <a:t>D</a:t>
            </a:r>
            <a:r>
              <a:rPr lang="en-US" sz="2000" b="1" baseline="-25000" dirty="0">
                <a:solidFill>
                  <a:srgbClr val="7030A0"/>
                </a:solidFill>
              </a:rPr>
              <a:t>i</a:t>
            </a:r>
            <a:r>
              <a:rPr lang="en-US" sz="2000" b="1" dirty="0">
                <a:solidFill>
                  <a:srgbClr val="7030A0"/>
                </a:solidFill>
              </a:rPr>
              <a:t> &gt; A</a:t>
            </a:r>
            <a:r>
              <a:rPr lang="en-US" sz="2000" b="1" baseline="-25000" dirty="0">
                <a:solidFill>
                  <a:srgbClr val="7030A0"/>
                </a:solidFill>
              </a:rPr>
              <a:t>i</a:t>
            </a:r>
            <a:r>
              <a:rPr lang="en-US" sz="2000" dirty="0">
                <a:solidFill>
                  <a:srgbClr val="7030A0"/>
                </a:solidFill>
              </a:rPr>
              <a:t> denotes the </a:t>
            </a:r>
            <a:r>
              <a:rPr lang="en-US" sz="2000" b="1" dirty="0">
                <a:solidFill>
                  <a:srgbClr val="7030A0"/>
                </a:solidFill>
              </a:rPr>
              <a:t>deadline</a:t>
            </a:r>
            <a:r>
              <a:rPr lang="en-US" sz="2000" dirty="0">
                <a:solidFill>
                  <a:srgbClr val="7030A0"/>
                </a:solidFill>
              </a:rPr>
              <a:t>,</a:t>
            </a:r>
            <a:endParaRPr lang="en-US" sz="2000" dirty="0">
              <a:solidFill>
                <a:srgbClr val="7030A0"/>
              </a:solidFill>
            </a:endParaRPr>
          </a:p>
          <a:p>
            <a:pPr lvl="1"/>
            <a:r>
              <a:rPr lang="en-US" sz="2000" b="1" dirty="0" smtClean="0">
                <a:solidFill>
                  <a:srgbClr val="7030A0"/>
                </a:solidFill>
              </a:rPr>
              <a:t>C</a:t>
            </a:r>
            <a:r>
              <a:rPr lang="en-US" sz="2000" b="1" baseline="-25000" dirty="0" smtClean="0">
                <a:solidFill>
                  <a:srgbClr val="7030A0"/>
                </a:solidFill>
              </a:rPr>
              <a:t>i</a:t>
            </a:r>
            <a:r>
              <a:rPr lang="en-US" sz="2000" dirty="0" smtClean="0">
                <a:solidFill>
                  <a:srgbClr val="7030A0"/>
                </a:solidFill>
              </a:rPr>
              <a:t> </a:t>
            </a:r>
            <a:r>
              <a:rPr lang="en-US" sz="2000" dirty="0">
                <a:solidFill>
                  <a:srgbClr val="7030A0"/>
                </a:solidFill>
              </a:rPr>
              <a:t>denotes the set of </a:t>
            </a:r>
            <a:r>
              <a:rPr lang="en-US" sz="2000" b="1" dirty="0">
                <a:solidFill>
                  <a:srgbClr val="7030A0"/>
                </a:solidFill>
              </a:rPr>
              <a:t>criticality levels</a:t>
            </a:r>
            <a:r>
              <a:rPr lang="en-US" sz="2000" dirty="0">
                <a:solidFill>
                  <a:srgbClr val="7030A0"/>
                </a:solidFill>
              </a:rPr>
              <a:t>,</a:t>
            </a:r>
            <a:endParaRPr lang="en-US" sz="2000" dirty="0">
              <a:solidFill>
                <a:srgbClr val="7030A0"/>
              </a:solidFill>
            </a:endParaRPr>
          </a:p>
          <a:p>
            <a:pPr lvl="1"/>
            <a:r>
              <a:rPr lang="en-US" sz="2000" b="1" dirty="0" err="1" smtClean="0">
                <a:solidFill>
                  <a:srgbClr val="7030A0"/>
                </a:solidFill>
              </a:rPr>
              <a:t>E</a:t>
            </a:r>
            <a:r>
              <a:rPr lang="en-US" sz="2000" b="1" baseline="-25000" dirty="0" err="1" smtClean="0">
                <a:solidFill>
                  <a:srgbClr val="7030A0"/>
                </a:solidFill>
              </a:rPr>
              <a:t>i</a:t>
            </a:r>
            <a:r>
              <a:rPr lang="en-US" sz="2000" b="1" baseline="30000" dirty="0" err="1" smtClean="0">
                <a:solidFill>
                  <a:srgbClr val="7030A0"/>
                </a:solidFill>
              </a:rPr>
              <a:t>j</a:t>
            </a:r>
            <a:r>
              <a:rPr lang="en-US" sz="2000" b="1" dirty="0" smtClean="0">
                <a:solidFill>
                  <a:srgbClr val="7030A0"/>
                </a:solidFill>
              </a:rPr>
              <a:t> </a:t>
            </a:r>
            <a:r>
              <a:rPr lang="en-US" sz="2000" b="1" dirty="0">
                <a:solidFill>
                  <a:srgbClr val="7030A0"/>
                </a:solidFill>
              </a:rPr>
              <a:t>∈ R</a:t>
            </a:r>
            <a:r>
              <a:rPr lang="en-US" sz="2000" dirty="0">
                <a:solidFill>
                  <a:srgbClr val="7030A0"/>
                </a:solidFill>
              </a:rPr>
              <a:t> denotes its </a:t>
            </a:r>
            <a:r>
              <a:rPr lang="en-US" sz="2000" b="1" dirty="0">
                <a:solidFill>
                  <a:srgbClr val="7030A0"/>
                </a:solidFill>
              </a:rPr>
              <a:t>execution time / memory budget at </a:t>
            </a:r>
            <a:r>
              <a:rPr lang="en-US" sz="2000" b="1" dirty="0" err="1">
                <a:solidFill>
                  <a:srgbClr val="7030A0"/>
                </a:solidFill>
              </a:rPr>
              <a:t>j</a:t>
            </a:r>
            <a:r>
              <a:rPr lang="en-US" sz="2000" b="1" baseline="30000" dirty="0" err="1">
                <a:solidFill>
                  <a:srgbClr val="7030A0"/>
                </a:solidFill>
              </a:rPr>
              <a:t>th</a:t>
            </a:r>
            <a:r>
              <a:rPr lang="en-US" sz="2000" b="1" dirty="0">
                <a:solidFill>
                  <a:srgbClr val="7030A0"/>
                </a:solidFill>
              </a:rPr>
              <a:t> criticality </a:t>
            </a:r>
            <a:r>
              <a:rPr lang="en-US" sz="2000" b="1" dirty="0" smtClean="0">
                <a:solidFill>
                  <a:srgbClr val="7030A0"/>
                </a:solidFill>
              </a:rPr>
              <a:t>level</a:t>
            </a:r>
            <a:endParaRPr lang="en-US" sz="2000" b="1" dirty="0" smtClean="0">
              <a:solidFill>
                <a:srgbClr val="7030A0"/>
              </a:solidFill>
            </a:endParaRPr>
          </a:p>
          <a:p>
            <a:pPr marL="457200" lvl="1" indent="0">
              <a:buNone/>
            </a:pPr>
            <a:endParaRPr lang="en-US" altLang="en-US" sz="2000" b="1" dirty="0" smtClean="0"/>
          </a:p>
          <a:p>
            <a:pPr marL="0" indent="0">
              <a:buNone/>
            </a:pPr>
            <a:r>
              <a:rPr lang="en-IN" altLang="en-US" dirty="0" smtClean="0"/>
              <a:t>Problem definition</a:t>
            </a:r>
            <a:r>
              <a:rPr lang="en-IN" altLang="en-US" dirty="0" smtClean="0">
                <a:solidFill>
                  <a:srgbClr val="7030A0"/>
                </a:solidFill>
              </a:rPr>
              <a:t>: Given </a:t>
            </a:r>
            <a:r>
              <a:rPr lang="en-IN" altLang="en-US" dirty="0">
                <a:solidFill>
                  <a:srgbClr val="7030A0"/>
                </a:solidFill>
              </a:rPr>
              <a:t>a set of mixed criticality tasks </a:t>
            </a:r>
            <a:r>
              <a:rPr lang="en-IN" altLang="en-US" dirty="0" smtClean="0">
                <a:solidFill>
                  <a:srgbClr val="7030A0"/>
                </a:solidFill>
              </a:rPr>
              <a:t>with individual deadlines, and </a:t>
            </a:r>
            <a:r>
              <a:rPr lang="en-IN" altLang="en-US" dirty="0">
                <a:solidFill>
                  <a:srgbClr val="7030A0"/>
                </a:solidFill>
              </a:rPr>
              <a:t>a </a:t>
            </a:r>
            <a:r>
              <a:rPr lang="en-IN" altLang="en-US" dirty="0" smtClean="0">
                <a:solidFill>
                  <a:srgbClr val="7030A0"/>
                </a:solidFill>
              </a:rPr>
              <a:t>DRAM structure </a:t>
            </a:r>
            <a:r>
              <a:rPr lang="en-IN" altLang="en-US" dirty="0">
                <a:solidFill>
                  <a:srgbClr val="7030A0"/>
                </a:solidFill>
              </a:rPr>
              <a:t>with a </a:t>
            </a:r>
            <a:r>
              <a:rPr lang="en-IN" altLang="en-US" i="1" dirty="0">
                <a:solidFill>
                  <a:srgbClr val="7030A0"/>
                </a:solidFill>
              </a:rPr>
              <a:t>given number of banks </a:t>
            </a:r>
            <a:r>
              <a:rPr lang="en-IN" altLang="en-US" dirty="0">
                <a:solidFill>
                  <a:srgbClr val="7030A0"/>
                </a:solidFill>
              </a:rPr>
              <a:t>that allows interleaving</a:t>
            </a:r>
            <a:r>
              <a:rPr lang="en-IN" altLang="en-US" dirty="0" smtClean="0">
                <a:solidFill>
                  <a:srgbClr val="7030A0"/>
                </a:solidFill>
              </a:rPr>
              <a:t>:</a:t>
            </a:r>
            <a:endParaRPr lang="en-IN" altLang="en-US" dirty="0" smtClean="0">
              <a:solidFill>
                <a:srgbClr val="7030A0"/>
              </a:solidFill>
            </a:endParaRPr>
          </a:p>
          <a:p>
            <a:pPr marL="0" indent="0">
              <a:buNone/>
            </a:pPr>
            <a:r>
              <a:rPr lang="en-IN" altLang="en-US" dirty="0">
                <a:solidFill>
                  <a:srgbClr val="7030A0"/>
                </a:solidFill>
              </a:rPr>
              <a:t>	</a:t>
            </a:r>
            <a:r>
              <a:rPr lang="en-IN" altLang="en-US" dirty="0">
                <a:solidFill>
                  <a:srgbClr val="C00000"/>
                </a:solidFill>
              </a:rPr>
              <a:t>Is it possible to meet all task deadlines</a:t>
            </a:r>
            <a:r>
              <a:rPr lang="en-IN" altLang="en-US" dirty="0" smtClean="0">
                <a:solidFill>
                  <a:srgbClr val="C00000"/>
                </a:solidFill>
              </a:rPr>
              <a:t>?</a:t>
            </a:r>
            <a:endParaRPr lang="en-IN" altLang="en-US" dirty="0" smtClean="0">
              <a:solidFill>
                <a:srgbClr val="C00000"/>
              </a:solidFill>
            </a:endParaRPr>
          </a:p>
          <a:p>
            <a:pPr marL="0" indent="0">
              <a:buNone/>
            </a:pPr>
            <a:endParaRPr lang="en-IN" altLang="en-US" dirty="0" smtClean="0">
              <a:solidFill>
                <a:srgbClr val="C00000"/>
              </a:solidFill>
            </a:endParaRPr>
          </a:p>
          <a:p>
            <a:pPr marL="0" indent="0">
              <a:buNone/>
            </a:pPr>
            <a:endParaRPr lang="en-IN" altLang="en-US" dirty="0">
              <a:solidFill>
                <a:srgbClr val="C00000"/>
              </a:solidFill>
            </a:endParaRPr>
          </a:p>
          <a:p>
            <a:pPr marL="0" indent="0">
              <a:buNone/>
            </a:pPr>
            <a:endParaRPr lang="en-IN" altLang="en-US" dirty="0">
              <a:solidFill>
                <a:srgbClr val="C00000"/>
              </a:solidFill>
            </a:endParaRPr>
          </a:p>
          <a:p>
            <a:pPr marL="0" indent="0">
              <a:buNone/>
            </a:pPr>
            <a:endParaRPr lang="en-IN" altLang="en-US" dirty="0" smtClean="0">
              <a:solidFill>
                <a:srgbClr val="7030A0"/>
              </a:solidFill>
            </a:endParaRPr>
          </a:p>
          <a:p>
            <a:pPr marL="0" indent="0">
              <a:buNone/>
            </a:pPr>
            <a:endParaRPr lang="en-IN" altLang="en-US" dirty="0" smtClean="0">
              <a:solidFill>
                <a:srgbClr val="7030A0"/>
              </a:solidFill>
            </a:endParaRPr>
          </a:p>
          <a:p>
            <a:pPr marL="0" indent="0">
              <a:buNone/>
            </a:pPr>
            <a:endParaRPr lang="en-IN" altLang="en-US" dirty="0">
              <a:solidFill>
                <a:srgbClr val="7030A0"/>
              </a:solidFill>
            </a:endParaRPr>
          </a:p>
          <a:p>
            <a:pPr marL="457200" lvl="1" indent="0">
              <a:buNone/>
            </a:pPr>
            <a:endParaRPr lang="en-US" sz="2000" b="1" dirty="0"/>
          </a:p>
        </p:txBody>
      </p:sp>
      <p:sp>
        <p:nvSpPr>
          <p:cNvPr id="4" name="Date Placeholder 3"/>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b="1" dirty="0" smtClean="0"/>
              <a:t>DRAM Organisation</a:t>
            </a:r>
            <a:r>
              <a:rPr lang="en-IN" altLang="en-US" b="1" dirty="0" smtClean="0"/>
              <a:t> today</a:t>
            </a:r>
            <a:endParaRPr lang="x-none" altLang="en-US" b="1" dirty="0"/>
          </a:p>
        </p:txBody>
      </p:sp>
      <p:sp>
        <p:nvSpPr>
          <p:cNvPr id="9" name="Text Box 8"/>
          <p:cNvSpPr txBox="1"/>
          <p:nvPr/>
        </p:nvSpPr>
        <p:spPr>
          <a:xfrm>
            <a:off x="791210" y="1665605"/>
            <a:ext cx="10607675" cy="2225040"/>
          </a:xfrm>
          <a:prstGeom prst="rect">
            <a:avLst/>
          </a:prstGeom>
          <a:noFill/>
        </p:spPr>
        <p:txBody>
          <a:bodyPr wrap="square" rtlCol="0">
            <a:spAutoFit/>
          </a:bodyPr>
          <a:lstStyle/>
          <a:p>
            <a:pPr marL="457200" indent="-457200">
              <a:buFont typeface="Arial" panose="02080604020202020204" charset="0"/>
              <a:buChar char="•"/>
            </a:pPr>
            <a:r>
              <a:rPr lang="x-none" altLang="en-US" sz="2800" b="1"/>
              <a:t>Common Memory Address Bus </a:t>
            </a:r>
            <a:endParaRPr lang="x-none" altLang="en-US" sz="2800" b="1"/>
          </a:p>
          <a:p>
            <a:pPr indent="0">
              <a:buFont typeface="Arial" panose="02080604020202020204" charset="0"/>
              <a:buNone/>
            </a:pPr>
            <a:endParaRPr lang="x-none" altLang="en-US" sz="2800" b="1"/>
          </a:p>
          <a:p>
            <a:pPr marL="457200" indent="-457200">
              <a:buFont typeface="Arial" panose="02080604020202020204" charset="0"/>
              <a:buChar char="•"/>
            </a:pPr>
            <a:r>
              <a:rPr lang="x-none" altLang="en-US" sz="2800" b="1"/>
              <a:t>Common Data Bus</a:t>
            </a:r>
            <a:endParaRPr lang="x-none" altLang="en-US" sz="2800" b="1"/>
          </a:p>
          <a:p>
            <a:pPr indent="0">
              <a:buFont typeface="Arial" panose="02080604020202020204" charset="0"/>
              <a:buNone/>
            </a:pPr>
            <a:endParaRPr lang="x-none" altLang="en-US" sz="2800" b="1"/>
          </a:p>
          <a:p>
            <a:pPr marL="457200" indent="-457200">
              <a:buFont typeface="Arial" panose="02080604020202020204" charset="0"/>
              <a:buChar char="•"/>
            </a:pPr>
            <a:r>
              <a:rPr lang="x-none" altLang="en-US" sz="2800" b="1">
                <a:sym typeface="+mn-ea"/>
              </a:rPr>
              <a:t>Bank Interleaving (c</a:t>
            </a:r>
            <a:r>
              <a:rPr lang="x-none" altLang="en-US" sz="2800" b="1"/>
              <a:t>omputation in the banks can run in parallel)</a:t>
            </a:r>
          </a:p>
        </p:txBody>
      </p:sp>
      <p:pic>
        <p:nvPicPr>
          <p:cNvPr id="5" name="Content Placeholder 4" descr="memory"/>
          <p:cNvPicPr>
            <a:picLocks noGrp="1" noChangeAspect="1"/>
          </p:cNvPicPr>
          <p:nvPr>
            <p:ph idx="1"/>
          </p:nvPr>
        </p:nvPicPr>
        <p:blipFill>
          <a:blip r:embed="rId1"/>
          <a:stretch>
            <a:fillRect/>
          </a:stretch>
        </p:blipFill>
        <p:spPr>
          <a:xfrm>
            <a:off x="5633720" y="4132580"/>
            <a:ext cx="6194425" cy="2430780"/>
          </a:xfrm>
          <a:prstGeom prst="rect">
            <a:avLst/>
          </a:prstGeom>
        </p:spPr>
      </p:pic>
      <p:sp>
        <p:nvSpPr>
          <p:cNvPr id="3" name="Date Placeholder 2"/>
          <p:cNvSpPr>
            <a:spLocks noGrp="1"/>
          </p:cNvSpPr>
          <p:nvPr>
            <p:ph type="dt" sz="half" idx="4294967295"/>
          </p:nvPr>
        </p:nvSpPr>
        <p:spPr>
          <a:xfrm>
            <a:off x="838200" y="6356350"/>
            <a:ext cx="2743200" cy="365125"/>
          </a:xfrm>
        </p:spPr>
        <p:txBody>
          <a:bodyPr/>
          <a:lstStyle/>
          <a:p>
            <a:fld id="{FDE934FF-F4E1-47C5-9CA5-30A81DDE2BE4}" type="datetime1">
              <a:rPr lang="en-US" smtClean="0"/>
            </a:fld>
            <a:endParaRPr lang="en-US" smtClean="0"/>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23391</Words>
  <Application>Kingsoft Office WPP</Application>
  <PresentationFormat>Widescreen</PresentationFormat>
  <Paragraphs>1690</Paragraphs>
  <Slides>62</Slides>
  <Notes>1</Notes>
  <HiddenSlides>5</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Theme</vt:lpstr>
      <vt:lpstr>Memory Scheduling in Mixed Criticality Systems</vt:lpstr>
      <vt:lpstr>Outline</vt:lpstr>
      <vt:lpstr>Mixed Criticality Systems</vt:lpstr>
      <vt:lpstr>Motivation and objectives of this dissertation</vt:lpstr>
      <vt:lpstr>Some related research</vt:lpstr>
      <vt:lpstr>Contributions of this dissertation</vt:lpstr>
      <vt:lpstr>Contributions of this dissertation</vt:lpstr>
      <vt:lpstr>Mixed Criticality Systems: Formal Model</vt:lpstr>
      <vt:lpstr>DRAM Organisation today</vt:lpstr>
      <vt:lpstr>Bank specification design of a MCS</vt:lpstr>
      <vt:lpstr>Motivating Example</vt:lpstr>
      <vt:lpstr>Hardness Characterisation of the problem</vt:lpstr>
      <vt:lpstr>Constraint Formulation</vt:lpstr>
      <vt:lpstr>Constraint Formulation</vt:lpstr>
      <vt:lpstr>Related Questions</vt:lpstr>
      <vt:lpstr>Constraint Formulation for bank minimization</vt:lpstr>
      <vt:lpstr>Discussions on the ILP solution</vt:lpstr>
      <vt:lpstr>Applying Binary Search for Bank Minimisation</vt:lpstr>
      <vt:lpstr>Results on the peak memory consumed by ILP vs Binary Search for different tasksets</vt:lpstr>
      <vt:lpstr>Contributions of this dissertation</vt:lpstr>
      <vt:lpstr>DRAM Bank Organisation</vt:lpstr>
      <vt:lpstr>DRAM controllers</vt:lpstr>
      <vt:lpstr>FR-FCFS policy</vt:lpstr>
      <vt:lpstr>FR-FCFS policy</vt:lpstr>
      <vt:lpstr>FR-FCFS policy</vt:lpstr>
      <vt:lpstr>FR-FCFS policy</vt:lpstr>
      <vt:lpstr>FR-FCFS policy</vt:lpstr>
      <vt:lpstr>FR-FCFS policy</vt:lpstr>
      <vt:lpstr>FR-FCFS policy</vt:lpstr>
      <vt:lpstr>FR-FCFS policy</vt:lpstr>
      <vt:lpstr>FR-FCFS policy</vt:lpstr>
      <vt:lpstr>FR-FCFS policy</vt:lpstr>
      <vt:lpstr>FR-FCFS policy</vt:lpstr>
      <vt:lpstr>FR-FCFS policy</vt:lpstr>
      <vt:lpstr>FR-FCFS policy</vt:lpstr>
      <vt:lpstr>Memory Bank scheduling</vt:lpstr>
      <vt:lpstr>Hardness Characterisation of the problem</vt:lpstr>
      <vt:lpstr>Proposed heuristic Main idea</vt:lpstr>
      <vt:lpstr>Idea of our proposed heuristic</vt:lpstr>
      <vt:lpstr>Our proposed algorithm</vt:lpstr>
      <vt:lpstr>Our Algorithm with the help of an example</vt:lpstr>
      <vt:lpstr>Our Algorithm with the help of an example</vt:lpstr>
      <vt:lpstr>Our Algorithm with the help of an example</vt:lpstr>
      <vt:lpstr>Our Algorithm with the help of an example</vt:lpstr>
      <vt:lpstr>Our Algorithm with the help of an example</vt:lpstr>
      <vt:lpstr>Our Algorithm with the help of an example</vt:lpstr>
      <vt:lpstr>Our Algorithm with the help of an example</vt:lpstr>
      <vt:lpstr>Our Algorithm with the help of an example</vt:lpstr>
      <vt:lpstr>Our Algorithm with the help of an example</vt:lpstr>
      <vt:lpstr>Our Algorithm with the help of an example</vt:lpstr>
      <vt:lpstr>Our Algorithm with the help of an example</vt:lpstr>
      <vt:lpstr>Our Algorithm with the help of an example</vt:lpstr>
      <vt:lpstr>Our Algorithm with the help of an example</vt:lpstr>
      <vt:lpstr>Our Algorithm with the help of an example</vt:lpstr>
      <vt:lpstr>Implementation and Results</vt:lpstr>
      <vt:lpstr>Implementation and Results</vt:lpstr>
      <vt:lpstr>Implementation and Results</vt:lpstr>
      <vt:lpstr>Implementation and Results</vt:lpstr>
      <vt:lpstr>Implementation and Results</vt:lpstr>
      <vt:lpstr>Conclusion and Future work</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Aware Scheduling in Mixed Criticality Systems</dc:title>
  <dc:creator>ankita</dc:creator>
  <cp:lastModifiedBy>ankita</cp:lastModifiedBy>
  <cp:revision>211</cp:revision>
  <dcterms:created xsi:type="dcterms:W3CDTF">2017-07-10T06:54:59Z</dcterms:created>
  <dcterms:modified xsi:type="dcterms:W3CDTF">2017-07-10T06:54:59Z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