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8" r:id="rId3"/>
    <p:sldId id="260" r:id="rId4"/>
    <p:sldId id="285" r:id="rId5"/>
    <p:sldId id="284" r:id="rId6"/>
    <p:sldId id="288" r:id="rId7"/>
    <p:sldId id="286" r:id="rId8"/>
    <p:sldId id="26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6/23/2021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6/23/2021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6/23/2021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47C7-4FB4-4651-8E82-886E4A66E9A7}"/>
              </a:ext>
            </a:extLst>
          </p:cNvPr>
          <p:cNvSpPr>
            <a:spLocks noGrp="1"/>
          </p:cNvSpPr>
          <p:nvPr>
            <p:ph type="ctrTitle"/>
          </p:nvPr>
        </p:nvSpPr>
        <p:spPr>
          <a:xfrm>
            <a:off x="1557627" y="942052"/>
            <a:ext cx="8825658" cy="1792759"/>
          </a:xfrm>
        </p:spPr>
        <p:txBody>
          <a:bodyPr/>
          <a:lstStyle/>
          <a:p>
            <a:pPr algn="ctr"/>
            <a:r>
              <a:rPr lang="en-US" dirty="0">
                <a:latin typeface="Copperplate Gothic Bold" panose="020E0705020206020404" pitchFamily="34" charset="0"/>
              </a:rPr>
              <a:t>Intelligent</a:t>
            </a:r>
            <a:br>
              <a:rPr lang="en-US" dirty="0">
                <a:latin typeface="Copperplate Gothic Bold" panose="020E0705020206020404" pitchFamily="34" charset="0"/>
              </a:rPr>
            </a:br>
            <a:r>
              <a:rPr lang="en-US" dirty="0">
                <a:latin typeface="Copperplate Gothic Bold" panose="020E0705020206020404" pitchFamily="34" charset="0"/>
              </a:rPr>
              <a:t>Diagnosis Model</a:t>
            </a:r>
            <a:endParaRPr lang="en-IN" dirty="0">
              <a:latin typeface="Copperplate Gothic Bold" panose="020E0705020206020404" pitchFamily="34" charset="0"/>
            </a:endParaRPr>
          </a:p>
        </p:txBody>
      </p:sp>
      <p:sp>
        <p:nvSpPr>
          <p:cNvPr id="3" name="Subtitle 2">
            <a:extLst>
              <a:ext uri="{FF2B5EF4-FFF2-40B4-BE49-F238E27FC236}">
                <a16:creationId xmlns:a16="http://schemas.microsoft.com/office/drawing/2014/main" id="{2DFD6659-FBAF-4001-AD50-B11FA535639A}"/>
              </a:ext>
            </a:extLst>
          </p:cNvPr>
          <p:cNvSpPr>
            <a:spLocks noGrp="1"/>
          </p:cNvSpPr>
          <p:nvPr>
            <p:ph type="subTitle" idx="1"/>
          </p:nvPr>
        </p:nvSpPr>
        <p:spPr>
          <a:xfrm>
            <a:off x="4297704" y="4123190"/>
            <a:ext cx="3596591" cy="1134800"/>
          </a:xfrm>
        </p:spPr>
        <p:txBody>
          <a:bodyPr>
            <a:normAutofit/>
          </a:bodyPr>
          <a:lstStyle/>
          <a:p>
            <a:pPr algn="ctr"/>
            <a:r>
              <a:rPr lang="en-US" sz="2400" dirty="0">
                <a:latin typeface="Copperplate Gothic Bold" panose="020E0705020206020404" pitchFamily="34" charset="0"/>
              </a:rPr>
              <a:t>Presented by-</a:t>
            </a:r>
          </a:p>
          <a:p>
            <a:pPr algn="ctr"/>
            <a:r>
              <a:rPr lang="en-US" sz="2400" dirty="0">
                <a:latin typeface="Copperplate Gothic Bold" panose="020E0705020206020404" pitchFamily="34" charset="0"/>
              </a:rPr>
              <a:t>Ankit Yadav</a:t>
            </a:r>
          </a:p>
          <a:p>
            <a:pPr algn="ctr"/>
            <a:endParaRPr lang="en-US" dirty="0"/>
          </a:p>
          <a:p>
            <a:pPr algn="ctr"/>
            <a:endParaRPr lang="en-US" dirty="0"/>
          </a:p>
        </p:txBody>
      </p:sp>
    </p:spTree>
    <p:extLst>
      <p:ext uri="{BB962C8B-B14F-4D97-AF65-F5344CB8AC3E}">
        <p14:creationId xmlns:p14="http://schemas.microsoft.com/office/powerpoint/2010/main" val="1114137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4EE00-E5B3-4322-A70F-D5CA09287A28}"/>
              </a:ext>
            </a:extLst>
          </p:cNvPr>
          <p:cNvSpPr>
            <a:spLocks noGrp="1"/>
          </p:cNvSpPr>
          <p:nvPr>
            <p:ph type="title"/>
          </p:nvPr>
        </p:nvSpPr>
        <p:spPr>
          <a:xfrm>
            <a:off x="1608084" y="705752"/>
            <a:ext cx="8744056" cy="1257271"/>
          </a:xfrm>
        </p:spPr>
        <p:txBody>
          <a:bodyPr/>
          <a:lstStyle/>
          <a:p>
            <a:pPr algn="ctr"/>
            <a:r>
              <a:rPr lang="en-IN" sz="3600" dirty="0">
                <a:latin typeface="Copperplate Gothic Bold" panose="020E0705020206020404" pitchFamily="34" charset="0"/>
              </a:rPr>
              <a:t>Our Existing System</a:t>
            </a:r>
            <a:endParaRPr lang="en-IN" dirty="0">
              <a:latin typeface="Copperplate Gothic Bold" panose="020E0705020206020404" pitchFamily="34" charset="0"/>
            </a:endParaRPr>
          </a:p>
        </p:txBody>
      </p:sp>
      <p:sp>
        <p:nvSpPr>
          <p:cNvPr id="6" name="Content Placeholder 2">
            <a:extLst>
              <a:ext uri="{FF2B5EF4-FFF2-40B4-BE49-F238E27FC236}">
                <a16:creationId xmlns:a16="http://schemas.microsoft.com/office/drawing/2014/main" id="{E5C8BEC3-783C-44CF-8364-A34F1A0B73F6}"/>
              </a:ext>
            </a:extLst>
          </p:cNvPr>
          <p:cNvSpPr txBox="1">
            <a:spLocks/>
          </p:cNvSpPr>
          <p:nvPr/>
        </p:nvSpPr>
        <p:spPr>
          <a:xfrm>
            <a:off x="1332611" y="2643668"/>
            <a:ext cx="8415397" cy="34163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latin typeface="ff7"/>
              </a:rPr>
              <a:t>Diagnosis of the any condition solely depends upon the Doctor</a:t>
            </a:r>
            <a:r>
              <a:rPr lang="en-IN" dirty="0">
                <a:latin typeface="ff7"/>
              </a:rPr>
              <a:t>‘s institution and patient’s records but today in 90% cases we does not have proper data.</a:t>
            </a:r>
          </a:p>
          <a:p>
            <a:r>
              <a:rPr lang="en-IN" dirty="0">
                <a:latin typeface="ff7"/>
              </a:rPr>
              <a:t>The disadvantages are:</a:t>
            </a:r>
          </a:p>
          <a:p>
            <a:pPr lvl="1"/>
            <a:r>
              <a:rPr lang="en-IN" sz="1800" dirty="0">
                <a:latin typeface="ff7"/>
              </a:rPr>
              <a:t>Detection is not possible at the earlier stages.</a:t>
            </a:r>
          </a:p>
          <a:p>
            <a:pPr lvl="1"/>
            <a:r>
              <a:rPr lang="en-IN" sz="1800" dirty="0">
                <a:latin typeface="ff7"/>
              </a:rPr>
              <a:t>In the existing system, practical use of various collected data is time consuming.</a:t>
            </a:r>
          </a:p>
          <a:p>
            <a:endParaRPr lang="en-IN" dirty="0"/>
          </a:p>
        </p:txBody>
      </p:sp>
    </p:spTree>
    <p:extLst>
      <p:ext uri="{BB962C8B-B14F-4D97-AF65-F5344CB8AC3E}">
        <p14:creationId xmlns:p14="http://schemas.microsoft.com/office/powerpoint/2010/main" val="264007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1DF7-2400-484E-A69B-D3CEBDB91281}"/>
              </a:ext>
            </a:extLst>
          </p:cNvPr>
          <p:cNvSpPr>
            <a:spLocks noGrp="1"/>
          </p:cNvSpPr>
          <p:nvPr>
            <p:ph type="title"/>
          </p:nvPr>
        </p:nvSpPr>
        <p:spPr/>
        <p:txBody>
          <a:bodyPr/>
          <a:lstStyle/>
          <a:p>
            <a:pPr algn="ctr"/>
            <a:r>
              <a:rPr lang="en-US" sz="3600" b="0" i="0" dirty="0">
                <a:solidFill>
                  <a:schemeClr val="bg1"/>
                </a:solidFill>
                <a:effectLst/>
                <a:latin typeface="Copperplate Gothic Bold" panose="020E0705020206020404" pitchFamily="34" charset="0"/>
              </a:rPr>
              <a:t>objective</a:t>
            </a:r>
            <a:r>
              <a:rPr lang="en-US" dirty="0">
                <a:latin typeface="Copperplate Gothic Bold" panose="020E0705020206020404" pitchFamily="34" charset="0"/>
              </a:rPr>
              <a:t> </a:t>
            </a:r>
            <a:endParaRPr lang="en-IN" dirty="0">
              <a:latin typeface="Copperplate Gothic Bold" panose="020E0705020206020404" pitchFamily="34" charset="0"/>
            </a:endParaRPr>
          </a:p>
        </p:txBody>
      </p:sp>
      <p:sp>
        <p:nvSpPr>
          <p:cNvPr id="3" name="Content Placeholder 2">
            <a:extLst>
              <a:ext uri="{FF2B5EF4-FFF2-40B4-BE49-F238E27FC236}">
                <a16:creationId xmlns:a16="http://schemas.microsoft.com/office/drawing/2014/main" id="{E3DE0375-02E3-431E-8A92-19463548373B}"/>
              </a:ext>
            </a:extLst>
          </p:cNvPr>
          <p:cNvSpPr>
            <a:spLocks noGrp="1"/>
          </p:cNvSpPr>
          <p:nvPr>
            <p:ph idx="1"/>
          </p:nvPr>
        </p:nvSpPr>
        <p:spPr>
          <a:xfrm>
            <a:off x="1590892" y="2650922"/>
            <a:ext cx="8825659" cy="3706206"/>
          </a:xfrm>
        </p:spPr>
        <p:txBody>
          <a:bodyPr>
            <a:normAutofit fontScale="92500" lnSpcReduction="10000"/>
          </a:bodyPr>
          <a:lstStyle/>
          <a:p>
            <a:pPr marL="0" indent="0" algn="l">
              <a:buNone/>
            </a:pPr>
            <a:r>
              <a:rPr lang="en-US" dirty="0">
                <a:latin typeface="Arial Rounded MT Bold" panose="020F0704030504030204" pitchFamily="34" charset="0"/>
              </a:rPr>
              <a:t>The health problem is the gap between an acceptable or desirable health status and the current status.</a:t>
            </a:r>
            <a:endParaRPr lang="en-US" b="0" i="0" dirty="0">
              <a:solidFill>
                <a:srgbClr val="000000"/>
              </a:solidFill>
              <a:effectLst/>
              <a:latin typeface="Arial Rounded MT Bold" panose="020F0704030504030204" pitchFamily="34" charset="0"/>
            </a:endParaRPr>
          </a:p>
          <a:p>
            <a:pPr algn="l"/>
            <a:r>
              <a:rPr lang="en-US" b="0" i="0" dirty="0">
                <a:solidFill>
                  <a:srgbClr val="000000"/>
                </a:solidFill>
                <a:effectLst/>
                <a:latin typeface="ff7"/>
              </a:rPr>
              <a:t>To develop machine learning model to predict future possibility of disease by implementing </a:t>
            </a:r>
            <a:r>
              <a:rPr lang="en-US" dirty="0">
                <a:solidFill>
                  <a:srgbClr val="000000"/>
                </a:solidFill>
                <a:latin typeface="ff7"/>
              </a:rPr>
              <a:t>suitable Machine Learning Algorithms</a:t>
            </a:r>
            <a:r>
              <a:rPr lang="en-US" b="0" i="0" dirty="0">
                <a:solidFill>
                  <a:srgbClr val="000000"/>
                </a:solidFill>
                <a:effectLst/>
                <a:latin typeface="ff7"/>
              </a:rPr>
              <a:t>. </a:t>
            </a:r>
            <a:endParaRPr lang="en-US" dirty="0">
              <a:solidFill>
                <a:srgbClr val="000000"/>
              </a:solidFill>
              <a:latin typeface="ff7"/>
            </a:endParaRPr>
          </a:p>
          <a:p>
            <a:pPr algn="l"/>
            <a:r>
              <a:rPr lang="en-US" dirty="0">
                <a:latin typeface="ff7"/>
              </a:rPr>
              <a:t>Integration of clinical decision support with computer-based patient records could reduce medical errors, enhance patient safety, decease unwanted practice variation and improve practice outcome which can help significantly improve the quality of clinical decisions </a:t>
            </a:r>
          </a:p>
          <a:p>
            <a:pPr algn="l"/>
            <a:r>
              <a:rPr lang="en-US" dirty="0">
                <a:latin typeface="ff7"/>
              </a:rPr>
              <a:t>to develop an Intelligent Diagnosis System using the data mining modelling technique &amp; Integrate doctors and patients via interacting and user-friendly interface so that Patient can easily utilize in emergency situations. </a:t>
            </a:r>
          </a:p>
          <a:p>
            <a:pPr algn="l"/>
            <a:r>
              <a:rPr lang="en-US" dirty="0">
                <a:latin typeface="ff7"/>
              </a:rPr>
              <a:t> Hospitals must also minimize the cost of clinical tests. They can achieve these results by employing support systems.</a:t>
            </a:r>
            <a:endParaRPr lang="en-US" b="0" i="0" dirty="0">
              <a:solidFill>
                <a:srgbClr val="000000"/>
              </a:solidFill>
              <a:effectLst/>
              <a:latin typeface="ff7"/>
            </a:endParaRPr>
          </a:p>
        </p:txBody>
      </p:sp>
    </p:spTree>
    <p:extLst>
      <p:ext uri="{BB962C8B-B14F-4D97-AF65-F5344CB8AC3E}">
        <p14:creationId xmlns:p14="http://schemas.microsoft.com/office/powerpoint/2010/main" val="4168795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4BE98060-176B-4868-93D7-03BD54DDE61A}"/>
              </a:ext>
            </a:extLst>
          </p:cNvPr>
          <p:cNvSpPr>
            <a:spLocks noGrp="1"/>
          </p:cNvSpPr>
          <p:nvPr>
            <p:ph type="title"/>
          </p:nvPr>
        </p:nvSpPr>
        <p:spPr>
          <a:xfrm>
            <a:off x="1154954" y="973668"/>
            <a:ext cx="8761413" cy="706964"/>
          </a:xfrm>
        </p:spPr>
        <p:txBody>
          <a:bodyPr/>
          <a:lstStyle/>
          <a:p>
            <a:pPr algn="ctr"/>
            <a:r>
              <a:rPr lang="en-IN" dirty="0">
                <a:latin typeface="Copperplate Gothic Bold" panose="020E0705020206020404" pitchFamily="34" charset="0"/>
              </a:rPr>
              <a:t>Idea/Approach</a:t>
            </a:r>
          </a:p>
        </p:txBody>
      </p:sp>
      <p:sp>
        <p:nvSpPr>
          <p:cNvPr id="20" name="Content Placeholder 2">
            <a:extLst>
              <a:ext uri="{FF2B5EF4-FFF2-40B4-BE49-F238E27FC236}">
                <a16:creationId xmlns:a16="http://schemas.microsoft.com/office/drawing/2014/main" id="{21647A34-A03F-43C2-B861-751138315662}"/>
              </a:ext>
            </a:extLst>
          </p:cNvPr>
          <p:cNvSpPr>
            <a:spLocks noGrp="1"/>
          </p:cNvSpPr>
          <p:nvPr>
            <p:ph idx="1"/>
          </p:nvPr>
        </p:nvSpPr>
        <p:spPr>
          <a:xfrm>
            <a:off x="859906" y="2368608"/>
            <a:ext cx="10472187" cy="2497007"/>
          </a:xfrm>
        </p:spPr>
        <p:txBody>
          <a:bodyPr>
            <a:normAutofit/>
          </a:bodyPr>
          <a:lstStyle/>
          <a:p>
            <a:pPr>
              <a:lnSpc>
                <a:spcPct val="107000"/>
              </a:lnSpc>
              <a:spcAft>
                <a:spcPts val="800"/>
              </a:spcAft>
            </a:pPr>
            <a:r>
              <a:rPr lang="en-IN" dirty="0">
                <a:solidFill>
                  <a:srgbClr val="000000"/>
                </a:solidFill>
                <a:effectLst/>
                <a:latin typeface="ff7"/>
                <a:ea typeface="Times New Roman" panose="02020603050405020304" pitchFamily="18" charset="0"/>
                <a:cs typeface="Calibri" panose="020F0502020204030204" pitchFamily="34" charset="0"/>
              </a:rPr>
              <a:t>The main purpose of this exercise is to forecast Disease using the patients Medical data set attributes. The system proposed was developed to classify people with </a:t>
            </a:r>
            <a:r>
              <a:rPr lang="en-IN" dirty="0">
                <a:solidFill>
                  <a:srgbClr val="000000"/>
                </a:solidFill>
                <a:latin typeface="ff7"/>
                <a:ea typeface="Times New Roman" panose="02020603050405020304" pitchFamily="18" charset="0"/>
                <a:cs typeface="Calibri" panose="020F0502020204030204" pitchFamily="34" charset="0"/>
              </a:rPr>
              <a:t>s</a:t>
            </a:r>
            <a:r>
              <a:rPr lang="en-IN" dirty="0">
                <a:solidFill>
                  <a:srgbClr val="000000"/>
                </a:solidFill>
                <a:effectLst/>
                <a:latin typeface="ff7"/>
                <a:ea typeface="Times New Roman" panose="02020603050405020304" pitchFamily="18" charset="0"/>
                <a:cs typeface="Calibri" panose="020F0502020204030204" pitchFamily="34" charset="0"/>
              </a:rPr>
              <a:t>uffering  from Diseases and healthy individuals. The efficiency of various predictive models for the diagnosis of disease have been evaluated on complete and selected apps. The commonly used computer modules generate a detailed report using a powerful predictor algorithm using </a:t>
            </a:r>
            <a:r>
              <a:rPr lang="en-IN" dirty="0">
                <a:solidFill>
                  <a:srgbClr val="000000"/>
                </a:solidFill>
                <a:latin typeface="ff7"/>
                <a:ea typeface="Times New Roman" panose="02020603050405020304" pitchFamily="18" charset="0"/>
                <a:cs typeface="Calibri" panose="020F0502020204030204" pitchFamily="34" charset="0"/>
              </a:rPr>
              <a:t>E</a:t>
            </a:r>
            <a:r>
              <a:rPr lang="en-IN" dirty="0">
                <a:solidFill>
                  <a:srgbClr val="000000"/>
                </a:solidFill>
                <a:effectLst/>
                <a:latin typeface="ff7"/>
                <a:ea typeface="Times New Roman" panose="02020603050405020304" pitchFamily="18" charset="0"/>
                <a:cs typeface="Calibri" panose="020F0502020204030204" pitchFamily="34" charset="0"/>
              </a:rPr>
              <a:t>nsemble approach that give highly accurate model regarding patients safety.</a:t>
            </a:r>
          </a:p>
          <a:p>
            <a:pPr>
              <a:lnSpc>
                <a:spcPct val="107000"/>
              </a:lnSpc>
              <a:spcAft>
                <a:spcPts val="800"/>
              </a:spcAft>
            </a:pPr>
            <a:r>
              <a:rPr lang="en-IN" dirty="0">
                <a:solidFill>
                  <a:srgbClr val="000000"/>
                </a:solidFill>
                <a:effectLst/>
                <a:latin typeface="ff7"/>
                <a:ea typeface="Times New Roman" panose="02020603050405020304" pitchFamily="18" charset="0"/>
                <a:cs typeface="Calibri" panose="020F0502020204030204" pitchFamily="34" charset="0"/>
              </a:rPr>
              <a:t>The main goals of the present framework are to evaluate and test patients with condition results and new patient diseases in order to evaluate the potential for a particular person to develop any type of disorder.</a:t>
            </a:r>
            <a:endParaRPr lang="en-IN" dirty="0">
              <a:effectLst/>
              <a:latin typeface="ff7"/>
              <a:ea typeface="Calibri" panose="020F0502020204030204" pitchFamily="34" charset="0"/>
              <a:cs typeface="Times New Roman" panose="02020603050405020304" pitchFamily="18" charset="0"/>
            </a:endParaRPr>
          </a:p>
          <a:p>
            <a:endParaRPr lang="en-IN" dirty="0"/>
          </a:p>
        </p:txBody>
      </p:sp>
      <p:sp>
        <p:nvSpPr>
          <p:cNvPr id="21" name="Rectangle 20">
            <a:extLst>
              <a:ext uri="{FF2B5EF4-FFF2-40B4-BE49-F238E27FC236}">
                <a16:creationId xmlns:a16="http://schemas.microsoft.com/office/drawing/2014/main" id="{CB4EEB1A-F18F-4B8A-BD9B-99DBFF0C9712}"/>
              </a:ext>
            </a:extLst>
          </p:cNvPr>
          <p:cNvSpPr/>
          <p:nvPr/>
        </p:nvSpPr>
        <p:spPr>
          <a:xfrm>
            <a:off x="2037251" y="5143283"/>
            <a:ext cx="1144945" cy="1023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Medical datasets</a:t>
            </a:r>
          </a:p>
        </p:txBody>
      </p:sp>
      <p:sp>
        <p:nvSpPr>
          <p:cNvPr id="22" name="Oval 21">
            <a:extLst>
              <a:ext uri="{FF2B5EF4-FFF2-40B4-BE49-F238E27FC236}">
                <a16:creationId xmlns:a16="http://schemas.microsoft.com/office/drawing/2014/main" id="{320F6952-D676-4151-AEBA-739DBAE73399}"/>
              </a:ext>
            </a:extLst>
          </p:cNvPr>
          <p:cNvSpPr/>
          <p:nvPr/>
        </p:nvSpPr>
        <p:spPr>
          <a:xfrm>
            <a:off x="449212" y="5218323"/>
            <a:ext cx="1144944" cy="8733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Real world</a:t>
            </a:r>
          </a:p>
        </p:txBody>
      </p:sp>
      <p:sp>
        <p:nvSpPr>
          <p:cNvPr id="23" name="Rectangle 22">
            <a:extLst>
              <a:ext uri="{FF2B5EF4-FFF2-40B4-BE49-F238E27FC236}">
                <a16:creationId xmlns:a16="http://schemas.microsoft.com/office/drawing/2014/main" id="{08AAA065-EA26-4A3E-BE0D-59B527DADD28}"/>
              </a:ext>
            </a:extLst>
          </p:cNvPr>
          <p:cNvSpPr/>
          <p:nvPr/>
        </p:nvSpPr>
        <p:spPr>
          <a:xfrm>
            <a:off x="3787070" y="5143284"/>
            <a:ext cx="1748590" cy="1023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Data </a:t>
            </a:r>
            <a:r>
              <a:rPr lang="en-IN" dirty="0">
                <a:solidFill>
                  <a:schemeClr val="bg1"/>
                </a:solidFill>
                <a:latin typeface="Google Sans"/>
              </a:rPr>
              <a:t>P</a:t>
            </a:r>
            <a:r>
              <a:rPr lang="en-IN" b="0" i="0" dirty="0">
                <a:solidFill>
                  <a:schemeClr val="bg1"/>
                </a:solidFill>
                <a:effectLst/>
                <a:latin typeface="Google Sans"/>
              </a:rPr>
              <a:t>re-Processing</a:t>
            </a:r>
          </a:p>
          <a:p>
            <a:pPr algn="ctr"/>
            <a:r>
              <a:rPr lang="en-IN" dirty="0">
                <a:solidFill>
                  <a:schemeClr val="bg1"/>
                </a:solidFill>
                <a:latin typeface="Google Sans"/>
              </a:rPr>
              <a:t>(Data Mining)</a:t>
            </a:r>
            <a:endParaRPr lang="en-IN" dirty="0">
              <a:solidFill>
                <a:schemeClr val="bg1"/>
              </a:solidFill>
            </a:endParaRPr>
          </a:p>
        </p:txBody>
      </p:sp>
      <p:sp>
        <p:nvSpPr>
          <p:cNvPr id="24" name="Rectangle 23">
            <a:extLst>
              <a:ext uri="{FF2B5EF4-FFF2-40B4-BE49-F238E27FC236}">
                <a16:creationId xmlns:a16="http://schemas.microsoft.com/office/drawing/2014/main" id="{8EF6D74C-3A8E-4F9B-A790-C891288FE0F5}"/>
              </a:ext>
            </a:extLst>
          </p:cNvPr>
          <p:cNvSpPr/>
          <p:nvPr/>
        </p:nvSpPr>
        <p:spPr>
          <a:xfrm>
            <a:off x="5983703" y="4991580"/>
            <a:ext cx="1717833" cy="1326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Features Selection</a:t>
            </a:r>
          </a:p>
          <a:p>
            <a:pPr algn="ctr"/>
            <a:r>
              <a:rPr lang="en-IN" dirty="0"/>
              <a:t>(machine learning)</a:t>
            </a:r>
          </a:p>
        </p:txBody>
      </p:sp>
      <p:sp>
        <p:nvSpPr>
          <p:cNvPr id="25" name="Rectangle 24">
            <a:extLst>
              <a:ext uri="{FF2B5EF4-FFF2-40B4-BE49-F238E27FC236}">
                <a16:creationId xmlns:a16="http://schemas.microsoft.com/office/drawing/2014/main" id="{49C70F3E-6FF0-4E56-A0E4-454F6E25418F}"/>
              </a:ext>
            </a:extLst>
          </p:cNvPr>
          <p:cNvSpPr/>
          <p:nvPr/>
        </p:nvSpPr>
        <p:spPr>
          <a:xfrm>
            <a:off x="8321126" y="5135422"/>
            <a:ext cx="1716602" cy="1023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Learning &amp; testing</a:t>
            </a:r>
          </a:p>
        </p:txBody>
      </p:sp>
      <p:sp>
        <p:nvSpPr>
          <p:cNvPr id="26" name="Oval 25">
            <a:extLst>
              <a:ext uri="{FF2B5EF4-FFF2-40B4-BE49-F238E27FC236}">
                <a16:creationId xmlns:a16="http://schemas.microsoft.com/office/drawing/2014/main" id="{C2AAF8B8-4991-41C5-9E11-1B49CCD73521}"/>
              </a:ext>
            </a:extLst>
          </p:cNvPr>
          <p:cNvSpPr/>
          <p:nvPr/>
        </p:nvSpPr>
        <p:spPr>
          <a:xfrm>
            <a:off x="10411326" y="5180799"/>
            <a:ext cx="1493240" cy="948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Analysis &amp; Result</a:t>
            </a:r>
          </a:p>
        </p:txBody>
      </p:sp>
      <p:cxnSp>
        <p:nvCxnSpPr>
          <p:cNvPr id="27" name="Straight Arrow Connector 26">
            <a:extLst>
              <a:ext uri="{FF2B5EF4-FFF2-40B4-BE49-F238E27FC236}">
                <a16:creationId xmlns:a16="http://schemas.microsoft.com/office/drawing/2014/main" id="{3A74218E-2AC2-4000-B102-1F0065A358E0}"/>
              </a:ext>
            </a:extLst>
          </p:cNvPr>
          <p:cNvCxnSpPr>
            <a:stCxn id="22" idx="6"/>
            <a:endCxn id="21" idx="1"/>
          </p:cNvCxnSpPr>
          <p:nvPr/>
        </p:nvCxnSpPr>
        <p:spPr>
          <a:xfrm>
            <a:off x="1594156" y="5655012"/>
            <a:ext cx="443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0BD2768-D6B7-4FCC-BBA9-BACE5DD8C2DF}"/>
              </a:ext>
            </a:extLst>
          </p:cNvPr>
          <p:cNvCxnSpPr>
            <a:stCxn id="21" idx="3"/>
            <a:endCxn id="23" idx="1"/>
          </p:cNvCxnSpPr>
          <p:nvPr/>
        </p:nvCxnSpPr>
        <p:spPr>
          <a:xfrm>
            <a:off x="3182196" y="5655012"/>
            <a:ext cx="60487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171DE4D-F272-4309-BCFC-7EB7F0CA3CD0}"/>
              </a:ext>
            </a:extLst>
          </p:cNvPr>
          <p:cNvCxnSpPr>
            <a:cxnSpLocks/>
          </p:cNvCxnSpPr>
          <p:nvPr/>
        </p:nvCxnSpPr>
        <p:spPr>
          <a:xfrm flipV="1">
            <a:off x="5423364" y="5647151"/>
            <a:ext cx="56033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783AB32-9DA4-46A9-9505-251F677A0DCA}"/>
              </a:ext>
            </a:extLst>
          </p:cNvPr>
          <p:cNvCxnSpPr>
            <a:cxnSpLocks/>
          </p:cNvCxnSpPr>
          <p:nvPr/>
        </p:nvCxnSpPr>
        <p:spPr>
          <a:xfrm>
            <a:off x="7573199" y="5655008"/>
            <a:ext cx="7479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45D720E-2C53-456E-9639-480BCD1ED1E7}"/>
              </a:ext>
            </a:extLst>
          </p:cNvPr>
          <p:cNvCxnSpPr>
            <a:stCxn id="25" idx="3"/>
            <a:endCxn id="26" idx="2"/>
          </p:cNvCxnSpPr>
          <p:nvPr/>
        </p:nvCxnSpPr>
        <p:spPr>
          <a:xfrm>
            <a:off x="10037728" y="5647151"/>
            <a:ext cx="373598" cy="7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926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C2EB14-37CF-4598-816F-E4EDEFB7B33B}"/>
              </a:ext>
            </a:extLst>
          </p:cNvPr>
          <p:cNvSpPr txBox="1"/>
          <p:nvPr/>
        </p:nvSpPr>
        <p:spPr>
          <a:xfrm>
            <a:off x="6964195" y="444020"/>
            <a:ext cx="3371096" cy="492443"/>
          </a:xfrm>
          <a:prstGeom prst="rect">
            <a:avLst/>
          </a:prstGeom>
          <a:noFill/>
        </p:spPr>
        <p:txBody>
          <a:bodyPr wrap="square" rtlCol="0">
            <a:spAutoFit/>
          </a:bodyPr>
          <a:lstStyle/>
          <a:p>
            <a:r>
              <a:rPr lang="en-US" sz="2600" u="sng" dirty="0">
                <a:latin typeface="Copperplate Gothic Bold" panose="020E0705020206020404" pitchFamily="34" charset="0"/>
              </a:rPr>
              <a:t>PATIENT Module </a:t>
            </a:r>
            <a:endParaRPr lang="en-IN" sz="2600" u="sng" dirty="0">
              <a:latin typeface="Copperplate Gothic Bold" panose="020E0705020206020404" pitchFamily="34" charset="0"/>
            </a:endParaRPr>
          </a:p>
        </p:txBody>
      </p:sp>
      <p:sp>
        <p:nvSpPr>
          <p:cNvPr id="3" name="Rectangle 2">
            <a:extLst>
              <a:ext uri="{FF2B5EF4-FFF2-40B4-BE49-F238E27FC236}">
                <a16:creationId xmlns:a16="http://schemas.microsoft.com/office/drawing/2014/main" id="{DF4DADC2-99A5-492B-8F3E-A1AD24CC2230}"/>
              </a:ext>
            </a:extLst>
          </p:cNvPr>
          <p:cNvSpPr/>
          <p:nvPr/>
        </p:nvSpPr>
        <p:spPr>
          <a:xfrm>
            <a:off x="128327" y="1415441"/>
            <a:ext cx="5577150" cy="764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all patient details and their medical history</a:t>
            </a:r>
          </a:p>
        </p:txBody>
      </p:sp>
      <p:sp>
        <p:nvSpPr>
          <p:cNvPr id="4" name="Rectangle 3">
            <a:extLst>
              <a:ext uri="{FF2B5EF4-FFF2-40B4-BE49-F238E27FC236}">
                <a16:creationId xmlns:a16="http://schemas.microsoft.com/office/drawing/2014/main" id="{1C1109AC-7F9A-4160-9464-DE634214BF9B}"/>
              </a:ext>
            </a:extLst>
          </p:cNvPr>
          <p:cNvSpPr/>
          <p:nvPr/>
        </p:nvSpPr>
        <p:spPr>
          <a:xfrm>
            <a:off x="128328" y="2337082"/>
            <a:ext cx="5577150" cy="653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 and Check all attributes of patients</a:t>
            </a:r>
            <a:endParaRPr lang="en-IN" dirty="0"/>
          </a:p>
        </p:txBody>
      </p:sp>
      <p:sp>
        <p:nvSpPr>
          <p:cNvPr id="5" name="Rectangle 4">
            <a:extLst>
              <a:ext uri="{FF2B5EF4-FFF2-40B4-BE49-F238E27FC236}">
                <a16:creationId xmlns:a16="http://schemas.microsoft.com/office/drawing/2014/main" id="{316DFAA9-337A-49BE-BDCB-5BB7676D9E76}"/>
              </a:ext>
            </a:extLst>
          </p:cNvPr>
          <p:cNvSpPr/>
          <p:nvPr/>
        </p:nvSpPr>
        <p:spPr>
          <a:xfrm>
            <a:off x="128327" y="4022543"/>
            <a:ext cx="5577150" cy="653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result give proper advice to patients </a:t>
            </a:r>
            <a:endParaRPr lang="en-IN" dirty="0"/>
          </a:p>
        </p:txBody>
      </p:sp>
      <p:cxnSp>
        <p:nvCxnSpPr>
          <p:cNvPr id="6" name="Straight Connector 5">
            <a:extLst>
              <a:ext uri="{FF2B5EF4-FFF2-40B4-BE49-F238E27FC236}">
                <a16:creationId xmlns:a16="http://schemas.microsoft.com/office/drawing/2014/main" id="{2BFC8851-0405-4CB2-8346-C4FB7B2A726A}"/>
              </a:ext>
            </a:extLst>
          </p:cNvPr>
          <p:cNvCxnSpPr>
            <a:cxnSpLocks/>
          </p:cNvCxnSpPr>
          <p:nvPr/>
        </p:nvCxnSpPr>
        <p:spPr>
          <a:xfrm>
            <a:off x="5936315" y="1057275"/>
            <a:ext cx="0" cy="4137197"/>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4C8F8F8-5FD9-41CB-BB16-527CE43FCB96}"/>
              </a:ext>
            </a:extLst>
          </p:cNvPr>
          <p:cNvSpPr/>
          <p:nvPr/>
        </p:nvSpPr>
        <p:spPr>
          <a:xfrm>
            <a:off x="6171189" y="2346646"/>
            <a:ext cx="5715499" cy="634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already registered, view and update details</a:t>
            </a:r>
            <a:endParaRPr lang="en-IN" dirty="0"/>
          </a:p>
        </p:txBody>
      </p:sp>
      <p:sp>
        <p:nvSpPr>
          <p:cNvPr id="8" name="Rectangle 7">
            <a:extLst>
              <a:ext uri="{FF2B5EF4-FFF2-40B4-BE49-F238E27FC236}">
                <a16:creationId xmlns:a16="http://schemas.microsoft.com/office/drawing/2014/main" id="{359F34D4-3835-424B-AB37-3AFC62937AE8}"/>
              </a:ext>
            </a:extLst>
          </p:cNvPr>
          <p:cNvSpPr/>
          <p:nvPr/>
        </p:nvSpPr>
        <p:spPr>
          <a:xfrm>
            <a:off x="6171188" y="3232182"/>
            <a:ext cx="5677906" cy="634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consultation based on the result</a:t>
            </a:r>
            <a:endParaRPr lang="en-IN" dirty="0"/>
          </a:p>
        </p:txBody>
      </p:sp>
      <p:sp>
        <p:nvSpPr>
          <p:cNvPr id="9" name="Rectangle 8">
            <a:extLst>
              <a:ext uri="{FF2B5EF4-FFF2-40B4-BE49-F238E27FC236}">
                <a16:creationId xmlns:a16="http://schemas.microsoft.com/office/drawing/2014/main" id="{9E71F287-A6F1-41C4-9489-30E3DE03DCD5}"/>
              </a:ext>
            </a:extLst>
          </p:cNvPr>
          <p:cNvSpPr/>
          <p:nvPr/>
        </p:nvSpPr>
        <p:spPr>
          <a:xfrm>
            <a:off x="143381" y="5435654"/>
            <a:ext cx="11705713" cy="1009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Attributes required:- age, sex, chest pain, rest blood pressure, cholesterol level, diabetes, ECG, max </a:t>
            </a:r>
          </a:p>
          <a:p>
            <a:r>
              <a:rPr lang="en-US" dirty="0"/>
              <a:t>                                   heart range, angina, old peak, sis lope,  blood vessels, thalassemia and many more.</a:t>
            </a:r>
          </a:p>
          <a:p>
            <a:endParaRPr lang="en-IN" dirty="0"/>
          </a:p>
        </p:txBody>
      </p:sp>
      <p:sp>
        <p:nvSpPr>
          <p:cNvPr id="10" name="TextBox 9">
            <a:extLst>
              <a:ext uri="{FF2B5EF4-FFF2-40B4-BE49-F238E27FC236}">
                <a16:creationId xmlns:a16="http://schemas.microsoft.com/office/drawing/2014/main" id="{2A02C6BC-1256-4604-831F-DC2DED39A067}"/>
              </a:ext>
            </a:extLst>
          </p:cNvPr>
          <p:cNvSpPr txBox="1"/>
          <p:nvPr/>
        </p:nvSpPr>
        <p:spPr>
          <a:xfrm>
            <a:off x="1432045" y="509335"/>
            <a:ext cx="3371096" cy="492443"/>
          </a:xfrm>
          <a:prstGeom prst="rect">
            <a:avLst/>
          </a:prstGeom>
          <a:noFill/>
        </p:spPr>
        <p:txBody>
          <a:bodyPr wrap="square" rtlCol="0">
            <a:spAutoFit/>
          </a:bodyPr>
          <a:lstStyle/>
          <a:p>
            <a:r>
              <a:rPr lang="en-US" sz="2600" u="sng" dirty="0">
                <a:latin typeface="Copperplate Gothic Bold" panose="020E0705020206020404" pitchFamily="34" charset="0"/>
              </a:rPr>
              <a:t>DOCTOR Module </a:t>
            </a:r>
            <a:endParaRPr lang="en-IN" sz="2600" u="sng" dirty="0">
              <a:latin typeface="Copperplate Gothic Bold" panose="020E0705020206020404" pitchFamily="34" charset="0"/>
            </a:endParaRPr>
          </a:p>
        </p:txBody>
      </p:sp>
      <p:sp>
        <p:nvSpPr>
          <p:cNvPr id="11" name="Rectangle 10">
            <a:extLst>
              <a:ext uri="{FF2B5EF4-FFF2-40B4-BE49-F238E27FC236}">
                <a16:creationId xmlns:a16="http://schemas.microsoft.com/office/drawing/2014/main" id="{0084FC4E-1F12-455F-929A-0734DC5868CA}"/>
              </a:ext>
            </a:extLst>
          </p:cNvPr>
          <p:cNvSpPr/>
          <p:nvPr/>
        </p:nvSpPr>
        <p:spPr>
          <a:xfrm>
            <a:off x="128328" y="3102077"/>
            <a:ext cx="5577150" cy="76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result is display on a screen whether the person is suffering or not from any diseases.</a:t>
            </a:r>
          </a:p>
        </p:txBody>
      </p:sp>
      <p:sp>
        <p:nvSpPr>
          <p:cNvPr id="12" name="Rectangle 11">
            <a:extLst>
              <a:ext uri="{FF2B5EF4-FFF2-40B4-BE49-F238E27FC236}">
                <a16:creationId xmlns:a16="http://schemas.microsoft.com/office/drawing/2014/main" id="{557A680F-33A8-4D91-A088-C12778AE17BF}"/>
              </a:ext>
            </a:extLst>
          </p:cNvPr>
          <p:cNvSpPr/>
          <p:nvPr/>
        </p:nvSpPr>
        <p:spPr>
          <a:xfrm>
            <a:off x="6171188" y="4032107"/>
            <a:ext cx="5659108" cy="634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 emergency situation, give instant treatment methods at anywhere by own.</a:t>
            </a:r>
          </a:p>
        </p:txBody>
      </p:sp>
      <p:sp>
        <p:nvSpPr>
          <p:cNvPr id="13" name="Rectangle 12">
            <a:extLst>
              <a:ext uri="{FF2B5EF4-FFF2-40B4-BE49-F238E27FC236}">
                <a16:creationId xmlns:a16="http://schemas.microsoft.com/office/drawing/2014/main" id="{1291D90C-DA7B-4816-B8D0-DC9B4F6A926E}"/>
              </a:ext>
            </a:extLst>
          </p:cNvPr>
          <p:cNvSpPr/>
          <p:nvPr/>
        </p:nvSpPr>
        <p:spPr>
          <a:xfrm>
            <a:off x="6171189" y="1401021"/>
            <a:ext cx="5715499" cy="764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 and upload details</a:t>
            </a:r>
            <a:endParaRPr lang="en-IN" dirty="0"/>
          </a:p>
        </p:txBody>
      </p:sp>
    </p:spTree>
    <p:extLst>
      <p:ext uri="{BB962C8B-B14F-4D97-AF65-F5344CB8AC3E}">
        <p14:creationId xmlns:p14="http://schemas.microsoft.com/office/powerpoint/2010/main" val="2173148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4DFE-8DDE-4F7E-A3F0-CC9D1EDC0B8E}"/>
              </a:ext>
            </a:extLst>
          </p:cNvPr>
          <p:cNvSpPr>
            <a:spLocks noGrp="1"/>
          </p:cNvSpPr>
          <p:nvPr>
            <p:ph type="title"/>
          </p:nvPr>
        </p:nvSpPr>
        <p:spPr/>
        <p:txBody>
          <a:bodyPr/>
          <a:lstStyle/>
          <a:p>
            <a:pPr algn="ctr"/>
            <a:r>
              <a:rPr lang="en-IN" b="1" i="0" dirty="0">
                <a:solidFill>
                  <a:schemeClr val="bg1"/>
                </a:solidFill>
                <a:effectLst/>
                <a:latin typeface="Copperplate Gothic Bold" panose="020E0705020206020404" pitchFamily="34" charset="0"/>
              </a:rPr>
              <a:t>Augmented Diagnosis</a:t>
            </a:r>
          </a:p>
        </p:txBody>
      </p:sp>
      <p:sp>
        <p:nvSpPr>
          <p:cNvPr id="3" name="Content Placeholder 2">
            <a:extLst>
              <a:ext uri="{FF2B5EF4-FFF2-40B4-BE49-F238E27FC236}">
                <a16:creationId xmlns:a16="http://schemas.microsoft.com/office/drawing/2014/main" id="{7BF12D3E-FCEA-49FB-8151-70FEE9F5D675}"/>
              </a:ext>
            </a:extLst>
          </p:cNvPr>
          <p:cNvSpPr>
            <a:spLocks noGrp="1"/>
          </p:cNvSpPr>
          <p:nvPr>
            <p:ph idx="1"/>
          </p:nvPr>
        </p:nvSpPr>
        <p:spPr/>
        <p:txBody>
          <a:bodyPr/>
          <a:lstStyle/>
          <a:p>
            <a:r>
              <a:rPr lang="en-US" dirty="0">
                <a:solidFill>
                  <a:srgbClr val="140D0D"/>
                </a:solidFill>
                <a:latin typeface="Raleway"/>
              </a:rPr>
              <a:t>W</a:t>
            </a:r>
            <a:r>
              <a:rPr lang="en-US" b="0" i="0" dirty="0">
                <a:solidFill>
                  <a:srgbClr val="140D0D"/>
                </a:solidFill>
                <a:effectLst/>
                <a:latin typeface="Raleway"/>
              </a:rPr>
              <a:t>e have observed that some patients find it challenging to describe their symptoms to doctors accurately. </a:t>
            </a:r>
          </a:p>
          <a:p>
            <a:r>
              <a:rPr lang="en-US" b="0" i="0" dirty="0">
                <a:solidFill>
                  <a:srgbClr val="140D0D"/>
                </a:solidFill>
                <a:effectLst/>
                <a:latin typeface="Raleway"/>
              </a:rPr>
              <a:t>Using AR, patients will be able to express their symptoms better. The process will make it easier for doctors to determine their patients’ symptoms and accurately diagnose them.</a:t>
            </a:r>
          </a:p>
          <a:p>
            <a:r>
              <a:rPr lang="en-US" dirty="0">
                <a:solidFill>
                  <a:srgbClr val="140D0D"/>
                </a:solidFill>
                <a:latin typeface="Raleway"/>
              </a:rPr>
              <a:t>When patients not able to go the hospital, then how patients able to access any doctor appointment &amp; how doctor manage to give action according to patient health.</a:t>
            </a:r>
            <a:endParaRPr lang="en-IN" dirty="0"/>
          </a:p>
        </p:txBody>
      </p:sp>
    </p:spTree>
    <p:extLst>
      <p:ext uri="{BB962C8B-B14F-4D97-AF65-F5344CB8AC3E}">
        <p14:creationId xmlns:p14="http://schemas.microsoft.com/office/powerpoint/2010/main" val="1592321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683D7-1317-4E11-8E63-8342BB259399}"/>
              </a:ext>
            </a:extLst>
          </p:cNvPr>
          <p:cNvSpPr>
            <a:spLocks noGrp="1"/>
          </p:cNvSpPr>
          <p:nvPr>
            <p:ph type="title"/>
          </p:nvPr>
        </p:nvSpPr>
        <p:spPr>
          <a:xfrm>
            <a:off x="1082180" y="763398"/>
            <a:ext cx="9236279" cy="1501629"/>
          </a:xfrm>
        </p:spPr>
        <p:txBody>
          <a:bodyPr/>
          <a:lstStyle/>
          <a:p>
            <a:r>
              <a:rPr lang="en-US" b="1" i="0" dirty="0">
                <a:solidFill>
                  <a:schemeClr val="bg1"/>
                </a:solidFill>
                <a:effectLst/>
                <a:latin typeface="Copperplate Gothic Bold" panose="020E0705020206020404" pitchFamily="34" charset="0"/>
              </a:rPr>
              <a:t>What Do Patients Want in a Mobile Healthcare App?</a:t>
            </a:r>
            <a:br>
              <a:rPr lang="en-US" b="0" i="0" dirty="0">
                <a:solidFill>
                  <a:srgbClr val="ED1F26"/>
                </a:solidFill>
                <a:effectLst/>
                <a:latin typeface="Raleway"/>
              </a:rPr>
            </a:br>
            <a:endParaRPr lang="en-IN" dirty="0"/>
          </a:p>
        </p:txBody>
      </p:sp>
      <p:sp>
        <p:nvSpPr>
          <p:cNvPr id="3" name="Content Placeholder 2">
            <a:extLst>
              <a:ext uri="{FF2B5EF4-FFF2-40B4-BE49-F238E27FC236}">
                <a16:creationId xmlns:a16="http://schemas.microsoft.com/office/drawing/2014/main" id="{64643FE9-6E52-4D33-8078-A723A2C170EB}"/>
              </a:ext>
            </a:extLst>
          </p:cNvPr>
          <p:cNvSpPr>
            <a:spLocks noGrp="1"/>
          </p:cNvSpPr>
          <p:nvPr>
            <p:ph idx="1"/>
          </p:nvPr>
        </p:nvSpPr>
        <p:spPr>
          <a:xfrm>
            <a:off x="1154955" y="2603499"/>
            <a:ext cx="6940422" cy="3226850"/>
          </a:xfrm>
        </p:spPr>
        <p:txBody>
          <a:bodyPr>
            <a:normAutofit/>
          </a:bodyPr>
          <a:lstStyle/>
          <a:p>
            <a:r>
              <a:rPr lang="en-IN" b="1" i="0" dirty="0">
                <a:solidFill>
                  <a:srgbClr val="333333"/>
                </a:solidFill>
                <a:effectLst/>
                <a:latin typeface="Raleway"/>
              </a:rPr>
              <a:t>Easy Access to Functionalities</a:t>
            </a:r>
          </a:p>
          <a:p>
            <a:pPr algn="l"/>
            <a:r>
              <a:rPr lang="en-IN" b="1" i="0" dirty="0">
                <a:solidFill>
                  <a:srgbClr val="333333"/>
                </a:solidFill>
                <a:effectLst/>
                <a:latin typeface="Raleway"/>
              </a:rPr>
              <a:t>Detailed, Actionable Information</a:t>
            </a:r>
          </a:p>
          <a:p>
            <a:r>
              <a:rPr lang="en-IN" b="1" i="0" dirty="0">
                <a:solidFill>
                  <a:srgbClr val="333333"/>
                </a:solidFill>
                <a:effectLst/>
                <a:latin typeface="Raleway"/>
              </a:rPr>
              <a:t>Easy Communication with Professionals</a:t>
            </a:r>
          </a:p>
          <a:p>
            <a:r>
              <a:rPr lang="en-IN" b="1" i="0" dirty="0">
                <a:solidFill>
                  <a:srgbClr val="333333"/>
                </a:solidFill>
                <a:effectLst/>
                <a:latin typeface="Raleway"/>
              </a:rPr>
              <a:t>Patient Community</a:t>
            </a:r>
          </a:p>
          <a:p>
            <a:r>
              <a:rPr lang="en-US" b="1" i="0" dirty="0">
                <a:solidFill>
                  <a:srgbClr val="333333"/>
                </a:solidFill>
                <a:effectLst/>
                <a:latin typeface="Raleway"/>
              </a:rPr>
              <a:t>Simple Yet Amazing Digital Experience</a:t>
            </a:r>
          </a:p>
          <a:p>
            <a:r>
              <a:rPr lang="en-IN" b="1" i="0" dirty="0">
                <a:solidFill>
                  <a:srgbClr val="333333"/>
                </a:solidFill>
                <a:effectLst/>
                <a:latin typeface="Raleway"/>
              </a:rPr>
              <a:t>Integration with Wearable Devices</a:t>
            </a:r>
          </a:p>
          <a:p>
            <a:pPr marL="0" indent="0">
              <a:buNone/>
            </a:pPr>
            <a:br>
              <a:rPr lang="en-IN" dirty="0"/>
            </a:br>
            <a:endParaRPr lang="en-IN" dirty="0"/>
          </a:p>
        </p:txBody>
      </p:sp>
    </p:spTree>
    <p:extLst>
      <p:ext uri="{BB962C8B-B14F-4D97-AF65-F5344CB8AC3E}">
        <p14:creationId xmlns:p14="http://schemas.microsoft.com/office/powerpoint/2010/main" val="1613344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00E6-EE13-4A99-A232-75E1E645DF90}"/>
              </a:ext>
            </a:extLst>
          </p:cNvPr>
          <p:cNvSpPr>
            <a:spLocks noGrp="1"/>
          </p:cNvSpPr>
          <p:nvPr>
            <p:ph type="ctrTitle"/>
          </p:nvPr>
        </p:nvSpPr>
        <p:spPr>
          <a:xfrm>
            <a:off x="1406625" y="2550252"/>
            <a:ext cx="8825658" cy="1602298"/>
          </a:xfrm>
        </p:spPr>
        <p:txBody>
          <a:bodyPr/>
          <a:lstStyle/>
          <a:p>
            <a:pPr algn="ctr"/>
            <a:r>
              <a:rPr lang="en-US" sz="9600" dirty="0">
                <a:latin typeface="Copperplate Gothic Bold" panose="020E0705020206020404" pitchFamily="34" charset="0"/>
              </a:rPr>
              <a:t>Thank You </a:t>
            </a:r>
            <a:endParaRPr lang="en-IN" sz="9600" dirty="0">
              <a:latin typeface="Copperplate Gothic Bold" panose="020E0705020206020404" pitchFamily="34" charset="0"/>
            </a:endParaRPr>
          </a:p>
        </p:txBody>
      </p:sp>
    </p:spTree>
    <p:extLst>
      <p:ext uri="{BB962C8B-B14F-4D97-AF65-F5344CB8AC3E}">
        <p14:creationId xmlns:p14="http://schemas.microsoft.com/office/powerpoint/2010/main" val="2306081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{4ED53E56-A3FE-4212-A77C-2FCB74F7F01E}tf02900722</Template>
  <TotalTime>1029</TotalTime>
  <Words>572</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Arial Rounded MT Bold</vt:lpstr>
      <vt:lpstr>Century Gothic</vt:lpstr>
      <vt:lpstr>Copperplate Gothic Bold</vt:lpstr>
      <vt:lpstr>ff7</vt:lpstr>
      <vt:lpstr>Google Sans</vt:lpstr>
      <vt:lpstr>Raleway</vt:lpstr>
      <vt:lpstr>Wingdings 3</vt:lpstr>
      <vt:lpstr>Ion Boardroom</vt:lpstr>
      <vt:lpstr>Intelligent Diagnosis Model</vt:lpstr>
      <vt:lpstr>Our Existing System</vt:lpstr>
      <vt:lpstr>objective </vt:lpstr>
      <vt:lpstr>Idea/Approach</vt:lpstr>
      <vt:lpstr>PowerPoint Presentation</vt:lpstr>
      <vt:lpstr>Augmented Diagnosis</vt:lpstr>
      <vt:lpstr>What Do Patients Want in a Mobile Healthcare App?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diseases prediction system</dc:title>
  <dc:creator>Ankit Yadav</dc:creator>
  <cp:lastModifiedBy>Ankit Yadav</cp:lastModifiedBy>
  <cp:revision>50</cp:revision>
  <dcterms:created xsi:type="dcterms:W3CDTF">2021-01-19T17:40:38Z</dcterms:created>
  <dcterms:modified xsi:type="dcterms:W3CDTF">2021-06-23T14:13:52Z</dcterms:modified>
</cp:coreProperties>
</file>