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82" d="100"/>
          <a:sy n="82" d="100"/>
        </p:scale>
        <p:origin x="720" y="72"/>
      </p:cViewPr>
      <p:guideLst/>
    </p:cSldViewPr>
  </p:slideViewPr>
  <p:outlineViewPr>
    <p:cViewPr>
      <p:scale>
        <a:sx n="33" d="100"/>
        <a:sy n="33" d="100"/>
      </p:scale>
      <p:origin x="0" y="-2347"/>
    </p:cViewPr>
  </p:outlineViewPr>
  <p:notesTextViewPr>
    <p:cViewPr>
      <p:scale>
        <a:sx n="1" d="1"/>
        <a:sy n="1" d="1"/>
      </p:scale>
      <p:origin x="0" y="0"/>
    </p:cViewPr>
  </p:notesTextViewPr>
  <p:sorterViewPr>
    <p:cViewPr>
      <p:scale>
        <a:sx n="100" d="100"/>
        <a:sy n="100" d="100"/>
      </p:scale>
      <p:origin x="0" y="-3413"/>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834C5-DBDE-4BC1-983F-2052EE69227B}"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AE144-61C5-42C7-AAB8-E2463C5C053B}" type="slidenum">
              <a:rPr lang="en-IN" smtClean="0"/>
              <a:t>‹#›</a:t>
            </a:fld>
            <a:endParaRPr lang="en-IN"/>
          </a:p>
        </p:txBody>
      </p:sp>
    </p:spTree>
    <p:extLst>
      <p:ext uri="{BB962C8B-B14F-4D97-AF65-F5344CB8AC3E}">
        <p14:creationId xmlns:p14="http://schemas.microsoft.com/office/powerpoint/2010/main" val="304902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24AE144-61C5-42C7-AAB8-E2463C5C053B}" type="slidenum">
              <a:rPr lang="en-IN" smtClean="0"/>
              <a:t>17</a:t>
            </a:fld>
            <a:endParaRPr lang="en-IN"/>
          </a:p>
        </p:txBody>
      </p:sp>
    </p:spTree>
    <p:extLst>
      <p:ext uri="{BB962C8B-B14F-4D97-AF65-F5344CB8AC3E}">
        <p14:creationId xmlns:p14="http://schemas.microsoft.com/office/powerpoint/2010/main" val="8898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2FF5-E442-358B-D982-3D06DC6B0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BE606B-669F-DFA4-B0C9-966C1349E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631E23-EA6E-9B55-B3CC-72E00DE60B5D}"/>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F21B2CCB-EE39-8DFE-791D-3066E6FBC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31824-441C-0271-135B-4C10A74121ED}"/>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415717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D30B-4DC0-CC46-5930-A465CA462C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8CA52-A6B6-7548-6942-FEDBF679C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FB235-8DE3-0B12-D185-3EB1CCE7F244}"/>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74070272-AA58-50BE-115C-A9395A73E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91C01-B528-B6A3-FBC5-A15CC808630D}"/>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143099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7D0DD-AAAC-8AB3-C3AF-3F08FA1337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E4A4D6-2A0F-94DB-4AA4-6685C8781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3CD67-D2F3-8197-A6B9-C64DB8680D1B}"/>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450D82BA-5CF2-314F-563F-4388974CD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707B2-6983-964D-874C-C48669480DE4}"/>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92877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F7F5-7654-7DF7-72D2-573485DB5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D87B2-DFA4-45B5-3C0B-D20DA6C53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43A9B-1313-8654-EA7C-301434BE34BF}"/>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2455C15A-B877-2341-7FB0-521A522AC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9C2E9-3DC7-778F-153C-443079CF67F0}"/>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419888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CA0-49B2-7BD4-94EC-3E02ED863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19A1A-C42C-CEB2-3EAD-EBCFFD1BC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03707-0738-4B37-7A15-972D2A72B0E4}"/>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AB8796BA-4480-B52F-84AC-4A0241787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F9D01-2078-2F94-6336-08C9F456693A}"/>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389357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8716-C8AD-6B58-7C8C-6838BEEC3E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C9EAF-CBA1-89A4-1D7A-D1F22A4F3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07FD10-FBEA-E30D-28C3-F2DC7F074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C5517-5769-B876-C55C-1ECB14D29B02}"/>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6" name="Footer Placeholder 5">
            <a:extLst>
              <a:ext uri="{FF2B5EF4-FFF2-40B4-BE49-F238E27FC236}">
                <a16:creationId xmlns:a16="http://schemas.microsoft.com/office/drawing/2014/main" id="{FE8D8EFC-7C4F-CCF3-8B4E-6DDFF7BDB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8EF73-0C98-E0DF-75D4-E45BB8F930F6}"/>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1930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7CCE-4EB2-7EA9-2CB1-C7FC6E89F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00173F-C115-89A3-73FF-25193A10B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97878-4D1B-DB35-BB24-A75E0EAD9F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C690FB-2D98-5594-7061-1BB6D7894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E360C-43B8-8476-1098-CFAF84DEF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EE535B-226F-3B68-CABD-6E6454D93CCE}"/>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8" name="Footer Placeholder 7">
            <a:extLst>
              <a:ext uri="{FF2B5EF4-FFF2-40B4-BE49-F238E27FC236}">
                <a16:creationId xmlns:a16="http://schemas.microsoft.com/office/drawing/2014/main" id="{D94FEBEF-C29F-0B3F-D7DE-A26C17A7E0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04B739-E43D-ECA6-3D6F-02DFFD29182F}"/>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192668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7AC-0CE5-B03E-DC5F-E81BFEF41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620EA7-63BC-CAB9-1D28-18E399868A51}"/>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4" name="Footer Placeholder 3">
            <a:extLst>
              <a:ext uri="{FF2B5EF4-FFF2-40B4-BE49-F238E27FC236}">
                <a16:creationId xmlns:a16="http://schemas.microsoft.com/office/drawing/2014/main" id="{352144F7-FA58-C72C-CA5A-4DCDA99B99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54AF4B-2F5F-C0D9-9899-FC97D3F91532}"/>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316472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2E1C2-2D49-C3B8-EDDD-6B3680C442CC}"/>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3" name="Footer Placeholder 2">
            <a:extLst>
              <a:ext uri="{FF2B5EF4-FFF2-40B4-BE49-F238E27FC236}">
                <a16:creationId xmlns:a16="http://schemas.microsoft.com/office/drawing/2014/main" id="{D7CEE0BF-E09A-535A-AA9A-1DF5FC675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03B34C-C552-1467-B918-544323876A67}"/>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261819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4A5C-1694-A1B2-C452-DFB0EBF19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8EBEA1-47DD-7B1C-880A-0A6A9FAF1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C0867-BB7A-6A8B-210E-11638EB0F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57476-1154-72DC-F1FD-AED41AC4BCDD}"/>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6" name="Footer Placeholder 5">
            <a:extLst>
              <a:ext uri="{FF2B5EF4-FFF2-40B4-BE49-F238E27FC236}">
                <a16:creationId xmlns:a16="http://schemas.microsoft.com/office/drawing/2014/main" id="{5E31D771-80BD-92B5-E38F-A6BC12BA0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061C8-CC20-72AD-2173-C7313F00E70B}"/>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152407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7F96-19AB-E701-CFE7-031BAC903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CF00FC-8349-C3B1-AB99-C8210D385B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03D8B4-1A7F-07AA-7F66-77589C188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A2D6E-8458-D591-05EB-B7F7CC69415A}"/>
              </a:ext>
            </a:extLst>
          </p:cNvPr>
          <p:cNvSpPr>
            <a:spLocks noGrp="1"/>
          </p:cNvSpPr>
          <p:nvPr>
            <p:ph type="dt" sz="half" idx="10"/>
          </p:nvPr>
        </p:nvSpPr>
        <p:spPr/>
        <p:txBody>
          <a:bodyPr/>
          <a:lstStyle/>
          <a:p>
            <a:fld id="{050F12FF-F12F-4261-AAD8-15559B76BBC4}" type="datetimeFigureOut">
              <a:rPr lang="en-IN" smtClean="0"/>
              <a:t>10-04-2023</a:t>
            </a:fld>
            <a:endParaRPr lang="en-IN"/>
          </a:p>
        </p:txBody>
      </p:sp>
      <p:sp>
        <p:nvSpPr>
          <p:cNvPr id="6" name="Footer Placeholder 5">
            <a:extLst>
              <a:ext uri="{FF2B5EF4-FFF2-40B4-BE49-F238E27FC236}">
                <a16:creationId xmlns:a16="http://schemas.microsoft.com/office/drawing/2014/main" id="{4453D4CE-3745-ECC8-393D-8AF925D7C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6AF73-FB7A-EED8-C4AC-3C36F107EAD3}"/>
              </a:ext>
            </a:extLst>
          </p:cNvPr>
          <p:cNvSpPr>
            <a:spLocks noGrp="1"/>
          </p:cNvSpPr>
          <p:nvPr>
            <p:ph type="sldNum" sz="quarter" idx="12"/>
          </p:nvPr>
        </p:nvSpPr>
        <p:spPr/>
        <p:txBody>
          <a:bodyPr/>
          <a:lstStyle/>
          <a:p>
            <a:fld id="{2E3A2F93-5BB9-4A0C-9AC6-222C5132AB29}" type="slidenum">
              <a:rPr lang="en-IN" smtClean="0"/>
              <a:t>‹#›</a:t>
            </a:fld>
            <a:endParaRPr lang="en-IN"/>
          </a:p>
        </p:txBody>
      </p:sp>
    </p:spTree>
    <p:extLst>
      <p:ext uri="{BB962C8B-B14F-4D97-AF65-F5344CB8AC3E}">
        <p14:creationId xmlns:p14="http://schemas.microsoft.com/office/powerpoint/2010/main" val="151811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6659E-7DAD-C31D-97E7-D2F314515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E313DB-DF89-393A-BC6A-3E4871A38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4CBDD-1C1B-461B-C850-3C1C5756E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F12FF-F12F-4261-AAD8-15559B76BBC4}" type="datetimeFigureOut">
              <a:rPr lang="en-IN" smtClean="0"/>
              <a:t>10-04-2023</a:t>
            </a:fld>
            <a:endParaRPr lang="en-IN"/>
          </a:p>
        </p:txBody>
      </p:sp>
      <p:sp>
        <p:nvSpPr>
          <p:cNvPr id="5" name="Footer Placeholder 4">
            <a:extLst>
              <a:ext uri="{FF2B5EF4-FFF2-40B4-BE49-F238E27FC236}">
                <a16:creationId xmlns:a16="http://schemas.microsoft.com/office/drawing/2014/main" id="{D4CFECFC-FEF2-3FC9-31D1-05E5B2F0A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76DDE-8E62-870C-23AB-8FEB337CE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A2F93-5BB9-4A0C-9AC6-222C5132AB29}" type="slidenum">
              <a:rPr lang="en-IN" smtClean="0"/>
              <a:t>‹#›</a:t>
            </a:fld>
            <a:endParaRPr lang="en-IN"/>
          </a:p>
        </p:txBody>
      </p:sp>
    </p:spTree>
    <p:extLst>
      <p:ext uri="{BB962C8B-B14F-4D97-AF65-F5344CB8AC3E}">
        <p14:creationId xmlns:p14="http://schemas.microsoft.com/office/powerpoint/2010/main" val="106999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645B-1EFA-9635-753B-3A5F060D0117}"/>
              </a:ext>
            </a:extLst>
          </p:cNvPr>
          <p:cNvSpPr>
            <a:spLocks noGrp="1"/>
          </p:cNvSpPr>
          <p:nvPr>
            <p:ph type="ctrTitle"/>
          </p:nvPr>
        </p:nvSpPr>
        <p:spPr/>
        <p:txBody>
          <a:bodyPr>
            <a:normAutofit/>
          </a:bodyPr>
          <a:lstStyle/>
          <a:p>
            <a:r>
              <a:rPr lang="en-IN" sz="4800" b="1" dirty="0">
                <a:latin typeface="Constantia" panose="02030602050306030303" pitchFamily="18" charset="0"/>
              </a:rPr>
              <a:t>HOSPITAL RE-ADMISSIONS ANALYSIS </a:t>
            </a:r>
          </a:p>
        </p:txBody>
      </p:sp>
      <p:sp>
        <p:nvSpPr>
          <p:cNvPr id="3" name="Subtitle 2">
            <a:extLst>
              <a:ext uri="{FF2B5EF4-FFF2-40B4-BE49-F238E27FC236}">
                <a16:creationId xmlns:a16="http://schemas.microsoft.com/office/drawing/2014/main" id="{43B2D51C-D68F-9424-BB12-F922464655F2}"/>
              </a:ext>
            </a:extLst>
          </p:cNvPr>
          <p:cNvSpPr>
            <a:spLocks noGrp="1"/>
          </p:cNvSpPr>
          <p:nvPr>
            <p:ph type="subTitle" idx="1"/>
          </p:nvPr>
        </p:nvSpPr>
        <p:spPr>
          <a:xfrm>
            <a:off x="1524000" y="4079875"/>
            <a:ext cx="9144000" cy="1655762"/>
          </a:xfrm>
        </p:spPr>
        <p:txBody>
          <a:bodyPr>
            <a:normAutofit/>
          </a:bodyPr>
          <a:lstStyle/>
          <a:p>
            <a:r>
              <a:rPr lang="en-IN" dirty="0">
                <a:latin typeface="Century Schoolbook" panose="02040604050505020304" pitchFamily="18" charset="0"/>
              </a:rPr>
              <a:t>Exploration of insights of a data containing hospital                re-admission details and communicating through visualizations.</a:t>
            </a:r>
          </a:p>
        </p:txBody>
      </p:sp>
    </p:spTree>
    <p:extLst>
      <p:ext uri="{BB962C8B-B14F-4D97-AF65-F5344CB8AC3E}">
        <p14:creationId xmlns:p14="http://schemas.microsoft.com/office/powerpoint/2010/main" val="98802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6E4B-7439-3269-AE9F-5AA8BF98D47C}"/>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9" name="Content Placeholder 8">
            <a:extLst>
              <a:ext uri="{FF2B5EF4-FFF2-40B4-BE49-F238E27FC236}">
                <a16:creationId xmlns:a16="http://schemas.microsoft.com/office/drawing/2014/main" id="{C211E80F-AC02-3FEB-051E-63D20A86B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409" y="365125"/>
            <a:ext cx="7059182" cy="4142240"/>
          </a:xfrm>
        </p:spPr>
      </p:pic>
      <p:sp>
        <p:nvSpPr>
          <p:cNvPr id="10" name="TextBox 9">
            <a:extLst>
              <a:ext uri="{FF2B5EF4-FFF2-40B4-BE49-F238E27FC236}">
                <a16:creationId xmlns:a16="http://schemas.microsoft.com/office/drawing/2014/main" id="{697BAB1A-1C00-FCA9-E362-5964137D0256}"/>
              </a:ext>
            </a:extLst>
          </p:cNvPr>
          <p:cNvSpPr txBox="1"/>
          <p:nvPr/>
        </p:nvSpPr>
        <p:spPr>
          <a:xfrm>
            <a:off x="1045029" y="4954555"/>
            <a:ext cx="10308771" cy="369332"/>
          </a:xfrm>
          <a:prstGeom prst="rect">
            <a:avLst/>
          </a:prstGeom>
          <a:noFill/>
        </p:spPr>
        <p:txBody>
          <a:bodyPr wrap="square" rtlCol="0">
            <a:spAutoFit/>
          </a:bodyPr>
          <a:lstStyle/>
          <a:p>
            <a:pPr algn="ctr"/>
            <a:r>
              <a:rPr lang="en-US" dirty="0">
                <a:latin typeface="Century Schoolbook" panose="02040604050505020304" pitchFamily="18" charset="0"/>
              </a:rPr>
              <a:t>Majority of the patients were admitted due to emergency/trauma medical reasons.</a:t>
            </a:r>
            <a:endParaRPr lang="en-IN" dirty="0">
              <a:latin typeface="Century Schoolbook" panose="02040604050505020304" pitchFamily="18" charset="0"/>
            </a:endParaRPr>
          </a:p>
        </p:txBody>
      </p:sp>
    </p:spTree>
    <p:extLst>
      <p:ext uri="{BB962C8B-B14F-4D97-AF65-F5344CB8AC3E}">
        <p14:creationId xmlns:p14="http://schemas.microsoft.com/office/powerpoint/2010/main" val="38367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4207-4CB9-CA96-332E-42A4692376E1}"/>
              </a:ext>
            </a:extLst>
          </p:cNvPr>
          <p:cNvSpPr>
            <a:spLocks noGrp="1"/>
          </p:cNvSpPr>
          <p:nvPr>
            <p:ph type="title"/>
          </p:nvPr>
        </p:nvSpPr>
        <p:spPr>
          <a:xfrm>
            <a:off x="838200" y="318472"/>
            <a:ext cx="10515600" cy="1325563"/>
          </a:xfrm>
        </p:spPr>
        <p:txBody>
          <a:bodyPr>
            <a:normAutofit fontScale="90000"/>
          </a:bodyPr>
          <a:lstStyle/>
          <a:p>
            <a:br>
              <a:rPr lang="en-IN" dirty="0"/>
            </a:br>
            <a:br>
              <a:rPr lang="en-IN" dirty="0"/>
            </a:br>
            <a:endParaRPr lang="en-IN" dirty="0"/>
          </a:p>
        </p:txBody>
      </p:sp>
      <p:sp>
        <p:nvSpPr>
          <p:cNvPr id="6" name="TextBox 5">
            <a:extLst>
              <a:ext uri="{FF2B5EF4-FFF2-40B4-BE49-F238E27FC236}">
                <a16:creationId xmlns:a16="http://schemas.microsoft.com/office/drawing/2014/main" id="{3F76088A-8465-968D-0C9D-1155CD49A6A2}"/>
              </a:ext>
            </a:extLst>
          </p:cNvPr>
          <p:cNvSpPr txBox="1"/>
          <p:nvPr/>
        </p:nvSpPr>
        <p:spPr>
          <a:xfrm>
            <a:off x="989045" y="5337111"/>
            <a:ext cx="10364755" cy="369332"/>
          </a:xfrm>
          <a:prstGeom prst="rect">
            <a:avLst/>
          </a:prstGeom>
          <a:noFill/>
        </p:spPr>
        <p:txBody>
          <a:bodyPr wrap="square" rtlCol="0">
            <a:spAutoFit/>
          </a:bodyPr>
          <a:lstStyle/>
          <a:p>
            <a:pPr algn="ctr"/>
            <a:r>
              <a:rPr lang="en-US" dirty="0">
                <a:latin typeface="Century Schoolbook" panose="02040604050505020304" pitchFamily="18" charset="0"/>
              </a:rPr>
              <a:t>The subplots convey that most female patients showed no signs of any medicine levels.</a:t>
            </a:r>
            <a:endParaRPr lang="en-IN" dirty="0">
              <a:latin typeface="Century Schoolbook" panose="02040604050505020304" pitchFamily="18" charset="0"/>
            </a:endParaRPr>
          </a:p>
        </p:txBody>
      </p:sp>
      <p:pic>
        <p:nvPicPr>
          <p:cNvPr id="8" name="Content Placeholder 7">
            <a:extLst>
              <a:ext uri="{FF2B5EF4-FFF2-40B4-BE49-F238E27FC236}">
                <a16:creationId xmlns:a16="http://schemas.microsoft.com/office/drawing/2014/main" id="{A1ADEC45-7892-8725-C817-169ACDC4D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277" y="687804"/>
            <a:ext cx="5830884" cy="4351338"/>
          </a:xfrm>
        </p:spPr>
      </p:pic>
      <p:sp>
        <p:nvSpPr>
          <p:cNvPr id="9" name="TextBox 8">
            <a:extLst>
              <a:ext uri="{FF2B5EF4-FFF2-40B4-BE49-F238E27FC236}">
                <a16:creationId xmlns:a16="http://schemas.microsoft.com/office/drawing/2014/main" id="{7D464068-1149-E061-3CB7-42DEB9013D7A}"/>
              </a:ext>
            </a:extLst>
          </p:cNvPr>
          <p:cNvSpPr txBox="1"/>
          <p:nvPr/>
        </p:nvSpPr>
        <p:spPr>
          <a:xfrm>
            <a:off x="989045" y="139959"/>
            <a:ext cx="10364755" cy="369332"/>
          </a:xfrm>
          <a:prstGeom prst="rect">
            <a:avLst/>
          </a:prstGeom>
          <a:noFill/>
        </p:spPr>
        <p:txBody>
          <a:bodyPr wrap="square" rtlCol="0">
            <a:spAutoFit/>
          </a:bodyPr>
          <a:lstStyle/>
          <a:p>
            <a:pPr algn="ctr"/>
            <a:r>
              <a:rPr lang="en-US" b="1" dirty="0">
                <a:latin typeface="Century Schoolbook" panose="02040604050505020304" pitchFamily="18" charset="0"/>
              </a:rPr>
              <a:t>Patients in regards with gender having no medicine levels</a:t>
            </a:r>
            <a:endParaRPr lang="en-IN" b="1" dirty="0">
              <a:latin typeface="Century Schoolbook" panose="02040604050505020304" pitchFamily="18" charset="0"/>
            </a:endParaRPr>
          </a:p>
        </p:txBody>
      </p:sp>
    </p:spTree>
    <p:extLst>
      <p:ext uri="{BB962C8B-B14F-4D97-AF65-F5344CB8AC3E}">
        <p14:creationId xmlns:p14="http://schemas.microsoft.com/office/powerpoint/2010/main" val="366209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C271-3D89-77F5-11D6-52C87B2BB870}"/>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6" name="TextBox 5">
            <a:extLst>
              <a:ext uri="{FF2B5EF4-FFF2-40B4-BE49-F238E27FC236}">
                <a16:creationId xmlns:a16="http://schemas.microsoft.com/office/drawing/2014/main" id="{61C80862-A86D-4533-76B9-24B77C37543B}"/>
              </a:ext>
            </a:extLst>
          </p:cNvPr>
          <p:cNvSpPr txBox="1"/>
          <p:nvPr/>
        </p:nvSpPr>
        <p:spPr>
          <a:xfrm>
            <a:off x="989045" y="5435243"/>
            <a:ext cx="10364755" cy="369332"/>
          </a:xfrm>
          <a:prstGeom prst="rect">
            <a:avLst/>
          </a:prstGeom>
          <a:noFill/>
        </p:spPr>
        <p:txBody>
          <a:bodyPr wrap="square" rtlCol="0">
            <a:spAutoFit/>
          </a:bodyPr>
          <a:lstStyle/>
          <a:p>
            <a:pPr algn="ctr"/>
            <a:r>
              <a:rPr lang="en-US" dirty="0">
                <a:latin typeface="Century Schoolbook" panose="02040604050505020304" pitchFamily="18" charset="0"/>
              </a:rPr>
              <a:t>The plots show that most female patients showed no signs of any medicine levels.</a:t>
            </a:r>
            <a:endParaRPr lang="en-IN" dirty="0">
              <a:latin typeface="Century Schoolbook" panose="02040604050505020304" pitchFamily="18" charset="0"/>
            </a:endParaRPr>
          </a:p>
        </p:txBody>
      </p:sp>
      <p:pic>
        <p:nvPicPr>
          <p:cNvPr id="12" name="Content Placeholder 11">
            <a:extLst>
              <a:ext uri="{FF2B5EF4-FFF2-40B4-BE49-F238E27FC236}">
                <a16:creationId xmlns:a16="http://schemas.microsoft.com/office/drawing/2014/main" id="{60328DD1-EC39-3D6F-2E2B-32712656D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913" y="654697"/>
            <a:ext cx="5794174" cy="4351338"/>
          </a:xfrm>
        </p:spPr>
      </p:pic>
      <p:sp>
        <p:nvSpPr>
          <p:cNvPr id="13" name="TextBox 12">
            <a:extLst>
              <a:ext uri="{FF2B5EF4-FFF2-40B4-BE49-F238E27FC236}">
                <a16:creationId xmlns:a16="http://schemas.microsoft.com/office/drawing/2014/main" id="{6F786C39-6C12-C130-E9D1-0499582CDC4E}"/>
              </a:ext>
            </a:extLst>
          </p:cNvPr>
          <p:cNvSpPr txBox="1"/>
          <p:nvPr/>
        </p:nvSpPr>
        <p:spPr>
          <a:xfrm>
            <a:off x="989045" y="167951"/>
            <a:ext cx="10364755" cy="369332"/>
          </a:xfrm>
          <a:prstGeom prst="rect">
            <a:avLst/>
          </a:prstGeom>
          <a:noFill/>
        </p:spPr>
        <p:txBody>
          <a:bodyPr wrap="square" rtlCol="0">
            <a:spAutoFit/>
          </a:bodyPr>
          <a:lstStyle/>
          <a:p>
            <a:pPr algn="ctr"/>
            <a:r>
              <a:rPr lang="en-US" b="1" dirty="0">
                <a:latin typeface="Century Schoolbook" panose="02040604050505020304" pitchFamily="18" charset="0"/>
              </a:rPr>
              <a:t>Patients in regards with gender having medicinal levels</a:t>
            </a:r>
            <a:endParaRPr lang="en-IN" b="1" dirty="0">
              <a:latin typeface="Century Schoolbook" panose="02040604050505020304" pitchFamily="18" charset="0"/>
            </a:endParaRPr>
          </a:p>
        </p:txBody>
      </p:sp>
    </p:spTree>
    <p:extLst>
      <p:ext uri="{BB962C8B-B14F-4D97-AF65-F5344CB8AC3E}">
        <p14:creationId xmlns:p14="http://schemas.microsoft.com/office/powerpoint/2010/main" val="389450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1A85-99D2-8903-33BF-36D754EC8E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DD4E0D-3E23-5459-0945-6E84896B9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35" y="318470"/>
            <a:ext cx="3602743" cy="3739903"/>
          </a:xfrm>
        </p:spPr>
      </p:pic>
      <p:pic>
        <p:nvPicPr>
          <p:cNvPr id="7" name="Picture 6">
            <a:extLst>
              <a:ext uri="{FF2B5EF4-FFF2-40B4-BE49-F238E27FC236}">
                <a16:creationId xmlns:a16="http://schemas.microsoft.com/office/drawing/2014/main" id="{F3233C92-8DA0-13EC-2B33-23AE3842F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678" y="365123"/>
            <a:ext cx="3611887" cy="3739903"/>
          </a:xfrm>
          <a:prstGeom prst="rect">
            <a:avLst/>
          </a:prstGeom>
        </p:spPr>
      </p:pic>
      <p:pic>
        <p:nvPicPr>
          <p:cNvPr id="9" name="Picture 8">
            <a:extLst>
              <a:ext uri="{FF2B5EF4-FFF2-40B4-BE49-F238E27FC236}">
                <a16:creationId xmlns:a16="http://schemas.microsoft.com/office/drawing/2014/main" id="{9FBA67C7-0458-E7E6-7EA0-CB486F7F0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9565" y="365122"/>
            <a:ext cx="4288545" cy="3739903"/>
          </a:xfrm>
          <a:prstGeom prst="rect">
            <a:avLst/>
          </a:prstGeom>
        </p:spPr>
      </p:pic>
      <p:sp>
        <p:nvSpPr>
          <p:cNvPr id="10" name="TextBox 9">
            <a:extLst>
              <a:ext uri="{FF2B5EF4-FFF2-40B4-BE49-F238E27FC236}">
                <a16:creationId xmlns:a16="http://schemas.microsoft.com/office/drawing/2014/main" id="{95D68183-7646-3AA0-EFEB-F9C4E7178172}"/>
              </a:ext>
            </a:extLst>
          </p:cNvPr>
          <p:cNvSpPr txBox="1"/>
          <p:nvPr/>
        </p:nvSpPr>
        <p:spPr>
          <a:xfrm>
            <a:off x="604935" y="4595884"/>
            <a:ext cx="10616682"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entury Schoolbook" panose="02040604050505020304" pitchFamily="18" charset="0"/>
              </a:rPr>
              <a:t>The part of the patients with primary diagnosis (coded as first three digits of ICD9) are 414 and 428 are nearly equal with code 428 holding slightly higher number of share.</a:t>
            </a:r>
          </a:p>
          <a:p>
            <a:pPr marL="285750" indent="-285750" algn="ctr">
              <a:buFont typeface="Arial" panose="020B0604020202020204" pitchFamily="34" charset="0"/>
              <a:buChar char="•"/>
            </a:pPr>
            <a:r>
              <a:rPr lang="en-US" dirty="0">
                <a:latin typeface="Century Schoolbook" panose="02040604050505020304" pitchFamily="18" charset="0"/>
              </a:rPr>
              <a:t>The part of the patients with secondary diagnosis (coded as first three digits of ICD9) are 250 and 428 are nearly equal with code 250 holding slightly higher number of share.</a:t>
            </a:r>
          </a:p>
          <a:p>
            <a:pPr marL="285750" indent="-285750" algn="ctr">
              <a:buFont typeface="Arial" panose="020B0604020202020204" pitchFamily="34" charset="0"/>
              <a:buChar char="•"/>
            </a:pPr>
            <a:r>
              <a:rPr lang="en-US" dirty="0">
                <a:latin typeface="Century Schoolbook" panose="02040604050505020304" pitchFamily="18" charset="0"/>
              </a:rPr>
              <a:t>The most part of the total patients with additional secondary diagnosis (coded as first three digits of ICD9) is with code 250.</a:t>
            </a:r>
            <a:endParaRPr lang="en-IN" dirty="0">
              <a:latin typeface="Century Schoolbook" panose="02040604050505020304" pitchFamily="18" charset="0"/>
            </a:endParaRPr>
          </a:p>
        </p:txBody>
      </p:sp>
    </p:spTree>
    <p:extLst>
      <p:ext uri="{BB962C8B-B14F-4D97-AF65-F5344CB8AC3E}">
        <p14:creationId xmlns:p14="http://schemas.microsoft.com/office/powerpoint/2010/main" val="3147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AD0D-6AF3-DB96-C7B3-05B981606179}"/>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6" name="TextBox 5">
            <a:extLst>
              <a:ext uri="{FF2B5EF4-FFF2-40B4-BE49-F238E27FC236}">
                <a16:creationId xmlns:a16="http://schemas.microsoft.com/office/drawing/2014/main" id="{6BD8A235-7149-C523-3521-31155A2C2DBB}"/>
              </a:ext>
            </a:extLst>
          </p:cNvPr>
          <p:cNvSpPr txBox="1"/>
          <p:nvPr/>
        </p:nvSpPr>
        <p:spPr>
          <a:xfrm>
            <a:off x="838200" y="4982547"/>
            <a:ext cx="10515600" cy="923330"/>
          </a:xfrm>
          <a:prstGeom prst="rect">
            <a:avLst/>
          </a:prstGeom>
          <a:noFill/>
        </p:spPr>
        <p:txBody>
          <a:bodyPr wrap="square" rtlCol="0">
            <a:spAutoFit/>
          </a:bodyPr>
          <a:lstStyle/>
          <a:p>
            <a:pPr algn="ctr"/>
            <a:r>
              <a:rPr lang="en-US" dirty="0">
                <a:latin typeface="Century Schoolbook" panose="02040604050505020304" pitchFamily="18" charset="0"/>
              </a:rPr>
              <a:t>The graph shows that highest number of patients in the presence of the diabetic medication were testing for about 23 to 25 lab procedures whereas highest number of patients with no diabetic medications were tested for 19 lab procedures.</a:t>
            </a:r>
            <a:endParaRPr lang="en-IN" dirty="0">
              <a:latin typeface="Century Schoolbook" panose="02040604050505020304" pitchFamily="18" charset="0"/>
            </a:endParaRPr>
          </a:p>
        </p:txBody>
      </p:sp>
      <p:pic>
        <p:nvPicPr>
          <p:cNvPr id="10" name="Content Placeholder 9">
            <a:extLst>
              <a:ext uri="{FF2B5EF4-FFF2-40B4-BE49-F238E27FC236}">
                <a16:creationId xmlns:a16="http://schemas.microsoft.com/office/drawing/2014/main" id="{102AF0BC-A185-8756-EADF-C2B74DE3F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81" y="369790"/>
            <a:ext cx="7735839" cy="4279400"/>
          </a:xfrm>
        </p:spPr>
      </p:pic>
    </p:spTree>
    <p:extLst>
      <p:ext uri="{BB962C8B-B14F-4D97-AF65-F5344CB8AC3E}">
        <p14:creationId xmlns:p14="http://schemas.microsoft.com/office/powerpoint/2010/main" val="60899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BDB9-C6FC-E49C-C7F8-7CFD4B12CDBE}"/>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BED26355-A19D-9EA3-DC1F-51599259D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496" y="365125"/>
            <a:ext cx="7937008" cy="4279400"/>
          </a:xfrm>
        </p:spPr>
      </p:pic>
      <p:sp>
        <p:nvSpPr>
          <p:cNvPr id="6" name="TextBox 5">
            <a:extLst>
              <a:ext uri="{FF2B5EF4-FFF2-40B4-BE49-F238E27FC236}">
                <a16:creationId xmlns:a16="http://schemas.microsoft.com/office/drawing/2014/main" id="{CC9140DC-31B2-F6F7-E88F-D51E22E1ADFB}"/>
              </a:ext>
            </a:extLst>
          </p:cNvPr>
          <p:cNvSpPr txBox="1"/>
          <p:nvPr/>
        </p:nvSpPr>
        <p:spPr>
          <a:xfrm>
            <a:off x="838200" y="5057192"/>
            <a:ext cx="10515600" cy="646331"/>
          </a:xfrm>
          <a:prstGeom prst="rect">
            <a:avLst/>
          </a:prstGeom>
          <a:noFill/>
        </p:spPr>
        <p:txBody>
          <a:bodyPr wrap="square" rtlCol="0">
            <a:spAutoFit/>
          </a:bodyPr>
          <a:lstStyle/>
          <a:p>
            <a:pPr algn="ctr"/>
            <a:r>
              <a:rPr lang="en-US" dirty="0">
                <a:latin typeface="Century Schoolbook" panose="02040604050505020304" pitchFamily="18" charset="0"/>
              </a:rPr>
              <a:t>The graph shows clear observation that majority of patients readmitted had no glucose serum test with majority of them not readmitted.</a:t>
            </a:r>
            <a:endParaRPr lang="en-IN" dirty="0">
              <a:latin typeface="Century Schoolbook" panose="02040604050505020304" pitchFamily="18" charset="0"/>
            </a:endParaRPr>
          </a:p>
        </p:txBody>
      </p:sp>
    </p:spTree>
    <p:extLst>
      <p:ext uri="{BB962C8B-B14F-4D97-AF65-F5344CB8AC3E}">
        <p14:creationId xmlns:p14="http://schemas.microsoft.com/office/powerpoint/2010/main" val="409963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434D-D500-1DE2-0864-BA595998221C}"/>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CA99473D-8C4D-E23F-C0B4-31F8B4B61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516" y="365125"/>
            <a:ext cx="7616967" cy="4279400"/>
          </a:xfrm>
        </p:spPr>
      </p:pic>
      <p:sp>
        <p:nvSpPr>
          <p:cNvPr id="6" name="TextBox 5">
            <a:extLst>
              <a:ext uri="{FF2B5EF4-FFF2-40B4-BE49-F238E27FC236}">
                <a16:creationId xmlns:a16="http://schemas.microsoft.com/office/drawing/2014/main" id="{2A34FD5D-6544-2BBF-1EA8-0E42F3069026}"/>
              </a:ext>
            </a:extLst>
          </p:cNvPr>
          <p:cNvSpPr txBox="1"/>
          <p:nvPr/>
        </p:nvSpPr>
        <p:spPr>
          <a:xfrm>
            <a:off x="838200" y="5309118"/>
            <a:ext cx="10515600" cy="923330"/>
          </a:xfrm>
          <a:prstGeom prst="rect">
            <a:avLst/>
          </a:prstGeom>
          <a:noFill/>
        </p:spPr>
        <p:txBody>
          <a:bodyPr wrap="square" rtlCol="0">
            <a:spAutoFit/>
          </a:bodyPr>
          <a:lstStyle/>
          <a:p>
            <a:pPr algn="ctr"/>
            <a:r>
              <a:rPr lang="en-US" dirty="0">
                <a:latin typeface="Century Schoolbook" panose="02040604050505020304" pitchFamily="18" charset="0"/>
              </a:rPr>
              <a:t>The graph shows that highest number of patients with change in their medications had 16 medications whereas patients with no change had highest number with around 12 to 13 medications.</a:t>
            </a:r>
            <a:endParaRPr lang="en-IN" dirty="0">
              <a:latin typeface="Century Schoolbook" panose="02040604050505020304" pitchFamily="18" charset="0"/>
            </a:endParaRPr>
          </a:p>
        </p:txBody>
      </p:sp>
    </p:spTree>
    <p:extLst>
      <p:ext uri="{BB962C8B-B14F-4D97-AF65-F5344CB8AC3E}">
        <p14:creationId xmlns:p14="http://schemas.microsoft.com/office/powerpoint/2010/main" val="334840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A29A-6F81-31C2-4BC0-9050D8E30E5B}"/>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99805A44-BD85-FB0C-C5D9-61CC068ACD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8644" y="365125"/>
            <a:ext cx="7854712" cy="4279400"/>
          </a:xfrm>
        </p:spPr>
      </p:pic>
      <p:sp>
        <p:nvSpPr>
          <p:cNvPr id="6" name="TextBox 5">
            <a:extLst>
              <a:ext uri="{FF2B5EF4-FFF2-40B4-BE49-F238E27FC236}">
                <a16:creationId xmlns:a16="http://schemas.microsoft.com/office/drawing/2014/main" id="{E3D4F2F7-6CDE-3674-60AB-6778DB49FE92}"/>
              </a:ext>
            </a:extLst>
          </p:cNvPr>
          <p:cNvSpPr txBox="1"/>
          <p:nvPr/>
        </p:nvSpPr>
        <p:spPr>
          <a:xfrm>
            <a:off x="933061" y="4971096"/>
            <a:ext cx="10420739" cy="646331"/>
          </a:xfrm>
          <a:prstGeom prst="rect">
            <a:avLst/>
          </a:prstGeom>
          <a:noFill/>
        </p:spPr>
        <p:txBody>
          <a:bodyPr wrap="square" rtlCol="0">
            <a:spAutoFit/>
          </a:bodyPr>
          <a:lstStyle/>
          <a:p>
            <a:pPr algn="ctr"/>
            <a:r>
              <a:rPr lang="en-US" dirty="0">
                <a:latin typeface="Century Schoolbook" panose="02040604050505020304" pitchFamily="18" charset="0"/>
              </a:rPr>
              <a:t>The patients with admission ID 1 had no procedures performed on them which was the highest number on an individual level.</a:t>
            </a:r>
            <a:endParaRPr lang="en-IN" dirty="0">
              <a:latin typeface="Century Schoolbook" panose="02040604050505020304" pitchFamily="18" charset="0"/>
            </a:endParaRPr>
          </a:p>
        </p:txBody>
      </p:sp>
    </p:spTree>
    <p:extLst>
      <p:ext uri="{BB962C8B-B14F-4D97-AF65-F5344CB8AC3E}">
        <p14:creationId xmlns:p14="http://schemas.microsoft.com/office/powerpoint/2010/main" val="176346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8EC2-3333-7D1C-5525-718780B1E2F6}"/>
              </a:ext>
            </a:extLst>
          </p:cNvPr>
          <p:cNvSpPr>
            <a:spLocks noGrp="1"/>
          </p:cNvSpPr>
          <p:nvPr>
            <p:ph type="title"/>
          </p:nvPr>
        </p:nvSpPr>
        <p:spPr/>
        <p:txBody>
          <a:bodyPr/>
          <a:lstStyle/>
          <a:p>
            <a:r>
              <a:rPr lang="en-IN" dirty="0"/>
              <a:t> </a:t>
            </a:r>
            <a:br>
              <a:rPr lang="en-IN" dirty="0"/>
            </a:br>
            <a:endParaRPr lang="en-IN" dirty="0"/>
          </a:p>
        </p:txBody>
      </p:sp>
      <p:sp>
        <p:nvSpPr>
          <p:cNvPr id="6" name="TextBox 5">
            <a:extLst>
              <a:ext uri="{FF2B5EF4-FFF2-40B4-BE49-F238E27FC236}">
                <a16:creationId xmlns:a16="http://schemas.microsoft.com/office/drawing/2014/main" id="{D46176E1-3992-818E-C118-919C08652AF7}"/>
              </a:ext>
            </a:extLst>
          </p:cNvPr>
          <p:cNvSpPr txBox="1"/>
          <p:nvPr/>
        </p:nvSpPr>
        <p:spPr>
          <a:xfrm>
            <a:off x="1156996" y="5075853"/>
            <a:ext cx="9741159" cy="646331"/>
          </a:xfrm>
          <a:prstGeom prst="rect">
            <a:avLst/>
          </a:prstGeom>
          <a:noFill/>
        </p:spPr>
        <p:txBody>
          <a:bodyPr wrap="square" rtlCol="0" anchor="ctr">
            <a:spAutoFit/>
          </a:bodyPr>
          <a:lstStyle/>
          <a:p>
            <a:pPr algn="ctr"/>
            <a:r>
              <a:rPr lang="en-US" dirty="0">
                <a:latin typeface="Century Schoolbook" panose="02040604050505020304" pitchFamily="18" charset="0"/>
              </a:rPr>
              <a:t>The above graph shows that most patients have weight range between 75-100 pounds and patients with weight more than 200 pounds are the least.</a:t>
            </a:r>
            <a:endParaRPr lang="en-IN" dirty="0">
              <a:latin typeface="Century Schoolbook" panose="02040604050505020304" pitchFamily="18" charset="0"/>
            </a:endParaRPr>
          </a:p>
        </p:txBody>
      </p:sp>
      <p:pic>
        <p:nvPicPr>
          <p:cNvPr id="10" name="Content Placeholder 9">
            <a:extLst>
              <a:ext uri="{FF2B5EF4-FFF2-40B4-BE49-F238E27FC236}">
                <a16:creationId xmlns:a16="http://schemas.microsoft.com/office/drawing/2014/main" id="{2907381C-B668-CA85-64A2-800DEBB73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2548" y="365125"/>
            <a:ext cx="5106904" cy="4351338"/>
          </a:xfrm>
        </p:spPr>
      </p:pic>
    </p:spTree>
    <p:extLst>
      <p:ext uri="{BB962C8B-B14F-4D97-AF65-F5344CB8AC3E}">
        <p14:creationId xmlns:p14="http://schemas.microsoft.com/office/powerpoint/2010/main" val="407463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6DCB-6429-18C8-BD0D-DCFF340E4450}"/>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1659ACEB-D7CE-8AD2-2762-824ACF141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087" y="365125"/>
            <a:ext cx="5385827" cy="3959360"/>
          </a:xfrm>
        </p:spPr>
      </p:pic>
      <p:sp>
        <p:nvSpPr>
          <p:cNvPr id="7" name="TextBox 6">
            <a:extLst>
              <a:ext uri="{FF2B5EF4-FFF2-40B4-BE49-F238E27FC236}">
                <a16:creationId xmlns:a16="http://schemas.microsoft.com/office/drawing/2014/main" id="{416853C2-B016-C40A-A89F-4644F3A272ED}"/>
              </a:ext>
            </a:extLst>
          </p:cNvPr>
          <p:cNvSpPr txBox="1"/>
          <p:nvPr/>
        </p:nvSpPr>
        <p:spPr>
          <a:xfrm>
            <a:off x="1380931" y="4991878"/>
            <a:ext cx="9722498" cy="646331"/>
          </a:xfrm>
          <a:prstGeom prst="rect">
            <a:avLst/>
          </a:prstGeom>
          <a:noFill/>
        </p:spPr>
        <p:txBody>
          <a:bodyPr wrap="square" rtlCol="0">
            <a:spAutoFit/>
          </a:bodyPr>
          <a:lstStyle/>
          <a:p>
            <a:pPr algn="ctr"/>
            <a:r>
              <a:rPr lang="en-US" dirty="0">
                <a:latin typeface="Century Schoolbook" panose="02040604050505020304" pitchFamily="18" charset="0"/>
              </a:rPr>
              <a:t>The graph shows that most number of patients dispositioned were of discharge disposition ID 1.</a:t>
            </a:r>
            <a:endParaRPr lang="en-IN" dirty="0">
              <a:latin typeface="Century Schoolbook" panose="02040604050505020304" pitchFamily="18" charset="0"/>
            </a:endParaRPr>
          </a:p>
        </p:txBody>
      </p:sp>
    </p:spTree>
    <p:extLst>
      <p:ext uri="{BB962C8B-B14F-4D97-AF65-F5344CB8AC3E}">
        <p14:creationId xmlns:p14="http://schemas.microsoft.com/office/powerpoint/2010/main" val="213870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95C0-8CD8-2408-5CBD-C05041A88ADF}"/>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5E965CAA-BC85-EE2C-C82B-53C2E85CF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803" y="365125"/>
            <a:ext cx="5358395" cy="4142240"/>
          </a:xfrm>
        </p:spPr>
      </p:pic>
      <p:sp>
        <p:nvSpPr>
          <p:cNvPr id="6" name="TextBox 5">
            <a:extLst>
              <a:ext uri="{FF2B5EF4-FFF2-40B4-BE49-F238E27FC236}">
                <a16:creationId xmlns:a16="http://schemas.microsoft.com/office/drawing/2014/main" id="{60C2B068-4638-BEDA-C13E-54D9D87589B4}"/>
              </a:ext>
            </a:extLst>
          </p:cNvPr>
          <p:cNvSpPr txBox="1"/>
          <p:nvPr/>
        </p:nvSpPr>
        <p:spPr>
          <a:xfrm>
            <a:off x="838200" y="4851917"/>
            <a:ext cx="10515600" cy="369332"/>
          </a:xfrm>
          <a:prstGeom prst="rect">
            <a:avLst/>
          </a:prstGeom>
          <a:noFill/>
        </p:spPr>
        <p:txBody>
          <a:bodyPr wrap="square" rtlCol="0">
            <a:spAutoFit/>
          </a:bodyPr>
          <a:lstStyle/>
          <a:p>
            <a:pPr algn="ctr"/>
            <a:r>
              <a:rPr lang="en-US" dirty="0">
                <a:latin typeface="Century Schoolbook" panose="02040604050505020304" pitchFamily="18" charset="0"/>
              </a:rPr>
              <a:t>Most patients admitted to hospital were having admission source ID 7.</a:t>
            </a:r>
            <a:endParaRPr lang="en-IN" dirty="0">
              <a:latin typeface="Century Schoolbook" panose="02040604050505020304" pitchFamily="18" charset="0"/>
            </a:endParaRPr>
          </a:p>
        </p:txBody>
      </p:sp>
    </p:spTree>
    <p:extLst>
      <p:ext uri="{BB962C8B-B14F-4D97-AF65-F5344CB8AC3E}">
        <p14:creationId xmlns:p14="http://schemas.microsoft.com/office/powerpoint/2010/main" val="224368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5C7E-3674-FCB2-AAAB-8D6FE5490AF2}"/>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86BDB204-A579-4CFC-E81A-301169E7B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976" y="911127"/>
            <a:ext cx="9080048" cy="4351338"/>
          </a:xfrm>
        </p:spPr>
      </p:pic>
      <p:sp>
        <p:nvSpPr>
          <p:cNvPr id="7" name="TextBox 6">
            <a:extLst>
              <a:ext uri="{FF2B5EF4-FFF2-40B4-BE49-F238E27FC236}">
                <a16:creationId xmlns:a16="http://schemas.microsoft.com/office/drawing/2014/main" id="{70F606F5-6F37-7DAE-74BA-5B8AC632DB49}"/>
              </a:ext>
            </a:extLst>
          </p:cNvPr>
          <p:cNvSpPr txBox="1"/>
          <p:nvPr/>
        </p:nvSpPr>
        <p:spPr>
          <a:xfrm>
            <a:off x="1576873" y="158620"/>
            <a:ext cx="9013372" cy="461665"/>
          </a:xfrm>
          <a:prstGeom prst="rect">
            <a:avLst/>
          </a:prstGeom>
          <a:noFill/>
        </p:spPr>
        <p:txBody>
          <a:bodyPr wrap="square" rtlCol="0">
            <a:spAutoFit/>
          </a:bodyPr>
          <a:lstStyle/>
          <a:p>
            <a:pPr algn="ctr"/>
            <a:r>
              <a:rPr lang="en-IN" sz="2400" b="1" dirty="0">
                <a:latin typeface="Century Schoolbook" panose="02040604050505020304" pitchFamily="18" charset="0"/>
              </a:rPr>
              <a:t>INPATIENT VISITS VS. OUTPATIENT VISITS</a:t>
            </a:r>
          </a:p>
        </p:txBody>
      </p:sp>
      <p:sp>
        <p:nvSpPr>
          <p:cNvPr id="8" name="TextBox 7">
            <a:extLst>
              <a:ext uri="{FF2B5EF4-FFF2-40B4-BE49-F238E27FC236}">
                <a16:creationId xmlns:a16="http://schemas.microsoft.com/office/drawing/2014/main" id="{82D90290-64E3-6641-23B4-B2D4B5DA266C}"/>
              </a:ext>
            </a:extLst>
          </p:cNvPr>
          <p:cNvSpPr txBox="1"/>
          <p:nvPr/>
        </p:nvSpPr>
        <p:spPr>
          <a:xfrm>
            <a:off x="838199" y="5262465"/>
            <a:ext cx="10503159" cy="1200329"/>
          </a:xfrm>
          <a:prstGeom prst="rect">
            <a:avLst/>
          </a:prstGeom>
          <a:noFill/>
        </p:spPr>
        <p:txBody>
          <a:bodyPr wrap="square" rtlCol="0">
            <a:spAutoFit/>
          </a:bodyPr>
          <a:lstStyle/>
          <a:p>
            <a:pPr algn="ctr"/>
            <a:r>
              <a:rPr lang="en-IN" dirty="0">
                <a:latin typeface="Century Schoolbook" panose="02040604050505020304" pitchFamily="18" charset="0"/>
              </a:rPr>
              <a:t>Inpatient Visits:</a:t>
            </a:r>
          </a:p>
          <a:p>
            <a:pPr marL="285750" indent="-285750" algn="ctr">
              <a:buFont typeface="Arial" panose="020B0604020202020204" pitchFamily="34" charset="0"/>
              <a:buChar char="•"/>
            </a:pPr>
            <a:r>
              <a:rPr lang="en-US" dirty="0">
                <a:latin typeface="Century Schoolbook" panose="02040604050505020304" pitchFamily="18" charset="0"/>
              </a:rPr>
              <a:t>Majority of the patients had no inpatient visits in the year preceding the encounter.</a:t>
            </a:r>
            <a:endParaRPr lang="en-IN" dirty="0">
              <a:latin typeface="Century Schoolbook" panose="02040604050505020304" pitchFamily="18" charset="0"/>
            </a:endParaRPr>
          </a:p>
          <a:p>
            <a:pPr algn="ctr"/>
            <a:r>
              <a:rPr lang="en-IN" dirty="0">
                <a:latin typeface="Century Schoolbook" panose="02040604050505020304" pitchFamily="18" charset="0"/>
              </a:rPr>
              <a:t>Outpatient Visits:</a:t>
            </a:r>
          </a:p>
          <a:p>
            <a:pPr marL="285750" indent="-285750" algn="ctr">
              <a:buFont typeface="Arial" panose="020B0604020202020204" pitchFamily="34" charset="0"/>
              <a:buChar char="•"/>
            </a:pPr>
            <a:r>
              <a:rPr lang="en-US" dirty="0">
                <a:latin typeface="Century Schoolbook" panose="02040604050505020304" pitchFamily="18" charset="0"/>
              </a:rPr>
              <a:t>Majority of the patients had no outpatient visits in the year preceding the encounter.</a:t>
            </a:r>
            <a:endParaRPr lang="en-IN" dirty="0">
              <a:latin typeface="Century Schoolbook" panose="02040604050505020304" pitchFamily="18" charset="0"/>
            </a:endParaRPr>
          </a:p>
        </p:txBody>
      </p:sp>
    </p:spTree>
    <p:extLst>
      <p:ext uri="{BB962C8B-B14F-4D97-AF65-F5344CB8AC3E}">
        <p14:creationId xmlns:p14="http://schemas.microsoft.com/office/powerpoint/2010/main" val="36422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77B5-DC4D-2904-0473-67D0FC41ED7B}"/>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53C4972C-6E94-6865-3E82-EB7B2D799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087" y="365125"/>
            <a:ext cx="5385827" cy="4142240"/>
          </a:xfrm>
        </p:spPr>
      </p:pic>
      <p:sp>
        <p:nvSpPr>
          <p:cNvPr id="6" name="TextBox 5">
            <a:extLst>
              <a:ext uri="{FF2B5EF4-FFF2-40B4-BE49-F238E27FC236}">
                <a16:creationId xmlns:a16="http://schemas.microsoft.com/office/drawing/2014/main" id="{C74C45B1-6D3D-CCF7-1449-ACF8DC9CB50E}"/>
              </a:ext>
            </a:extLst>
          </p:cNvPr>
          <p:cNvSpPr txBox="1"/>
          <p:nvPr/>
        </p:nvSpPr>
        <p:spPr>
          <a:xfrm>
            <a:off x="838200" y="4861249"/>
            <a:ext cx="10515600" cy="646331"/>
          </a:xfrm>
          <a:prstGeom prst="rect">
            <a:avLst/>
          </a:prstGeom>
          <a:noFill/>
        </p:spPr>
        <p:txBody>
          <a:bodyPr wrap="square" rtlCol="0">
            <a:spAutoFit/>
          </a:bodyPr>
          <a:lstStyle/>
          <a:p>
            <a:pPr algn="ctr"/>
            <a:r>
              <a:rPr lang="en-US" dirty="0">
                <a:latin typeface="Century Schoolbook" panose="02040604050505020304" pitchFamily="18" charset="0"/>
              </a:rPr>
              <a:t>The graph indicates that most Caucasian patients have not given their A1c tests which are followed by African-American patients.</a:t>
            </a:r>
            <a:endParaRPr lang="en-IN" dirty="0">
              <a:latin typeface="Century Schoolbook" panose="02040604050505020304" pitchFamily="18" charset="0"/>
            </a:endParaRPr>
          </a:p>
        </p:txBody>
      </p:sp>
    </p:spTree>
    <p:extLst>
      <p:ext uri="{BB962C8B-B14F-4D97-AF65-F5344CB8AC3E}">
        <p14:creationId xmlns:p14="http://schemas.microsoft.com/office/powerpoint/2010/main" val="161364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22A3-7BD9-6D51-9596-62ABBE2105E7}"/>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31358CC9-D63B-01E9-DEAB-E0063551D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4370" y="365125"/>
            <a:ext cx="4863260" cy="4351338"/>
          </a:xfrm>
        </p:spPr>
      </p:pic>
      <p:sp>
        <p:nvSpPr>
          <p:cNvPr id="6" name="TextBox 5">
            <a:extLst>
              <a:ext uri="{FF2B5EF4-FFF2-40B4-BE49-F238E27FC236}">
                <a16:creationId xmlns:a16="http://schemas.microsoft.com/office/drawing/2014/main" id="{26221850-61C4-C05A-91DA-0710CCC65666}"/>
              </a:ext>
            </a:extLst>
          </p:cNvPr>
          <p:cNvSpPr txBox="1"/>
          <p:nvPr/>
        </p:nvSpPr>
        <p:spPr>
          <a:xfrm>
            <a:off x="838200" y="5029200"/>
            <a:ext cx="10515600" cy="369332"/>
          </a:xfrm>
          <a:prstGeom prst="rect">
            <a:avLst/>
          </a:prstGeom>
          <a:noFill/>
        </p:spPr>
        <p:txBody>
          <a:bodyPr wrap="square" rtlCol="0">
            <a:spAutoFit/>
          </a:bodyPr>
          <a:lstStyle/>
          <a:p>
            <a:pPr algn="ctr"/>
            <a:r>
              <a:rPr lang="en-US" dirty="0">
                <a:latin typeface="Century Schoolbook" panose="02040604050505020304" pitchFamily="18" charset="0"/>
              </a:rPr>
              <a:t>Most diabetic patients admitted in the hospital are Caucasian.</a:t>
            </a:r>
            <a:endParaRPr lang="en-IN" dirty="0">
              <a:latin typeface="Century Schoolbook" panose="02040604050505020304" pitchFamily="18" charset="0"/>
            </a:endParaRPr>
          </a:p>
        </p:txBody>
      </p:sp>
    </p:spTree>
    <p:extLst>
      <p:ext uri="{BB962C8B-B14F-4D97-AF65-F5344CB8AC3E}">
        <p14:creationId xmlns:p14="http://schemas.microsoft.com/office/powerpoint/2010/main" val="334634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6E98-112C-BD54-C15C-FF6E2E9ED887}"/>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DF49A39E-F8E0-D370-8552-0BDBCA33F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6663" y="365125"/>
            <a:ext cx="4218675" cy="4351338"/>
          </a:xfrm>
        </p:spPr>
      </p:pic>
      <p:sp>
        <p:nvSpPr>
          <p:cNvPr id="6" name="TextBox 5">
            <a:extLst>
              <a:ext uri="{FF2B5EF4-FFF2-40B4-BE49-F238E27FC236}">
                <a16:creationId xmlns:a16="http://schemas.microsoft.com/office/drawing/2014/main" id="{3676D756-C0E7-94E8-2ACC-0663660B5344}"/>
              </a:ext>
            </a:extLst>
          </p:cNvPr>
          <p:cNvSpPr txBox="1"/>
          <p:nvPr/>
        </p:nvSpPr>
        <p:spPr>
          <a:xfrm>
            <a:off x="838200" y="5066522"/>
            <a:ext cx="10515600" cy="369332"/>
          </a:xfrm>
          <a:prstGeom prst="rect">
            <a:avLst/>
          </a:prstGeom>
          <a:noFill/>
        </p:spPr>
        <p:txBody>
          <a:bodyPr wrap="square" rtlCol="0">
            <a:spAutoFit/>
          </a:bodyPr>
          <a:lstStyle/>
          <a:p>
            <a:pPr algn="ctr"/>
            <a:r>
              <a:rPr lang="en-US" dirty="0">
                <a:latin typeface="Century Schoolbook" panose="02040604050505020304" pitchFamily="18" charset="0"/>
              </a:rPr>
              <a:t>The graph shows that more than half of the total patients' population are females</a:t>
            </a:r>
            <a:r>
              <a:rPr lang="en-IN" dirty="0">
                <a:latin typeface="Century Schoolbook" panose="02040604050505020304" pitchFamily="18" charset="0"/>
              </a:rPr>
              <a:t>.</a:t>
            </a:r>
          </a:p>
        </p:txBody>
      </p:sp>
    </p:spTree>
    <p:extLst>
      <p:ext uri="{BB962C8B-B14F-4D97-AF65-F5344CB8AC3E}">
        <p14:creationId xmlns:p14="http://schemas.microsoft.com/office/powerpoint/2010/main" val="177011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9ED4-8AB5-D1FE-96DB-56CCEB902AA2}"/>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2BBD5F80-C4E6-47DB-DBF1-AA08139E8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087" y="365125"/>
            <a:ext cx="5385827" cy="3959360"/>
          </a:xfrm>
        </p:spPr>
      </p:pic>
      <p:sp>
        <p:nvSpPr>
          <p:cNvPr id="6" name="TextBox 5">
            <a:extLst>
              <a:ext uri="{FF2B5EF4-FFF2-40B4-BE49-F238E27FC236}">
                <a16:creationId xmlns:a16="http://schemas.microsoft.com/office/drawing/2014/main" id="{66A1FFC0-98CC-A2A4-329E-65B0191ABFC2}"/>
              </a:ext>
            </a:extLst>
          </p:cNvPr>
          <p:cNvSpPr txBox="1"/>
          <p:nvPr/>
        </p:nvSpPr>
        <p:spPr>
          <a:xfrm>
            <a:off x="838201" y="5029200"/>
            <a:ext cx="10515600" cy="369332"/>
          </a:xfrm>
          <a:prstGeom prst="rect">
            <a:avLst/>
          </a:prstGeom>
          <a:noFill/>
        </p:spPr>
        <p:txBody>
          <a:bodyPr wrap="square" rtlCol="0">
            <a:spAutoFit/>
          </a:bodyPr>
          <a:lstStyle/>
          <a:p>
            <a:pPr algn="ctr"/>
            <a:r>
              <a:rPr lang="en-US" dirty="0">
                <a:latin typeface="Century Schoolbook" panose="02040604050505020304" pitchFamily="18" charset="0"/>
              </a:rPr>
              <a:t>We observe that most patients are discharged in 7 days from admission.</a:t>
            </a:r>
            <a:endParaRPr lang="en-IN" dirty="0">
              <a:latin typeface="Century Schoolbook" panose="02040604050505020304" pitchFamily="18" charset="0"/>
            </a:endParaRPr>
          </a:p>
        </p:txBody>
      </p:sp>
    </p:spTree>
    <p:extLst>
      <p:ext uri="{BB962C8B-B14F-4D97-AF65-F5344CB8AC3E}">
        <p14:creationId xmlns:p14="http://schemas.microsoft.com/office/powerpoint/2010/main" val="217663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472</Words>
  <Application>Microsoft Office PowerPoint</Application>
  <PresentationFormat>Widescreen</PresentationFormat>
  <Paragraphs>42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Schoolbook</vt:lpstr>
      <vt:lpstr>Constantia</vt:lpstr>
      <vt:lpstr>Office Theme</vt:lpstr>
      <vt:lpstr>HOSPITAL RE-ADMISSIONS ANALYSIS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RE-ADMISSIONS ANALYSIS </dc:title>
  <dc:creator>Ankit Kanojiya</dc:creator>
  <cp:lastModifiedBy>Ankit Kanojiya</cp:lastModifiedBy>
  <cp:revision>4</cp:revision>
  <dcterms:created xsi:type="dcterms:W3CDTF">2023-04-09T16:04:34Z</dcterms:created>
  <dcterms:modified xsi:type="dcterms:W3CDTF">2023-04-10T13:02:33Z</dcterms:modified>
</cp:coreProperties>
</file>