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2" r:id="rId4"/>
  </p:sldMasterIdLst>
  <p:notesMasterIdLst>
    <p:notesMasterId r:id="rId10"/>
  </p:notesMasterIdLst>
  <p:sldIdLst>
    <p:sldId id="261" r:id="rId5"/>
    <p:sldId id="258" r:id="rId6"/>
    <p:sldId id="259" r:id="rId7"/>
    <p:sldId id="260"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3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91" d="100"/>
          <a:sy n="91" d="100"/>
        </p:scale>
        <p:origin x="5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54" y="-99252"/>
            <a:ext cx="5310368" cy="1459214"/>
          </a:xfrm>
          <a:prstGeom prst="rect">
            <a:avLst/>
          </a:prstGeom>
        </p:spPr>
      </p:pic>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3"/>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4"/>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smtClean="0"/>
              <a:t>Idea Proposal Document</a:t>
            </a:r>
            <a:endParaRPr lang="en-US" dirty="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27699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aseline="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smtClean="0"/>
              <a:t>Team Name: </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2020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pic>
        <p:nvPicPr>
          <p:cNvPr id="10" name="Picture 9"/>
          <p:cNvPicPr>
            <a:picLocks noChangeAspect="1"/>
          </p:cNvPicPr>
          <p:nvPr userDrawn="1"/>
        </p:nvPicPr>
        <p:blipFill>
          <a:blip r:embed="rId5"/>
          <a:stretch>
            <a:fillRect/>
          </a:stretch>
        </p:blipFill>
        <p:spPr>
          <a:xfrm>
            <a:off x="6883836" y="384048"/>
            <a:ext cx="2035278" cy="434920"/>
          </a:xfrm>
          <a:prstGeom prst="rect">
            <a:avLst/>
          </a:prstGeom>
        </p:spPr>
      </p:pic>
    </p:spTree>
    <p:extLst>
      <p:ext uri="{BB962C8B-B14F-4D97-AF65-F5344CB8AC3E}">
        <p14:creationId xmlns:p14="http://schemas.microsoft.com/office/powerpoint/2010/main" val="146542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BD1C906E-6D84-49A8-B96E-A829D4DE28E0}" type="datetime1">
              <a:rPr lang="en-US" smtClean="0"/>
              <a:t>7/31/2020</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7"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613366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BFCCF35F-57C6-4CCC-946E-E3F149F459B5}"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2636094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F794A826-E8C4-43EE-9CA0-19284DBB06F0}"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417328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D337C3C-9DA2-49B0-A370-6A08BB2BA912}"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15013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D5DC6E7-52F0-4FD4-A651-6872318855D6}"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350472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003B419-CA47-4A84-A1AF-50450393324E}"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2629706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E3F5B46-45BE-47D1-B455-059858C7EEE5}"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6761075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A8F72014-D489-44E1-9C35-BA35CC34A960}" type="datetime1">
              <a:rPr lang="en-US" smtClean="0"/>
              <a:t>7/31/2020</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9815344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E4EBCA7-97D6-4F27-BB90-286439FB49DC}" type="datetime1">
              <a:rPr lang="en-US" smtClean="0"/>
              <a:t>7/31/2020</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8367600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CE322747-FE2C-4D6E-A4B9-1D4767B09D0E}" type="datetime1">
              <a:rPr lang="en-US" smtClean="0"/>
              <a:t>7/31/2020</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04782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72D73842-FA30-446D-821F-2FE4A83A888F}" type="datetime1">
              <a:rPr lang="en-US" smtClean="0"/>
              <a:t>7/31/2020</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0"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569361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E91AF23A-C633-45E3-BD12-E6C24544BAB9}" type="datetime1">
              <a:rPr lang="en-US" smtClean="0"/>
              <a:t>7/31/2020</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158307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B25336F-B353-4DDF-970C-24BBF429F383}" type="datetime1">
              <a:rPr lang="en-US" smtClean="0"/>
              <a:t>7/31/2020</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41293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6E013F4A-9F35-4873-9C10-CE42B9AF5919}" type="datetime1">
              <a:rPr lang="en-US" smtClean="0"/>
              <a:t>7/31/2020</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9638261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A579A070-8669-4357-A67C-F18E1673A99B}" type="datetime1">
              <a:rPr lang="en-US" smtClean="0"/>
              <a:t>7/31/2020</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91288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998596A8-9DE3-4553-AF5B-479F43AB0C93}" type="datetime1">
              <a:rPr lang="en-US" smtClean="0"/>
              <a:t>7/31/2020</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863217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34907" y="-95633"/>
            <a:ext cx="5405253" cy="1485287"/>
          </a:xfrm>
          <a:prstGeom prst="rect">
            <a:avLst/>
          </a:prstGeom>
        </p:spPr>
      </p:pic>
    </p:spTree>
    <p:extLst>
      <p:ext uri="{BB962C8B-B14F-4D97-AF65-F5344CB8AC3E}">
        <p14:creationId xmlns:p14="http://schemas.microsoft.com/office/powerpoint/2010/main" val="27635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4AA7F308-B0B5-406E-82CC-28C5701319F4}" type="datetime1">
              <a:rPr lang="en-US" smtClean="0"/>
              <a:t>7/31/2020</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321197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695DC297-0159-4305-B60C-C47C29B6F7FC}" type="datetime1">
              <a:rPr lang="en-US" smtClean="0"/>
              <a:t>7/31/2020</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38178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353955BA-D784-419B-AD77-F70BE9FEBF9F}" type="datetime1">
              <a:rPr lang="en-US" smtClean="0"/>
              <a:t>7/31/2020</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197642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8D8F7D2A-8A5E-4CE5-980F-2EB8A6BB085E}" type="datetime1">
              <a:rPr lang="en-US" smtClean="0"/>
              <a:t>7/31/2020</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8268055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4D99BCAD-1FC8-4847-8333-777A287AD8B7}" type="datetime1">
              <a:rPr lang="en-US" smtClean="0"/>
              <a:t>7/31/2020</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22477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FA519618-0845-482B-BB66-C23092751FD9}" type="datetime1">
              <a:rPr lang="en-US" smtClean="0"/>
              <a:t>7/31/2020</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99908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015D4E5-D62A-4A07-A1F1-C7F7B6119226}" type="datetime1">
              <a:rPr lang="en-US" smtClean="0"/>
              <a:t>7/31/2020</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0319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8C312C0C-91B5-4221-B6FC-D7EE536A5597}" type="datetime1">
              <a:rPr lang="en-US" smtClean="0"/>
              <a:t>7/31/2020</a:t>
            </a:fld>
            <a:endParaRPr lang="en-US" dirty="0"/>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
        <p:nvSpPr>
          <p:cNvPr id="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3077216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png"/><Relationship Id="rId7" Type="http://schemas.openxmlformats.org/officeDocument/2006/relationships/oleObject" Target="file:///C:\Users\566635\Documents\Integration_Chatbot.ppt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hyperlink" Target="https://github.com/ankikapersonal/Read-Reckoner-A-COVID-19-Chatbot-CFC2020" TargetMode="External"/><Relationship Id="rId4" Type="http://schemas.openxmlformats.org/officeDocument/2006/relationships/image" Target="../media/image7.png"/><Relationship Id="rId9" Type="http://schemas.openxmlformats.org/officeDocument/2006/relationships/hyperlink" Target="https://youtu.be/Kl_aKyTz3b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691640"/>
            <a:ext cx="7664245" cy="1052596"/>
          </a:xfrm>
        </p:spPr>
        <p:txBody>
          <a:bodyPr/>
          <a:lstStyle/>
          <a:p>
            <a:r>
              <a:rPr lang="en-US" b="1" dirty="0"/>
              <a:t>Ready Reckoner - COVID-19 Crisis Communication </a:t>
            </a:r>
            <a:r>
              <a:rPr lang="en-US" b="1" dirty="0" err="1" smtClean="0"/>
              <a:t>Chatbot</a:t>
            </a:r>
            <a:endParaRPr lang="en-US" dirty="0"/>
          </a:p>
        </p:txBody>
      </p:sp>
      <p:sp>
        <p:nvSpPr>
          <p:cNvPr id="3" name="Subtitle 2"/>
          <p:cNvSpPr>
            <a:spLocks noGrp="1"/>
          </p:cNvSpPr>
          <p:nvPr>
            <p:ph type="subTitle" idx="1"/>
          </p:nvPr>
        </p:nvSpPr>
        <p:spPr/>
        <p:txBody>
          <a:bodyPr/>
          <a:lstStyle/>
          <a:p>
            <a:r>
              <a:rPr lang="en-US" dirty="0" smtClean="0"/>
              <a:t>Team Name: Tech Genius</a:t>
            </a:r>
            <a:endParaRPr lang="en-US" dirty="0"/>
          </a:p>
        </p:txBody>
      </p:sp>
    </p:spTree>
    <p:extLst>
      <p:ext uri="{BB962C8B-B14F-4D97-AF65-F5344CB8AC3E}">
        <p14:creationId xmlns:p14="http://schemas.microsoft.com/office/powerpoint/2010/main" val="194065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7" y="191629"/>
            <a:ext cx="8385048" cy="397764"/>
          </a:xfrm>
        </p:spPr>
        <p:txBody>
          <a:bodyPr/>
          <a:lstStyle/>
          <a:p>
            <a:r>
              <a:rPr lang="en-US" dirty="0" smtClean="0"/>
              <a:t>Idea Description(Short)</a:t>
            </a:r>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6" name="Rectangle 5"/>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 3363</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a:t>
            </a:r>
            <a:r>
              <a:rPr lang="en-US" sz="1400" b="1" i="1" kern="0" dirty="0">
                <a:solidFill>
                  <a:schemeClr val="tx2">
                    <a:lumMod val="65000"/>
                    <a:lumOff val="35000"/>
                  </a:schemeClr>
                </a:solidFill>
                <a:latin typeface="Bodoni MT" panose="02070603080606020203" pitchFamily="18" charset="0"/>
                <a:cs typeface="Arial" pitchFamily="34" charset="0"/>
              </a:rPr>
              <a:t>Covid-19 Crisis Communication   </a:t>
            </a:r>
            <a:endParaRPr lang="en-US" sz="1400" b="1" i="1" kern="0" dirty="0" smtClean="0">
              <a:solidFill>
                <a:schemeClr val="tx2">
                  <a:lumMod val="65000"/>
                  <a:lumOff val="35000"/>
                </a:schemeClr>
              </a:solidFill>
              <a:latin typeface="Bodoni MT" panose="02070603080606020203" pitchFamily="18" charset="0"/>
              <a:cs typeface="Arial" pitchFamily="34" charset="0"/>
            </a:endParaRP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Tech Genius</a:t>
            </a:r>
          </a:p>
        </p:txBody>
      </p:sp>
      <p:sp>
        <p:nvSpPr>
          <p:cNvPr id="7" name="Oval 16"/>
          <p:cNvSpPr>
            <a:spLocks/>
          </p:cNvSpPr>
          <p:nvPr/>
        </p:nvSpPr>
        <p:spPr bwMode="auto">
          <a:xfrm>
            <a:off x="353930" y="1797328"/>
            <a:ext cx="2792393"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Challenge/ Scenario</a:t>
            </a:r>
            <a:endParaRPr lang="en-US" sz="1200" b="1" kern="0" dirty="0">
              <a:solidFill>
                <a:schemeClr val="bg1"/>
              </a:solidFill>
              <a:cs typeface="Arial" pitchFamily="34" charset="0"/>
            </a:endParaRPr>
          </a:p>
        </p:txBody>
      </p:sp>
      <p:sp>
        <p:nvSpPr>
          <p:cNvPr id="8" name="Oval 16"/>
          <p:cNvSpPr>
            <a:spLocks/>
          </p:cNvSpPr>
          <p:nvPr/>
        </p:nvSpPr>
        <p:spPr bwMode="auto">
          <a:xfrm>
            <a:off x="353930" y="2337094"/>
            <a:ext cx="2792393"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900" i="1" kern="0" dirty="0">
                <a:solidFill>
                  <a:sysClr val="windowText" lastClr="000000"/>
                </a:solidFill>
              </a:rPr>
              <a:t>In times of crisis, communications systems are often overwhelmed with people trying to find basic information about testing, symptoms, community response, and other resources. When communication lines get clogged, people who need real help can't get through. Chatbots help respond to tens, even hundreds, of thousands of messages a day.</a:t>
            </a:r>
          </a:p>
        </p:txBody>
      </p:sp>
      <p:sp>
        <p:nvSpPr>
          <p:cNvPr id="9" name="Oval 16"/>
          <p:cNvSpPr>
            <a:spLocks/>
          </p:cNvSpPr>
          <p:nvPr/>
        </p:nvSpPr>
        <p:spPr bwMode="auto">
          <a:xfrm>
            <a:off x="3479432" y="1797328"/>
            <a:ext cx="535976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a:solidFill>
                  <a:schemeClr val="bg1"/>
                </a:solidFill>
                <a:cs typeface="Arial" pitchFamily="34" charset="0"/>
              </a:rPr>
              <a:t>Solution </a:t>
            </a:r>
            <a:r>
              <a:rPr lang="en-US" sz="1200" b="1" kern="0" dirty="0" smtClean="0">
                <a:solidFill>
                  <a:schemeClr val="bg1"/>
                </a:solidFill>
                <a:cs typeface="Arial" pitchFamily="34" charset="0"/>
              </a:rPr>
              <a:t>Approach </a:t>
            </a:r>
            <a:endParaRPr lang="en-US" sz="1200" b="1" kern="0" dirty="0">
              <a:solidFill>
                <a:schemeClr val="bg1"/>
              </a:solidFill>
              <a:cs typeface="Arial" pitchFamily="34" charset="0"/>
            </a:endParaRPr>
          </a:p>
        </p:txBody>
      </p:sp>
      <p:sp>
        <p:nvSpPr>
          <p:cNvPr id="10" name="Oval 16"/>
          <p:cNvSpPr>
            <a:spLocks/>
          </p:cNvSpPr>
          <p:nvPr/>
        </p:nvSpPr>
        <p:spPr bwMode="auto">
          <a:xfrm>
            <a:off x="3479432" y="2337094"/>
            <a:ext cx="5428594"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900" i="1" kern="0" dirty="0">
                <a:solidFill>
                  <a:sysClr val="windowText" lastClr="000000"/>
                </a:solidFill>
              </a:rPr>
              <a:t>COVID-19 has citizens looking for answers about symptoms and testing sites as well as current status of schools, transportation, and other public services. Using Watson </a:t>
            </a:r>
            <a:r>
              <a:rPr lang="en-US" sz="900" i="1" kern="0" dirty="0" smtClean="0">
                <a:solidFill>
                  <a:sysClr val="windowText" lastClr="000000"/>
                </a:solidFill>
              </a:rPr>
              <a:t>Assistant, an AI Service in IBM Cloud that helps us build train and deploy conversational interactions into any applications, design </a:t>
            </a:r>
            <a:r>
              <a:rPr lang="en-US" sz="900" i="1" kern="0" dirty="0">
                <a:solidFill>
                  <a:sysClr val="windowText" lastClr="000000"/>
                </a:solidFill>
              </a:rPr>
              <a:t>a virtual assistant pre-loaded to understand and respond to common questions about COVID-19, scan COVID-19 news articles using Watson Discovery and respond to COVID statistics inquires with data from trusted sources</a:t>
            </a:r>
            <a:r>
              <a:rPr lang="en-US" sz="900" i="1" kern="0" dirty="0" smtClean="0">
                <a:solidFill>
                  <a:sysClr val="windowText" lastClr="000000"/>
                </a:solidFill>
              </a:rPr>
              <a:t>.</a:t>
            </a:r>
          </a:p>
          <a:p>
            <a:endParaRPr lang="en-US" sz="900" i="1" kern="0" dirty="0">
              <a:solidFill>
                <a:sysClr val="windowText" lastClr="000000"/>
              </a:solidFill>
            </a:endParaRPr>
          </a:p>
          <a:p>
            <a:r>
              <a:rPr lang="en-US" sz="900" i="1" kern="0" dirty="0">
                <a:solidFill>
                  <a:sysClr val="windowText" lastClr="000000"/>
                </a:solidFill>
              </a:rPr>
              <a:t>Next </a:t>
            </a:r>
            <a:r>
              <a:rPr lang="en-US" sz="900" i="1" kern="0" dirty="0" smtClean="0">
                <a:solidFill>
                  <a:sysClr val="windowText" lastClr="000000"/>
                </a:solidFill>
              </a:rPr>
              <a:t>step is to integrate </a:t>
            </a:r>
            <a:r>
              <a:rPr lang="en-US" sz="900" i="1" kern="0" dirty="0">
                <a:solidFill>
                  <a:sysClr val="windowText" lastClr="000000"/>
                </a:solidFill>
              </a:rPr>
              <a:t>the chatbot in an IBM Cloud hosted web server, using a Slack integration or Mobile integration using android studio( with speech to text &amp; text to speech IBM cloud service feature)</a:t>
            </a:r>
          </a:p>
          <a:p>
            <a:endParaRPr lang="en-US" sz="1100" i="1" kern="0" dirty="0">
              <a:solidFill>
                <a:sysClr val="windowText" lastClr="000000"/>
              </a:solidFill>
            </a:endParaRPr>
          </a:p>
        </p:txBody>
      </p:sp>
      <p:pic>
        <p:nvPicPr>
          <p:cNvPr id="3" name="Picture 2"/>
          <p:cNvPicPr>
            <a:picLocks noChangeAspect="1"/>
          </p:cNvPicPr>
          <p:nvPr/>
        </p:nvPicPr>
        <p:blipFill>
          <a:blip r:embed="rId3"/>
          <a:stretch>
            <a:fillRect/>
          </a:stretch>
        </p:blipFill>
        <p:spPr>
          <a:xfrm>
            <a:off x="6357478" y="4747400"/>
            <a:ext cx="1020710" cy="370258"/>
          </a:xfrm>
          <a:prstGeom prst="rect">
            <a:avLst/>
          </a:prstGeom>
        </p:spPr>
      </p:pic>
      <p:pic>
        <p:nvPicPr>
          <p:cNvPr id="11" name="Picture 10"/>
          <p:cNvPicPr>
            <a:picLocks noChangeAspect="1"/>
          </p:cNvPicPr>
          <p:nvPr/>
        </p:nvPicPr>
        <p:blipFill>
          <a:blip r:embed="rId4"/>
          <a:stretch>
            <a:fillRect/>
          </a:stretch>
        </p:blipFill>
        <p:spPr>
          <a:xfrm>
            <a:off x="7000568" y="154473"/>
            <a:ext cx="2035278" cy="434920"/>
          </a:xfrm>
          <a:prstGeom prst="rect">
            <a:avLst/>
          </a:prstGeom>
        </p:spPr>
      </p:pic>
    </p:spTree>
    <p:extLst>
      <p:ext uri="{BB962C8B-B14F-4D97-AF65-F5344CB8AC3E}">
        <p14:creationId xmlns:p14="http://schemas.microsoft.com/office/powerpoint/2010/main" val="383029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97764"/>
          </a:xfrm>
        </p:spPr>
        <p:txBody>
          <a:bodyPr/>
          <a:lstStyle/>
          <a:p>
            <a:r>
              <a:rPr lang="en-US" dirty="0"/>
              <a:t>Idea Description(Short)</a:t>
            </a:r>
          </a:p>
        </p:txBody>
      </p:sp>
      <p:sp>
        <p:nvSpPr>
          <p:cNvPr id="4" name="Slide Number Placeholder 3"/>
          <p:cNvSpPr>
            <a:spLocks noGrp="1"/>
          </p:cNvSpPr>
          <p:nvPr>
            <p:ph type="sldNum" sz="quarter" idx="4"/>
          </p:nvPr>
        </p:nvSpPr>
        <p:spPr/>
        <p:txBody>
          <a:bodyPr/>
          <a:lstStyle/>
          <a:p>
            <a:fld id="{79EFC3EF-F740-4E8E-AA54-685BC1D97AAA}"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7" name="Oval 16"/>
          <p:cNvSpPr>
            <a:spLocks/>
          </p:cNvSpPr>
          <p:nvPr/>
        </p:nvSpPr>
        <p:spPr bwMode="auto">
          <a:xfrm>
            <a:off x="353930" y="1797328"/>
            <a:ext cx="399192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Impact / Benefit of the idea</a:t>
            </a:r>
            <a:endParaRPr lang="en-US" sz="1200" b="1" kern="0" dirty="0">
              <a:solidFill>
                <a:schemeClr val="bg1"/>
              </a:solidFill>
              <a:cs typeface="Arial" pitchFamily="34" charset="0"/>
            </a:endParaRPr>
          </a:p>
        </p:txBody>
      </p:sp>
      <p:sp>
        <p:nvSpPr>
          <p:cNvPr id="8" name="Oval 16"/>
          <p:cNvSpPr>
            <a:spLocks/>
          </p:cNvSpPr>
          <p:nvPr/>
        </p:nvSpPr>
        <p:spPr bwMode="auto">
          <a:xfrm>
            <a:off x="384047" y="2402340"/>
            <a:ext cx="4080418"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pPr marL="171450" indent="-171450">
              <a:buFont typeface="Wingdings" panose="05000000000000000000" pitchFamily="2" charset="2"/>
              <a:buChar char="Ø"/>
            </a:pPr>
            <a:r>
              <a:rPr lang="en-US" sz="900" i="1" kern="0" dirty="0">
                <a:solidFill>
                  <a:sysClr val="windowText" lastClr="000000"/>
                </a:solidFill>
              </a:rPr>
              <a:t>Response to </a:t>
            </a:r>
            <a:r>
              <a:rPr lang="en-US" sz="900" i="1" kern="0" dirty="0" smtClean="0">
                <a:solidFill>
                  <a:sysClr val="windowText" lastClr="000000"/>
                </a:solidFill>
              </a:rPr>
              <a:t>questions related to the pandemic can </a:t>
            </a:r>
            <a:r>
              <a:rPr lang="en-US" sz="900" i="1" kern="0" dirty="0">
                <a:solidFill>
                  <a:sysClr val="windowText" lastClr="000000"/>
                </a:solidFill>
              </a:rPr>
              <a:t>be provided in an interactive manner, more rapidly than traditional online search methods</a:t>
            </a:r>
            <a:r>
              <a:rPr lang="en-US" sz="900" i="1" kern="0" dirty="0" smtClean="0">
                <a:solidFill>
                  <a:sysClr val="windowText" lastClr="000000"/>
                </a:solidFill>
              </a:rPr>
              <a:t>.</a:t>
            </a:r>
          </a:p>
          <a:p>
            <a:pPr marL="171450" indent="-171450">
              <a:buFont typeface="Wingdings" panose="05000000000000000000" pitchFamily="2" charset="2"/>
              <a:buChar char="Ø"/>
            </a:pPr>
            <a:endParaRPr lang="en-US" sz="900" i="1" kern="0" dirty="0" smtClean="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Anyone can access to the chatbot </a:t>
            </a:r>
            <a:r>
              <a:rPr lang="en-US" sz="900" i="1" kern="0" dirty="0" smtClean="0">
                <a:solidFill>
                  <a:sysClr val="windowText" lastClr="000000"/>
                </a:solidFill>
              </a:rPr>
              <a:t>from </a:t>
            </a:r>
            <a:r>
              <a:rPr lang="en-US" sz="900" i="1" kern="0" dirty="0">
                <a:solidFill>
                  <a:sysClr val="windowText" lastClr="000000"/>
                </a:solidFill>
              </a:rPr>
              <a:t>a range of devices (online computer, smart phone, or analogue phone in some cases</a:t>
            </a:r>
            <a:r>
              <a:rPr lang="en-US" sz="900" i="1" kern="0" dirty="0" smtClean="0">
                <a:solidFill>
                  <a:sysClr val="windowText" lastClr="000000"/>
                </a:solidFill>
              </a:rPr>
              <a:t>)</a:t>
            </a:r>
          </a:p>
          <a:p>
            <a:pPr marL="171450" indent="-171450">
              <a:buFont typeface="Wingdings" panose="05000000000000000000" pitchFamily="2" charset="2"/>
              <a:buChar char="Ø"/>
            </a:pPr>
            <a:endParaRPr lang="en-US" sz="900" i="1" kern="0" dirty="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The information is also adaptable to local guidelines and regulations, based on the location of the use</a:t>
            </a:r>
            <a:r>
              <a:rPr lang="en-US" sz="900" i="1" kern="0" dirty="0" smtClean="0">
                <a:solidFill>
                  <a:sysClr val="windowText" lastClr="000000"/>
                </a:solidFill>
              </a:rPr>
              <a:t>.</a:t>
            </a:r>
          </a:p>
          <a:p>
            <a:pPr marL="171450" indent="-171450">
              <a:buFont typeface="Wingdings" panose="05000000000000000000" pitchFamily="2" charset="2"/>
              <a:buChar char="Ø"/>
            </a:pPr>
            <a:endParaRPr lang="en-US" sz="900" i="1" kern="0" dirty="0" smtClean="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Widespread adoption of this chatbot for COVID-19 information can also reduce the burden on hospital call </a:t>
            </a:r>
            <a:r>
              <a:rPr lang="en-US" sz="900" i="1" kern="0" dirty="0" smtClean="0">
                <a:solidFill>
                  <a:sysClr val="windowText" lastClr="000000"/>
                </a:solidFill>
              </a:rPr>
              <a:t>centers.</a:t>
            </a:r>
          </a:p>
          <a:p>
            <a:pPr marL="171450" indent="-171450">
              <a:buFont typeface="Wingdings" panose="05000000000000000000" pitchFamily="2" charset="2"/>
              <a:buChar char="Ø"/>
            </a:pPr>
            <a:endParaRPr lang="en-US" sz="900" i="1" kern="0" dirty="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The information present in the chatbot can be customized to the needs and symptoms of the individual.</a:t>
            </a:r>
          </a:p>
          <a:p>
            <a:pPr marL="171450" indent="-171450">
              <a:buFont typeface="Wingdings" panose="05000000000000000000" pitchFamily="2" charset="2"/>
              <a:buChar char="Ø"/>
            </a:pPr>
            <a:endParaRPr lang="en-US" sz="900" i="1" kern="0" dirty="0">
              <a:solidFill>
                <a:sysClr val="windowText" lastClr="000000"/>
              </a:solidFill>
            </a:endParaRPr>
          </a:p>
        </p:txBody>
      </p:sp>
      <p:sp>
        <p:nvSpPr>
          <p:cNvPr id="9" name="Oval 16"/>
          <p:cNvSpPr>
            <a:spLocks/>
          </p:cNvSpPr>
          <p:nvPr/>
        </p:nvSpPr>
        <p:spPr bwMode="auto">
          <a:xfrm>
            <a:off x="5466735" y="1742715"/>
            <a:ext cx="3175819"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smtClean="0">
                <a:solidFill>
                  <a:schemeClr val="bg1"/>
                </a:solidFill>
                <a:cs typeface="Arial" pitchFamily="34" charset="0"/>
              </a:rPr>
              <a:t>Target  Customers/ Industry</a:t>
            </a:r>
            <a:endParaRPr lang="en-US" sz="1200" b="1" kern="0" dirty="0">
              <a:solidFill>
                <a:schemeClr val="bg1"/>
              </a:solidFill>
              <a:cs typeface="Arial" pitchFamily="34" charset="0"/>
            </a:endParaRPr>
          </a:p>
        </p:txBody>
      </p:sp>
      <p:sp>
        <p:nvSpPr>
          <p:cNvPr id="10" name="Oval 16"/>
          <p:cNvSpPr>
            <a:spLocks/>
          </p:cNvSpPr>
          <p:nvPr/>
        </p:nvSpPr>
        <p:spPr bwMode="auto">
          <a:xfrm>
            <a:off x="5327805" y="2337094"/>
            <a:ext cx="3441291"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000" i="1" kern="0" dirty="0" smtClean="0">
                <a:solidFill>
                  <a:sysClr val="windowText" lastClr="000000"/>
                </a:solidFill>
              </a:rPr>
              <a:t>Anyone, be it common citizens or health care professionals,  having questions about the ongoing  Covid-19 pandemic like testing, symptoms, number of cases, community response and so on can easily access the chatbot for their needs.</a:t>
            </a:r>
          </a:p>
          <a:p>
            <a:r>
              <a:rPr lang="en-US" sz="1000" i="1" kern="0" dirty="0" smtClean="0">
                <a:solidFill>
                  <a:sysClr val="windowText" lastClr="000000"/>
                </a:solidFill>
              </a:rPr>
              <a:t>The user just needs to have a mobile or a computer with internet connection.</a:t>
            </a:r>
          </a:p>
        </p:txBody>
      </p:sp>
      <p:pic>
        <p:nvPicPr>
          <p:cNvPr id="3" name="Picture 2"/>
          <p:cNvPicPr>
            <a:picLocks noChangeAspect="1"/>
          </p:cNvPicPr>
          <p:nvPr/>
        </p:nvPicPr>
        <p:blipFill>
          <a:blip r:embed="rId3"/>
          <a:stretch>
            <a:fillRect/>
          </a:stretch>
        </p:blipFill>
        <p:spPr>
          <a:xfrm>
            <a:off x="6906680" y="140629"/>
            <a:ext cx="2036240" cy="438950"/>
          </a:xfrm>
          <a:prstGeom prst="rect">
            <a:avLst/>
          </a:prstGeom>
        </p:spPr>
      </p:pic>
      <p:pic>
        <p:nvPicPr>
          <p:cNvPr id="11" name="Picture 10"/>
          <p:cNvPicPr>
            <a:picLocks noChangeAspect="1"/>
          </p:cNvPicPr>
          <p:nvPr/>
        </p:nvPicPr>
        <p:blipFill>
          <a:blip r:embed="rId4"/>
          <a:stretch>
            <a:fillRect/>
          </a:stretch>
        </p:blipFill>
        <p:spPr>
          <a:xfrm>
            <a:off x="6396325" y="4747400"/>
            <a:ext cx="1020710" cy="370258"/>
          </a:xfrm>
          <a:prstGeom prst="rect">
            <a:avLst/>
          </a:prstGeom>
        </p:spPr>
      </p:pic>
      <p:sp>
        <p:nvSpPr>
          <p:cNvPr id="12" name="Rectangle 11"/>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 3363</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Covid-19 Crisis Communication  </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Tech Genius</a:t>
            </a:r>
          </a:p>
        </p:txBody>
      </p:sp>
    </p:spTree>
    <p:extLst>
      <p:ext uri="{BB962C8B-B14F-4D97-AF65-F5344CB8AC3E}">
        <p14:creationId xmlns:p14="http://schemas.microsoft.com/office/powerpoint/2010/main" val="14358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7" y="800888"/>
            <a:ext cx="4887942" cy="2352216"/>
          </a:xfrm>
        </p:spPr>
        <p:txBody>
          <a:bodyPr/>
          <a:lstStyle/>
          <a:p>
            <a:r>
              <a:rPr lang="en-US" sz="1000" dirty="0" smtClean="0">
                <a:latin typeface="Algerian" panose="04020705040A02060702" pitchFamily="82" charset="0"/>
              </a:rPr>
              <a:t>Architecture Diagram</a:t>
            </a:r>
            <a:endParaRPr lang="en-US" sz="1000" dirty="0">
              <a:latin typeface="Algerian" panose="04020705040A02060702" pitchFamily="82" charset="0"/>
            </a:endParaRPr>
          </a:p>
          <a:p>
            <a:endParaRPr lang="en-US" dirty="0" smtClean="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4</a:t>
            </a:fld>
            <a:endParaRPr lang="en-US" dirty="0"/>
          </a:p>
        </p:txBody>
      </p:sp>
      <p:sp>
        <p:nvSpPr>
          <p:cNvPr id="5" name="Title 1"/>
          <p:cNvSpPr>
            <a:spLocks noGrp="1"/>
          </p:cNvSpPr>
          <p:nvPr>
            <p:ph type="title"/>
          </p:nvPr>
        </p:nvSpPr>
        <p:spPr>
          <a:xfrm>
            <a:off x="384048" y="253078"/>
            <a:ext cx="8385048" cy="795528"/>
          </a:xfrm>
        </p:spPr>
        <p:txBody>
          <a:bodyPr/>
          <a:lstStyle/>
          <a:p>
            <a:r>
              <a:rPr lang="en-US" dirty="0"/>
              <a:t>Idea Description(Short)</a:t>
            </a:r>
          </a:p>
        </p:txBody>
      </p:sp>
      <p:pic>
        <p:nvPicPr>
          <p:cNvPr id="6" name="Picture 5"/>
          <p:cNvPicPr>
            <a:picLocks noChangeAspect="1"/>
          </p:cNvPicPr>
          <p:nvPr/>
        </p:nvPicPr>
        <p:blipFill>
          <a:blip r:embed="rId3"/>
          <a:stretch>
            <a:fillRect/>
          </a:stretch>
        </p:blipFill>
        <p:spPr>
          <a:xfrm>
            <a:off x="7000568" y="154473"/>
            <a:ext cx="2035278" cy="434920"/>
          </a:xfrm>
          <a:prstGeom prst="rect">
            <a:avLst/>
          </a:prstGeom>
        </p:spPr>
      </p:pic>
      <p:pic>
        <p:nvPicPr>
          <p:cNvPr id="7" name="Picture 6"/>
          <p:cNvPicPr>
            <a:picLocks noChangeAspect="1"/>
          </p:cNvPicPr>
          <p:nvPr/>
        </p:nvPicPr>
        <p:blipFill>
          <a:blip r:embed="rId4"/>
          <a:stretch>
            <a:fillRect/>
          </a:stretch>
        </p:blipFill>
        <p:spPr>
          <a:xfrm>
            <a:off x="6327982" y="4747400"/>
            <a:ext cx="1020710" cy="370258"/>
          </a:xfrm>
          <a:prstGeom prst="rect">
            <a:avLst/>
          </a:prstGeom>
        </p:spPr>
      </p:pic>
      <p:sp>
        <p:nvSpPr>
          <p:cNvPr id="12" name="TextBox 11"/>
          <p:cNvSpPr txBox="1"/>
          <p:nvPr/>
        </p:nvSpPr>
        <p:spPr>
          <a:xfrm>
            <a:off x="627096" y="4195768"/>
            <a:ext cx="6211241" cy="184666"/>
          </a:xfrm>
          <a:prstGeom prst="rect">
            <a:avLst/>
          </a:prstGeom>
        </p:spPr>
        <p:txBody>
          <a:bodyPr wrap="square" lIns="0" tIns="0" rIns="0" bIns="0" rtlCol="0">
            <a:spAutoFit/>
          </a:bodyPr>
          <a:lstStyle/>
          <a:p>
            <a:r>
              <a:rPr lang="en-US" sz="1000" dirty="0" smtClean="0">
                <a:solidFill>
                  <a:schemeClr val="accent1">
                    <a:lumMod val="50000"/>
                  </a:schemeClr>
                </a:solidFill>
              </a:rPr>
              <a:t>Application link </a:t>
            </a:r>
            <a:r>
              <a:rPr lang="en-US" sz="1200" dirty="0">
                <a:solidFill>
                  <a:schemeClr val="accent1">
                    <a:lumMod val="50000"/>
                  </a:schemeClr>
                </a:solidFill>
                <a:latin typeface="Calibri" panose="020F0502020204030204" pitchFamily="34" charset="0"/>
                <a:cs typeface="Calibri" panose="020F0502020204030204" pitchFamily="34" charset="0"/>
              </a:rPr>
              <a:t>on</a:t>
            </a:r>
            <a:r>
              <a:rPr lang="en-US" sz="1000" dirty="0" smtClean="0">
                <a:solidFill>
                  <a:schemeClr val="accent1">
                    <a:lumMod val="50000"/>
                  </a:schemeClr>
                </a:solidFill>
              </a:rPr>
              <a:t> GitHub</a:t>
            </a:r>
            <a:r>
              <a:rPr lang="en-US" sz="1000" dirty="0" smtClean="0">
                <a:solidFill>
                  <a:schemeClr val="tx2"/>
                </a:solidFill>
              </a:rPr>
              <a:t>: </a:t>
            </a:r>
            <a:r>
              <a:rPr lang="en-US" sz="1000" dirty="0">
                <a:solidFill>
                  <a:schemeClr val="tx2"/>
                </a:solidFill>
                <a:hlinkClick r:id="rId5"/>
              </a:rPr>
              <a:t>https://github.com/ankikapersonal/Read-Reckoner-A-COVID-19-Chatbot-CFC2020</a:t>
            </a:r>
            <a:endParaRPr lang="en-US" sz="1000" dirty="0" smtClean="0">
              <a:solidFill>
                <a:schemeClr val="tx2"/>
              </a:solidFill>
            </a:endParaRPr>
          </a:p>
        </p:txBody>
      </p:sp>
      <p:pic>
        <p:nvPicPr>
          <p:cNvPr id="13" name="Picture 12" descr="https://www.analyticsinsight.net/wp-content/uploads/2020/04/4.png"/>
          <p:cNvPicPr/>
          <p:nvPr/>
        </p:nvPicPr>
        <p:blipFill>
          <a:blip r:embed="rId6">
            <a:extLst>
              <a:ext uri="{28A0092B-C50C-407E-A947-70E740481C1C}">
                <a14:useLocalDpi xmlns:a14="http://schemas.microsoft.com/office/drawing/2010/main" val="0"/>
              </a:ext>
            </a:extLst>
          </a:blip>
          <a:srcRect/>
          <a:stretch>
            <a:fillRect/>
          </a:stretch>
        </p:blipFill>
        <p:spPr bwMode="auto">
          <a:xfrm>
            <a:off x="202262" y="1093395"/>
            <a:ext cx="4836397" cy="2142140"/>
          </a:xfrm>
          <a:prstGeom prst="rect">
            <a:avLst/>
          </a:prstGeom>
          <a:noFill/>
          <a:ln>
            <a:noFill/>
          </a:ln>
        </p:spPr>
      </p:pic>
      <p:sp>
        <p:nvSpPr>
          <p:cNvPr id="9" name="TextBox 8"/>
          <p:cNvSpPr txBox="1"/>
          <p:nvPr/>
        </p:nvSpPr>
        <p:spPr>
          <a:xfrm>
            <a:off x="5168615" y="971662"/>
            <a:ext cx="3663906" cy="3185487"/>
          </a:xfrm>
          <a:prstGeom prst="rect">
            <a:avLst/>
          </a:prstGeom>
        </p:spPr>
        <p:txBody>
          <a:bodyPr wrap="square" lIns="0" tIns="0" rIns="0" bIns="0" rtlCol="0">
            <a:spAutoFit/>
          </a:bodyPr>
          <a:lstStyle/>
          <a:p>
            <a:pPr marL="171450" indent="-171450">
              <a:buFont typeface="Arial" panose="020B0604020202020204" pitchFamily="34" charset="0"/>
              <a:buChar char="•"/>
            </a:pPr>
            <a:r>
              <a:rPr lang="en-US" sz="900" i="1" kern="0" dirty="0">
                <a:solidFill>
                  <a:sysClr val="windowText" lastClr="000000"/>
                </a:solidFill>
              </a:rPr>
              <a:t>User visits a website/invokes slack channel with the COVID-19 chatbot and asks a question</a:t>
            </a:r>
            <a:r>
              <a:rPr lang="en-US" sz="900" i="1" kern="0" dirty="0" smtClean="0">
                <a:solidFill>
                  <a:sysClr val="windowText" lastClr="000000"/>
                </a:solidFill>
              </a:rPr>
              <a:t>.</a:t>
            </a:r>
          </a:p>
          <a:p>
            <a:pPr marL="171450" indent="-171450">
              <a:buFont typeface="Arial" panose="020B0604020202020204" pitchFamily="34" charset="0"/>
              <a:buChar char="•"/>
            </a:pPr>
            <a:r>
              <a:rPr lang="en-US" sz="900" i="1" kern="0" dirty="0">
                <a:solidFill>
                  <a:sysClr val="windowText" lastClr="000000"/>
                </a:solidFill>
              </a:rPr>
              <a:t>Node.js web server/Slack app  calls the Watson Assistant service hosted in IBM Cloud</a:t>
            </a:r>
            <a:r>
              <a:rPr lang="en-US" sz="900" i="1" kern="0" dirty="0" smtClean="0">
                <a:solidFill>
                  <a:sysClr val="windowText" lastClr="000000"/>
                </a:solidFill>
              </a:rPr>
              <a:t>.</a:t>
            </a:r>
          </a:p>
          <a:p>
            <a:pPr marL="171450" indent="-171450">
              <a:buFont typeface="Arial" panose="020B0604020202020204" pitchFamily="34" charset="0"/>
              <a:buChar char="•"/>
            </a:pPr>
            <a:r>
              <a:rPr lang="en-US" sz="900" i="1" kern="0" dirty="0">
                <a:solidFill>
                  <a:sysClr val="windowText" lastClr="000000"/>
                </a:solidFill>
              </a:rPr>
              <a:t>Watson Assistant uses natural language understanding and machine learning to extract entities and intents of the user question.</a:t>
            </a:r>
          </a:p>
          <a:p>
            <a:pPr marL="171450" indent="-171450">
              <a:buFont typeface="Arial" panose="020B0604020202020204" pitchFamily="34" charset="0"/>
              <a:buChar char="•"/>
            </a:pPr>
            <a:r>
              <a:rPr lang="en-US" sz="900" i="1" kern="0" dirty="0">
                <a:solidFill>
                  <a:sysClr val="windowText" lastClr="000000"/>
                </a:solidFill>
              </a:rPr>
              <a:t>Source COVID-19 FAQ information from trusted </a:t>
            </a:r>
            <a:r>
              <a:rPr lang="en-US" sz="900" i="1" kern="0" dirty="0" smtClean="0">
                <a:solidFill>
                  <a:sysClr val="windowText" lastClr="000000"/>
                </a:solidFill>
              </a:rPr>
              <a:t>CDC/WHO/ </a:t>
            </a:r>
            <a:r>
              <a:rPr lang="en-US" sz="900" i="1" kern="0" dirty="0" err="1" smtClean="0">
                <a:solidFill>
                  <a:sysClr val="windowText" lastClr="000000"/>
                </a:solidFill>
              </a:rPr>
              <a:t>Mygov</a:t>
            </a:r>
            <a:r>
              <a:rPr lang="en-US" sz="900" i="1" kern="0" dirty="0" smtClean="0">
                <a:solidFill>
                  <a:sysClr val="windowText" lastClr="000000"/>
                </a:solidFill>
              </a:rPr>
              <a:t>/MOHFW </a:t>
            </a:r>
            <a:r>
              <a:rPr lang="en-US" sz="900" i="1" kern="0" dirty="0">
                <a:solidFill>
                  <a:sysClr val="windowText" lastClr="000000"/>
                </a:solidFill>
              </a:rPr>
              <a:t>India data.</a:t>
            </a:r>
          </a:p>
          <a:p>
            <a:pPr marL="171450" indent="-171450">
              <a:buFont typeface="Arial" panose="020B0604020202020204" pitchFamily="34" charset="0"/>
              <a:buChar char="•"/>
            </a:pPr>
            <a:r>
              <a:rPr lang="en-US" sz="900" i="1" kern="0" dirty="0">
                <a:solidFill>
                  <a:sysClr val="windowText" lastClr="000000"/>
                </a:solidFill>
              </a:rPr>
              <a:t>Watson Assistant invokes an OpenWhisk open source powered IBM Cloud Function</a:t>
            </a:r>
            <a:r>
              <a:rPr lang="en-US" sz="900" i="1" kern="0" dirty="0" smtClean="0">
                <a:solidFill>
                  <a:sysClr val="windowText" lastClr="000000"/>
                </a:solidFill>
              </a:rPr>
              <a:t>.</a:t>
            </a:r>
          </a:p>
          <a:p>
            <a:pPr marL="171450" indent="-171450">
              <a:buFont typeface="Arial" panose="020B0604020202020204" pitchFamily="34" charset="0"/>
              <a:buChar char="•"/>
            </a:pPr>
            <a:r>
              <a:rPr lang="en-US" sz="900" i="1" kern="0" dirty="0">
                <a:solidFill>
                  <a:sysClr val="windowText" lastClr="000000"/>
                </a:solidFill>
              </a:rPr>
              <a:t> IBM Cloud Function calls the Watson Discovery service running in IBM Cloud.</a:t>
            </a:r>
          </a:p>
          <a:p>
            <a:pPr marL="171450" indent="-171450">
              <a:buFont typeface="Arial" panose="020B0604020202020204" pitchFamily="34" charset="0"/>
              <a:buChar char="•"/>
            </a:pPr>
            <a:r>
              <a:rPr lang="en-US" sz="900" i="1" kern="0" dirty="0">
                <a:solidFill>
                  <a:sysClr val="windowText" lastClr="000000"/>
                </a:solidFill>
              </a:rPr>
              <a:t>Watson Discovery scans news articles and responds with relevant articles</a:t>
            </a:r>
          </a:p>
          <a:p>
            <a:pPr marL="171450" indent="-171450">
              <a:buFont typeface="Arial" panose="020B0604020202020204" pitchFamily="34" charset="0"/>
              <a:buChar char="•"/>
            </a:pPr>
            <a:r>
              <a:rPr lang="en-US" sz="900" i="1" kern="0" dirty="0">
                <a:solidFill>
                  <a:sysClr val="windowText" lastClr="000000"/>
                </a:solidFill>
              </a:rPr>
              <a:t>Watson Assistant invokes an OpenWhisk open source powered IBM Cloud Function.</a:t>
            </a:r>
          </a:p>
          <a:p>
            <a:pPr marL="171450" indent="-171450">
              <a:buFont typeface="Arial" panose="020B0604020202020204" pitchFamily="34" charset="0"/>
              <a:buChar char="•"/>
            </a:pPr>
            <a:r>
              <a:rPr lang="en-US" sz="900" i="1" kern="0" dirty="0">
                <a:solidFill>
                  <a:sysClr val="windowText" lastClr="000000"/>
                </a:solidFill>
              </a:rPr>
              <a:t>IBM Cloud Function calls the different API's to get different data in</a:t>
            </a:r>
          </a:p>
          <a:p>
            <a:pPr marL="171450" indent="-171450">
              <a:buFont typeface="Arial" panose="020B0604020202020204" pitchFamily="34" charset="0"/>
              <a:buChar char="•"/>
            </a:pPr>
            <a:r>
              <a:rPr lang="en-US" sz="900" i="1" kern="0" dirty="0">
                <a:solidFill>
                  <a:sysClr val="windowText" lastClr="000000"/>
                </a:solidFill>
              </a:rPr>
              <a:t>Watson Assistant replies to the user inquiry.</a:t>
            </a:r>
          </a:p>
          <a:p>
            <a:pPr marL="171450" indent="-171450">
              <a:buFont typeface="Arial" panose="020B0604020202020204" pitchFamily="34" charset="0"/>
              <a:buChar char="•"/>
            </a:pPr>
            <a:r>
              <a:rPr lang="en-US" sz="900" i="1" kern="0" dirty="0">
                <a:solidFill>
                  <a:sysClr val="windowText" lastClr="000000"/>
                </a:solidFill>
              </a:rPr>
              <a:t> Node.js web server /Slack app displays the chat answer to the user.</a:t>
            </a:r>
          </a:p>
          <a:p>
            <a:pPr marL="171450" indent="-171450">
              <a:buFont typeface="Arial" panose="020B0604020202020204" pitchFamily="34" charset="0"/>
              <a:buChar char="•"/>
            </a:pPr>
            <a:endParaRPr lang="en-US" sz="900" i="1" kern="0" dirty="0">
              <a:solidFill>
                <a:sysClr val="windowText" lastClr="000000"/>
              </a:solidFill>
            </a:endParaRPr>
          </a:p>
          <a:p>
            <a:pPr marL="171450" indent="-171450">
              <a:buFont typeface="Arial" panose="020B0604020202020204" pitchFamily="34" charset="0"/>
              <a:buChar char="•"/>
            </a:pPr>
            <a:endParaRPr lang="en-US" sz="900" i="1" kern="0" dirty="0">
              <a:solidFill>
                <a:sysClr val="windowText" lastClr="000000"/>
              </a:solidFill>
            </a:endParaRPr>
          </a:p>
          <a:p>
            <a:pPr algn="l"/>
            <a:endParaRPr lang="en-US" dirty="0" smtClean="0">
              <a:solidFill>
                <a:schemeClr val="tx2"/>
              </a:solidFill>
            </a:endParaRPr>
          </a:p>
        </p:txBody>
      </p:sp>
      <p:sp>
        <p:nvSpPr>
          <p:cNvPr id="10" name="TextBox 9"/>
          <p:cNvSpPr txBox="1"/>
          <p:nvPr/>
        </p:nvSpPr>
        <p:spPr>
          <a:xfrm>
            <a:off x="794582" y="3728938"/>
            <a:ext cx="3279228" cy="184666"/>
          </a:xfrm>
          <a:prstGeom prst="rect">
            <a:avLst/>
          </a:prstGeom>
        </p:spPr>
        <p:txBody>
          <a:bodyPr wrap="square" lIns="0" tIns="0" rIns="0" bIns="0" rtlCol="0">
            <a:spAutoFit/>
          </a:bodyPr>
          <a:lstStyle/>
          <a:p>
            <a:pPr algn="l"/>
            <a:r>
              <a:rPr lang="en-US" sz="1200" dirty="0" smtClean="0">
                <a:solidFill>
                  <a:schemeClr val="accent1">
                    <a:lumMod val="50000"/>
                  </a:schemeClr>
                </a:solidFill>
                <a:latin typeface="Calibri" panose="020F0502020204030204" pitchFamily="34" charset="0"/>
                <a:cs typeface="Calibri" panose="020F0502020204030204" pitchFamily="34" charset="0"/>
              </a:rPr>
              <a:t>Integration of Chatbot with Slack, Web and Mobile:</a:t>
            </a:r>
          </a:p>
        </p:txBody>
      </p:sp>
      <p:graphicFrame>
        <p:nvGraphicFramePr>
          <p:cNvPr id="15" name="Object 14">
            <a:hlinkClick r:id="" action="ppaction://ole?verb=0"/>
          </p:cNvPr>
          <p:cNvGraphicFramePr>
            <a:graphicFrameLocks noChangeAspect="1"/>
          </p:cNvGraphicFramePr>
          <p:nvPr>
            <p:extLst>
              <p:ext uri="{D42A27DB-BD31-4B8C-83A1-F6EECF244321}">
                <p14:modId xmlns:p14="http://schemas.microsoft.com/office/powerpoint/2010/main" val="2091227434"/>
              </p:ext>
            </p:extLst>
          </p:nvPr>
        </p:nvGraphicFramePr>
        <p:xfrm>
          <a:off x="3966604" y="3517699"/>
          <a:ext cx="1122505" cy="658760"/>
        </p:xfrm>
        <a:graphic>
          <a:graphicData uri="http://schemas.openxmlformats.org/presentationml/2006/ole">
            <mc:AlternateContent xmlns:mc="http://schemas.openxmlformats.org/markup-compatibility/2006">
              <mc:Choice xmlns:v="urn:schemas-microsoft-com:vml" Requires="v">
                <p:oleObj spid="_x0000_s1038" name="Presentation" showAsIcon="1" r:id="rId7" imgW="914400" imgH="771480" progId="PowerPoint.Show.12">
                  <p:link updateAutomatic="1"/>
                </p:oleObj>
              </mc:Choice>
              <mc:Fallback>
                <p:oleObj name="Presentation" showAsIcon="1" r:id="rId7" imgW="914400" imgH="771480" progId="PowerPoint.Show.12">
                  <p:link updateAutomatic="1"/>
                  <p:pic>
                    <p:nvPicPr>
                      <p:cNvPr id="0" name=""/>
                      <p:cNvPicPr/>
                      <p:nvPr/>
                    </p:nvPicPr>
                    <p:blipFill>
                      <a:blip r:embed="rId8"/>
                      <a:stretch>
                        <a:fillRect/>
                      </a:stretch>
                    </p:blipFill>
                    <p:spPr>
                      <a:xfrm>
                        <a:off x="3966604" y="3517699"/>
                        <a:ext cx="1122505" cy="658760"/>
                      </a:xfrm>
                      <a:prstGeom prst="rect">
                        <a:avLst/>
                      </a:prstGeom>
                    </p:spPr>
                  </p:pic>
                </p:oleObj>
              </mc:Fallback>
            </mc:AlternateContent>
          </a:graphicData>
        </a:graphic>
      </p:graphicFrame>
      <p:sp>
        <p:nvSpPr>
          <p:cNvPr id="14" name="TextBox 13"/>
          <p:cNvSpPr txBox="1"/>
          <p:nvPr/>
        </p:nvSpPr>
        <p:spPr>
          <a:xfrm>
            <a:off x="627096" y="4387698"/>
            <a:ext cx="6211241" cy="153888"/>
          </a:xfrm>
          <a:prstGeom prst="rect">
            <a:avLst/>
          </a:prstGeom>
        </p:spPr>
        <p:txBody>
          <a:bodyPr wrap="square" lIns="0" tIns="0" rIns="0" bIns="0" rtlCol="0">
            <a:spAutoFit/>
          </a:bodyPr>
          <a:lstStyle/>
          <a:p>
            <a:r>
              <a:rPr lang="en-US" sz="1000" dirty="0" smtClean="0">
                <a:solidFill>
                  <a:schemeClr val="accent1">
                    <a:lumMod val="50000"/>
                  </a:schemeClr>
                </a:solidFill>
              </a:rPr>
              <a:t>YouTube Video (3 min)</a:t>
            </a:r>
            <a:r>
              <a:rPr lang="en-US" sz="1000" dirty="0" smtClean="0">
                <a:solidFill>
                  <a:schemeClr val="tx2"/>
                </a:solidFill>
              </a:rPr>
              <a:t>: </a:t>
            </a:r>
            <a:r>
              <a:rPr lang="en-US" sz="1000" dirty="0">
                <a:hlinkClick r:id="rId9" tooltip="https://youtu.be/kl_akytz3bo"/>
              </a:rPr>
              <a:t>https://youtu.be/Kl_aKyTz3bo</a:t>
            </a:r>
            <a:endParaRPr lang="en-US" sz="1000" dirty="0"/>
          </a:p>
        </p:txBody>
      </p:sp>
    </p:spTree>
    <p:extLst>
      <p:ext uri="{BB962C8B-B14F-4D97-AF65-F5344CB8AC3E}">
        <p14:creationId xmlns:p14="http://schemas.microsoft.com/office/powerpoint/2010/main" val="27056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02262" y="4747401"/>
            <a:ext cx="365297" cy="253422"/>
          </a:xfrm>
        </p:spPr>
        <p:txBody>
          <a:bodyPr/>
          <a:lstStyle/>
          <a:p>
            <a:r>
              <a:rPr lang="en-US" dirty="0" smtClean="0"/>
              <a:t>5</a:t>
            </a:r>
            <a:endParaRPr lang="en-US" dirty="0"/>
          </a:p>
        </p:txBody>
      </p:sp>
      <p:sp>
        <p:nvSpPr>
          <p:cNvPr id="5" name="Slide Number Placeholder 3"/>
          <p:cNvSpPr>
            <a:spLocks noGrp="1"/>
          </p:cNvSpPr>
          <p:nvPr>
            <p:ph type="title"/>
          </p:nvPr>
        </p:nvSpPr>
        <p:spPr>
          <a:xfrm>
            <a:off x="384048" y="274320"/>
            <a:ext cx="3960929" cy="668896"/>
          </a:xfrm>
        </p:spPr>
        <p:txBody>
          <a:bodyPr/>
          <a:lstStyle/>
          <a:p>
            <a:r>
              <a:rPr lang="en-US" dirty="0" smtClean="0"/>
              <a:t>ROADMAP</a:t>
            </a:r>
            <a:r>
              <a:rPr lang="en-US" dirty="0">
                <a:solidFill>
                  <a:schemeClr val="tx2"/>
                </a:solidFill>
                <a:latin typeface="Algerian" panose="04020705040A02060702" pitchFamily="82" charset="0"/>
              </a:rPr>
              <a:t/>
            </a:r>
            <a:br>
              <a:rPr lang="en-US" dirty="0">
                <a:solidFill>
                  <a:schemeClr val="tx2"/>
                </a:solidFill>
                <a:latin typeface="Algerian" panose="04020705040A02060702" pitchFamily="82" charset="0"/>
              </a:rPr>
            </a:br>
            <a:endParaRPr lang="en-US" dirty="0"/>
          </a:p>
        </p:txBody>
      </p:sp>
      <p:sp>
        <p:nvSpPr>
          <p:cNvPr id="6" name="Slide Number Placeholder 3"/>
          <p:cNvSpPr txBox="1">
            <a:spLocks/>
          </p:cNvSpPr>
          <p:nvPr/>
        </p:nvSpPr>
        <p:spPr>
          <a:xfrm>
            <a:off x="354662" y="4899800"/>
            <a:ext cx="363571" cy="274637"/>
          </a:xfrm>
          <a:prstGeom prst="rect">
            <a:avLst/>
          </a:prstGeom>
        </p:spPr>
        <p:txBody>
          <a:bodyPr vert="horz" lIns="91440" tIns="45720" rIns="91440" bIns="45720" rtlCol="0" anchor="ctr"/>
          <a:lstStyle>
            <a:defPPr>
              <a:defRPr lang="en-US"/>
            </a:defPPr>
            <a:lvl1pPr marL="0" algn="r" defTabSz="457200" rtl="0" eaLnBrk="1" latinLnBrk="0" hangingPunct="1">
              <a:defRPr lang="en-US" sz="750"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7" name="Picture 6"/>
          <p:cNvPicPr>
            <a:picLocks noChangeAspect="1"/>
          </p:cNvPicPr>
          <p:nvPr/>
        </p:nvPicPr>
        <p:blipFill>
          <a:blip r:embed="rId2"/>
          <a:stretch>
            <a:fillRect/>
          </a:stretch>
        </p:blipFill>
        <p:spPr>
          <a:xfrm>
            <a:off x="6981649" y="230147"/>
            <a:ext cx="2035278" cy="434920"/>
          </a:xfrm>
          <a:prstGeom prst="rect">
            <a:avLst/>
          </a:prstGeom>
        </p:spPr>
      </p:pic>
      <p:pic>
        <p:nvPicPr>
          <p:cNvPr id="8" name="Picture 7"/>
          <p:cNvPicPr>
            <a:picLocks noChangeAspect="1"/>
          </p:cNvPicPr>
          <p:nvPr/>
        </p:nvPicPr>
        <p:blipFill>
          <a:blip r:embed="rId3"/>
          <a:stretch>
            <a:fillRect/>
          </a:stretch>
        </p:blipFill>
        <p:spPr>
          <a:xfrm>
            <a:off x="6327982" y="4747400"/>
            <a:ext cx="1020710" cy="370258"/>
          </a:xfrm>
          <a:prstGeom prst="rect">
            <a:avLst/>
          </a:prstGeom>
        </p:spPr>
      </p:pic>
      <p:pic>
        <p:nvPicPr>
          <p:cNvPr id="11" name="Content Placeholder 10"/>
          <p:cNvPicPr>
            <a:picLocks noGrp="1"/>
          </p:cNvPicPr>
          <p:nvPr>
            <p:ph idx="1"/>
          </p:nvPr>
        </p:nvPicPr>
        <p:blipFill>
          <a:blip r:embed="rId4"/>
          <a:stretch>
            <a:fillRect/>
          </a:stretch>
        </p:blipFill>
        <p:spPr>
          <a:xfrm>
            <a:off x="384048" y="665066"/>
            <a:ext cx="6597601" cy="3916457"/>
          </a:xfrm>
          <a:prstGeom prst="rect">
            <a:avLst/>
          </a:prstGeom>
        </p:spPr>
      </p:pic>
      <p:sp>
        <p:nvSpPr>
          <p:cNvPr id="9" name="TextBox 8"/>
          <p:cNvSpPr txBox="1"/>
          <p:nvPr/>
        </p:nvSpPr>
        <p:spPr>
          <a:xfrm>
            <a:off x="7166055" y="1704578"/>
            <a:ext cx="1850872" cy="2646878"/>
          </a:xfrm>
          <a:prstGeom prst="rect">
            <a:avLst/>
          </a:prstGeom>
        </p:spPr>
        <p:txBody>
          <a:bodyPr wrap="square" lIns="0" tIns="0" rIns="0" bIns="0" rtlCol="0">
            <a:spAutoFit/>
          </a:bodyPr>
          <a:lstStyle/>
          <a:p>
            <a:r>
              <a:rPr lang="en-US" b="1" i="1" u="sng" dirty="0"/>
              <a:t>Scope for </a:t>
            </a:r>
            <a:r>
              <a:rPr lang="en-US" b="1" i="1" u="sng" dirty="0" smtClean="0"/>
              <a:t>Enhancement</a:t>
            </a:r>
          </a:p>
          <a:p>
            <a:endParaRPr lang="en-US" b="1" i="1" u="sng" dirty="0"/>
          </a:p>
          <a:p>
            <a:pPr marL="171450" lvl="0" indent="-171450">
              <a:buFont typeface="Wingdings" panose="05000000000000000000" pitchFamily="2" charset="2"/>
              <a:buChar char="Ø"/>
            </a:pPr>
            <a:r>
              <a:rPr lang="en-US" sz="1000" dirty="0"/>
              <a:t>Integrate the </a:t>
            </a:r>
            <a:r>
              <a:rPr lang="en-US" sz="1000" dirty="0" smtClean="0"/>
              <a:t>Chabot </a:t>
            </a:r>
            <a:r>
              <a:rPr lang="en-US" sz="1000" dirty="0"/>
              <a:t>to various other additional public data sources ,subject matter expertise &amp; more API’s to create a complete robust solution</a:t>
            </a:r>
          </a:p>
          <a:p>
            <a:pPr marL="171450" lvl="0" indent="-171450">
              <a:buFont typeface="Wingdings" panose="05000000000000000000" pitchFamily="2" charset="2"/>
              <a:buChar char="Ø"/>
            </a:pPr>
            <a:r>
              <a:rPr lang="en-US" sz="1000" dirty="0"/>
              <a:t>Build a real time customized UI with many more interactive features</a:t>
            </a:r>
          </a:p>
          <a:p>
            <a:pPr marL="171450" lvl="0" indent="-171450">
              <a:buFont typeface="Wingdings" panose="05000000000000000000" pitchFamily="2" charset="2"/>
              <a:buChar char="Ø"/>
            </a:pPr>
            <a:r>
              <a:rPr lang="en-US" sz="1000" dirty="0"/>
              <a:t>Integrate the </a:t>
            </a:r>
            <a:r>
              <a:rPr lang="en-US" sz="1000" dirty="0" smtClean="0"/>
              <a:t>Chabot </a:t>
            </a:r>
            <a:r>
              <a:rPr lang="en-US" sz="1000" dirty="0"/>
              <a:t>with iOS</a:t>
            </a:r>
          </a:p>
          <a:p>
            <a:pPr algn="l"/>
            <a:endParaRPr lang="en-US" dirty="0" smtClean="0">
              <a:solidFill>
                <a:schemeClr val="tx2"/>
              </a:solidFill>
            </a:endParaRPr>
          </a:p>
        </p:txBody>
      </p:sp>
    </p:spTree>
    <p:extLst>
      <p:ext uri="{BB962C8B-B14F-4D97-AF65-F5344CB8AC3E}">
        <p14:creationId xmlns:p14="http://schemas.microsoft.com/office/powerpoint/2010/main" val="1263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41</Value>
      <Value>14</Value>
    </TaxCatchAll>
    <oddac9f5954d4f2b8cc22882a67a0a55 xmlns="3a98b63c-e4b6-4949-b066-c7278696d2a3">
      <Terms xmlns="http://schemas.microsoft.com/office/infopath/2007/PartnerControls"/>
    </oddac9f5954d4f2b8cc22882a67a0a55>
    <IsCertified xmlns="3a98b63c-e4b6-4949-b066-c7278696d2a3">No</IsCertified>
    <Approved_x0020_Date xmlns="3a98b63c-e4b6-4949-b066-c7278696d2a3">2020-01-02T09:02:21+00:00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Mohan, Vijay (Cognizant)</DisplayName>
        <AccountId>276</AccountId>
        <AccountType/>
      </UserInfo>
    </Last_x0020_Updated_x0020_By>
    <Description_x0020_Of_x0020_The_x0020_Asset xmlns="3a98b63c-e4b6-4949-b066-c7278696d2a3">DE 2020 Presentation template.</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Pursuit</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TermInfo xmlns="http://schemas.microsoft.com/office/infopath/2007/PartnerControls">
          <TermName xmlns="http://schemas.microsoft.com/office/infopath/2007/PartnerControls">Delivery Excellence</TermName>
          <TermId xmlns="http://schemas.microsoft.com/office/infopath/2007/PartnerControls">415f9a5a-8ea2-40e5-be30-6a9427a66a59</TermId>
        </TermInfo>
      </Terms>
    </a5dea8e4894849ecb670363feb574b5c>
    <Asset_x0020_Owner xmlns="3a98b63c-e4b6-4949-b066-c7278696d2a3">
      <UserInfo>
        <DisplayName>i:0#.w|cts\189541</DisplayName>
        <AccountId>276</AccountId>
        <AccountType/>
      </UserInfo>
    </Asset_x0020_Owner>
    <Champions xmlns="3a98b63c-e4b6-4949-b066-c7278696d2a3">DE_Champions</Champions>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Available for Distribution</Confidentiality>
    <LessonsLearntlinkUrl xmlns="3a98b63c-e4b6-4949-b066-c7278696d2a3" xsi:nil="true"/>
    <o17a2cac02b44a59945c74e986caaa1d xmlns="3a98b63c-e4b6-4949-b066-c7278696d2a3">
      <Terms xmlns="http://schemas.microsoft.com/office/infopath/2007/PartnerControls"/>
    </o17a2cac02b44a59945c74e986caaa1d>
    <_x0075_g01 xmlns="8eee6e3a-f15c-45a4-a98e-64b2de71ed30" xsi:nil="true"/>
    <jb3c803b1b7d46f6b151d79f964b244d xmlns="3a98b63c-e4b6-4949-b066-c7278696d2a3">
      <Terms xmlns="http://schemas.microsoft.com/office/infopath/2007/PartnerControls"/>
    </jb3c803b1b7d46f6b151d79f964b244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 ma:contentTypeID="0x01010087B40EF3A2ACC24FBC29E6689819F2550030FF8B6612B8F046B969926EF2E043B0" ma:contentTypeVersion="20" ma:contentTypeDescription="" ma:contentTypeScope="" ma:versionID="a2180d79b53e519452bb2e3507bcbbac">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b2f29b1614f885afe7a07bc88044f138"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jf6c112928f14c30a6627f64d536a738" minOccurs="0"/>
                <xsd:element ref="ns2:TaxCatchAll" minOccurs="0"/>
                <xsd:element ref="ns2:TaxCatchAllLabel" minOccurs="0"/>
                <xsd:element ref="ns2:a5dea8e4894849ecb670363feb574b5c" minOccurs="0"/>
                <xsd:element ref="ns2:oddac9f5954d4f2b8cc22882a67a0a55" minOccurs="0"/>
                <xsd:element ref="ns2:jb3c803b1b7d46f6b151d79f964b244d" minOccurs="0"/>
                <xsd:element ref="ns2:o17a2cac02b44a59945c74e986caaa1d" minOccurs="0"/>
                <xsd:element ref="ns3:ArchivalDate" minOccurs="0"/>
                <xsd:element ref="ns1:_dlc_Exempt" minOccurs="0"/>
                <xsd:element ref="ns1:_dlc_ExpireDateSaved" minOccurs="0"/>
                <xsd:element ref="ns1:_dlc_ExpireDate" minOccurs="0"/>
                <xsd:element ref="ns3:_x0075_g01"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48" nillable="true" ma:displayName="Exempt from Policy" ma:hidden="true" ma:internalName="_dlc_Exempt" ma:readOnly="true">
      <xsd:simpleType>
        <xsd:restriction base="dms:Unknown"/>
      </xsd:simpleType>
    </xsd:element>
    <xsd:element name="_dlc_ExpireDateSaved" ma:index="49" nillable="true" ma:displayName="Original Expiration Date" ma:hidden="true" ma:internalName="_dlc_ExpireDateSaved" ma:readOnly="true">
      <xsd:simpleType>
        <xsd:restriction base="dms:DateTime"/>
      </xsd:simpleType>
    </xsd:element>
    <xsd:element name="_dlc_ExpireDate" ma:index="5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2"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3"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4"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5"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6"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7"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8" nillable="true" ma:displayName="Approved Date" ma:format="DateTime" ma:internalName="Approved_x0020_Date">
      <xsd:simpleType>
        <xsd:restriction base="dms:DateTime"/>
      </xsd:simpleType>
    </xsd:element>
    <xsd:element name="Approvers" ma:index="19" nillable="true" ma:displayName="Approvers" ma:internalName="Approvers">
      <xsd:simpleType>
        <xsd:restriction base="dms:Text">
          <xsd:maxLength value="255"/>
        </xsd:restriction>
      </xsd:simpleType>
    </xsd:element>
    <xsd:element name="Average_x0020_Criticality_x0020_Score" ma:index="20" nillable="true" ma:displayName="Average Criticality Score" ma:decimals="2" ma:internalName="Average_x0020_Criticality_x0020_Score">
      <xsd:simpleType>
        <xsd:restriction base="dms:Number"/>
      </xsd:simpleType>
    </xsd:element>
    <xsd:element name="Champions" ma:index="21" nillable="true" ma:displayName="Champions" ma:internalName="Champions">
      <xsd:simpleType>
        <xsd:restriction base="dms:Text">
          <xsd:maxLength value="255"/>
        </xsd:restriction>
      </xsd:simpleType>
    </xsd:element>
    <xsd:element name="Contributors" ma:index="22" nillable="true" ma:displayName="Contributors" ma:internalName="Contributors">
      <xsd:simpleType>
        <xsd:restriction base="dms:Text">
          <xsd:maxLength value="255"/>
        </xsd:restriction>
      </xsd:simpleType>
    </xsd:element>
    <xsd:element name="Criticality" ma:index="23"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4" nillable="true" ma:displayName="Developers" ma:internalName="Developers">
      <xsd:simpleType>
        <xsd:restriction base="dms:Text">
          <xsd:maxLength value="255"/>
        </xsd:restriction>
      </xsd:simpleType>
    </xsd:element>
    <xsd:element name="Leadership" ma:index="25" nillable="true" ma:displayName="Leadership" ma:internalName="Leadership">
      <xsd:simpleType>
        <xsd:restriction base="dms:Text">
          <xsd:maxLength value="255"/>
        </xsd:restriction>
      </xsd:simpleType>
    </xsd:element>
    <xsd:element name="Users" ma:index="26" nillable="true" ma:displayName="Users" ma:internalName="Users">
      <xsd:simpleType>
        <xsd:restriction base="dms:Text">
          <xsd:maxLength value="255"/>
        </xsd:restriction>
      </xsd:simpleType>
    </xsd:element>
    <xsd:element name="Source_x0020_Name" ma:index="27" nillable="true" ma:displayName="Source Name" ma:internalName="Source_x0020_Name">
      <xsd:simpleType>
        <xsd:restriction base="dms:Text">
          <xsd:maxLength value="255"/>
        </xsd:restriction>
      </xsd:simpleType>
    </xsd:element>
    <xsd:element name="Last_x0020_Updated_x0020_By" ma:index="33"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4" nillable="true" ma:displayName="Rejected Date" ma:format="DateTime" ma:internalName="Rejected_x0020_Date">
      <xsd:simpleType>
        <xsd:restriction base="dms:DateTime"/>
      </xsd:simpleType>
    </xsd:element>
    <xsd:element name="jf6c112928f14c30a6627f64d536a738" ma:index="36"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37"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TaxCatchAllLabel" ma:index="38"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40" ma:taxonomy="true" ma:internalName="a5dea8e4894849ecb670363feb574b5c" ma:taxonomyFieldName="Initiative_x002F_Charter" ma:displayName="Initiative/Charter" ma:readOnly="false"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oddac9f5954d4f2b8cc22882a67a0a55" ma:index="42" nillable="true" ma:taxonomy="true" ma:internalName="oddac9f5954d4f2b8cc22882a67a0a55" ma:taxonomyFieldName="Track" ma:displayName="Track" ma:default="" ma:fieldId="{8ddac9f5-954d-4f2b-8cc2-2882a67a0a55}" ma:taxonomyMulti="true" ma:sspId="da2a8d6e-eaef-4067-bfde-2a78757b0a8e" ma:termSetId="270ae99c-98b3-420a-8762-b043229c3bc7" ma:anchorId="00000000-0000-0000-0000-000000000000" ma:open="false" ma:isKeyword="false">
      <xsd:complexType>
        <xsd:sequence>
          <xsd:element ref="pc:Terms" minOccurs="0" maxOccurs="1"/>
        </xsd:sequence>
      </xsd:complexType>
    </xsd:element>
    <xsd:element name="jb3c803b1b7d46f6b151d79f964b244d" ma:index="44"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o17a2cac02b44a59945c74e986caaa1d" ma:index="46" nillable="true" ma:taxonomy="true" ma:internalName="o17a2cac02b44a59945c74e986caaa1d" ma:taxonomyFieldName="Template_x0020_Type" ma:displayName="Template Type" ma:default="" ma:fieldId="{817a2cac-02b4-4a59-945c-74e986caaa1d}" ma:taxonomyMulti="true" ma:sspId="da2a8d6e-eaef-4067-bfde-2a78757b0a8e" ma:termSetId="3d9c851c-2c54-4358-8a86-e795e7497a33" ma:anchorId="00000000-0000-0000-0000-000000000000" ma:open="false" ma:isKeyword="false">
      <xsd:complexType>
        <xsd:sequence>
          <xsd:element ref="pc:Terms" minOccurs="0" maxOccurs="1"/>
        </xsd:sequence>
      </xsd:complexType>
    </xsd:element>
    <xsd:element name="LessonsLearntlinkUrl" ma:index="53"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7" nillable="true" ma:displayName="ArchivalDate" ma:format="DateOnly" ma:hidden="true" ma:internalName="ArchivalDate" ma:readOnly="false">
      <xsd:simpleType>
        <xsd:restriction base="dms:DateTime"/>
      </xsd:simpleType>
    </xsd:element>
    <xsd:element name="_x0075_g01" ma:index="52" nillable="true" ma:displayName="Text" ma:internalName="_x0075_g01">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1"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BA4A43-4DEB-41B1-8214-1B44DCEFF617}">
  <ds:schemaRef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8eee6e3a-f15c-45a4-a98e-64b2de71ed30"/>
    <ds:schemaRef ds:uri="3a98b63c-e4b6-4949-b066-c7278696d2a3"/>
    <ds:schemaRef ds:uri="http://schemas.microsoft.com/sharepoint/v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033C16D-F868-43FF-9A83-5B254BF351FB}">
  <ds:schemaRefs>
    <ds:schemaRef ds:uri="http://schemas.microsoft.com/sharepoint/v3/contenttype/forms"/>
  </ds:schemaRefs>
</ds:datastoreItem>
</file>

<file path=customXml/itemProps3.xml><?xml version="1.0" encoding="utf-8"?>
<ds:datastoreItem xmlns:ds="http://schemas.openxmlformats.org/officeDocument/2006/customXml" ds:itemID="{E9A8D265-C2FD-419C-AE0E-12077F9E5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CognizantTemplateWhiteGraphic</Template>
  <TotalTime>1808</TotalTime>
  <Words>626</Words>
  <Application>Microsoft Office PowerPoint</Application>
  <PresentationFormat>On-screen Show (16:9)</PresentationFormat>
  <Paragraphs>63</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5</vt:i4>
      </vt:variant>
    </vt:vector>
  </HeadingPairs>
  <TitlesOfParts>
    <vt:vector size="13" baseType="lpstr">
      <vt:lpstr>Algerian</vt:lpstr>
      <vt:lpstr>Arial</vt:lpstr>
      <vt:lpstr>Bodoni MT</vt:lpstr>
      <vt:lpstr>Calibri</vt:lpstr>
      <vt:lpstr>Courier New</vt:lpstr>
      <vt:lpstr>Wingdings</vt:lpstr>
      <vt:lpstr>2018 White Graphic</vt:lpstr>
      <vt:lpstr>file:///C:\Users\566635\Documents\Integration_Chatbot.pptx</vt:lpstr>
      <vt:lpstr>Ready Reckoner - COVID-19 Crisis Communication Chatbot</vt:lpstr>
      <vt:lpstr>Idea Description(Short)</vt:lpstr>
      <vt:lpstr>Idea Description(Short)</vt:lpstr>
      <vt:lpstr>Idea Description(Short)</vt:lpstr>
      <vt:lpstr>ROADMAP </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White</dc:title>
  <dc:creator>Mohan, Vijay (Cognizant)</dc:creator>
  <cp:lastModifiedBy>Kumar Ghosh, Amit (Cognizant)</cp:lastModifiedBy>
  <cp:revision>109</cp:revision>
  <dcterms:created xsi:type="dcterms:W3CDTF">2018-12-11T06:40:21Z</dcterms:created>
  <dcterms:modified xsi:type="dcterms:W3CDTF">2020-07-31T11:31:03Z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0x01010087B40EF3A2ACC24FBC29E6689819F2550030FF8B6612B8F046B969926EF2E043B0</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Initiative/Charter">
    <vt:lpwstr>41;#Delivery Excellence|415f9a5a-8ea2-40e5-be30-6a9427a66a59</vt:lpwstr>
  </property>
  <property fmtid="{D5CDD505-2E9C-101B-9397-08002B2CF9AE}" pid="6" name="Tower">
    <vt:lpwstr>14;#DE|fe4b05a8-bea3-4973-a9cb-254853996c0a</vt:lpwstr>
  </property>
  <property fmtid="{D5CDD505-2E9C-101B-9397-08002B2CF9AE}" pid="7" name="Service Line / Area">
    <vt:lpwstr/>
  </property>
  <property fmtid="{D5CDD505-2E9C-101B-9397-08002B2CF9AE}" pid="8" name="Track">
    <vt:lpwstr/>
  </property>
  <property fmtid="{D5CDD505-2E9C-101B-9397-08002B2CF9AE}" pid="9" name="Template Type">
    <vt:lpwstr/>
  </property>
  <property fmtid="{D5CDD505-2E9C-101B-9397-08002B2CF9AE}" pid="10" name="BU or Practice">
    <vt:lpwstr/>
  </property>
  <property fmtid="{D5CDD505-2E9C-101B-9397-08002B2CF9AE}" pid="11" name="WorkflowChangePath">
    <vt:lpwstr>3b643a02-9de9-4de3-8a28-9e3996ed85b1,4;3b643a02-9de9-4de3-8a28-9e3996ed85b1,4;3b643a02-9de9-4de3-8a28-9e3996ed85b1,4;3b643a02-9de9-4de3-8a28-9e3996ed85b1,5;3b643a02-9de9-4de3-8a28-9e3996ed85b1,5;3b643a02-9de9-4de3-8a28-9e3996ed85b1,6;</vt:lpwstr>
  </property>
  <property fmtid="{D5CDD505-2E9C-101B-9397-08002B2CF9AE}" pid="12" name="n44e5a2e38f14557bc4d3eaf59f3a6f9">
    <vt:lpwstr/>
  </property>
</Properties>
</file>