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sldIdLst>
    <p:sldId id="256" r:id="rId2"/>
    <p:sldId id="257" r:id="rId3"/>
    <p:sldId id="258" r:id="rId4"/>
    <p:sldId id="272" r:id="rId5"/>
    <p:sldId id="260" r:id="rId6"/>
    <p:sldId id="282" r:id="rId7"/>
    <p:sldId id="283" r:id="rId8"/>
    <p:sldId id="284" r:id="rId9"/>
    <p:sldId id="285" r:id="rId10"/>
    <p:sldId id="261" r:id="rId11"/>
    <p:sldId id="286" r:id="rId12"/>
    <p:sldId id="287" r:id="rId13"/>
    <p:sldId id="288" r:id="rId14"/>
    <p:sldId id="289" r:id="rId15"/>
    <p:sldId id="291" r:id="rId16"/>
    <p:sldId id="290"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36B963-37E5-4D7D-9883-9D42C8A43956}">
          <p14:sldIdLst>
            <p14:sldId id="256"/>
            <p14:sldId id="257"/>
            <p14:sldId id="258"/>
            <p14:sldId id="272"/>
            <p14:sldId id="260"/>
            <p14:sldId id="282"/>
            <p14:sldId id="283"/>
            <p14:sldId id="284"/>
            <p14:sldId id="285"/>
            <p14:sldId id="261"/>
            <p14:sldId id="286"/>
            <p14:sldId id="287"/>
            <p14:sldId id="288"/>
            <p14:sldId id="289"/>
            <p14:sldId id="291"/>
            <p14:sldId id="29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85" d="100"/>
          <a:sy n="85" d="100"/>
        </p:scale>
        <p:origin x="4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5E1B0-239A-4CEE-8A07-A6C76F5F3F31}" type="datetimeFigureOut">
              <a:rPr lang="en-IN" smtClean="0"/>
              <a:t>28-05-2023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1AFB2-C1B5-4B11-A606-AD40626A150C}" type="slidenum">
              <a:rPr lang="en-IN" smtClean="0"/>
              <a:t>‹#›</a:t>
            </a:fld>
            <a:endParaRPr lang="en-IN" dirty="0"/>
          </a:p>
        </p:txBody>
      </p:sp>
    </p:spTree>
    <p:extLst>
      <p:ext uri="{BB962C8B-B14F-4D97-AF65-F5344CB8AC3E}">
        <p14:creationId xmlns:p14="http://schemas.microsoft.com/office/powerpoint/2010/main" val="237576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F1AFB2-C1B5-4B11-A606-AD40626A150C}" type="slidenum">
              <a:rPr lang="en-IN" smtClean="0"/>
              <a:t>1</a:t>
            </a:fld>
            <a:endParaRPr lang="en-IN" dirty="0"/>
          </a:p>
        </p:txBody>
      </p:sp>
    </p:spTree>
    <p:extLst>
      <p:ext uri="{BB962C8B-B14F-4D97-AF65-F5344CB8AC3E}">
        <p14:creationId xmlns:p14="http://schemas.microsoft.com/office/powerpoint/2010/main" val="194549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F1AFB2-C1B5-4B11-A606-AD40626A150C}" type="slidenum">
              <a:rPr lang="en-IN" smtClean="0"/>
              <a:t>3</a:t>
            </a:fld>
            <a:endParaRPr lang="en-IN" dirty="0"/>
          </a:p>
        </p:txBody>
      </p:sp>
    </p:spTree>
    <p:extLst>
      <p:ext uri="{BB962C8B-B14F-4D97-AF65-F5344CB8AC3E}">
        <p14:creationId xmlns:p14="http://schemas.microsoft.com/office/powerpoint/2010/main" val="114030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7272853" y="6459785"/>
            <a:ext cx="2472271" cy="365125"/>
          </a:xfrm>
        </p:spPr>
        <p:txBody>
          <a:bodyPr/>
          <a:lstStyle/>
          <a:p>
            <a:fld id="{125822FB-6965-4525-B741-E2AD03472621}" type="datetime1">
              <a:rPr lang="en-IN" smtClean="0"/>
              <a:t>28-05-2023</a:t>
            </a:fld>
            <a:endParaRPr lang="en-IN" dirty="0"/>
          </a:p>
        </p:txBody>
      </p:sp>
      <p:sp>
        <p:nvSpPr>
          <p:cNvPr id="5" name="Footer Placeholder 4"/>
          <p:cNvSpPr>
            <a:spLocks noGrp="1"/>
          </p:cNvSpPr>
          <p:nvPr>
            <p:ph type="ftr" sz="quarter" idx="11"/>
          </p:nvPr>
        </p:nvSpPr>
        <p:spPr>
          <a:xfrm>
            <a:off x="1" y="6459785"/>
            <a:ext cx="2334125" cy="365125"/>
          </a:xfrm>
        </p:spPr>
        <p:txBody>
          <a:bodyPr/>
          <a:lstStyle>
            <a:lvl1pPr>
              <a:defRPr sz="1200"/>
            </a:lvl1pPr>
          </a:lstStyle>
          <a:p>
            <a:r>
              <a:rPr lang="en-IN" dirty="0"/>
              <a:t>Great Learning - PGDSAI OCT21 </a:t>
            </a:r>
          </a:p>
        </p:txBody>
      </p:sp>
      <p:sp>
        <p:nvSpPr>
          <p:cNvPr id="6" name="Slide Number Placeholder 5"/>
          <p:cNvSpPr>
            <a:spLocks noGrp="1"/>
          </p:cNvSpPr>
          <p:nvPr>
            <p:ph type="sldNum" sz="quarter" idx="12"/>
          </p:nvPr>
        </p:nvSpPr>
        <p:spPr/>
        <p:txBody>
          <a:bodyPr/>
          <a:lstStyle>
            <a:lvl1pPr>
              <a:defRPr sz="1200"/>
            </a:lvl1pPr>
          </a:lstStyle>
          <a:p>
            <a:fld id="{7BCCD6A7-AF99-4254-8141-50A19C718CEE}"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67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1B39B-371C-420C-9DBF-5590465451CC}" type="datetime1">
              <a:rPr lang="en-IN" smtClean="0"/>
              <a:t>28-05-2023</a:t>
            </a:fld>
            <a:endParaRPr lang="en-IN" dirty="0"/>
          </a:p>
        </p:txBody>
      </p:sp>
      <p:sp>
        <p:nvSpPr>
          <p:cNvPr id="5" name="Footer Placeholder 4"/>
          <p:cNvSpPr>
            <a:spLocks noGrp="1"/>
          </p:cNvSpPr>
          <p:nvPr>
            <p:ph type="ftr" sz="quarter" idx="11"/>
          </p:nvPr>
        </p:nvSpPr>
        <p:spPr/>
        <p:txBody>
          <a:bodyPr/>
          <a:lstStyle/>
          <a:p>
            <a:r>
              <a:rPr lang="en-IN" dirty="0"/>
              <a:t>Great Learning - PGDSAI OCT21 </a:t>
            </a:r>
          </a:p>
        </p:txBody>
      </p:sp>
      <p:sp>
        <p:nvSpPr>
          <p:cNvPr id="6" name="Slide Number Placeholder 5"/>
          <p:cNvSpPr>
            <a:spLocks noGrp="1"/>
          </p:cNvSpPr>
          <p:nvPr>
            <p:ph type="sldNum" sz="quarter" idx="12"/>
          </p:nvPr>
        </p:nvSpPr>
        <p:spPr/>
        <p:txBody>
          <a:bodyPr/>
          <a:lstStyle/>
          <a:p>
            <a:fld id="{7BCCD6A7-AF99-4254-8141-50A19C718CEE}" type="slidenum">
              <a:rPr lang="en-IN" smtClean="0"/>
              <a:t>‹#›</a:t>
            </a:fld>
            <a:endParaRPr lang="en-IN" dirty="0"/>
          </a:p>
        </p:txBody>
      </p:sp>
    </p:spTree>
    <p:extLst>
      <p:ext uri="{BB962C8B-B14F-4D97-AF65-F5344CB8AC3E}">
        <p14:creationId xmlns:p14="http://schemas.microsoft.com/office/powerpoint/2010/main" val="401932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3956E-61AA-4809-8772-B1572597965E}" type="datetime1">
              <a:rPr lang="en-IN" smtClean="0"/>
              <a:t>28-05-2023</a:t>
            </a:fld>
            <a:endParaRPr lang="en-IN" dirty="0"/>
          </a:p>
        </p:txBody>
      </p:sp>
      <p:sp>
        <p:nvSpPr>
          <p:cNvPr id="5" name="Footer Placeholder 4"/>
          <p:cNvSpPr>
            <a:spLocks noGrp="1"/>
          </p:cNvSpPr>
          <p:nvPr>
            <p:ph type="ftr" sz="quarter" idx="11"/>
          </p:nvPr>
        </p:nvSpPr>
        <p:spPr/>
        <p:txBody>
          <a:bodyPr/>
          <a:lstStyle/>
          <a:p>
            <a:r>
              <a:rPr lang="en-IN" dirty="0"/>
              <a:t>Great Learning - PGDSAI OCT21 </a:t>
            </a:r>
          </a:p>
        </p:txBody>
      </p:sp>
      <p:sp>
        <p:nvSpPr>
          <p:cNvPr id="6" name="Slide Number Placeholder 5"/>
          <p:cNvSpPr>
            <a:spLocks noGrp="1"/>
          </p:cNvSpPr>
          <p:nvPr>
            <p:ph type="sldNum" sz="quarter" idx="12"/>
          </p:nvPr>
        </p:nvSpPr>
        <p:spPr/>
        <p:txBody>
          <a:bodyPr/>
          <a:lstStyle/>
          <a:p>
            <a:fld id="{7BCCD6A7-AF99-4254-8141-50A19C718CEE}" type="slidenum">
              <a:rPr lang="en-IN" smtClean="0"/>
              <a:t>‹#›</a:t>
            </a:fld>
            <a:endParaRPr lang="en-IN" dirty="0"/>
          </a:p>
        </p:txBody>
      </p:sp>
    </p:spTree>
    <p:extLst>
      <p:ext uri="{BB962C8B-B14F-4D97-AF65-F5344CB8AC3E}">
        <p14:creationId xmlns:p14="http://schemas.microsoft.com/office/powerpoint/2010/main" val="262534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890344" y="6492875"/>
            <a:ext cx="2472271" cy="365125"/>
          </a:xfrm>
        </p:spPr>
        <p:txBody>
          <a:bodyPr/>
          <a:lstStyle/>
          <a:p>
            <a:fld id="{C6B00614-3968-4387-A66E-94ED6C5AA243}" type="datetime1">
              <a:rPr lang="en-IN" smtClean="0"/>
              <a:t>28-05-2023</a:t>
            </a:fld>
            <a:endParaRPr lang="en-IN" dirty="0"/>
          </a:p>
        </p:txBody>
      </p:sp>
      <p:sp>
        <p:nvSpPr>
          <p:cNvPr id="5" name="Footer Placeholder 4"/>
          <p:cNvSpPr>
            <a:spLocks noGrp="1"/>
          </p:cNvSpPr>
          <p:nvPr>
            <p:ph type="ftr" sz="quarter" idx="11"/>
          </p:nvPr>
        </p:nvSpPr>
        <p:spPr>
          <a:xfrm>
            <a:off x="0" y="6459784"/>
            <a:ext cx="2534653" cy="365125"/>
          </a:xfrm>
        </p:spPr>
        <p:txBody>
          <a:bodyPr/>
          <a:lstStyle>
            <a:lvl1pPr>
              <a:defRPr sz="1200"/>
            </a:lvl1pPr>
          </a:lstStyle>
          <a:p>
            <a:r>
              <a:rPr lang="en-IN" dirty="0"/>
              <a:t>Great Learning - PGDSAI OCT21 </a:t>
            </a:r>
          </a:p>
        </p:txBody>
      </p:sp>
      <p:sp>
        <p:nvSpPr>
          <p:cNvPr id="6" name="Slide Number Placeholder 5"/>
          <p:cNvSpPr>
            <a:spLocks noGrp="1"/>
          </p:cNvSpPr>
          <p:nvPr>
            <p:ph type="sldNum" sz="quarter" idx="12"/>
          </p:nvPr>
        </p:nvSpPr>
        <p:spPr/>
        <p:txBody>
          <a:bodyPr/>
          <a:lstStyle>
            <a:lvl1pPr>
              <a:defRPr sz="1200"/>
            </a:lvl1pPr>
          </a:lstStyle>
          <a:p>
            <a:fld id="{7BCCD6A7-AF99-4254-8141-50A19C718CEE}" type="slidenum">
              <a:rPr lang="en-IN" smtClean="0"/>
              <a:pPr/>
              <a:t>‹#›</a:t>
            </a:fld>
            <a:endParaRPr lang="en-IN" dirty="0"/>
          </a:p>
        </p:txBody>
      </p:sp>
    </p:spTree>
    <p:extLst>
      <p:ext uri="{BB962C8B-B14F-4D97-AF65-F5344CB8AC3E}">
        <p14:creationId xmlns:p14="http://schemas.microsoft.com/office/powerpoint/2010/main" val="42693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5B0B18-DEA1-45F0-BE84-291AF9CDBFED}" type="datetime1">
              <a:rPr lang="en-IN" smtClean="0"/>
              <a:t>28-05-2023</a:t>
            </a:fld>
            <a:endParaRPr lang="en-IN" dirty="0"/>
          </a:p>
        </p:txBody>
      </p:sp>
      <p:sp>
        <p:nvSpPr>
          <p:cNvPr id="5" name="Footer Placeholder 4"/>
          <p:cNvSpPr>
            <a:spLocks noGrp="1"/>
          </p:cNvSpPr>
          <p:nvPr>
            <p:ph type="ftr" sz="quarter" idx="11"/>
          </p:nvPr>
        </p:nvSpPr>
        <p:spPr/>
        <p:txBody>
          <a:bodyPr/>
          <a:lstStyle/>
          <a:p>
            <a:r>
              <a:rPr lang="en-IN" dirty="0"/>
              <a:t>Great Learning - PGDSAI OCT21 </a:t>
            </a:r>
          </a:p>
        </p:txBody>
      </p:sp>
      <p:sp>
        <p:nvSpPr>
          <p:cNvPr id="6" name="Slide Number Placeholder 5"/>
          <p:cNvSpPr>
            <a:spLocks noGrp="1"/>
          </p:cNvSpPr>
          <p:nvPr>
            <p:ph type="sldNum" sz="quarter" idx="12"/>
          </p:nvPr>
        </p:nvSpPr>
        <p:spPr/>
        <p:txBody>
          <a:bodyPr/>
          <a:lstStyle/>
          <a:p>
            <a:fld id="{7BCCD6A7-AF99-4254-8141-50A19C718CEE}"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17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57F97-2464-448F-B0CB-40237749398A}" type="datetime1">
              <a:rPr lang="en-IN" smtClean="0"/>
              <a:t>28-05-2023</a:t>
            </a:fld>
            <a:endParaRPr lang="en-IN" dirty="0"/>
          </a:p>
        </p:txBody>
      </p:sp>
      <p:sp>
        <p:nvSpPr>
          <p:cNvPr id="6" name="Footer Placeholder 5"/>
          <p:cNvSpPr>
            <a:spLocks noGrp="1"/>
          </p:cNvSpPr>
          <p:nvPr>
            <p:ph type="ftr" sz="quarter" idx="11"/>
          </p:nvPr>
        </p:nvSpPr>
        <p:spPr/>
        <p:txBody>
          <a:bodyPr/>
          <a:lstStyle/>
          <a:p>
            <a:r>
              <a:rPr lang="en-IN" dirty="0"/>
              <a:t>Great Learning - PGDSAI OCT21 </a:t>
            </a:r>
          </a:p>
        </p:txBody>
      </p:sp>
      <p:sp>
        <p:nvSpPr>
          <p:cNvPr id="7" name="Slide Number Placeholder 6"/>
          <p:cNvSpPr>
            <a:spLocks noGrp="1"/>
          </p:cNvSpPr>
          <p:nvPr>
            <p:ph type="sldNum" sz="quarter" idx="12"/>
          </p:nvPr>
        </p:nvSpPr>
        <p:spPr/>
        <p:txBody>
          <a:bodyPr/>
          <a:lstStyle/>
          <a:p>
            <a:fld id="{7BCCD6A7-AF99-4254-8141-50A19C718CEE}" type="slidenum">
              <a:rPr lang="en-IN" smtClean="0"/>
              <a:t>‹#›</a:t>
            </a:fld>
            <a:endParaRPr lang="en-IN" dirty="0"/>
          </a:p>
        </p:txBody>
      </p:sp>
    </p:spTree>
    <p:extLst>
      <p:ext uri="{BB962C8B-B14F-4D97-AF65-F5344CB8AC3E}">
        <p14:creationId xmlns:p14="http://schemas.microsoft.com/office/powerpoint/2010/main" val="175098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E665C-ABCC-4540-925A-6B2293FA7104}" type="datetime1">
              <a:rPr lang="en-IN" smtClean="0"/>
              <a:t>28-05-2023</a:t>
            </a:fld>
            <a:endParaRPr lang="en-IN" dirty="0"/>
          </a:p>
        </p:txBody>
      </p:sp>
      <p:sp>
        <p:nvSpPr>
          <p:cNvPr id="8" name="Footer Placeholder 7"/>
          <p:cNvSpPr>
            <a:spLocks noGrp="1"/>
          </p:cNvSpPr>
          <p:nvPr>
            <p:ph type="ftr" sz="quarter" idx="11"/>
          </p:nvPr>
        </p:nvSpPr>
        <p:spPr/>
        <p:txBody>
          <a:bodyPr/>
          <a:lstStyle/>
          <a:p>
            <a:r>
              <a:rPr lang="en-IN" dirty="0"/>
              <a:t>Great Learning - PGDSAI OCT21 </a:t>
            </a:r>
          </a:p>
        </p:txBody>
      </p:sp>
      <p:sp>
        <p:nvSpPr>
          <p:cNvPr id="9" name="Slide Number Placeholder 8"/>
          <p:cNvSpPr>
            <a:spLocks noGrp="1"/>
          </p:cNvSpPr>
          <p:nvPr>
            <p:ph type="sldNum" sz="quarter" idx="12"/>
          </p:nvPr>
        </p:nvSpPr>
        <p:spPr/>
        <p:txBody>
          <a:bodyPr/>
          <a:lstStyle/>
          <a:p>
            <a:fld id="{7BCCD6A7-AF99-4254-8141-50A19C718CEE}" type="slidenum">
              <a:rPr lang="en-IN" smtClean="0"/>
              <a:t>‹#›</a:t>
            </a:fld>
            <a:endParaRPr lang="en-IN" dirty="0"/>
          </a:p>
        </p:txBody>
      </p:sp>
    </p:spTree>
    <p:extLst>
      <p:ext uri="{BB962C8B-B14F-4D97-AF65-F5344CB8AC3E}">
        <p14:creationId xmlns:p14="http://schemas.microsoft.com/office/powerpoint/2010/main" val="47910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94009-AC3F-45C9-A759-83CC3B057B4E}" type="datetime1">
              <a:rPr lang="en-IN" smtClean="0"/>
              <a:t>28-05-2023</a:t>
            </a:fld>
            <a:endParaRPr lang="en-IN" dirty="0"/>
          </a:p>
        </p:txBody>
      </p:sp>
      <p:sp>
        <p:nvSpPr>
          <p:cNvPr id="4" name="Footer Placeholder 3"/>
          <p:cNvSpPr>
            <a:spLocks noGrp="1"/>
          </p:cNvSpPr>
          <p:nvPr>
            <p:ph type="ftr" sz="quarter" idx="11"/>
          </p:nvPr>
        </p:nvSpPr>
        <p:spPr/>
        <p:txBody>
          <a:bodyPr/>
          <a:lstStyle/>
          <a:p>
            <a:r>
              <a:rPr lang="en-IN" dirty="0"/>
              <a:t>Great Learning - PGDSAI OCT21 </a:t>
            </a:r>
          </a:p>
        </p:txBody>
      </p:sp>
      <p:sp>
        <p:nvSpPr>
          <p:cNvPr id="5" name="Slide Number Placeholder 4"/>
          <p:cNvSpPr>
            <a:spLocks noGrp="1"/>
          </p:cNvSpPr>
          <p:nvPr>
            <p:ph type="sldNum" sz="quarter" idx="12"/>
          </p:nvPr>
        </p:nvSpPr>
        <p:spPr/>
        <p:txBody>
          <a:bodyPr/>
          <a:lstStyle/>
          <a:p>
            <a:fld id="{7BCCD6A7-AF99-4254-8141-50A19C718CEE}" type="slidenum">
              <a:rPr lang="en-IN" smtClean="0"/>
              <a:t>‹#›</a:t>
            </a:fld>
            <a:endParaRPr lang="en-IN" dirty="0"/>
          </a:p>
        </p:txBody>
      </p:sp>
    </p:spTree>
    <p:extLst>
      <p:ext uri="{BB962C8B-B14F-4D97-AF65-F5344CB8AC3E}">
        <p14:creationId xmlns:p14="http://schemas.microsoft.com/office/powerpoint/2010/main" val="276313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964C29-A36C-447C-BEE6-8A25E5B561AD}" type="datetime1">
              <a:rPr lang="en-IN" smtClean="0"/>
              <a:t>28-05-2023</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a:t>Great Learning - PGDSAI OCT21 </a:t>
            </a:r>
          </a:p>
        </p:txBody>
      </p:sp>
      <p:sp>
        <p:nvSpPr>
          <p:cNvPr id="9" name="Slide Number Placeholder 8"/>
          <p:cNvSpPr>
            <a:spLocks noGrp="1"/>
          </p:cNvSpPr>
          <p:nvPr>
            <p:ph type="sldNum" sz="quarter" idx="12"/>
          </p:nvPr>
        </p:nvSpPr>
        <p:spPr/>
        <p:txBody>
          <a:bodyPr/>
          <a:lstStyle/>
          <a:p>
            <a:fld id="{7BCCD6A7-AF99-4254-8141-50A19C718CEE}" type="slidenum">
              <a:rPr lang="en-IN" smtClean="0"/>
              <a:t>‹#›</a:t>
            </a:fld>
            <a:endParaRPr lang="en-IN" dirty="0"/>
          </a:p>
        </p:txBody>
      </p:sp>
    </p:spTree>
    <p:extLst>
      <p:ext uri="{BB962C8B-B14F-4D97-AF65-F5344CB8AC3E}">
        <p14:creationId xmlns:p14="http://schemas.microsoft.com/office/powerpoint/2010/main" val="207113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C840BB-853F-4C7D-939C-A2407C3D421A}" type="datetime1">
              <a:rPr lang="en-IN" smtClean="0"/>
              <a:t>28-05-2023</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dirty="0"/>
              <a:t>Great Learning - PGDSAI OCT21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CCD6A7-AF99-4254-8141-50A19C718CEE}" type="slidenum">
              <a:rPr lang="en-IN" smtClean="0"/>
              <a:t>‹#›</a:t>
            </a:fld>
            <a:endParaRPr lang="en-IN" dirty="0"/>
          </a:p>
        </p:txBody>
      </p:sp>
    </p:spTree>
    <p:extLst>
      <p:ext uri="{BB962C8B-B14F-4D97-AF65-F5344CB8AC3E}">
        <p14:creationId xmlns:p14="http://schemas.microsoft.com/office/powerpoint/2010/main" val="114786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E9FA8-1BF9-4121-8B6F-E8197E3D83BB}" type="datetime1">
              <a:rPr lang="en-IN" smtClean="0"/>
              <a:t>28-05-2023</a:t>
            </a:fld>
            <a:endParaRPr lang="en-IN" dirty="0"/>
          </a:p>
        </p:txBody>
      </p:sp>
      <p:sp>
        <p:nvSpPr>
          <p:cNvPr id="6" name="Footer Placeholder 5"/>
          <p:cNvSpPr>
            <a:spLocks noGrp="1"/>
          </p:cNvSpPr>
          <p:nvPr>
            <p:ph type="ftr" sz="quarter" idx="11"/>
          </p:nvPr>
        </p:nvSpPr>
        <p:spPr/>
        <p:txBody>
          <a:bodyPr/>
          <a:lstStyle/>
          <a:p>
            <a:r>
              <a:rPr lang="en-IN" dirty="0"/>
              <a:t>Great Learning - PGDSAI OCT21 </a:t>
            </a:r>
          </a:p>
        </p:txBody>
      </p:sp>
      <p:sp>
        <p:nvSpPr>
          <p:cNvPr id="7" name="Slide Number Placeholder 6"/>
          <p:cNvSpPr>
            <a:spLocks noGrp="1"/>
          </p:cNvSpPr>
          <p:nvPr>
            <p:ph type="sldNum" sz="quarter" idx="12"/>
          </p:nvPr>
        </p:nvSpPr>
        <p:spPr/>
        <p:txBody>
          <a:bodyPr/>
          <a:lstStyle/>
          <a:p>
            <a:fld id="{7BCCD6A7-AF99-4254-8141-50A19C718CEE}" type="slidenum">
              <a:rPr lang="en-IN" smtClean="0"/>
              <a:t>‹#›</a:t>
            </a:fld>
            <a:endParaRPr lang="en-IN" dirty="0"/>
          </a:p>
        </p:txBody>
      </p:sp>
    </p:spTree>
    <p:extLst>
      <p:ext uri="{BB962C8B-B14F-4D97-AF65-F5344CB8AC3E}">
        <p14:creationId xmlns:p14="http://schemas.microsoft.com/office/powerpoint/2010/main" val="154240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F747CD-A4A8-41FC-B69E-8A3DB63DCC74}" type="datetime1">
              <a:rPr lang="en-IN" smtClean="0"/>
              <a:t>28-05-2023</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dirty="0"/>
              <a:t>Great Learning - PGDSAI OCT21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CCD6A7-AF99-4254-8141-50A19C718CEE}"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8666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179319"/>
            <a:ext cx="8978212" cy="2743200"/>
          </a:xfrm>
        </p:spPr>
        <p:txBody>
          <a:bodyPr>
            <a:normAutofit/>
          </a:bodyPr>
          <a:lstStyle/>
          <a:p>
            <a:r>
              <a:rPr lang="en-IN" sz="5400" dirty="0">
                <a:latin typeface="Times New Roman" panose="02020603050405020304" pitchFamily="18" charset="0"/>
                <a:cs typeface="Times New Roman" panose="02020603050405020304" pitchFamily="18" charset="0"/>
              </a:rPr>
              <a:t>Cost Prediction on Acquiring Customers</a:t>
            </a:r>
          </a:p>
        </p:txBody>
      </p:sp>
      <p:sp>
        <p:nvSpPr>
          <p:cNvPr id="3" name="Subtitle 2"/>
          <p:cNvSpPr>
            <a:spLocks noGrp="1"/>
          </p:cNvSpPr>
          <p:nvPr>
            <p:ph type="subTitle" idx="1"/>
          </p:nvPr>
        </p:nvSpPr>
        <p:spPr>
          <a:xfrm>
            <a:off x="1100051" y="4455621"/>
            <a:ext cx="9435779" cy="1143000"/>
          </a:xfrm>
        </p:spPr>
        <p:txBody>
          <a:bodyPr>
            <a:normAutofit/>
          </a:bodyPr>
          <a:lstStyle/>
          <a:p>
            <a:r>
              <a:rPr lang="en-IN" sz="1200" dirty="0"/>
              <a:t>Suruchi rani	 	Ankita </a:t>
            </a:r>
            <a:r>
              <a:rPr lang="en-IN" sz="1200" dirty="0" err="1"/>
              <a:t>sharma</a:t>
            </a:r>
            <a:r>
              <a:rPr lang="en-IN" sz="1200" dirty="0"/>
              <a:t>	       	INDRAJEET SUPATE	</a:t>
            </a:r>
          </a:p>
          <a:p>
            <a:r>
              <a:rPr lang="en-IN" sz="1200" dirty="0"/>
              <a:t>ABHISHEK KUMAR RAI	 	CEFARAHEL.S		ADITI GANDHI</a:t>
            </a:r>
          </a:p>
          <a:p>
            <a:r>
              <a:rPr lang="en-IN" sz="1200" dirty="0"/>
              <a:t>M.PRAVIN NAIR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4" y="33329"/>
            <a:ext cx="2144194" cy="93458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2750" y="33329"/>
            <a:ext cx="1557639" cy="934583"/>
          </a:xfrm>
          <a:prstGeom prst="rect">
            <a:avLst/>
          </a:prstGeom>
        </p:spPr>
      </p:pic>
    </p:spTree>
    <p:extLst>
      <p:ext uri="{BB962C8B-B14F-4D97-AF65-F5344CB8AC3E}">
        <p14:creationId xmlns:p14="http://schemas.microsoft.com/office/powerpoint/2010/main" val="29118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Base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3"/>
                <a:ext cx="10058400" cy="4328489"/>
              </a:xfrm>
            </p:spPr>
            <p:txBody>
              <a:bodyPr>
                <a:normAutofit lnSpcReduction="10000"/>
              </a:bodyPr>
              <a:lstStyle/>
              <a:p>
                <a:pPr algn="just"/>
                <a:r>
                  <a:rPr lang="en-IN" sz="1400" dirty="0">
                    <a:solidFill>
                      <a:schemeClr val="tx1"/>
                    </a:solidFill>
                  </a:rPr>
                  <a:t>We choose a Linear Regression as a base model and implemented linear regression on a given data.</a:t>
                </a:r>
              </a:p>
              <a:p>
                <a:pPr algn="just"/>
                <a:r>
                  <a:rPr lang="en-IN" sz="1400" dirty="0">
                    <a:solidFill>
                      <a:schemeClr val="tx1"/>
                    </a:solidFill>
                  </a:rPr>
                  <a:t>Packages used: Sklearn</a:t>
                </a:r>
              </a:p>
              <a:p>
                <a:pPr algn="just"/>
                <a:r>
                  <a:rPr lang="en-IN" sz="1400" b="1" dirty="0">
                    <a:solidFill>
                      <a:schemeClr val="tx1"/>
                    </a:solidFill>
                  </a:rPr>
                  <a:t>Libraries : </a:t>
                </a:r>
                <a:r>
                  <a:rPr lang="en-IN" sz="1400" dirty="0">
                    <a:solidFill>
                      <a:schemeClr val="tx1"/>
                    </a:solidFill>
                  </a:rPr>
                  <a:t>Preprocessing, model_selection, metrics, linear_model, ensemble, tree, svm.</a:t>
                </a:r>
              </a:p>
              <a:p>
                <a:pPr algn="just">
                  <a:buFont typeface="Wingdings" panose="05000000000000000000" pitchFamily="2" charset="2"/>
                  <a:buChar char="ü"/>
                </a:pPr>
                <a:r>
                  <a:rPr lang="en-IN" sz="1400" dirty="0">
                    <a:solidFill>
                      <a:schemeClr val="tx1"/>
                    </a:solidFill>
                  </a:rPr>
                  <a:t>Performance metrics: </a:t>
                </a:r>
              </a:p>
              <a:p>
                <a:pPr marL="91440" lvl="1" indent="-91440" algn="just">
                  <a:spcBef>
                    <a:spcPts val="1200"/>
                  </a:spcBef>
                  <a:spcAft>
                    <a:spcPts val="200"/>
                  </a:spcAft>
                  <a:buSzPct val="100000"/>
                  <a:buFont typeface="Wingdings" panose="05000000000000000000" pitchFamily="2" charset="2"/>
                  <a:buChar char="ü"/>
                </a:pPr>
                <a:r>
                  <a:rPr lang="en-IN" sz="1400" dirty="0">
                    <a:solidFill>
                      <a:schemeClr val="tx1"/>
                    </a:solidFill>
                  </a:rPr>
                  <a:t>Mean Absolute Error (MAE) – It is an average of the absolute difference between actual and predicted value.</a:t>
                </a:r>
              </a:p>
              <a:p>
                <a:pPr marL="91440" lvl="1" indent="-91440" algn="just">
                  <a:spcBef>
                    <a:spcPts val="1200"/>
                  </a:spcBef>
                  <a:spcAft>
                    <a:spcPts val="200"/>
                  </a:spcAft>
                  <a:buSzPct val="100000"/>
                  <a:buFont typeface="Wingdings" panose="05000000000000000000" pitchFamily="2" charset="2"/>
                  <a:buChar char="ü"/>
                </a:pPr>
                <a:r>
                  <a:rPr lang="en-IN" sz="1400" dirty="0">
                    <a:solidFill>
                      <a:schemeClr val="tx1"/>
                    </a:solidFill>
                  </a:rPr>
                  <a:t>Mean Squared Error (MSE) – It is the average of the squared difference between the actual and predicted value.</a:t>
                </a:r>
              </a:p>
              <a:p>
                <a:pPr marL="91440" lvl="1" indent="-91440" algn="just">
                  <a:spcBef>
                    <a:spcPts val="1200"/>
                  </a:spcBef>
                  <a:spcAft>
                    <a:spcPts val="200"/>
                  </a:spcAft>
                  <a:buSzPct val="100000"/>
                  <a:buFont typeface="Wingdings" panose="05000000000000000000" pitchFamily="2" charset="2"/>
                  <a:buChar char="ü"/>
                </a:pPr>
                <a:r>
                  <a:rPr lang="en-IN" sz="1400" dirty="0">
                    <a:solidFill>
                      <a:schemeClr val="tx1"/>
                    </a:solidFill>
                  </a:rPr>
                  <a:t>Root Mean Squared Error (RMSE) – It is the average root- squared difference between the actual and the predicted value.</a:t>
                </a:r>
              </a:p>
              <a:p>
                <a:pPr marL="91440" lvl="1" indent="-91440" algn="just">
                  <a:spcBef>
                    <a:spcPts val="1200"/>
                  </a:spcBef>
                  <a:spcAft>
                    <a:spcPts val="200"/>
                  </a:spcAft>
                  <a:buSzPct val="100000"/>
                  <a:buFont typeface="Wingdings" panose="05000000000000000000" pitchFamily="2" charset="2"/>
                  <a:buChar char="ü"/>
                </a:pPr>
                <a:r>
                  <a:rPr lang="en-IN" sz="1400" dirty="0">
                    <a:solidFill>
                      <a:schemeClr val="tx1"/>
                    </a:solidFill>
                  </a:rPr>
                  <a:t>R2 Score – It measures the proportion of variance of the dependent variable explained by the independent variable. </a:t>
                </a:r>
              </a:p>
              <a:p>
                <a:pPr algn="just">
                  <a:buFont typeface="Wingdings" panose="05000000000000000000" pitchFamily="2" charset="2"/>
                  <a:buChar char="ü"/>
                </a:pPr>
                <a:r>
                  <a:rPr lang="en-US" sz="1400" dirty="0">
                    <a:solidFill>
                      <a:schemeClr val="tx1"/>
                    </a:solidFill>
                  </a:rPr>
                  <a:t>Simple linear regression model implements the linear relationship between the target variable and independent features.</a:t>
                </a:r>
              </a:p>
              <a:p>
                <a:pPr marL="91440" lvl="1" indent="-91440" algn="just">
                  <a:spcBef>
                    <a:spcPts val="1200"/>
                  </a:spcBef>
                  <a:spcAft>
                    <a:spcPts val="200"/>
                  </a:spcAft>
                  <a:buSzPct val="100000"/>
                  <a:buFont typeface="Wingdings" panose="05000000000000000000" pitchFamily="2" charset="2"/>
                  <a:buChar char="ü"/>
                </a:pPr>
                <a:r>
                  <a:rPr lang="en-US" sz="1400" dirty="0">
                    <a:solidFill>
                      <a:schemeClr val="tx1"/>
                    </a:solidFill>
                  </a:rPr>
                  <a:t>                                                               </a:t>
                </a:r>
                <a14:m>
                  <m:oMath xmlns:m="http://schemas.openxmlformats.org/officeDocument/2006/math">
                    <m:r>
                      <a:rPr lang="en-IN" sz="1400">
                        <a:solidFill>
                          <a:schemeClr val="tx1"/>
                        </a:solidFill>
                        <a:latin typeface="Cambria Math" panose="02040503050406030204" pitchFamily="18" charset="0"/>
                      </a:rPr>
                      <m:t>𝑌</m:t>
                    </m:r>
                    <m:r>
                      <a:rPr lang="en-IN" sz="1400">
                        <a:solidFill>
                          <a:schemeClr val="tx1"/>
                        </a:solidFill>
                        <a:latin typeface="Cambria Math" panose="02040503050406030204" pitchFamily="18" charset="0"/>
                      </a:rPr>
                      <m:t>=</m:t>
                    </m:r>
                    <m:r>
                      <a:rPr lang="en-IN" sz="1400">
                        <a:solidFill>
                          <a:schemeClr val="tx1"/>
                        </a:solidFill>
                        <a:latin typeface="Cambria Math" panose="02040503050406030204" pitchFamily="18" charset="0"/>
                      </a:rPr>
                      <m:t>𝑎</m:t>
                    </m:r>
                    <m:r>
                      <a:rPr lang="en-IN" sz="1400">
                        <a:solidFill>
                          <a:schemeClr val="tx1"/>
                        </a:solidFill>
                        <a:latin typeface="Cambria Math" panose="02040503050406030204" pitchFamily="18" charset="0"/>
                      </a:rPr>
                      <m:t>+</m:t>
                    </m:r>
                    <m:r>
                      <a:rPr lang="en-IN" sz="1400">
                        <a:solidFill>
                          <a:schemeClr val="tx1"/>
                        </a:solidFill>
                        <a:latin typeface="Cambria Math" panose="02040503050406030204" pitchFamily="18" charset="0"/>
                      </a:rPr>
                      <m:t>𝑏𝑋</m:t>
                    </m:r>
                    <m:r>
                      <a:rPr lang="en-IN" sz="1400">
                        <a:solidFill>
                          <a:schemeClr val="tx1"/>
                        </a:solidFill>
                        <a:latin typeface="Cambria Math" panose="02040503050406030204" pitchFamily="18" charset="0"/>
                      </a:rPr>
                      <m:t>+ɛ</m:t>
                    </m:r>
                  </m:oMath>
                </a14:m>
                <a:endParaRPr lang="en-IN" sz="1400" dirty="0">
                  <a:solidFill>
                    <a:schemeClr val="tx1"/>
                  </a:solidFill>
                </a:endParaRPr>
              </a:p>
              <a:p>
                <a:pPr marL="91440" lvl="1" indent="-91440" algn="just">
                  <a:spcBef>
                    <a:spcPts val="1200"/>
                  </a:spcBef>
                  <a:spcAft>
                    <a:spcPts val="200"/>
                  </a:spcAft>
                  <a:buSzPct val="100000"/>
                  <a:buFont typeface="Wingdings" panose="05000000000000000000" pitchFamily="2" charset="2"/>
                  <a:buChar char="ü"/>
                </a:pPr>
                <a:r>
                  <a:rPr lang="en-IN" sz="1400" dirty="0">
                    <a:solidFill>
                      <a:schemeClr val="tx1"/>
                    </a:solidFill>
                  </a:rPr>
                  <a:t>Where,	  Y = target variable (“cost”)  , X = Independent features</a:t>
                </a:r>
              </a:p>
              <a:p>
                <a:pPr marL="91440" lvl="1" indent="-91440" algn="just">
                  <a:spcBef>
                    <a:spcPts val="1200"/>
                  </a:spcBef>
                  <a:spcAft>
                    <a:spcPts val="200"/>
                  </a:spcAft>
                  <a:buSzPct val="100000"/>
                  <a:buFont typeface="Wingdings" panose="05000000000000000000" pitchFamily="2" charset="2"/>
                  <a:buChar char="ü"/>
                </a:pPr>
                <a:r>
                  <a:rPr lang="en-IN" sz="1400" dirty="0">
                    <a:solidFill>
                      <a:schemeClr val="tx1"/>
                    </a:solidFill>
                  </a:rPr>
                  <a:t>	  a,b = regression coefficients.</a:t>
                </a:r>
              </a:p>
              <a:p>
                <a:pPr algn="just">
                  <a:buFont typeface="Wingdings" panose="05000000000000000000" pitchFamily="2" charset="2"/>
                  <a:buChar char="ü"/>
                </a:pPr>
                <a:endParaRPr lang="en-IN" sz="1400" dirty="0">
                  <a:solidFill>
                    <a:schemeClr val="tx1"/>
                  </a:solidFill>
                </a:endParaRPr>
              </a:p>
              <a:p>
                <a:pPr lvl="1" algn="just"/>
                <a:endParaRPr lang="en-IN" sz="14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3"/>
                <a:ext cx="10058400" cy="4328489"/>
              </a:xfrm>
              <a:blipFill>
                <a:blip r:embed="rId2"/>
                <a:stretch>
                  <a:fillRect l="-970" t="-112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dirty="0"/>
              <a:t>Great Learning – PGDCSAI APR22</a:t>
            </a:r>
          </a:p>
        </p:txBody>
      </p:sp>
      <p:sp>
        <p:nvSpPr>
          <p:cNvPr id="5" name="Slide Number Placeholder 4"/>
          <p:cNvSpPr>
            <a:spLocks noGrp="1"/>
          </p:cNvSpPr>
          <p:nvPr>
            <p:ph type="sldNum" sz="quarter" idx="12"/>
          </p:nvPr>
        </p:nvSpPr>
        <p:spPr/>
        <p:txBody>
          <a:bodyPr/>
          <a:lstStyle/>
          <a:p>
            <a:fld id="{7BCCD6A7-AF99-4254-8141-50A19C718CEE}" type="slidenum">
              <a:rPr lang="en-IN" smtClean="0"/>
              <a:t>10</a:t>
            </a:fld>
            <a:endParaRPr lang="en-IN" dirty="0"/>
          </a:p>
        </p:txBody>
      </p:sp>
    </p:spTree>
    <p:extLst>
      <p:ext uri="{BB962C8B-B14F-4D97-AF65-F5344CB8AC3E}">
        <p14:creationId xmlns:p14="http://schemas.microsoft.com/office/powerpoint/2010/main" val="55543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Linear model</a:t>
            </a:r>
          </a:p>
        </p:txBody>
      </p:sp>
      <p:sp>
        <p:nvSpPr>
          <p:cNvPr id="3" name="Content Placeholder 2"/>
          <p:cNvSpPr>
            <a:spLocks noGrp="1"/>
          </p:cNvSpPr>
          <p:nvPr>
            <p:ph idx="1"/>
          </p:nvPr>
        </p:nvSpPr>
        <p:spPr>
          <a:xfrm>
            <a:off x="1097280" y="1737360"/>
            <a:ext cx="10058400" cy="4131734"/>
          </a:xfrm>
        </p:spPr>
        <p:txBody>
          <a:bodyPr/>
          <a:lstStyle/>
          <a:p>
            <a:endParaRPr lang="en-IN" dirty="0"/>
          </a:p>
          <a:p>
            <a:endParaRPr lang="en-IN" dirty="0"/>
          </a:p>
        </p:txBody>
      </p:sp>
      <p:sp>
        <p:nvSpPr>
          <p:cNvPr id="4" name="Footer Placeholder 3"/>
          <p:cNvSpPr>
            <a:spLocks noGrp="1"/>
          </p:cNvSpPr>
          <p:nvPr>
            <p:ph type="ftr" sz="quarter" idx="11"/>
          </p:nvPr>
        </p:nvSpPr>
        <p:spPr/>
        <p:txBody>
          <a:bodyPr/>
          <a:lstStyle/>
          <a:p>
            <a:r>
              <a:rPr lang="en-IN" dirty="0"/>
              <a:t>Great Learning - PGDCSAI APR22 </a:t>
            </a:r>
          </a:p>
        </p:txBody>
      </p:sp>
      <p:sp>
        <p:nvSpPr>
          <p:cNvPr id="5" name="Slide Number Placeholder 4"/>
          <p:cNvSpPr>
            <a:spLocks noGrp="1"/>
          </p:cNvSpPr>
          <p:nvPr>
            <p:ph type="sldNum" sz="quarter" idx="12"/>
          </p:nvPr>
        </p:nvSpPr>
        <p:spPr/>
        <p:txBody>
          <a:bodyPr/>
          <a:lstStyle/>
          <a:p>
            <a:fld id="{7BCCD6A7-AF99-4254-8141-50A19C718CEE}" type="slidenum">
              <a:rPr lang="en-IN" smtClean="0"/>
              <a:pPr/>
              <a:t>11</a:t>
            </a:fld>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628" y="1698592"/>
            <a:ext cx="3288049" cy="2488928"/>
          </a:xfrm>
          <a:prstGeom prst="rect">
            <a:avLst/>
          </a:prstGeom>
        </p:spPr>
      </p:pic>
      <p:graphicFrame>
        <p:nvGraphicFramePr>
          <p:cNvPr id="7" name="Table 6"/>
          <p:cNvGraphicFramePr>
            <a:graphicFrameLocks noGrp="1"/>
          </p:cNvGraphicFramePr>
          <p:nvPr/>
        </p:nvGraphicFramePr>
        <p:xfrm>
          <a:off x="5389675" y="1977393"/>
          <a:ext cx="5077004" cy="1970094"/>
        </p:xfrm>
        <a:graphic>
          <a:graphicData uri="http://schemas.openxmlformats.org/drawingml/2006/table">
            <a:tbl>
              <a:tblPr firstRow="1" firstCol="1" bandRow="1">
                <a:tableStyleId>{5C22544A-7EE6-4342-B048-85BDC9FD1C3A}</a:tableStyleId>
              </a:tblPr>
              <a:tblGrid>
                <a:gridCol w="2538502">
                  <a:extLst>
                    <a:ext uri="{9D8B030D-6E8A-4147-A177-3AD203B41FA5}">
                      <a16:colId xmlns:a16="http://schemas.microsoft.com/office/drawing/2014/main" val="20000"/>
                    </a:ext>
                  </a:extLst>
                </a:gridCol>
                <a:gridCol w="2538502">
                  <a:extLst>
                    <a:ext uri="{9D8B030D-6E8A-4147-A177-3AD203B41FA5}">
                      <a16:colId xmlns:a16="http://schemas.microsoft.com/office/drawing/2014/main" val="20001"/>
                    </a:ext>
                  </a:extLst>
                </a:gridCol>
              </a:tblGrid>
              <a:tr h="0">
                <a:tc>
                  <a:txBody>
                    <a:bodyPr/>
                    <a:lstStyle/>
                    <a:p>
                      <a:pPr algn="ctr">
                        <a:lnSpc>
                          <a:spcPct val="150000"/>
                        </a:lnSpc>
                        <a:spcAft>
                          <a:spcPts val="0"/>
                        </a:spcAft>
                      </a:pPr>
                      <a:r>
                        <a:rPr lang="en-IN" sz="1600" dirty="0">
                          <a:effectLst/>
                        </a:rPr>
                        <a:t>Performance Metric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600" dirty="0">
                          <a:effectLst/>
                        </a:rPr>
                        <a:t>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10545">
                <a:tc>
                  <a:txBody>
                    <a:bodyPr/>
                    <a:lstStyle/>
                    <a:p>
                      <a:pPr algn="ctr">
                        <a:lnSpc>
                          <a:spcPct val="200000"/>
                        </a:lnSpc>
                        <a:spcAft>
                          <a:spcPts val="0"/>
                        </a:spcAft>
                      </a:pPr>
                      <a:r>
                        <a:rPr lang="en-IN" sz="1200" dirty="0">
                          <a:effectLst/>
                        </a:rPr>
                        <a:t>Mean Absolute Error (MAE)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i="0" dirty="0">
                          <a:solidFill>
                            <a:schemeClr val="tx1"/>
                          </a:solidFill>
                          <a:effectLst/>
                          <a:latin typeface="Times New Roman" panose="02020603050405020304" pitchFamily="18" charset="0"/>
                          <a:cs typeface="Times New Roman" panose="02020603050405020304" pitchFamily="18" charset="0"/>
                        </a:rPr>
                        <a:t>25.04595659041828</a:t>
                      </a:r>
                      <a:endParaRPr lang="en-IN"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10545">
                <a:tc>
                  <a:txBody>
                    <a:bodyPr/>
                    <a:lstStyle/>
                    <a:p>
                      <a:pPr algn="ctr">
                        <a:lnSpc>
                          <a:spcPct val="200000"/>
                        </a:lnSpc>
                        <a:spcAft>
                          <a:spcPts val="0"/>
                        </a:spcAft>
                      </a:pPr>
                      <a:r>
                        <a:rPr lang="en-IN" sz="1200" dirty="0">
                          <a:effectLst/>
                        </a:rPr>
                        <a:t>Mean Squared Error (MSE)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i="0" dirty="0">
                          <a:solidFill>
                            <a:schemeClr val="tx1"/>
                          </a:solidFill>
                          <a:effectLst/>
                          <a:latin typeface="Times New Roman" panose="02020603050405020304" pitchFamily="18" charset="0"/>
                          <a:cs typeface="Times New Roman" panose="02020603050405020304" pitchFamily="18" charset="0"/>
                        </a:rPr>
                        <a:t>857.8914384093781 </a:t>
                      </a:r>
                      <a:endParaRPr lang="en-IN"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10545">
                <a:tc>
                  <a:txBody>
                    <a:bodyPr/>
                    <a:lstStyle/>
                    <a:p>
                      <a:pPr algn="ctr">
                        <a:lnSpc>
                          <a:spcPct val="200000"/>
                        </a:lnSpc>
                        <a:spcAft>
                          <a:spcPts val="0"/>
                        </a:spcAft>
                      </a:pPr>
                      <a:r>
                        <a:rPr lang="en-IN" sz="1200" dirty="0">
                          <a:effectLst/>
                        </a:rPr>
                        <a:t>Root Mean Squared Error (RMSE)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b="1" dirty="0">
                          <a:solidFill>
                            <a:schemeClr val="tx1"/>
                          </a:solidFill>
                          <a:effectLst/>
                          <a:latin typeface="Times New Roman" panose="02020603050405020304" pitchFamily="18" charset="0"/>
                          <a:cs typeface="Times New Roman" panose="02020603050405020304" pitchFamily="18" charset="0"/>
                        </a:rPr>
                        <a:t>25.04595659041828</a:t>
                      </a:r>
                      <a:endParaRPr lang="en-IN"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0545">
                <a:tc>
                  <a:txBody>
                    <a:bodyPr/>
                    <a:lstStyle/>
                    <a:p>
                      <a:pPr algn="ctr">
                        <a:lnSpc>
                          <a:spcPct val="200000"/>
                        </a:lnSpc>
                        <a:spcAft>
                          <a:spcPts val="0"/>
                        </a:spcAft>
                      </a:pPr>
                      <a:r>
                        <a:rPr lang="en-IN" sz="1200" dirty="0">
                          <a:effectLst/>
                        </a:rPr>
                        <a:t>R</a:t>
                      </a:r>
                      <a:r>
                        <a:rPr lang="en-IN" sz="1200" baseline="30000" dirty="0">
                          <a:effectLst/>
                        </a:rPr>
                        <a:t>2</a:t>
                      </a:r>
                      <a:r>
                        <a:rPr lang="en-IN" sz="1200" dirty="0">
                          <a:effectLst/>
                        </a:rPr>
                        <a:t> Score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i="0" dirty="0">
                          <a:solidFill>
                            <a:schemeClr val="tx1"/>
                          </a:solidFill>
                          <a:effectLst/>
                          <a:latin typeface="Times New Roman" panose="02020603050405020304" pitchFamily="18" charset="0"/>
                          <a:cs typeface="Times New Roman" panose="02020603050405020304" pitchFamily="18" charset="0"/>
                        </a:rPr>
                        <a:t>0.02594784923372706</a:t>
                      </a:r>
                      <a:endParaRPr lang="en-IN"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8" name="TextBox 7"/>
          <p:cNvSpPr txBox="1"/>
          <p:nvPr/>
        </p:nvSpPr>
        <p:spPr>
          <a:xfrm>
            <a:off x="1807511" y="4275905"/>
            <a:ext cx="2055378" cy="276999"/>
          </a:xfrm>
          <a:prstGeom prst="rect">
            <a:avLst/>
          </a:prstGeom>
          <a:noFill/>
        </p:spPr>
        <p:txBody>
          <a:bodyPr wrap="square" rtlCol="0">
            <a:spAutoFit/>
          </a:bodyPr>
          <a:lstStyle/>
          <a:p>
            <a:r>
              <a:rPr lang="en-IN" sz="1200" dirty="0"/>
              <a:t>Fig 5:  y_test Vs. y_pred</a:t>
            </a:r>
          </a:p>
        </p:txBody>
      </p:sp>
      <p:sp>
        <p:nvSpPr>
          <p:cNvPr id="9" name="TextBox 8"/>
          <p:cNvSpPr txBox="1"/>
          <p:nvPr/>
        </p:nvSpPr>
        <p:spPr>
          <a:xfrm>
            <a:off x="6157566" y="4091239"/>
            <a:ext cx="3924636" cy="461665"/>
          </a:xfrm>
          <a:prstGeom prst="rect">
            <a:avLst/>
          </a:prstGeom>
          <a:noFill/>
        </p:spPr>
        <p:txBody>
          <a:bodyPr wrap="square" rtlCol="0">
            <a:spAutoFit/>
          </a:bodyPr>
          <a:lstStyle/>
          <a:p>
            <a:r>
              <a:rPr lang="en-IN" sz="1200" dirty="0"/>
              <a:t>Table 1: Performance metrics of Simple linear Regression</a:t>
            </a:r>
          </a:p>
          <a:p>
            <a:endParaRPr lang="en-IN" sz="1200" dirty="0"/>
          </a:p>
        </p:txBody>
      </p:sp>
      <p:sp>
        <p:nvSpPr>
          <p:cNvPr id="11" name="TextBox 10">
            <a:extLst>
              <a:ext uri="{FF2B5EF4-FFF2-40B4-BE49-F238E27FC236}">
                <a16:creationId xmlns:a16="http://schemas.microsoft.com/office/drawing/2014/main" id="{882339CD-A676-4FFA-04AF-4F46C68F5807}"/>
              </a:ext>
            </a:extLst>
          </p:cNvPr>
          <p:cNvSpPr txBox="1"/>
          <p:nvPr/>
        </p:nvSpPr>
        <p:spPr>
          <a:xfrm>
            <a:off x="915739" y="4465425"/>
            <a:ext cx="8947872" cy="1849737"/>
          </a:xfrm>
          <a:prstGeom prst="rect">
            <a:avLst/>
          </a:prstGeom>
          <a:noFill/>
        </p:spPr>
        <p:txBody>
          <a:bodyPr wrap="square">
            <a:spAutoFit/>
          </a:bodyPr>
          <a:lstStyle/>
          <a:p>
            <a:pPr marL="91440" indent="-91440" algn="just">
              <a:lnSpc>
                <a:spcPct val="90000"/>
              </a:lnSpc>
              <a:spcBef>
                <a:spcPts val="1200"/>
              </a:spcBef>
              <a:spcAft>
                <a:spcPts val="200"/>
              </a:spcAft>
              <a:buClr>
                <a:schemeClr val="accent1"/>
              </a:buClr>
              <a:buSzPct val="100000"/>
              <a:buFont typeface="Wingdings" panose="05000000000000000000" pitchFamily="2" charset="2"/>
              <a:buChar char="ü"/>
            </a:pPr>
            <a:r>
              <a:rPr lang="en-IN" sz="1400" b="1" dirty="0"/>
              <a:t>A. Multiple Linear Regression:</a:t>
            </a:r>
          </a:p>
          <a:p>
            <a:pPr marL="91440" indent="-91440" algn="just">
              <a:lnSpc>
                <a:spcPct val="90000"/>
              </a:lnSpc>
              <a:spcBef>
                <a:spcPts val="1200"/>
              </a:spcBef>
              <a:spcAft>
                <a:spcPts val="200"/>
              </a:spcAft>
              <a:buClr>
                <a:schemeClr val="accent1"/>
              </a:buClr>
              <a:buSzPct val="100000"/>
              <a:buFont typeface="Wingdings" panose="05000000000000000000" pitchFamily="2" charset="2"/>
              <a:buChar char="ü"/>
            </a:pPr>
            <a:r>
              <a:rPr lang="en-IN" sz="1400" dirty="0"/>
              <a:t>Multiple linear regression (MLR) is a statistical technique that uses several explanatory variables to predict the target variable. It is extension of the simple linear regression.</a:t>
            </a:r>
          </a:p>
          <a:p>
            <a:pPr marL="91440" indent="-91440" algn="just">
              <a:lnSpc>
                <a:spcPct val="90000"/>
              </a:lnSpc>
              <a:spcBef>
                <a:spcPts val="1200"/>
              </a:spcBef>
              <a:spcAft>
                <a:spcPts val="200"/>
              </a:spcAft>
              <a:buClr>
                <a:schemeClr val="accent1"/>
              </a:buClr>
              <a:buSzPct val="100000"/>
              <a:buFont typeface="Wingdings" panose="05000000000000000000" pitchFamily="2" charset="2"/>
              <a:buChar char="ü"/>
            </a:pPr>
            <a:r>
              <a:rPr lang="en-IN" sz="1400" b="1" dirty="0"/>
              <a:t>B. Polynomial Regression:</a:t>
            </a:r>
          </a:p>
          <a:p>
            <a:pPr marL="91440" indent="-91440" algn="just">
              <a:lnSpc>
                <a:spcPct val="90000"/>
              </a:lnSpc>
              <a:spcBef>
                <a:spcPts val="1200"/>
              </a:spcBef>
              <a:spcAft>
                <a:spcPts val="200"/>
              </a:spcAft>
              <a:buClr>
                <a:schemeClr val="accent1"/>
              </a:buClr>
              <a:buSzPct val="100000"/>
              <a:buFont typeface="Wingdings" panose="05000000000000000000" pitchFamily="2" charset="2"/>
              <a:buChar char="ü"/>
            </a:pPr>
            <a:r>
              <a:rPr lang="en-IN" sz="1400" dirty="0"/>
              <a:t>Polynomial Regression is regression model that analysis relationship between the independent variable and target variable is modelled as the nth degree polynomial.</a:t>
            </a:r>
          </a:p>
        </p:txBody>
      </p:sp>
    </p:spTree>
    <p:extLst>
      <p:ext uri="{BB962C8B-B14F-4D97-AF65-F5344CB8AC3E}">
        <p14:creationId xmlns:p14="http://schemas.microsoft.com/office/powerpoint/2010/main" val="255098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CCD6A7-AF99-4254-8141-50A19C718CEE}" type="slidenum">
              <a:rPr lang="en-IN" sz="1200" smtClean="0"/>
              <a:pPr/>
              <a:t>12</a:t>
            </a:fld>
            <a:endParaRPr lang="en-IN" sz="1200" dirty="0"/>
          </a:p>
        </p:txBody>
      </p:sp>
      <p:sp>
        <p:nvSpPr>
          <p:cNvPr id="3" name="Content Placeholder 2"/>
          <p:cNvSpPr>
            <a:spLocks noGrp="1"/>
          </p:cNvSpPr>
          <p:nvPr>
            <p:ph idx="4294967295"/>
          </p:nvPr>
        </p:nvSpPr>
        <p:spPr>
          <a:xfrm>
            <a:off x="371301" y="250220"/>
            <a:ext cx="11091949" cy="3332565"/>
          </a:xfrm>
        </p:spPr>
        <p:txBody>
          <a:bodyPr>
            <a:normAutofit/>
          </a:bodyPr>
          <a:lstStyle/>
          <a:p>
            <a:endParaRPr lang="en-IN" dirty="0"/>
          </a:p>
          <a:p>
            <a:pPr marL="0" indent="0">
              <a:buNone/>
            </a:pPr>
            <a:r>
              <a:rPr lang="en-IN" dirty="0"/>
              <a:t> </a:t>
            </a:r>
          </a:p>
          <a:p>
            <a:endParaRPr lang="en-IN" dirty="0"/>
          </a:p>
          <a:p>
            <a:endParaRPr lang="en-IN" dirty="0"/>
          </a:p>
          <a:p>
            <a:endParaRPr lang="en-IN" dirty="0"/>
          </a:p>
        </p:txBody>
      </p:sp>
      <p:graphicFrame>
        <p:nvGraphicFramePr>
          <p:cNvPr id="8" name="Table 7"/>
          <p:cNvGraphicFramePr>
            <a:graphicFrameLocks noGrp="1"/>
          </p:cNvGraphicFramePr>
          <p:nvPr/>
        </p:nvGraphicFramePr>
        <p:xfrm>
          <a:off x="527165" y="379268"/>
          <a:ext cx="5077004" cy="2112664"/>
        </p:xfrm>
        <a:graphic>
          <a:graphicData uri="http://schemas.openxmlformats.org/drawingml/2006/table">
            <a:tbl>
              <a:tblPr firstRow="1" firstCol="1" bandRow="1">
                <a:tableStyleId>{5C22544A-7EE6-4342-B048-85BDC9FD1C3A}</a:tableStyleId>
              </a:tblPr>
              <a:tblGrid>
                <a:gridCol w="2538502">
                  <a:extLst>
                    <a:ext uri="{9D8B030D-6E8A-4147-A177-3AD203B41FA5}">
                      <a16:colId xmlns:a16="http://schemas.microsoft.com/office/drawing/2014/main" val="20000"/>
                    </a:ext>
                  </a:extLst>
                </a:gridCol>
                <a:gridCol w="2538502">
                  <a:extLst>
                    <a:ext uri="{9D8B030D-6E8A-4147-A177-3AD203B41FA5}">
                      <a16:colId xmlns:a16="http://schemas.microsoft.com/office/drawing/2014/main" val="20001"/>
                    </a:ext>
                  </a:extLst>
                </a:gridCol>
              </a:tblGrid>
              <a:tr h="470484">
                <a:tc>
                  <a:txBody>
                    <a:bodyPr/>
                    <a:lstStyle/>
                    <a:p>
                      <a:pPr algn="ctr">
                        <a:lnSpc>
                          <a:spcPct val="150000"/>
                        </a:lnSpc>
                        <a:spcAft>
                          <a:spcPts val="0"/>
                        </a:spcAft>
                      </a:pPr>
                      <a:r>
                        <a:rPr lang="en-IN" sz="1600" dirty="0">
                          <a:effectLst/>
                        </a:rPr>
                        <a:t>Performance Metric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600" dirty="0">
                          <a:effectLst/>
                        </a:rPr>
                        <a:t>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10545">
                <a:tc>
                  <a:txBody>
                    <a:bodyPr/>
                    <a:lstStyle/>
                    <a:p>
                      <a:pPr algn="ctr">
                        <a:lnSpc>
                          <a:spcPct val="200000"/>
                        </a:lnSpc>
                        <a:spcAft>
                          <a:spcPts val="0"/>
                        </a:spcAft>
                      </a:pPr>
                      <a:r>
                        <a:rPr lang="en-IN" sz="1200" dirty="0">
                          <a:effectLst/>
                        </a:rPr>
                        <a:t>Mean Absolute Error (MAE)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 25.35312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10545">
                <a:tc>
                  <a:txBody>
                    <a:bodyPr/>
                    <a:lstStyle/>
                    <a:p>
                      <a:pPr algn="ctr">
                        <a:lnSpc>
                          <a:spcPct val="200000"/>
                        </a:lnSpc>
                        <a:spcAft>
                          <a:spcPts val="0"/>
                        </a:spcAft>
                      </a:pPr>
                      <a:r>
                        <a:rPr lang="en-IN" sz="1200" dirty="0">
                          <a:effectLst/>
                        </a:rPr>
                        <a:t>Mean Squared Error (MSE)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870.1791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10545">
                <a:tc>
                  <a:txBody>
                    <a:bodyPr/>
                    <a:lstStyle/>
                    <a:p>
                      <a:pPr algn="ctr">
                        <a:lnSpc>
                          <a:spcPct val="200000"/>
                        </a:lnSpc>
                        <a:spcAft>
                          <a:spcPts val="0"/>
                        </a:spcAft>
                      </a:pPr>
                      <a:r>
                        <a:rPr lang="en-IN" sz="1200" dirty="0">
                          <a:effectLst/>
                        </a:rPr>
                        <a:t>Root Mean Squared Error (RMSE)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5.0351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0545">
                <a:tc>
                  <a:txBody>
                    <a:bodyPr/>
                    <a:lstStyle/>
                    <a:p>
                      <a:pPr algn="ctr">
                        <a:lnSpc>
                          <a:spcPct val="200000"/>
                        </a:lnSpc>
                        <a:spcAft>
                          <a:spcPts val="0"/>
                        </a:spcAft>
                      </a:pPr>
                      <a:r>
                        <a:rPr lang="en-IN" sz="1200" dirty="0">
                          <a:effectLst/>
                        </a:rPr>
                        <a:t>R</a:t>
                      </a:r>
                      <a:r>
                        <a:rPr lang="en-IN" sz="1200" baseline="30000" dirty="0">
                          <a:effectLst/>
                        </a:rPr>
                        <a:t>2</a:t>
                      </a:r>
                      <a:r>
                        <a:rPr lang="en-IN" sz="1200" dirty="0">
                          <a:effectLst/>
                        </a:rPr>
                        <a:t> Score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rPr>
                        <a:t>0.01199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nvGraphicFramePr>
        <p:xfrm>
          <a:off x="6251556" y="379268"/>
          <a:ext cx="5146732" cy="2133551"/>
        </p:xfrm>
        <a:graphic>
          <a:graphicData uri="http://schemas.openxmlformats.org/drawingml/2006/table">
            <a:tbl>
              <a:tblPr firstRow="1" firstCol="1" bandRow="1">
                <a:tableStyleId>{5C22544A-7EE6-4342-B048-85BDC9FD1C3A}</a:tableStyleId>
              </a:tblPr>
              <a:tblGrid>
                <a:gridCol w="2573366">
                  <a:extLst>
                    <a:ext uri="{9D8B030D-6E8A-4147-A177-3AD203B41FA5}">
                      <a16:colId xmlns:a16="http://schemas.microsoft.com/office/drawing/2014/main" val="20000"/>
                    </a:ext>
                  </a:extLst>
                </a:gridCol>
                <a:gridCol w="2573366">
                  <a:extLst>
                    <a:ext uri="{9D8B030D-6E8A-4147-A177-3AD203B41FA5}">
                      <a16:colId xmlns:a16="http://schemas.microsoft.com/office/drawing/2014/main" val="20001"/>
                    </a:ext>
                  </a:extLst>
                </a:gridCol>
              </a:tblGrid>
              <a:tr h="480963">
                <a:tc>
                  <a:txBody>
                    <a:bodyPr/>
                    <a:lstStyle/>
                    <a:p>
                      <a:pPr algn="ctr">
                        <a:lnSpc>
                          <a:spcPct val="150000"/>
                        </a:lnSpc>
                        <a:spcAft>
                          <a:spcPts val="0"/>
                        </a:spcAft>
                      </a:pPr>
                      <a:r>
                        <a:rPr lang="en-IN" sz="1600" dirty="0">
                          <a:effectLst/>
                        </a:rPr>
                        <a:t>Performance Metric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600" dirty="0">
                          <a:effectLst/>
                        </a:rPr>
                        <a:t>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13147">
                <a:tc>
                  <a:txBody>
                    <a:bodyPr/>
                    <a:lstStyle/>
                    <a:p>
                      <a:pPr algn="ctr">
                        <a:lnSpc>
                          <a:spcPct val="200000"/>
                        </a:lnSpc>
                        <a:spcAft>
                          <a:spcPts val="0"/>
                        </a:spcAft>
                      </a:pPr>
                      <a:r>
                        <a:rPr lang="en-IN" sz="1200" dirty="0">
                          <a:effectLst/>
                        </a:rPr>
                        <a:t>Mean Absolute Error (MAE)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0.5867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13147">
                <a:tc>
                  <a:txBody>
                    <a:bodyPr/>
                    <a:lstStyle/>
                    <a:p>
                      <a:pPr algn="ctr">
                        <a:lnSpc>
                          <a:spcPct val="200000"/>
                        </a:lnSpc>
                        <a:spcAft>
                          <a:spcPts val="0"/>
                        </a:spcAft>
                      </a:pPr>
                      <a:r>
                        <a:rPr lang="en-IN" sz="1200" dirty="0">
                          <a:effectLst/>
                        </a:rPr>
                        <a:t>Mean Squared Error (MSE)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 857.890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13147">
                <a:tc>
                  <a:txBody>
                    <a:bodyPr/>
                    <a:lstStyle/>
                    <a:p>
                      <a:pPr algn="ctr">
                        <a:lnSpc>
                          <a:spcPct val="200000"/>
                        </a:lnSpc>
                        <a:spcAft>
                          <a:spcPts val="0"/>
                        </a:spcAft>
                      </a:pPr>
                      <a:r>
                        <a:rPr lang="en-IN" sz="1200" dirty="0">
                          <a:effectLst/>
                        </a:rPr>
                        <a:t>Root Mean Squared Error (RMSE)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5.0046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3147">
                <a:tc>
                  <a:txBody>
                    <a:bodyPr/>
                    <a:lstStyle/>
                    <a:p>
                      <a:pPr algn="ctr">
                        <a:lnSpc>
                          <a:spcPct val="200000"/>
                        </a:lnSpc>
                        <a:spcAft>
                          <a:spcPts val="0"/>
                        </a:spcAft>
                      </a:pPr>
                      <a:r>
                        <a:rPr lang="en-IN" sz="1200" dirty="0">
                          <a:effectLst/>
                        </a:rPr>
                        <a:t>R</a:t>
                      </a:r>
                      <a:r>
                        <a:rPr lang="en-IN" sz="1200" baseline="30000" dirty="0">
                          <a:effectLst/>
                        </a:rPr>
                        <a:t>2</a:t>
                      </a:r>
                      <a:r>
                        <a:rPr lang="en-IN" sz="1200" dirty="0">
                          <a:effectLst/>
                        </a:rPr>
                        <a:t> Score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rPr>
                        <a:t> 0.025948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2" name="Footer Placeholder 3"/>
          <p:cNvSpPr txBox="1">
            <a:spLocks/>
          </p:cNvSpPr>
          <p:nvPr/>
        </p:nvSpPr>
        <p:spPr>
          <a:xfrm>
            <a:off x="0" y="6459784"/>
            <a:ext cx="2534653"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Great Learning - PGDCSAI APR22 </a:t>
            </a:r>
          </a:p>
        </p:txBody>
      </p:sp>
      <p:sp>
        <p:nvSpPr>
          <p:cNvPr id="13" name="TextBox 12"/>
          <p:cNvSpPr txBox="1"/>
          <p:nvPr/>
        </p:nvSpPr>
        <p:spPr>
          <a:xfrm>
            <a:off x="1267326" y="2603986"/>
            <a:ext cx="3924636" cy="276999"/>
          </a:xfrm>
          <a:prstGeom prst="rect">
            <a:avLst/>
          </a:prstGeom>
          <a:noFill/>
        </p:spPr>
        <p:txBody>
          <a:bodyPr wrap="square" rtlCol="0">
            <a:spAutoFit/>
          </a:bodyPr>
          <a:lstStyle/>
          <a:p>
            <a:r>
              <a:rPr lang="en-IN" sz="1200" dirty="0"/>
              <a:t>Table 2: Performance metrics of Lasso()</a:t>
            </a:r>
          </a:p>
        </p:txBody>
      </p:sp>
      <p:sp>
        <p:nvSpPr>
          <p:cNvPr id="14" name="TextBox 13"/>
          <p:cNvSpPr txBox="1"/>
          <p:nvPr/>
        </p:nvSpPr>
        <p:spPr>
          <a:xfrm>
            <a:off x="7148302" y="2609684"/>
            <a:ext cx="3924636" cy="461665"/>
          </a:xfrm>
          <a:prstGeom prst="rect">
            <a:avLst/>
          </a:prstGeom>
          <a:noFill/>
        </p:spPr>
        <p:txBody>
          <a:bodyPr wrap="square" rtlCol="0">
            <a:spAutoFit/>
          </a:bodyPr>
          <a:lstStyle/>
          <a:p>
            <a:r>
              <a:rPr lang="en-IN" sz="1200" dirty="0"/>
              <a:t>Table 3: Performance metrics Ridge Regression</a:t>
            </a:r>
          </a:p>
          <a:p>
            <a:endParaRPr lang="en-IN" sz="1200" dirty="0"/>
          </a:p>
        </p:txBody>
      </p:sp>
      <p:sp>
        <p:nvSpPr>
          <p:cNvPr id="4" name="TextBox 3">
            <a:extLst>
              <a:ext uri="{FF2B5EF4-FFF2-40B4-BE49-F238E27FC236}">
                <a16:creationId xmlns:a16="http://schemas.microsoft.com/office/drawing/2014/main" id="{36257B0B-9E9E-FB32-98FA-C5814FA1549E}"/>
              </a:ext>
            </a:extLst>
          </p:cNvPr>
          <p:cNvSpPr txBox="1"/>
          <p:nvPr/>
        </p:nvSpPr>
        <p:spPr>
          <a:xfrm>
            <a:off x="771967" y="2948217"/>
            <a:ext cx="10619933" cy="1169551"/>
          </a:xfrm>
          <a:prstGeom prst="rect">
            <a:avLst/>
          </a:prstGeom>
          <a:noFill/>
        </p:spPr>
        <p:txBody>
          <a:bodyPr wrap="square">
            <a:spAutoFit/>
          </a:bodyPr>
          <a:lstStyle/>
          <a:p>
            <a:r>
              <a:rPr lang="en-IN" sz="1400" b="1" dirty="0"/>
              <a:t>C. Gradient Boosting Regression:</a:t>
            </a:r>
          </a:p>
          <a:p>
            <a:r>
              <a:rPr lang="en-IN" sz="1400" dirty="0"/>
              <a:t>Gradient boosting is one of the model from ensemble methods where all weak models combined and get better performance.</a:t>
            </a:r>
          </a:p>
          <a:p>
            <a:r>
              <a:rPr lang="en-IN" sz="1400" b="1" dirty="0"/>
              <a:t>D. Decision Tree Regressor:</a:t>
            </a:r>
          </a:p>
          <a:p>
            <a:r>
              <a:rPr lang="en-IN" sz="1400" dirty="0"/>
              <a:t>Decision Tree is the most popular technique for both regression and classification problems. It is a non-parametric supervised learning algorithm. </a:t>
            </a:r>
          </a:p>
        </p:txBody>
      </p:sp>
      <p:graphicFrame>
        <p:nvGraphicFramePr>
          <p:cNvPr id="9" name="Table 8">
            <a:extLst>
              <a:ext uri="{FF2B5EF4-FFF2-40B4-BE49-F238E27FC236}">
                <a16:creationId xmlns:a16="http://schemas.microsoft.com/office/drawing/2014/main" id="{21888CA9-9139-8F48-2537-3505FE6C2C8D}"/>
              </a:ext>
            </a:extLst>
          </p:cNvPr>
          <p:cNvGraphicFramePr>
            <a:graphicFrameLocks noGrp="1"/>
          </p:cNvGraphicFramePr>
          <p:nvPr/>
        </p:nvGraphicFramePr>
        <p:xfrm>
          <a:off x="779326" y="4130810"/>
          <a:ext cx="5077004" cy="1811840"/>
        </p:xfrm>
        <a:graphic>
          <a:graphicData uri="http://schemas.openxmlformats.org/drawingml/2006/table">
            <a:tbl>
              <a:tblPr firstRow="1" firstCol="1" bandRow="1">
                <a:tableStyleId>{5C22544A-7EE6-4342-B048-85BDC9FD1C3A}</a:tableStyleId>
              </a:tblPr>
              <a:tblGrid>
                <a:gridCol w="2538502">
                  <a:extLst>
                    <a:ext uri="{9D8B030D-6E8A-4147-A177-3AD203B41FA5}">
                      <a16:colId xmlns:a16="http://schemas.microsoft.com/office/drawing/2014/main" val="20000"/>
                    </a:ext>
                  </a:extLst>
                </a:gridCol>
                <a:gridCol w="2538502">
                  <a:extLst>
                    <a:ext uri="{9D8B030D-6E8A-4147-A177-3AD203B41FA5}">
                      <a16:colId xmlns:a16="http://schemas.microsoft.com/office/drawing/2014/main" val="20001"/>
                    </a:ext>
                  </a:extLst>
                </a:gridCol>
              </a:tblGrid>
              <a:tr h="408440">
                <a:tc>
                  <a:txBody>
                    <a:bodyPr/>
                    <a:lstStyle/>
                    <a:p>
                      <a:pPr algn="ctr">
                        <a:lnSpc>
                          <a:spcPct val="150000"/>
                        </a:lnSpc>
                        <a:spcAft>
                          <a:spcPts val="0"/>
                        </a:spcAft>
                      </a:pPr>
                      <a:r>
                        <a:rPr lang="en-IN" sz="1600" dirty="0">
                          <a:effectLst/>
                        </a:rPr>
                        <a:t>Performance Metric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600" dirty="0">
                          <a:effectLst/>
                        </a:rPr>
                        <a:t>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50850">
                <a:tc>
                  <a:txBody>
                    <a:bodyPr/>
                    <a:lstStyle/>
                    <a:p>
                      <a:pPr algn="ctr">
                        <a:lnSpc>
                          <a:spcPct val="200000"/>
                        </a:lnSpc>
                        <a:spcAft>
                          <a:spcPts val="0"/>
                        </a:spcAft>
                      </a:pPr>
                      <a:r>
                        <a:rPr lang="en-IN" sz="1200" dirty="0">
                          <a:effectLst/>
                        </a:rPr>
                        <a:t>Mean Absolute Error (MAE)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14.3796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0850">
                <a:tc>
                  <a:txBody>
                    <a:bodyPr/>
                    <a:lstStyle/>
                    <a:p>
                      <a:pPr algn="ctr">
                        <a:lnSpc>
                          <a:spcPct val="200000"/>
                        </a:lnSpc>
                        <a:spcAft>
                          <a:spcPts val="0"/>
                        </a:spcAft>
                      </a:pPr>
                      <a:r>
                        <a:rPr lang="en-IN" sz="1200" dirty="0">
                          <a:effectLst/>
                        </a:rPr>
                        <a:t>Mean Squared Error (MSE)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320.5533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50850">
                <a:tc>
                  <a:txBody>
                    <a:bodyPr/>
                    <a:lstStyle/>
                    <a:p>
                      <a:pPr algn="ctr">
                        <a:lnSpc>
                          <a:spcPct val="200000"/>
                        </a:lnSpc>
                        <a:spcAft>
                          <a:spcPts val="0"/>
                        </a:spcAft>
                      </a:pPr>
                      <a:r>
                        <a:rPr lang="en-IN" sz="1200" dirty="0">
                          <a:effectLst/>
                        </a:rPr>
                        <a:t>Root Mean Squared Error (RMSE)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rPr>
                        <a:t> 3.7920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50850">
                <a:tc>
                  <a:txBody>
                    <a:bodyPr/>
                    <a:lstStyle/>
                    <a:p>
                      <a:pPr algn="ctr">
                        <a:lnSpc>
                          <a:spcPct val="200000"/>
                        </a:lnSpc>
                        <a:spcAft>
                          <a:spcPts val="0"/>
                        </a:spcAft>
                      </a:pPr>
                      <a:r>
                        <a:rPr lang="en-IN" sz="1200" dirty="0">
                          <a:effectLst/>
                        </a:rPr>
                        <a:t>R</a:t>
                      </a:r>
                      <a:r>
                        <a:rPr lang="en-IN" sz="1200" baseline="30000" dirty="0">
                          <a:effectLst/>
                        </a:rPr>
                        <a:t>2</a:t>
                      </a:r>
                      <a:r>
                        <a:rPr lang="en-IN" sz="1200" dirty="0">
                          <a:effectLst/>
                        </a:rPr>
                        <a:t> Score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rPr>
                        <a:t>0.63604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5" name="TextBox 14">
            <a:extLst>
              <a:ext uri="{FF2B5EF4-FFF2-40B4-BE49-F238E27FC236}">
                <a16:creationId xmlns:a16="http://schemas.microsoft.com/office/drawing/2014/main" id="{A10336D9-7F47-5E6E-3E38-DCF54BE27643}"/>
              </a:ext>
            </a:extLst>
          </p:cNvPr>
          <p:cNvSpPr txBox="1"/>
          <p:nvPr/>
        </p:nvSpPr>
        <p:spPr>
          <a:xfrm>
            <a:off x="1006619" y="5942650"/>
            <a:ext cx="6096866" cy="276999"/>
          </a:xfrm>
          <a:prstGeom prst="rect">
            <a:avLst/>
          </a:prstGeom>
          <a:noFill/>
        </p:spPr>
        <p:txBody>
          <a:bodyPr wrap="square">
            <a:spAutoFit/>
          </a:bodyPr>
          <a:lstStyle/>
          <a:p>
            <a:r>
              <a:rPr lang="en-IN" sz="1200" dirty="0"/>
              <a:t>Table 4: Performance metrics of Gradient Boosting Regression</a:t>
            </a:r>
          </a:p>
        </p:txBody>
      </p:sp>
      <p:graphicFrame>
        <p:nvGraphicFramePr>
          <p:cNvPr id="16" name="Table 15">
            <a:extLst>
              <a:ext uri="{FF2B5EF4-FFF2-40B4-BE49-F238E27FC236}">
                <a16:creationId xmlns:a16="http://schemas.microsoft.com/office/drawing/2014/main" id="{50A14D66-47E6-55E3-B83E-1F6503CF905E}"/>
              </a:ext>
            </a:extLst>
          </p:cNvPr>
          <p:cNvGraphicFramePr>
            <a:graphicFrameLocks noGrp="1"/>
          </p:cNvGraphicFramePr>
          <p:nvPr/>
        </p:nvGraphicFramePr>
        <p:xfrm>
          <a:off x="6274034" y="4115968"/>
          <a:ext cx="5138640" cy="1811840"/>
        </p:xfrm>
        <a:graphic>
          <a:graphicData uri="http://schemas.openxmlformats.org/drawingml/2006/table">
            <a:tbl>
              <a:tblPr firstRow="1" firstCol="1" bandRow="1">
                <a:tableStyleId>{5C22544A-7EE6-4342-B048-85BDC9FD1C3A}</a:tableStyleId>
              </a:tblPr>
              <a:tblGrid>
                <a:gridCol w="2569320">
                  <a:extLst>
                    <a:ext uri="{9D8B030D-6E8A-4147-A177-3AD203B41FA5}">
                      <a16:colId xmlns:a16="http://schemas.microsoft.com/office/drawing/2014/main" val="20000"/>
                    </a:ext>
                  </a:extLst>
                </a:gridCol>
                <a:gridCol w="2569320">
                  <a:extLst>
                    <a:ext uri="{9D8B030D-6E8A-4147-A177-3AD203B41FA5}">
                      <a16:colId xmlns:a16="http://schemas.microsoft.com/office/drawing/2014/main" val="20001"/>
                    </a:ext>
                  </a:extLst>
                </a:gridCol>
              </a:tblGrid>
              <a:tr h="408440">
                <a:tc>
                  <a:txBody>
                    <a:bodyPr/>
                    <a:lstStyle/>
                    <a:p>
                      <a:pPr algn="ctr">
                        <a:lnSpc>
                          <a:spcPct val="150000"/>
                        </a:lnSpc>
                        <a:spcAft>
                          <a:spcPts val="0"/>
                        </a:spcAft>
                      </a:pPr>
                      <a:r>
                        <a:rPr lang="en-IN" sz="1600" dirty="0">
                          <a:effectLst/>
                        </a:rPr>
                        <a:t>Performance Metric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600" dirty="0">
                          <a:effectLst/>
                        </a:rPr>
                        <a:t>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50850">
                <a:tc>
                  <a:txBody>
                    <a:bodyPr/>
                    <a:lstStyle/>
                    <a:p>
                      <a:pPr algn="ctr">
                        <a:lnSpc>
                          <a:spcPct val="200000"/>
                        </a:lnSpc>
                        <a:spcAft>
                          <a:spcPts val="0"/>
                        </a:spcAft>
                      </a:pPr>
                      <a:r>
                        <a:rPr lang="en-IN" sz="1200" dirty="0">
                          <a:effectLst/>
                        </a:rPr>
                        <a:t>Mean Absolute Error (MAE)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25.0461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0850">
                <a:tc>
                  <a:txBody>
                    <a:bodyPr/>
                    <a:lstStyle/>
                    <a:p>
                      <a:pPr algn="ctr">
                        <a:lnSpc>
                          <a:spcPct val="200000"/>
                        </a:lnSpc>
                        <a:spcAft>
                          <a:spcPts val="0"/>
                        </a:spcAft>
                      </a:pPr>
                      <a:r>
                        <a:rPr lang="en-IN" sz="1200" dirty="0">
                          <a:effectLst/>
                        </a:rPr>
                        <a:t>Mean Squared Error (MSE)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IN" sz="1200" dirty="0">
                          <a:effectLst/>
                          <a:latin typeface="+mn-lt"/>
                          <a:ea typeface="+mn-ea"/>
                          <a:cs typeface="+mn-cs"/>
                        </a:rPr>
                        <a:t> 5.7470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50850">
                <a:tc>
                  <a:txBody>
                    <a:bodyPr/>
                    <a:lstStyle/>
                    <a:p>
                      <a:pPr algn="ctr">
                        <a:lnSpc>
                          <a:spcPct val="200000"/>
                        </a:lnSpc>
                        <a:spcAft>
                          <a:spcPts val="0"/>
                        </a:spcAft>
                      </a:pPr>
                      <a:r>
                        <a:rPr lang="en-IN" sz="1200" dirty="0">
                          <a:effectLst/>
                        </a:rPr>
                        <a:t>Root Mean Squared Error (RMSE)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0.40871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50850">
                <a:tc>
                  <a:txBody>
                    <a:bodyPr/>
                    <a:lstStyle/>
                    <a:p>
                      <a:pPr algn="ctr">
                        <a:lnSpc>
                          <a:spcPct val="200000"/>
                        </a:lnSpc>
                        <a:spcAft>
                          <a:spcPts val="0"/>
                        </a:spcAft>
                      </a:pPr>
                      <a:r>
                        <a:rPr lang="en-IN" sz="1200" dirty="0">
                          <a:effectLst/>
                        </a:rPr>
                        <a:t>R</a:t>
                      </a:r>
                      <a:r>
                        <a:rPr lang="en-IN" sz="1200" baseline="30000" dirty="0">
                          <a:effectLst/>
                        </a:rPr>
                        <a:t>2</a:t>
                      </a:r>
                      <a:r>
                        <a:rPr lang="en-IN" sz="1200" dirty="0">
                          <a:effectLst/>
                        </a:rPr>
                        <a:t> Score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rPr>
                        <a:t> 0.99347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8" name="TextBox 17">
            <a:extLst>
              <a:ext uri="{FF2B5EF4-FFF2-40B4-BE49-F238E27FC236}">
                <a16:creationId xmlns:a16="http://schemas.microsoft.com/office/drawing/2014/main" id="{6F262584-092D-DCD8-375E-57B8FD42BAD7}"/>
              </a:ext>
            </a:extLst>
          </p:cNvPr>
          <p:cNvSpPr txBox="1"/>
          <p:nvPr/>
        </p:nvSpPr>
        <p:spPr>
          <a:xfrm>
            <a:off x="6757987" y="6003783"/>
            <a:ext cx="6096866" cy="276999"/>
          </a:xfrm>
          <a:prstGeom prst="rect">
            <a:avLst/>
          </a:prstGeom>
          <a:noFill/>
        </p:spPr>
        <p:txBody>
          <a:bodyPr wrap="square">
            <a:spAutoFit/>
          </a:bodyPr>
          <a:lstStyle/>
          <a:p>
            <a:r>
              <a:rPr lang="en-IN" sz="1200" dirty="0"/>
              <a:t>Table 5: Performance metrics of Decision Tree Regression</a:t>
            </a:r>
          </a:p>
        </p:txBody>
      </p:sp>
    </p:spTree>
    <p:extLst>
      <p:ext uri="{BB962C8B-B14F-4D97-AF65-F5344CB8AC3E}">
        <p14:creationId xmlns:p14="http://schemas.microsoft.com/office/powerpoint/2010/main" val="332849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CCD6A7-AF99-4254-8141-50A19C718CEE}" type="slidenum">
              <a:rPr lang="en-IN" sz="1200" smtClean="0"/>
              <a:pPr/>
              <a:t>13</a:t>
            </a:fld>
            <a:endParaRPr lang="en-IN" sz="1200" dirty="0"/>
          </a:p>
        </p:txBody>
      </p:sp>
      <p:sp>
        <p:nvSpPr>
          <p:cNvPr id="3" name="Content Placeholder 2"/>
          <p:cNvSpPr>
            <a:spLocks noGrp="1"/>
          </p:cNvSpPr>
          <p:nvPr>
            <p:ph idx="4294967295"/>
          </p:nvPr>
        </p:nvSpPr>
        <p:spPr>
          <a:xfrm>
            <a:off x="192233" y="250220"/>
            <a:ext cx="11271018" cy="1651316"/>
          </a:xfrm>
        </p:spPr>
        <p:txBody>
          <a:bodyPr>
            <a:normAutofit fontScale="25000" lnSpcReduction="20000"/>
          </a:bodyPr>
          <a:lstStyle/>
          <a:p>
            <a:pPr marL="0"/>
            <a:r>
              <a:rPr lang="en-IN" sz="5600" b="1" dirty="0">
                <a:solidFill>
                  <a:schemeClr val="tx1"/>
                </a:solidFill>
              </a:rPr>
              <a:t>E. Random Forest Regressor:</a:t>
            </a:r>
          </a:p>
          <a:p>
            <a:pPr marL="0"/>
            <a:r>
              <a:rPr lang="en-IN" sz="5600" dirty="0">
                <a:solidFill>
                  <a:schemeClr val="tx1"/>
                </a:solidFill>
              </a:rPr>
              <a:t>Random Forest Regression is a supervised learning algorithm that uses ensemble techniques to solve both regression and classification problems.</a:t>
            </a:r>
          </a:p>
          <a:p>
            <a:pPr marL="0"/>
            <a:r>
              <a:rPr lang="en-IN" sz="5600" b="1" dirty="0">
                <a:solidFill>
                  <a:schemeClr val="tx1"/>
                </a:solidFill>
              </a:rPr>
              <a:t>F. </a:t>
            </a:r>
            <a:r>
              <a:rPr lang="en-IN" sz="6000" b="1" dirty="0" err="1"/>
              <a:t>KNeighborsRegresso</a:t>
            </a:r>
            <a:r>
              <a:rPr lang="en-IN" sz="6000" dirty="0" err="1"/>
              <a:t>r</a:t>
            </a:r>
            <a:r>
              <a:rPr lang="en-IN" sz="6000" dirty="0"/>
              <a:t> </a:t>
            </a:r>
            <a:r>
              <a:rPr lang="en-IN" sz="5600" b="1" dirty="0">
                <a:solidFill>
                  <a:schemeClr val="tx1"/>
                </a:solidFill>
              </a:rPr>
              <a:t>:</a:t>
            </a:r>
          </a:p>
          <a:p>
            <a:pPr algn="l"/>
            <a:r>
              <a:rPr lang="en-US" sz="5400" b="0" i="0" dirty="0">
                <a:solidFill>
                  <a:srgbClr val="212529"/>
                </a:solidFill>
                <a:effectLst/>
                <a:latin typeface="-apple-system"/>
              </a:rPr>
              <a:t>Regression based on k-nearest </a:t>
            </a:r>
            <a:r>
              <a:rPr lang="en-US" sz="5400" b="0" i="0" dirty="0" err="1">
                <a:solidFill>
                  <a:srgbClr val="212529"/>
                </a:solidFill>
                <a:effectLst/>
                <a:latin typeface="-apple-system"/>
              </a:rPr>
              <a:t>neighbors.The</a:t>
            </a:r>
            <a:r>
              <a:rPr lang="en-US" sz="5400" b="0" i="0" dirty="0">
                <a:solidFill>
                  <a:srgbClr val="212529"/>
                </a:solidFill>
                <a:effectLst/>
                <a:latin typeface="-apple-system"/>
              </a:rPr>
              <a:t> target is predicted by local interpolation of the targets associated of the nearest neighbors in the training set.</a:t>
            </a:r>
          </a:p>
          <a:p>
            <a:endParaRPr lang="en-IN" sz="4300" dirty="0"/>
          </a:p>
          <a:p>
            <a:pPr marL="0" indent="0">
              <a:buNone/>
            </a:pPr>
            <a:r>
              <a:rPr lang="en-IN" sz="4300" dirty="0"/>
              <a:t> </a:t>
            </a:r>
          </a:p>
          <a:p>
            <a:endParaRPr lang="en-IN" dirty="0"/>
          </a:p>
          <a:p>
            <a:endParaRPr lang="en-IN" dirty="0"/>
          </a:p>
          <a:p>
            <a:endParaRPr lang="en-IN" dirty="0"/>
          </a:p>
        </p:txBody>
      </p:sp>
      <p:graphicFrame>
        <p:nvGraphicFramePr>
          <p:cNvPr id="8" name="Table 7"/>
          <p:cNvGraphicFramePr>
            <a:graphicFrameLocks noGrp="1"/>
          </p:cNvGraphicFramePr>
          <p:nvPr/>
        </p:nvGraphicFramePr>
        <p:xfrm>
          <a:off x="322033" y="1857718"/>
          <a:ext cx="5077004" cy="2120114"/>
        </p:xfrm>
        <a:graphic>
          <a:graphicData uri="http://schemas.openxmlformats.org/drawingml/2006/table">
            <a:tbl>
              <a:tblPr firstRow="1" firstCol="1" bandRow="1">
                <a:tableStyleId>{5C22544A-7EE6-4342-B048-85BDC9FD1C3A}</a:tableStyleId>
              </a:tblPr>
              <a:tblGrid>
                <a:gridCol w="2538502">
                  <a:extLst>
                    <a:ext uri="{9D8B030D-6E8A-4147-A177-3AD203B41FA5}">
                      <a16:colId xmlns:a16="http://schemas.microsoft.com/office/drawing/2014/main" val="20000"/>
                    </a:ext>
                  </a:extLst>
                </a:gridCol>
                <a:gridCol w="2538502">
                  <a:extLst>
                    <a:ext uri="{9D8B030D-6E8A-4147-A177-3AD203B41FA5}">
                      <a16:colId xmlns:a16="http://schemas.microsoft.com/office/drawing/2014/main" val="20001"/>
                    </a:ext>
                  </a:extLst>
                </a:gridCol>
              </a:tblGrid>
              <a:tr h="477934">
                <a:tc>
                  <a:txBody>
                    <a:bodyPr/>
                    <a:lstStyle/>
                    <a:p>
                      <a:pPr algn="ctr">
                        <a:lnSpc>
                          <a:spcPct val="150000"/>
                        </a:lnSpc>
                        <a:spcAft>
                          <a:spcPts val="0"/>
                        </a:spcAft>
                      </a:pPr>
                      <a:r>
                        <a:rPr lang="en-IN" sz="1600" dirty="0">
                          <a:effectLst/>
                        </a:rPr>
                        <a:t>Performance Metric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600" dirty="0">
                          <a:effectLst/>
                        </a:rPr>
                        <a:t>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10545">
                <a:tc>
                  <a:txBody>
                    <a:bodyPr/>
                    <a:lstStyle/>
                    <a:p>
                      <a:pPr algn="ctr">
                        <a:lnSpc>
                          <a:spcPct val="200000"/>
                        </a:lnSpc>
                        <a:spcAft>
                          <a:spcPts val="0"/>
                        </a:spcAft>
                      </a:pPr>
                      <a:r>
                        <a:rPr lang="en-IN" sz="1200" dirty="0">
                          <a:effectLst/>
                        </a:rPr>
                        <a:t>Mean Absolute Error (MAE)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0.169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10545">
                <a:tc>
                  <a:txBody>
                    <a:bodyPr/>
                    <a:lstStyle/>
                    <a:p>
                      <a:pPr algn="ctr">
                        <a:lnSpc>
                          <a:spcPct val="200000"/>
                        </a:lnSpc>
                        <a:spcAft>
                          <a:spcPts val="0"/>
                        </a:spcAft>
                      </a:pPr>
                      <a:r>
                        <a:rPr lang="en-IN" sz="1200" dirty="0">
                          <a:effectLst/>
                        </a:rPr>
                        <a:t>Mean Squared Error (MSE)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2.9668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10545">
                <a:tc>
                  <a:txBody>
                    <a:bodyPr/>
                    <a:lstStyle/>
                    <a:p>
                      <a:pPr algn="ctr">
                        <a:lnSpc>
                          <a:spcPct val="200000"/>
                        </a:lnSpc>
                        <a:spcAft>
                          <a:spcPts val="0"/>
                        </a:spcAft>
                      </a:pPr>
                      <a:r>
                        <a:rPr lang="en-IN" sz="1200" dirty="0">
                          <a:effectLst/>
                        </a:rPr>
                        <a:t>Root Mean Squared Error (RMSE)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0.4156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0545">
                <a:tc>
                  <a:txBody>
                    <a:bodyPr/>
                    <a:lstStyle/>
                    <a:p>
                      <a:pPr algn="ctr">
                        <a:lnSpc>
                          <a:spcPct val="200000"/>
                        </a:lnSpc>
                        <a:spcAft>
                          <a:spcPts val="0"/>
                        </a:spcAft>
                      </a:pPr>
                      <a:r>
                        <a:rPr lang="en-IN" sz="1200" dirty="0">
                          <a:effectLst/>
                        </a:rPr>
                        <a:t>R</a:t>
                      </a:r>
                      <a:r>
                        <a:rPr lang="en-IN" sz="1200" baseline="30000" dirty="0">
                          <a:effectLst/>
                        </a:rPr>
                        <a:t>2</a:t>
                      </a:r>
                      <a:r>
                        <a:rPr lang="en-IN" sz="1200" dirty="0">
                          <a:effectLst/>
                        </a:rPr>
                        <a:t> Score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rPr>
                        <a:t>0.9966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nvGraphicFramePr>
        <p:xfrm>
          <a:off x="6112086" y="1856724"/>
          <a:ext cx="5130548" cy="2165920"/>
        </p:xfrm>
        <a:graphic>
          <a:graphicData uri="http://schemas.openxmlformats.org/drawingml/2006/table">
            <a:tbl>
              <a:tblPr firstRow="1" firstCol="1" bandRow="1">
                <a:tableStyleId>{5C22544A-7EE6-4342-B048-85BDC9FD1C3A}</a:tableStyleId>
              </a:tblPr>
              <a:tblGrid>
                <a:gridCol w="2565274">
                  <a:extLst>
                    <a:ext uri="{9D8B030D-6E8A-4147-A177-3AD203B41FA5}">
                      <a16:colId xmlns:a16="http://schemas.microsoft.com/office/drawing/2014/main" val="20000"/>
                    </a:ext>
                  </a:extLst>
                </a:gridCol>
                <a:gridCol w="2565274">
                  <a:extLst>
                    <a:ext uri="{9D8B030D-6E8A-4147-A177-3AD203B41FA5}">
                      <a16:colId xmlns:a16="http://schemas.microsoft.com/office/drawing/2014/main" val="20001"/>
                    </a:ext>
                  </a:extLst>
                </a:gridCol>
              </a:tblGrid>
              <a:tr h="488260">
                <a:tc>
                  <a:txBody>
                    <a:bodyPr/>
                    <a:lstStyle/>
                    <a:p>
                      <a:pPr algn="ctr">
                        <a:lnSpc>
                          <a:spcPct val="150000"/>
                        </a:lnSpc>
                        <a:spcAft>
                          <a:spcPts val="0"/>
                        </a:spcAft>
                      </a:pPr>
                      <a:r>
                        <a:rPr lang="en-IN" sz="1600" dirty="0">
                          <a:effectLst/>
                        </a:rPr>
                        <a:t>Performance Metric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600" dirty="0">
                          <a:effectLst/>
                        </a:rPr>
                        <a:t>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19415">
                <a:tc>
                  <a:txBody>
                    <a:bodyPr/>
                    <a:lstStyle/>
                    <a:p>
                      <a:pPr algn="ctr">
                        <a:lnSpc>
                          <a:spcPct val="200000"/>
                        </a:lnSpc>
                        <a:spcAft>
                          <a:spcPts val="0"/>
                        </a:spcAft>
                      </a:pPr>
                      <a:r>
                        <a:rPr lang="en-IN" sz="1200" dirty="0">
                          <a:effectLst/>
                        </a:rPr>
                        <a:t>Mean Absolute Error (MAE)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rPr>
                        <a:t>11.33340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19415">
                <a:tc>
                  <a:txBody>
                    <a:bodyPr/>
                    <a:lstStyle/>
                    <a:p>
                      <a:pPr algn="ctr">
                        <a:lnSpc>
                          <a:spcPct val="200000"/>
                        </a:lnSpc>
                        <a:spcAft>
                          <a:spcPts val="0"/>
                        </a:spcAft>
                      </a:pPr>
                      <a:r>
                        <a:rPr lang="en-IN" sz="1200" dirty="0">
                          <a:effectLst/>
                        </a:rPr>
                        <a:t>Mean Squared Error (MSE)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latin typeface="+mn-lt"/>
                          <a:ea typeface="+mn-ea"/>
                          <a:cs typeface="+mn-cs"/>
                        </a:rPr>
                        <a:t>334.54970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19415">
                <a:tc>
                  <a:txBody>
                    <a:bodyPr/>
                    <a:lstStyle/>
                    <a:p>
                      <a:pPr algn="ctr">
                        <a:lnSpc>
                          <a:spcPct val="200000"/>
                        </a:lnSpc>
                        <a:spcAft>
                          <a:spcPts val="0"/>
                        </a:spcAft>
                      </a:pPr>
                      <a:r>
                        <a:rPr lang="en-IN" sz="1200" dirty="0">
                          <a:effectLst/>
                        </a:rPr>
                        <a:t>Root Mean Squared Error (RMSE)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rPr>
                        <a:t>3.3665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9415">
                <a:tc>
                  <a:txBody>
                    <a:bodyPr/>
                    <a:lstStyle/>
                    <a:p>
                      <a:pPr algn="ctr">
                        <a:lnSpc>
                          <a:spcPct val="200000"/>
                        </a:lnSpc>
                        <a:spcAft>
                          <a:spcPts val="0"/>
                        </a:spcAft>
                      </a:pPr>
                      <a:r>
                        <a:rPr lang="en-IN" sz="1200" dirty="0">
                          <a:effectLst/>
                        </a:rPr>
                        <a:t>R</a:t>
                      </a:r>
                      <a:r>
                        <a:rPr lang="en-IN" sz="1200" baseline="30000" dirty="0">
                          <a:effectLst/>
                        </a:rPr>
                        <a:t>2</a:t>
                      </a:r>
                      <a:r>
                        <a:rPr lang="en-IN" sz="1200" dirty="0">
                          <a:effectLst/>
                        </a:rPr>
                        <a:t> Score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200" dirty="0">
                          <a:effectLst/>
                        </a:rPr>
                        <a:t>0.62015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2" name="Footer Placeholder 3"/>
          <p:cNvSpPr txBox="1">
            <a:spLocks/>
          </p:cNvSpPr>
          <p:nvPr/>
        </p:nvSpPr>
        <p:spPr>
          <a:xfrm>
            <a:off x="0" y="6459784"/>
            <a:ext cx="2534653"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Great Learning - PGDCSAI APR22 </a:t>
            </a:r>
          </a:p>
        </p:txBody>
      </p:sp>
      <p:sp>
        <p:nvSpPr>
          <p:cNvPr id="7" name="TextBox 6"/>
          <p:cNvSpPr txBox="1"/>
          <p:nvPr/>
        </p:nvSpPr>
        <p:spPr>
          <a:xfrm>
            <a:off x="830676" y="4090696"/>
            <a:ext cx="3924636" cy="461665"/>
          </a:xfrm>
          <a:prstGeom prst="rect">
            <a:avLst/>
          </a:prstGeom>
          <a:noFill/>
        </p:spPr>
        <p:txBody>
          <a:bodyPr wrap="square" rtlCol="0">
            <a:spAutoFit/>
          </a:bodyPr>
          <a:lstStyle/>
          <a:p>
            <a:r>
              <a:rPr lang="en-IN" sz="1200" dirty="0"/>
              <a:t>Table 6: Performance metrics of Random Forest Regression</a:t>
            </a:r>
          </a:p>
          <a:p>
            <a:endParaRPr lang="en-IN" sz="1200" dirty="0"/>
          </a:p>
        </p:txBody>
      </p:sp>
      <p:sp>
        <p:nvSpPr>
          <p:cNvPr id="9" name="TextBox 8"/>
          <p:cNvSpPr txBox="1"/>
          <p:nvPr/>
        </p:nvSpPr>
        <p:spPr>
          <a:xfrm>
            <a:off x="6715042" y="4107844"/>
            <a:ext cx="3924636" cy="276999"/>
          </a:xfrm>
          <a:prstGeom prst="rect">
            <a:avLst/>
          </a:prstGeom>
          <a:noFill/>
        </p:spPr>
        <p:txBody>
          <a:bodyPr wrap="square" rtlCol="0">
            <a:spAutoFit/>
          </a:bodyPr>
          <a:lstStyle/>
          <a:p>
            <a:r>
              <a:rPr lang="en-IN" sz="1200" dirty="0"/>
              <a:t>Table 7: Performance metrics of </a:t>
            </a:r>
            <a:r>
              <a:rPr lang="en-IN" sz="1200" dirty="0" err="1"/>
              <a:t>KNeighborsRegressor</a:t>
            </a:r>
            <a:endParaRPr lang="en-IN" sz="1200" dirty="0"/>
          </a:p>
        </p:txBody>
      </p:sp>
    </p:spTree>
    <p:extLst>
      <p:ext uri="{BB962C8B-B14F-4D97-AF65-F5344CB8AC3E}">
        <p14:creationId xmlns:p14="http://schemas.microsoft.com/office/powerpoint/2010/main" val="362796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Great Learning - PGDCSAI APR22 </a:t>
            </a:r>
          </a:p>
        </p:txBody>
      </p:sp>
      <p:sp>
        <p:nvSpPr>
          <p:cNvPr id="5" name="Slide Number Placeholder 4"/>
          <p:cNvSpPr>
            <a:spLocks noGrp="1"/>
          </p:cNvSpPr>
          <p:nvPr>
            <p:ph type="sldNum" sz="quarter" idx="12"/>
          </p:nvPr>
        </p:nvSpPr>
        <p:spPr/>
        <p:txBody>
          <a:bodyPr/>
          <a:lstStyle/>
          <a:p>
            <a:fld id="{7BCCD6A7-AF99-4254-8141-50A19C718CEE}" type="slidenum">
              <a:rPr lang="en-IN" smtClean="0"/>
              <a:t>14</a:t>
            </a:fld>
            <a:endParaRPr lang="en-IN" dirty="0"/>
          </a:p>
        </p:txBody>
      </p:sp>
      <p:sp>
        <p:nvSpPr>
          <p:cNvPr id="15" name="TextBox 14">
            <a:extLst>
              <a:ext uri="{FF2B5EF4-FFF2-40B4-BE49-F238E27FC236}">
                <a16:creationId xmlns:a16="http://schemas.microsoft.com/office/drawing/2014/main" id="{4C2ADD51-D7C2-AA90-930E-E1722833BDD2}"/>
              </a:ext>
            </a:extLst>
          </p:cNvPr>
          <p:cNvSpPr txBox="1"/>
          <p:nvPr/>
        </p:nvSpPr>
        <p:spPr>
          <a:xfrm>
            <a:off x="519954" y="427085"/>
            <a:ext cx="10692529" cy="1169551"/>
          </a:xfrm>
          <a:prstGeom prst="rect">
            <a:avLst/>
          </a:prstGeom>
          <a:noFill/>
        </p:spPr>
        <p:txBody>
          <a:bodyPr wrap="square">
            <a:spAutoFit/>
          </a:bodyPr>
          <a:lstStyle/>
          <a:p>
            <a:r>
              <a:rPr lang="en-US" sz="1400" b="0" dirty="0">
                <a:effectLst/>
              </a:rPr>
              <a:t>Assuming that RandomForestRegressor() is the best model, now we can look doing hyper parameter tuning on it. This approach saves time as compared going one by one and exploring each mode.</a:t>
            </a:r>
          </a:p>
          <a:p>
            <a:endParaRPr lang="en-US" sz="1400" b="0" dirty="0">
              <a:effectLst/>
            </a:endParaRPr>
          </a:p>
          <a:p>
            <a:r>
              <a:rPr lang="en-US" sz="1400" dirty="0"/>
              <a:t>B</a:t>
            </a:r>
            <a:r>
              <a:rPr lang="en-US" sz="1400" b="0" dirty="0">
                <a:effectLst/>
              </a:rPr>
              <a:t>y comparing these results, we can infer that DecisionTreeRegressor(),RandomForestRegressor() and ExtraTreesRegressor are best models to explore further.</a:t>
            </a:r>
          </a:p>
        </p:txBody>
      </p:sp>
      <p:pic>
        <p:nvPicPr>
          <p:cNvPr id="17" name="Picture 16">
            <a:extLst>
              <a:ext uri="{FF2B5EF4-FFF2-40B4-BE49-F238E27FC236}">
                <a16:creationId xmlns:a16="http://schemas.microsoft.com/office/drawing/2014/main" id="{D7328EE2-8088-A28E-A2FC-0C0B98475F03}"/>
              </a:ext>
            </a:extLst>
          </p:cNvPr>
          <p:cNvPicPr>
            <a:picLocks noChangeAspect="1"/>
          </p:cNvPicPr>
          <p:nvPr/>
        </p:nvPicPr>
        <p:blipFill>
          <a:blip r:embed="rId2"/>
          <a:stretch>
            <a:fillRect/>
          </a:stretch>
        </p:blipFill>
        <p:spPr>
          <a:xfrm>
            <a:off x="2227157" y="1707451"/>
            <a:ext cx="8024555" cy="4503810"/>
          </a:xfrm>
          <a:prstGeom prst="rect">
            <a:avLst/>
          </a:prstGeom>
        </p:spPr>
      </p:pic>
    </p:spTree>
    <p:extLst>
      <p:ext uri="{BB962C8B-B14F-4D97-AF65-F5344CB8AC3E}">
        <p14:creationId xmlns:p14="http://schemas.microsoft.com/office/powerpoint/2010/main" val="287192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7126AC6-63FF-5017-0B1E-635806B86F9F}"/>
              </a:ext>
            </a:extLst>
          </p:cNvPr>
          <p:cNvPicPr>
            <a:picLocks noGrp="1" noChangeAspect="1"/>
          </p:cNvPicPr>
          <p:nvPr>
            <p:ph idx="1"/>
          </p:nvPr>
        </p:nvPicPr>
        <p:blipFill>
          <a:blip r:embed="rId2"/>
          <a:stretch>
            <a:fillRect/>
          </a:stretch>
        </p:blipFill>
        <p:spPr>
          <a:xfrm>
            <a:off x="2196353" y="337796"/>
            <a:ext cx="6741459" cy="5925639"/>
          </a:xfrm>
        </p:spPr>
      </p:pic>
      <p:sp>
        <p:nvSpPr>
          <p:cNvPr id="4" name="Footer Placeholder 3">
            <a:extLst>
              <a:ext uri="{FF2B5EF4-FFF2-40B4-BE49-F238E27FC236}">
                <a16:creationId xmlns:a16="http://schemas.microsoft.com/office/drawing/2014/main" id="{DA1D4635-4FE4-45D6-27FF-8BF9F588D30A}"/>
              </a:ext>
            </a:extLst>
          </p:cNvPr>
          <p:cNvSpPr>
            <a:spLocks noGrp="1"/>
          </p:cNvSpPr>
          <p:nvPr>
            <p:ph type="ftr" sz="quarter" idx="11"/>
          </p:nvPr>
        </p:nvSpPr>
        <p:spPr/>
        <p:txBody>
          <a:bodyPr/>
          <a:lstStyle/>
          <a:p>
            <a:r>
              <a:rPr lang="en-IN"/>
              <a:t>Great Learning - PGDSAI OCT21 </a:t>
            </a:r>
            <a:endParaRPr lang="en-IN" dirty="0"/>
          </a:p>
        </p:txBody>
      </p:sp>
      <p:sp>
        <p:nvSpPr>
          <p:cNvPr id="5" name="Slide Number Placeholder 4">
            <a:extLst>
              <a:ext uri="{FF2B5EF4-FFF2-40B4-BE49-F238E27FC236}">
                <a16:creationId xmlns:a16="http://schemas.microsoft.com/office/drawing/2014/main" id="{C0D49A1F-C202-5873-D524-FC67320AE144}"/>
              </a:ext>
            </a:extLst>
          </p:cNvPr>
          <p:cNvSpPr>
            <a:spLocks noGrp="1"/>
          </p:cNvSpPr>
          <p:nvPr>
            <p:ph type="sldNum" sz="quarter" idx="12"/>
          </p:nvPr>
        </p:nvSpPr>
        <p:spPr/>
        <p:txBody>
          <a:bodyPr/>
          <a:lstStyle/>
          <a:p>
            <a:fld id="{7BCCD6A7-AF99-4254-8141-50A19C718CEE}" type="slidenum">
              <a:rPr lang="en-IN" smtClean="0"/>
              <a:pPr/>
              <a:t>15</a:t>
            </a:fld>
            <a:endParaRPr lang="en-IN" dirty="0"/>
          </a:p>
        </p:txBody>
      </p:sp>
    </p:spTree>
    <p:extLst>
      <p:ext uri="{BB962C8B-B14F-4D97-AF65-F5344CB8AC3E}">
        <p14:creationId xmlns:p14="http://schemas.microsoft.com/office/powerpoint/2010/main" val="152462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IN" sz="1600" dirty="0">
                <a:solidFill>
                  <a:schemeClr val="tx1"/>
                </a:solidFill>
              </a:rPr>
              <a:t> A random forest regressor that has been fine-tuned is performed well on the given data set. </a:t>
            </a:r>
          </a:p>
          <a:p>
            <a:pPr>
              <a:buFont typeface="Wingdings" panose="05000000000000000000" pitchFamily="2" charset="2"/>
              <a:buChar char="ü"/>
            </a:pPr>
            <a:r>
              <a:rPr lang="en-IN" sz="1600" dirty="0">
                <a:solidFill>
                  <a:schemeClr val="tx1"/>
                </a:solidFill>
              </a:rPr>
              <a:t>With these parameters, the “random forest regressor ” model has an accuracy of 98.4%. </a:t>
            </a:r>
          </a:p>
          <a:p>
            <a:pPr>
              <a:buFont typeface="Wingdings" panose="05000000000000000000" pitchFamily="2" charset="2"/>
              <a:buChar char="ü"/>
            </a:pPr>
            <a:r>
              <a:rPr lang="en-IN" sz="1600" dirty="0">
                <a:solidFill>
                  <a:schemeClr val="tx1"/>
                </a:solidFill>
              </a:rPr>
              <a:t>And the model is also tested on a unseen test data where the model get better performance with 99.5% accuracy.</a:t>
            </a:r>
          </a:p>
        </p:txBody>
      </p:sp>
      <p:sp>
        <p:nvSpPr>
          <p:cNvPr id="4" name="Footer Placeholder 3"/>
          <p:cNvSpPr>
            <a:spLocks noGrp="1"/>
          </p:cNvSpPr>
          <p:nvPr>
            <p:ph type="ftr" sz="quarter" idx="11"/>
          </p:nvPr>
        </p:nvSpPr>
        <p:spPr/>
        <p:txBody>
          <a:bodyPr/>
          <a:lstStyle/>
          <a:p>
            <a:r>
              <a:rPr lang="en-IN" dirty="0"/>
              <a:t>Great Learning - PGDCSAI APR22</a:t>
            </a:r>
          </a:p>
        </p:txBody>
      </p:sp>
      <p:sp>
        <p:nvSpPr>
          <p:cNvPr id="5" name="Slide Number Placeholder 4"/>
          <p:cNvSpPr>
            <a:spLocks noGrp="1"/>
          </p:cNvSpPr>
          <p:nvPr>
            <p:ph type="sldNum" sz="quarter" idx="12"/>
          </p:nvPr>
        </p:nvSpPr>
        <p:spPr/>
        <p:txBody>
          <a:bodyPr/>
          <a:lstStyle/>
          <a:p>
            <a:fld id="{7BCCD6A7-AF99-4254-8141-50A19C718CEE}" type="slidenum">
              <a:rPr lang="en-IN" smtClean="0"/>
              <a:t>16</a:t>
            </a:fld>
            <a:endParaRPr lang="en-IN" dirty="0"/>
          </a:p>
        </p:txBody>
      </p:sp>
      <p:sp>
        <p:nvSpPr>
          <p:cNvPr id="8" name="TextBox 7"/>
          <p:cNvSpPr txBox="1"/>
          <p:nvPr/>
        </p:nvSpPr>
        <p:spPr>
          <a:xfrm>
            <a:off x="3091158" y="5869094"/>
            <a:ext cx="4410159" cy="646331"/>
          </a:xfrm>
          <a:prstGeom prst="rect">
            <a:avLst/>
          </a:prstGeom>
          <a:noFill/>
        </p:spPr>
        <p:txBody>
          <a:bodyPr wrap="square" rtlCol="0">
            <a:spAutoFit/>
          </a:bodyPr>
          <a:lstStyle/>
          <a:p>
            <a:r>
              <a:rPr lang="en-IN" sz="1200" dirty="0"/>
              <a:t>Table 11: Performance metrics of random forest regressor model on Seen and Unseen Data</a:t>
            </a:r>
          </a:p>
          <a:p>
            <a:endParaRPr lang="en-IN" sz="1200" dirty="0"/>
          </a:p>
        </p:txBody>
      </p:sp>
      <p:graphicFrame>
        <p:nvGraphicFramePr>
          <p:cNvPr id="9" name="Table 8"/>
          <p:cNvGraphicFramePr>
            <a:graphicFrameLocks noGrp="1"/>
          </p:cNvGraphicFramePr>
          <p:nvPr/>
        </p:nvGraphicFramePr>
        <p:xfrm>
          <a:off x="2735109" y="3884178"/>
          <a:ext cx="4855220" cy="1998572"/>
        </p:xfrm>
        <a:graphic>
          <a:graphicData uri="http://schemas.openxmlformats.org/drawingml/2006/table">
            <a:tbl>
              <a:tblPr firstRow="1" firstCol="1" bandRow="1">
                <a:tableStyleId>{5C22544A-7EE6-4342-B048-85BDC9FD1C3A}</a:tableStyleId>
              </a:tblPr>
              <a:tblGrid>
                <a:gridCol w="1377165">
                  <a:extLst>
                    <a:ext uri="{9D8B030D-6E8A-4147-A177-3AD203B41FA5}">
                      <a16:colId xmlns:a16="http://schemas.microsoft.com/office/drawing/2014/main" val="20000"/>
                    </a:ext>
                  </a:extLst>
                </a:gridCol>
                <a:gridCol w="1158579">
                  <a:extLst>
                    <a:ext uri="{9D8B030D-6E8A-4147-A177-3AD203B41FA5}">
                      <a16:colId xmlns:a16="http://schemas.microsoft.com/office/drawing/2014/main" val="20001"/>
                    </a:ext>
                  </a:extLst>
                </a:gridCol>
                <a:gridCol w="1158579">
                  <a:extLst>
                    <a:ext uri="{9D8B030D-6E8A-4147-A177-3AD203B41FA5}">
                      <a16:colId xmlns:a16="http://schemas.microsoft.com/office/drawing/2014/main" val="20002"/>
                    </a:ext>
                  </a:extLst>
                </a:gridCol>
                <a:gridCol w="1160897">
                  <a:extLst>
                    <a:ext uri="{9D8B030D-6E8A-4147-A177-3AD203B41FA5}">
                      <a16:colId xmlns:a16="http://schemas.microsoft.com/office/drawing/2014/main" val="20003"/>
                    </a:ext>
                  </a:extLst>
                </a:gridCol>
              </a:tblGrid>
              <a:tr h="714716">
                <a:tc>
                  <a:txBody>
                    <a:bodyPr/>
                    <a:lstStyle/>
                    <a:p>
                      <a:pPr algn="ctr">
                        <a:lnSpc>
                          <a:spcPct val="100000"/>
                        </a:lnSpc>
                        <a:spcAft>
                          <a:spcPts val="0"/>
                        </a:spcAft>
                      </a:pPr>
                      <a:r>
                        <a:rPr lang="en-IN" sz="1200" dirty="0">
                          <a:effectLst/>
                        </a:rPr>
                        <a:t>Performance Metrics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1200" dirty="0">
                          <a:effectLst/>
                        </a:rPr>
                        <a:t>Values on Training</a:t>
                      </a:r>
                      <a:r>
                        <a:rPr lang="en-IN" sz="1200" baseline="0" dirty="0">
                          <a:effectLst/>
                        </a:rPr>
                        <a:t> Data</a:t>
                      </a: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1200" dirty="0">
                          <a:effectLst/>
                        </a:rPr>
                        <a:t>Values on Validation 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1200" dirty="0">
                          <a:effectLst/>
                        </a:rPr>
                        <a:t>Values on test 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0964">
                <a:tc>
                  <a:txBody>
                    <a:bodyPr/>
                    <a:lstStyle/>
                    <a:p>
                      <a:pPr algn="ctr">
                        <a:lnSpc>
                          <a:spcPct val="107000"/>
                        </a:lnSpc>
                        <a:spcAft>
                          <a:spcPts val="0"/>
                        </a:spcAft>
                      </a:pPr>
                      <a:r>
                        <a:rPr lang="en-IN" sz="1200" dirty="0">
                          <a:effectLst/>
                        </a:rPr>
                        <a:t>MAE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 0.3016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0.432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0.1703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20964">
                <a:tc>
                  <a:txBody>
                    <a:bodyPr/>
                    <a:lstStyle/>
                    <a:p>
                      <a:pPr algn="ctr">
                        <a:lnSpc>
                          <a:spcPct val="107000"/>
                        </a:lnSpc>
                        <a:spcAft>
                          <a:spcPts val="0"/>
                        </a:spcAft>
                      </a:pPr>
                      <a:r>
                        <a:rPr lang="en-IN" sz="1200" dirty="0">
                          <a:effectLst/>
                        </a:rPr>
                        <a:t>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 20.4103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14.555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13.934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0964">
                <a:tc>
                  <a:txBody>
                    <a:bodyPr/>
                    <a:lstStyle/>
                    <a:p>
                      <a:pPr algn="ctr">
                        <a:lnSpc>
                          <a:spcPct val="107000"/>
                        </a:lnSpc>
                        <a:spcAft>
                          <a:spcPts val="0"/>
                        </a:spcAft>
                      </a:pPr>
                      <a:r>
                        <a:rPr lang="en-IN" sz="1200" dirty="0">
                          <a:effectLst/>
                        </a:rPr>
                        <a:t>RMSE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 0.5492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0.4127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3.733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20964">
                <a:tc>
                  <a:txBody>
                    <a:bodyPr/>
                    <a:lstStyle/>
                    <a:p>
                      <a:pPr algn="ctr">
                        <a:lnSpc>
                          <a:spcPct val="107000"/>
                        </a:lnSpc>
                        <a:spcAft>
                          <a:spcPts val="0"/>
                        </a:spcAft>
                      </a:pPr>
                      <a:r>
                        <a:rPr lang="en-IN" sz="1200" dirty="0">
                          <a:effectLst/>
                        </a:rPr>
                        <a:t>R</a:t>
                      </a:r>
                      <a:r>
                        <a:rPr lang="en-IN" sz="1200" baseline="30000" dirty="0">
                          <a:effectLst/>
                        </a:rPr>
                        <a:t>2</a:t>
                      </a:r>
                      <a:r>
                        <a:rPr lang="en-IN" sz="1200" dirty="0">
                          <a:effectLst/>
                        </a:rPr>
                        <a:t> Score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 0.9774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0.9965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0.985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594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CCD6A7-AF99-4254-8141-50A19C718CEE}" type="slidenum">
              <a:rPr lang="en-IN" sz="1200" smtClean="0"/>
              <a:t>17</a:t>
            </a:fld>
            <a:endParaRPr lang="en-IN" sz="1200" dirty="0"/>
          </a:p>
        </p:txBody>
      </p:sp>
      <p:sp>
        <p:nvSpPr>
          <p:cNvPr id="2" name="Title 1"/>
          <p:cNvSpPr>
            <a:spLocks noGrp="1"/>
          </p:cNvSpPr>
          <p:nvPr>
            <p:ph type="title" idx="4294967295"/>
          </p:nvPr>
        </p:nvSpPr>
        <p:spPr>
          <a:xfrm>
            <a:off x="1068387" y="2609752"/>
            <a:ext cx="10058400" cy="1449387"/>
          </a:xfrm>
        </p:spPr>
        <p:txBody>
          <a:bodyPr/>
          <a:lstStyle/>
          <a:p>
            <a:r>
              <a:rPr lang="en-IN" dirty="0"/>
              <a:t>Thank You…</a:t>
            </a:r>
          </a:p>
        </p:txBody>
      </p:sp>
      <p:sp>
        <p:nvSpPr>
          <p:cNvPr id="6" name="Footer Placeholder 3"/>
          <p:cNvSpPr txBox="1">
            <a:spLocks/>
          </p:cNvSpPr>
          <p:nvPr/>
        </p:nvSpPr>
        <p:spPr>
          <a:xfrm>
            <a:off x="0" y="6459784"/>
            <a:ext cx="2534653"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Great Learning – PGDCSAI APR22</a:t>
            </a:r>
          </a:p>
        </p:txBody>
      </p:sp>
    </p:spTree>
    <p:extLst>
      <p:ext uri="{BB962C8B-B14F-4D97-AF65-F5344CB8AC3E}">
        <p14:creationId xmlns:p14="http://schemas.microsoft.com/office/powerpoint/2010/main" val="346030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Introduction</a:t>
            </a:r>
          </a:p>
        </p:txBody>
      </p:sp>
      <p:sp>
        <p:nvSpPr>
          <p:cNvPr id="3" name="Content Placeholder 2"/>
          <p:cNvSpPr>
            <a:spLocks noGrp="1"/>
          </p:cNvSpPr>
          <p:nvPr>
            <p:ph idx="1"/>
          </p:nvPr>
        </p:nvSpPr>
        <p:spPr>
          <a:xfrm>
            <a:off x="1097280" y="1845733"/>
            <a:ext cx="10058400" cy="4281601"/>
          </a:xfrm>
        </p:spPr>
        <p:txBody>
          <a:bodyPr>
            <a:normAutofit/>
          </a:bodyPr>
          <a:lstStyle/>
          <a:p>
            <a:pPr marL="0" indent="0" algn="just">
              <a:buNone/>
            </a:pPr>
            <a:br>
              <a:rPr lang="en-US" dirty="0"/>
            </a:br>
            <a:r>
              <a:rPr lang="en-US" sz="1600" dirty="0"/>
              <a:t>Marketing's primary goal is gaining customers. Most funds are allocated to acquiring new customers. </a:t>
            </a:r>
            <a:r>
              <a:rPr lang="en-US" sz="1600" b="1" dirty="0"/>
              <a:t>Customer Acquisition Cost (CAC)</a:t>
            </a:r>
            <a:r>
              <a:rPr lang="en-US" sz="1600" dirty="0"/>
              <a:t> measures expenses for acquiring customers and helps evaluate marketing effectiveness. Predicting </a:t>
            </a:r>
            <a:r>
              <a:rPr lang="en-US" sz="1600" b="1" dirty="0"/>
              <a:t>CAC is crucial for estimating expenses and optimizing resources</a:t>
            </a:r>
            <a:r>
              <a:rPr lang="en-US" sz="1600" dirty="0"/>
              <a:t>.</a:t>
            </a:r>
          </a:p>
          <a:p>
            <a:pPr marL="0" indent="0" algn="just">
              <a:buNone/>
            </a:pPr>
            <a:r>
              <a:rPr lang="en-US" sz="1600" b="1" dirty="0"/>
              <a:t>ML in Marketing </a:t>
            </a:r>
            <a:r>
              <a:rPr lang="en-US" sz="1600" dirty="0"/>
              <a:t>Data Science and Machine Learning are transforming marketing. </a:t>
            </a:r>
          </a:p>
          <a:p>
            <a:pPr marL="0" indent="0" algn="just">
              <a:buNone/>
            </a:pPr>
            <a:r>
              <a:rPr lang="en-US" sz="1600" dirty="0"/>
              <a:t>They analyze strategies, uncover data relationships, forecast variables, and categorize customers based on purchasing habits. </a:t>
            </a:r>
          </a:p>
          <a:p>
            <a:pPr marL="0" indent="0" algn="just">
              <a:buNone/>
            </a:pPr>
            <a:r>
              <a:rPr lang="en-US" sz="1600" dirty="0"/>
              <a:t>These technologies are rapidly expanding and solving a majority of marketing problems across various industries.</a:t>
            </a:r>
            <a:endParaRPr lang="en-IN" sz="1600" dirty="0"/>
          </a:p>
        </p:txBody>
      </p:sp>
      <p:sp>
        <p:nvSpPr>
          <p:cNvPr id="6" name="Footer Placeholder 5"/>
          <p:cNvSpPr>
            <a:spLocks noGrp="1"/>
          </p:cNvSpPr>
          <p:nvPr>
            <p:ph type="ftr" sz="quarter" idx="11"/>
          </p:nvPr>
        </p:nvSpPr>
        <p:spPr/>
        <p:txBody>
          <a:bodyPr/>
          <a:lstStyle/>
          <a:p>
            <a:r>
              <a:rPr lang="en-IN" dirty="0"/>
              <a:t>Great Learning - PGDCSAI APR22 </a:t>
            </a:r>
          </a:p>
        </p:txBody>
      </p:sp>
      <p:sp>
        <p:nvSpPr>
          <p:cNvPr id="7" name="Slide Number Placeholder 6"/>
          <p:cNvSpPr>
            <a:spLocks noGrp="1"/>
          </p:cNvSpPr>
          <p:nvPr>
            <p:ph type="sldNum" sz="quarter" idx="12"/>
          </p:nvPr>
        </p:nvSpPr>
        <p:spPr/>
        <p:txBody>
          <a:bodyPr/>
          <a:lstStyle/>
          <a:p>
            <a:fld id="{7BCCD6A7-AF99-4254-8141-50A19C718CEE}" type="slidenum">
              <a:rPr lang="en-IN" smtClean="0"/>
              <a:t>2</a:t>
            </a:fld>
            <a:endParaRPr lang="en-IN" dirty="0"/>
          </a:p>
        </p:txBody>
      </p:sp>
    </p:spTree>
    <p:extLst>
      <p:ext uri="{BB962C8B-B14F-4D97-AF65-F5344CB8AC3E}">
        <p14:creationId xmlns:p14="http://schemas.microsoft.com/office/powerpoint/2010/main" val="254655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Literature Review</a:t>
            </a:r>
          </a:p>
        </p:txBody>
      </p:sp>
      <p:sp>
        <p:nvSpPr>
          <p:cNvPr id="3" name="Content Placeholder 2"/>
          <p:cNvSpPr>
            <a:spLocks noGrp="1"/>
          </p:cNvSpPr>
          <p:nvPr>
            <p:ph idx="1"/>
          </p:nvPr>
        </p:nvSpPr>
        <p:spPr>
          <a:xfrm>
            <a:off x="1097280" y="1845734"/>
            <a:ext cx="10058400" cy="4126188"/>
          </a:xfrm>
        </p:spPr>
        <p:txBody>
          <a:bodyPr>
            <a:normAutofit/>
          </a:bodyPr>
          <a:lstStyle/>
          <a:p>
            <a:pPr algn="just">
              <a:buFont typeface="Wingdings" panose="05000000000000000000" pitchFamily="2" charset="2"/>
              <a:buChar char="ü"/>
            </a:pPr>
            <a:r>
              <a:rPr lang="en-US" sz="1600" dirty="0"/>
              <a:t>E-commerce companies aggressively pursue customer acquisition, known as a "land grab," with CAC ranging from $40 for Amazon.com to over $400 for online brokers. </a:t>
            </a:r>
          </a:p>
          <a:p>
            <a:pPr algn="just">
              <a:buFont typeface="Wingdings" panose="05000000000000000000" pitchFamily="2" charset="2"/>
              <a:buChar char="ü"/>
            </a:pPr>
            <a:r>
              <a:rPr lang="en-US" sz="1600" dirty="0"/>
              <a:t>Early investments aim to generate long-term profits from loyal customers. </a:t>
            </a:r>
          </a:p>
          <a:p>
            <a:pPr algn="just">
              <a:buFont typeface="Wingdings" panose="05000000000000000000" pitchFamily="2" charset="2"/>
              <a:buChar char="ü"/>
            </a:pPr>
            <a:r>
              <a:rPr lang="en-US" sz="1600" dirty="0"/>
              <a:t>Acquiring new customers is time-consuming, making it simpler to satisfy existing ones. </a:t>
            </a:r>
          </a:p>
          <a:p>
            <a:pPr algn="just">
              <a:buFont typeface="Wingdings" panose="05000000000000000000" pitchFamily="2" charset="2"/>
              <a:buChar char="ü"/>
            </a:pPr>
            <a:r>
              <a:rPr lang="en-US" sz="1600" dirty="0"/>
              <a:t>Identifying profitable new customers is crucial, though only a small percentage become profitable. </a:t>
            </a:r>
          </a:p>
          <a:p>
            <a:pPr algn="just">
              <a:buFont typeface="Wingdings" panose="05000000000000000000" pitchFamily="2" charset="2"/>
              <a:buChar char="ü"/>
            </a:pPr>
            <a:r>
              <a:rPr lang="en-US" sz="1600" dirty="0"/>
              <a:t>Cost prediction methods include qualitative and quantitative approaches, such as regression for traditional methods, time series analysis for modern methods, and Artificial Neural Networks (ANN) for quantitative methods, especially beneficial for longer-term forecasts. </a:t>
            </a:r>
          </a:p>
          <a:p>
            <a:pPr algn="just">
              <a:buFont typeface="Wingdings" panose="05000000000000000000" pitchFamily="2" charset="2"/>
              <a:buChar char="ü"/>
            </a:pPr>
            <a:r>
              <a:rPr lang="en-US" sz="1600" dirty="0"/>
              <a:t>Combining multiple prediction tools is common in the latest cost prediction models.</a:t>
            </a:r>
            <a:endParaRPr lang="en-IN" sz="1600" dirty="0">
              <a:solidFill>
                <a:schemeClr val="tx1"/>
              </a:solidFill>
            </a:endParaRPr>
          </a:p>
        </p:txBody>
      </p:sp>
      <p:sp>
        <p:nvSpPr>
          <p:cNvPr id="4" name="Footer Placeholder 3"/>
          <p:cNvSpPr>
            <a:spLocks noGrp="1"/>
          </p:cNvSpPr>
          <p:nvPr>
            <p:ph type="ftr" sz="quarter" idx="11"/>
          </p:nvPr>
        </p:nvSpPr>
        <p:spPr>
          <a:xfrm>
            <a:off x="-1" y="6451238"/>
            <a:ext cx="2606467" cy="365125"/>
          </a:xfrm>
        </p:spPr>
        <p:txBody>
          <a:bodyPr/>
          <a:lstStyle/>
          <a:p>
            <a:r>
              <a:rPr lang="en-IN" dirty="0"/>
              <a:t>Great Learning - PGDCSAI APR22 </a:t>
            </a:r>
          </a:p>
          <a:p>
            <a:endParaRPr lang="en-IN" sz="1200" dirty="0"/>
          </a:p>
        </p:txBody>
      </p:sp>
      <p:sp>
        <p:nvSpPr>
          <p:cNvPr id="5" name="Slide Number Placeholder 4"/>
          <p:cNvSpPr>
            <a:spLocks noGrp="1"/>
          </p:cNvSpPr>
          <p:nvPr>
            <p:ph type="sldNum" sz="quarter" idx="12"/>
          </p:nvPr>
        </p:nvSpPr>
        <p:spPr/>
        <p:txBody>
          <a:bodyPr/>
          <a:lstStyle/>
          <a:p>
            <a:fld id="{7BCCD6A7-AF99-4254-8141-50A19C718CEE}" type="slidenum">
              <a:rPr lang="en-IN" sz="1200" smtClean="0"/>
              <a:t>3</a:t>
            </a:fld>
            <a:endParaRPr lang="en-IN" sz="1200" dirty="0"/>
          </a:p>
        </p:txBody>
      </p:sp>
    </p:spTree>
    <p:extLst>
      <p:ext uri="{BB962C8B-B14F-4D97-AF65-F5344CB8AC3E}">
        <p14:creationId xmlns:p14="http://schemas.microsoft.com/office/powerpoint/2010/main" val="412210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Set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sz="1600" dirty="0"/>
              <a:t>This dataset obtained from </a:t>
            </a:r>
            <a:r>
              <a:rPr lang="en-US" sz="1600" dirty="0" err="1"/>
              <a:t>Kaggle</a:t>
            </a:r>
            <a:r>
              <a:rPr lang="en-US" sz="1600" dirty="0"/>
              <a:t> focuses on Food Mart X, a franchise operating convenience stores across the United States.</a:t>
            </a:r>
          </a:p>
          <a:p>
            <a:pPr>
              <a:buFont typeface="Arial" panose="020B0604020202020204" pitchFamily="34" charset="0"/>
              <a:buChar char="•"/>
            </a:pPr>
            <a:r>
              <a:rPr lang="en-US" sz="1600" dirty="0"/>
              <a:t> It provides information on customer acquisition costs through media campaigns, income, and store data. </a:t>
            </a:r>
          </a:p>
          <a:p>
            <a:pPr algn="just">
              <a:buFont typeface="Arial" panose="020B0604020202020204" pitchFamily="34" charset="0"/>
              <a:buChar char="•"/>
            </a:pPr>
            <a:r>
              <a:rPr lang="en-US" sz="1600" dirty="0"/>
              <a:t>The goal is to predict customer acquisition cost and analyze campaign strategies using the 'train' dataset, consisting of 36256 rows and 41 features related to customers, products, stores, promotions, and costs.</a:t>
            </a:r>
          </a:p>
          <a:p>
            <a:r>
              <a:rPr lang="en-US" b="1" dirty="0"/>
              <a:t>Models </a:t>
            </a:r>
          </a:p>
          <a:p>
            <a:r>
              <a:rPr lang="en-IN" sz="1600" dirty="0"/>
              <a:t>Regression Algorithms: </a:t>
            </a:r>
          </a:p>
          <a:p>
            <a:r>
              <a:rPr lang="en-IN" sz="1600" dirty="0"/>
              <a:t>Most popular techniques to build a prediction models. There are various regression algorithms available. </a:t>
            </a:r>
          </a:p>
          <a:p>
            <a:r>
              <a:rPr lang="en-IN" sz="1600" dirty="0"/>
              <a:t>Simple Linear Regression, Multiple Linear Regression, Polynomial Regression, Ridge or Lasso Regression etc.., </a:t>
            </a:r>
          </a:p>
          <a:p>
            <a:r>
              <a:rPr lang="en-IN" sz="1600" dirty="0"/>
              <a:t>Support Vector Machine algorithm, Decision Tree </a:t>
            </a:r>
            <a:r>
              <a:rPr lang="en-IN" sz="1600" dirty="0" err="1"/>
              <a:t>Regressor</a:t>
            </a:r>
            <a:r>
              <a:rPr lang="en-IN" sz="1600" dirty="0"/>
              <a:t>, Random Forest </a:t>
            </a:r>
            <a:r>
              <a:rPr lang="en-IN" sz="1600" dirty="0" err="1"/>
              <a:t>Regressor</a:t>
            </a:r>
            <a:r>
              <a:rPr lang="en-IN" sz="1600" dirty="0"/>
              <a:t> etc..,</a:t>
            </a:r>
            <a:endParaRPr lang="en-US" sz="1600" b="1" dirty="0"/>
          </a:p>
        </p:txBody>
      </p:sp>
      <p:sp>
        <p:nvSpPr>
          <p:cNvPr id="4" name="Footer Placeholder 3"/>
          <p:cNvSpPr>
            <a:spLocks noGrp="1"/>
          </p:cNvSpPr>
          <p:nvPr>
            <p:ph type="ftr" sz="quarter" idx="11"/>
          </p:nvPr>
        </p:nvSpPr>
        <p:spPr/>
        <p:txBody>
          <a:bodyPr/>
          <a:lstStyle/>
          <a:p>
            <a:r>
              <a:rPr lang="en-IN"/>
              <a:t>Great Learning - PGDCSAI APR22 </a:t>
            </a:r>
          </a:p>
          <a:p>
            <a:endParaRPr lang="en-IN" dirty="0"/>
          </a:p>
        </p:txBody>
      </p:sp>
      <p:sp>
        <p:nvSpPr>
          <p:cNvPr id="5" name="Slide Number Placeholder 4"/>
          <p:cNvSpPr>
            <a:spLocks noGrp="1"/>
          </p:cNvSpPr>
          <p:nvPr>
            <p:ph type="sldNum" sz="quarter" idx="12"/>
          </p:nvPr>
        </p:nvSpPr>
        <p:spPr/>
        <p:txBody>
          <a:bodyPr/>
          <a:lstStyle/>
          <a:p>
            <a:fld id="{7BCCD6A7-AF99-4254-8141-50A19C718CEE}" type="slidenum">
              <a:rPr lang="en-IN" smtClean="0"/>
              <a:pPr/>
              <a:t>4</a:t>
            </a:fld>
            <a:endParaRPr lang="en-IN" dirty="0"/>
          </a:p>
        </p:txBody>
      </p:sp>
    </p:spTree>
    <p:extLst>
      <p:ext uri="{BB962C8B-B14F-4D97-AF65-F5344CB8AC3E}">
        <p14:creationId xmlns:p14="http://schemas.microsoft.com/office/powerpoint/2010/main" val="263336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Exploratory Data Analysis (EDA)</a:t>
            </a:r>
          </a:p>
        </p:txBody>
      </p:sp>
      <p:sp>
        <p:nvSpPr>
          <p:cNvPr id="3" name="Content Placeholder 2"/>
          <p:cNvSpPr>
            <a:spLocks noGrp="1"/>
          </p:cNvSpPr>
          <p:nvPr>
            <p:ph idx="1"/>
          </p:nvPr>
        </p:nvSpPr>
        <p:spPr/>
        <p:txBody>
          <a:bodyPr>
            <a:normAutofit/>
          </a:bodyPr>
          <a:lstStyle/>
          <a:p>
            <a:pPr marR="30480" indent="0" algn="just">
              <a:lnSpc>
                <a:spcPct val="105000"/>
              </a:lnSpc>
              <a:spcAft>
                <a:spcPts val="20"/>
              </a:spcAft>
              <a:buNone/>
            </a:pPr>
            <a:r>
              <a:rPr lang="en-US" sz="1600" dirty="0">
                <a:solidFill>
                  <a:schemeClr val="tx1"/>
                </a:solidFill>
              </a:rPr>
              <a:t>EDA helps to process the data that suitable to machine learning model and help us to find out the hidden patterns and trends in the data. Also can summarize data through the statistical summary and graphical way. </a:t>
            </a:r>
          </a:p>
          <a:p>
            <a:pPr marL="457200" indent="-457200" algn="just">
              <a:buFont typeface="+mj-lt"/>
              <a:buAutoNum type="alphaUcPeriod"/>
            </a:pPr>
            <a:r>
              <a:rPr lang="en-US" sz="1600" dirty="0">
                <a:solidFill>
                  <a:schemeClr val="tx1"/>
                </a:solidFill>
              </a:rPr>
              <a:t>Handling the Missing Values</a:t>
            </a:r>
          </a:p>
          <a:p>
            <a:pPr marL="457200" indent="-457200" algn="just">
              <a:buFont typeface="+mj-lt"/>
              <a:buAutoNum type="alphaUcPeriod"/>
            </a:pPr>
            <a:r>
              <a:rPr lang="en-US" sz="1600" dirty="0">
                <a:solidFill>
                  <a:schemeClr val="tx1"/>
                </a:solidFill>
              </a:rPr>
              <a:t>Handling Outliers</a:t>
            </a:r>
          </a:p>
          <a:p>
            <a:pPr marL="457200" indent="-457200" algn="just">
              <a:buFont typeface="+mj-lt"/>
              <a:buAutoNum type="alphaUcPeriod"/>
            </a:pPr>
            <a:r>
              <a:rPr lang="en-US" sz="1600" dirty="0">
                <a:solidFill>
                  <a:schemeClr val="tx1"/>
                </a:solidFill>
              </a:rPr>
              <a:t>Data Visualization: </a:t>
            </a:r>
            <a:r>
              <a:rPr lang="en-IN" sz="1600" dirty="0">
                <a:solidFill>
                  <a:schemeClr val="tx1"/>
                </a:solidFill>
              </a:rPr>
              <a:t>Visualisation of each categorical columns to check their variation with target variable cost .</a:t>
            </a:r>
          </a:p>
          <a:p>
            <a:pPr marL="457200" indent="-457200" algn="just">
              <a:buFont typeface="+mj-lt"/>
              <a:buAutoNum type="alphaUcPeriod"/>
            </a:pPr>
            <a:endParaRPr lang="en-US" sz="1400" dirty="0">
              <a:solidFill>
                <a:schemeClr val="tx1"/>
              </a:solidFill>
            </a:endParaRPr>
          </a:p>
        </p:txBody>
      </p:sp>
      <p:sp>
        <p:nvSpPr>
          <p:cNvPr id="4" name="Footer Placeholder 3"/>
          <p:cNvSpPr>
            <a:spLocks noGrp="1"/>
          </p:cNvSpPr>
          <p:nvPr>
            <p:ph type="ftr" sz="quarter" idx="11"/>
          </p:nvPr>
        </p:nvSpPr>
        <p:spPr/>
        <p:txBody>
          <a:bodyPr/>
          <a:lstStyle/>
          <a:p>
            <a:r>
              <a:rPr lang="en-IN" dirty="0"/>
              <a:t>Great Learning - PGDCSAI APR22 </a:t>
            </a:r>
          </a:p>
          <a:p>
            <a:endParaRPr lang="en-IN" dirty="0"/>
          </a:p>
        </p:txBody>
      </p:sp>
      <p:sp>
        <p:nvSpPr>
          <p:cNvPr id="5" name="Slide Number Placeholder 4"/>
          <p:cNvSpPr>
            <a:spLocks noGrp="1"/>
          </p:cNvSpPr>
          <p:nvPr>
            <p:ph type="sldNum" sz="quarter" idx="12"/>
          </p:nvPr>
        </p:nvSpPr>
        <p:spPr/>
        <p:txBody>
          <a:bodyPr/>
          <a:lstStyle/>
          <a:p>
            <a:fld id="{7BCCD6A7-AF99-4254-8141-50A19C718CEE}" type="slidenum">
              <a:rPr lang="en-IN" smtClean="0"/>
              <a:t>5</a:t>
            </a:fld>
            <a:endParaRPr lang="en-IN" dirty="0"/>
          </a:p>
        </p:txBody>
      </p:sp>
      <p:pic>
        <p:nvPicPr>
          <p:cNvPr id="6" name="Picture 5">
            <a:extLst>
              <a:ext uri="{FF2B5EF4-FFF2-40B4-BE49-F238E27FC236}">
                <a16:creationId xmlns:a16="http://schemas.microsoft.com/office/drawing/2014/main" id="{F374574F-4D43-9107-BD78-1AD861CF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484" y="3544708"/>
            <a:ext cx="9472481" cy="1607959"/>
          </a:xfrm>
          <a:prstGeom prst="rect">
            <a:avLst/>
          </a:prstGeom>
        </p:spPr>
      </p:pic>
      <p:sp>
        <p:nvSpPr>
          <p:cNvPr id="8" name="TextBox 7">
            <a:extLst>
              <a:ext uri="{FF2B5EF4-FFF2-40B4-BE49-F238E27FC236}">
                <a16:creationId xmlns:a16="http://schemas.microsoft.com/office/drawing/2014/main" id="{21D06AB1-D03D-BA86-E680-2DE73D54B071}"/>
              </a:ext>
            </a:extLst>
          </p:cNvPr>
          <p:cNvSpPr txBox="1"/>
          <p:nvPr/>
        </p:nvSpPr>
        <p:spPr>
          <a:xfrm>
            <a:off x="4201824" y="5076375"/>
            <a:ext cx="6096866" cy="369332"/>
          </a:xfrm>
          <a:prstGeom prst="rect">
            <a:avLst/>
          </a:prstGeom>
          <a:noFill/>
        </p:spPr>
        <p:txBody>
          <a:bodyPr wrap="square">
            <a:spAutoFit/>
          </a:bodyPr>
          <a:lstStyle/>
          <a:p>
            <a:r>
              <a:rPr lang="en-IN" sz="1800" dirty="0"/>
              <a:t>Fig 1: Sample of data</a:t>
            </a:r>
          </a:p>
        </p:txBody>
      </p:sp>
    </p:spTree>
    <p:extLst>
      <p:ext uri="{BB962C8B-B14F-4D97-AF65-F5344CB8AC3E}">
        <p14:creationId xmlns:p14="http://schemas.microsoft.com/office/powerpoint/2010/main" val="46739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32605C-FE3D-7D70-0B3F-C8BBCA0D6921}"/>
              </a:ext>
            </a:extLst>
          </p:cNvPr>
          <p:cNvPicPr>
            <a:picLocks noChangeAspect="1"/>
          </p:cNvPicPr>
          <p:nvPr/>
        </p:nvPicPr>
        <p:blipFill>
          <a:blip r:embed="rId2"/>
          <a:stretch>
            <a:fillRect/>
          </a:stretch>
        </p:blipFill>
        <p:spPr>
          <a:xfrm>
            <a:off x="8081818" y="2667800"/>
            <a:ext cx="3460887" cy="2978333"/>
          </a:xfrm>
          <a:prstGeom prst="rect">
            <a:avLst/>
          </a:prstGeom>
        </p:spPr>
      </p:pic>
      <p:sp>
        <p:nvSpPr>
          <p:cNvPr id="4" name="Footer Placeholder 3"/>
          <p:cNvSpPr>
            <a:spLocks noGrp="1"/>
          </p:cNvSpPr>
          <p:nvPr>
            <p:ph type="ftr" sz="quarter" idx="11"/>
          </p:nvPr>
        </p:nvSpPr>
        <p:spPr>
          <a:xfrm>
            <a:off x="4609" y="6429758"/>
            <a:ext cx="2479646" cy="365125"/>
          </a:xfrm>
        </p:spPr>
        <p:txBody>
          <a:bodyPr/>
          <a:lstStyle/>
          <a:p>
            <a:r>
              <a:rPr lang="en-IN" sz="1200" dirty="0"/>
              <a:t>Great Learning - PGDCSAI APR22 </a:t>
            </a:r>
          </a:p>
        </p:txBody>
      </p:sp>
      <p:sp>
        <p:nvSpPr>
          <p:cNvPr id="5" name="Slide Number Placeholder 4"/>
          <p:cNvSpPr>
            <a:spLocks noGrp="1"/>
          </p:cNvSpPr>
          <p:nvPr>
            <p:ph type="sldNum" sz="quarter" idx="12"/>
          </p:nvPr>
        </p:nvSpPr>
        <p:spPr/>
        <p:txBody>
          <a:bodyPr/>
          <a:lstStyle/>
          <a:p>
            <a:fld id="{7BCCD6A7-AF99-4254-8141-50A19C718CEE}" type="slidenum">
              <a:rPr lang="en-IN" sz="1200" smtClean="0"/>
              <a:pPr/>
              <a:t>6</a:t>
            </a:fld>
            <a:endParaRPr lang="en-IN" sz="12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327" y="285711"/>
            <a:ext cx="3944378" cy="24153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6025" y="331389"/>
            <a:ext cx="3745568" cy="236964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23" y="284062"/>
            <a:ext cx="3742302" cy="2361554"/>
          </a:xfrm>
          <a:prstGeom prst="rect">
            <a:avLst/>
          </a:prstGeom>
        </p:spPr>
      </p:pic>
      <p:sp>
        <p:nvSpPr>
          <p:cNvPr id="11" name="TextBox 10"/>
          <p:cNvSpPr txBox="1"/>
          <p:nvPr/>
        </p:nvSpPr>
        <p:spPr>
          <a:xfrm>
            <a:off x="8438828" y="2881798"/>
            <a:ext cx="3212537" cy="276999"/>
          </a:xfrm>
          <a:prstGeom prst="rect">
            <a:avLst/>
          </a:prstGeom>
          <a:noFill/>
        </p:spPr>
        <p:txBody>
          <a:bodyPr wrap="square" rtlCol="0">
            <a:spAutoFit/>
          </a:bodyPr>
          <a:lstStyle/>
          <a:p>
            <a:r>
              <a:rPr lang="en-IN" sz="1200" dirty="0"/>
              <a:t>c) Distribution of the cost (dollars)</a:t>
            </a:r>
          </a:p>
        </p:txBody>
      </p:sp>
      <p:sp>
        <p:nvSpPr>
          <p:cNvPr id="12" name="TextBox 11"/>
          <p:cNvSpPr txBox="1"/>
          <p:nvPr/>
        </p:nvSpPr>
        <p:spPr>
          <a:xfrm>
            <a:off x="492820" y="2881799"/>
            <a:ext cx="3212537" cy="276999"/>
          </a:xfrm>
          <a:prstGeom prst="rect">
            <a:avLst/>
          </a:prstGeom>
          <a:noFill/>
        </p:spPr>
        <p:txBody>
          <a:bodyPr wrap="square" rtlCol="0">
            <a:spAutoFit/>
          </a:bodyPr>
          <a:lstStyle/>
          <a:p>
            <a:r>
              <a:rPr lang="en-IN" sz="1200" dirty="0"/>
              <a:t>Fig 2: a)</a:t>
            </a:r>
            <a:r>
              <a:rPr lang="en-US" sz="1200" dirty="0"/>
              <a:t>Store sales distribution (in millions) </a:t>
            </a:r>
            <a:endParaRPr lang="en-IN" sz="1200" dirty="0"/>
          </a:p>
        </p:txBody>
      </p:sp>
      <p:sp>
        <p:nvSpPr>
          <p:cNvPr id="13" name="TextBox 12"/>
          <p:cNvSpPr txBox="1"/>
          <p:nvPr/>
        </p:nvSpPr>
        <p:spPr>
          <a:xfrm>
            <a:off x="4543158" y="2881798"/>
            <a:ext cx="3212537" cy="276999"/>
          </a:xfrm>
          <a:prstGeom prst="rect">
            <a:avLst/>
          </a:prstGeom>
          <a:noFill/>
        </p:spPr>
        <p:txBody>
          <a:bodyPr wrap="square" rtlCol="0">
            <a:spAutoFit/>
          </a:bodyPr>
          <a:lstStyle/>
          <a:p>
            <a:r>
              <a:rPr lang="en-US" sz="1200" dirty="0"/>
              <a:t>b) Store cost distribution (in millions) </a:t>
            </a:r>
            <a:endParaRPr lang="en-IN" sz="1200" dirty="0"/>
          </a:p>
        </p:txBody>
      </p:sp>
      <p:pic>
        <p:nvPicPr>
          <p:cNvPr id="2" name="Picture 1">
            <a:extLst>
              <a:ext uri="{FF2B5EF4-FFF2-40B4-BE49-F238E27FC236}">
                <a16:creationId xmlns:a16="http://schemas.microsoft.com/office/drawing/2014/main" id="{9DF92978-BFD8-C819-D82E-2DF37CC8F1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525" y="3284536"/>
            <a:ext cx="3947748" cy="2283255"/>
          </a:xfrm>
          <a:prstGeom prst="rect">
            <a:avLst/>
          </a:prstGeom>
        </p:spPr>
      </p:pic>
      <p:sp>
        <p:nvSpPr>
          <p:cNvPr id="16" name="TextBox 15">
            <a:extLst>
              <a:ext uri="{FF2B5EF4-FFF2-40B4-BE49-F238E27FC236}">
                <a16:creationId xmlns:a16="http://schemas.microsoft.com/office/drawing/2014/main" id="{D7A4F3DB-83D8-7649-2A83-43366FF4A9E0}"/>
              </a:ext>
            </a:extLst>
          </p:cNvPr>
          <p:cNvSpPr txBox="1"/>
          <p:nvPr/>
        </p:nvSpPr>
        <p:spPr>
          <a:xfrm>
            <a:off x="1411866" y="5561579"/>
            <a:ext cx="3835544" cy="276999"/>
          </a:xfrm>
          <a:prstGeom prst="rect">
            <a:avLst/>
          </a:prstGeom>
          <a:noFill/>
        </p:spPr>
        <p:txBody>
          <a:bodyPr wrap="square">
            <a:spAutoFit/>
          </a:bodyPr>
          <a:lstStyle/>
          <a:p>
            <a:r>
              <a:rPr lang="en-IN" sz="1200" dirty="0"/>
              <a:t>a) Count plot of </a:t>
            </a:r>
            <a:r>
              <a:rPr lang="en-IN" sz="1200" dirty="0" err="1"/>
              <a:t>media_type</a:t>
            </a:r>
            <a:endParaRPr lang="en-IN" sz="1200" dirty="0"/>
          </a:p>
        </p:txBody>
      </p:sp>
      <p:pic>
        <p:nvPicPr>
          <p:cNvPr id="17" name="Picture 16">
            <a:extLst>
              <a:ext uri="{FF2B5EF4-FFF2-40B4-BE49-F238E27FC236}">
                <a16:creationId xmlns:a16="http://schemas.microsoft.com/office/drawing/2014/main" id="{46D7AC0A-4995-2109-5396-27A93190E9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4441" y="3284536"/>
            <a:ext cx="3295325" cy="1975574"/>
          </a:xfrm>
          <a:prstGeom prst="rect">
            <a:avLst/>
          </a:prstGeom>
        </p:spPr>
      </p:pic>
      <p:sp>
        <p:nvSpPr>
          <p:cNvPr id="19" name="TextBox 18">
            <a:extLst>
              <a:ext uri="{FF2B5EF4-FFF2-40B4-BE49-F238E27FC236}">
                <a16:creationId xmlns:a16="http://schemas.microsoft.com/office/drawing/2014/main" id="{25042863-F42D-34F4-0141-F029C7811E22}"/>
              </a:ext>
            </a:extLst>
          </p:cNvPr>
          <p:cNvSpPr txBox="1"/>
          <p:nvPr/>
        </p:nvSpPr>
        <p:spPr>
          <a:xfrm>
            <a:off x="4459604" y="5532716"/>
            <a:ext cx="6096866" cy="276999"/>
          </a:xfrm>
          <a:prstGeom prst="rect">
            <a:avLst/>
          </a:prstGeom>
          <a:noFill/>
        </p:spPr>
        <p:txBody>
          <a:bodyPr wrap="square">
            <a:spAutoFit/>
          </a:bodyPr>
          <a:lstStyle>
            <a:defPPr>
              <a:defRPr lang="en-US"/>
            </a:defPPr>
            <a:lvl1pPr>
              <a:defRPr sz="1200"/>
            </a:lvl1pPr>
          </a:lstStyle>
          <a:p>
            <a:r>
              <a:rPr lang="en-IN" dirty="0"/>
              <a:t>b) Count plot of </a:t>
            </a:r>
            <a:r>
              <a:rPr lang="en-IN" dirty="0" err="1"/>
              <a:t>promotion_name</a:t>
            </a:r>
            <a:endParaRPr lang="en-IN" dirty="0"/>
          </a:p>
        </p:txBody>
      </p:sp>
      <p:sp>
        <p:nvSpPr>
          <p:cNvPr id="22" name="TextBox 21">
            <a:extLst>
              <a:ext uri="{FF2B5EF4-FFF2-40B4-BE49-F238E27FC236}">
                <a16:creationId xmlns:a16="http://schemas.microsoft.com/office/drawing/2014/main" id="{7D7B0992-D92D-2BD9-B47A-C04949C4259A}"/>
              </a:ext>
            </a:extLst>
          </p:cNvPr>
          <p:cNvSpPr txBox="1"/>
          <p:nvPr/>
        </p:nvSpPr>
        <p:spPr>
          <a:xfrm>
            <a:off x="8253107" y="5561579"/>
            <a:ext cx="6096866" cy="276999"/>
          </a:xfrm>
          <a:prstGeom prst="rect">
            <a:avLst/>
          </a:prstGeom>
          <a:noFill/>
        </p:spPr>
        <p:txBody>
          <a:bodyPr wrap="square">
            <a:spAutoFit/>
          </a:bodyPr>
          <a:lstStyle/>
          <a:p>
            <a:r>
              <a:rPr lang="en-IN" sz="1200" dirty="0"/>
              <a:t>c) Variation of cost w.r.t. store type</a:t>
            </a:r>
          </a:p>
        </p:txBody>
      </p:sp>
      <p:sp>
        <p:nvSpPr>
          <p:cNvPr id="23" name="TextBox 22">
            <a:extLst>
              <a:ext uri="{FF2B5EF4-FFF2-40B4-BE49-F238E27FC236}">
                <a16:creationId xmlns:a16="http://schemas.microsoft.com/office/drawing/2014/main" id="{C94FEFD1-E1C2-39D2-C1F3-08C96A3B2E8F}"/>
              </a:ext>
            </a:extLst>
          </p:cNvPr>
          <p:cNvSpPr txBox="1"/>
          <p:nvPr/>
        </p:nvSpPr>
        <p:spPr>
          <a:xfrm>
            <a:off x="4799108" y="5943821"/>
            <a:ext cx="2014917" cy="276999"/>
          </a:xfrm>
          <a:prstGeom prst="rect">
            <a:avLst/>
          </a:prstGeom>
          <a:noFill/>
        </p:spPr>
        <p:txBody>
          <a:bodyPr wrap="square" rtlCol="0">
            <a:spAutoFit/>
          </a:bodyPr>
          <a:lstStyle/>
          <a:p>
            <a:r>
              <a:rPr lang="en-IN" sz="1200" dirty="0"/>
              <a:t>Fig 3: EDA Analysis </a:t>
            </a:r>
          </a:p>
        </p:txBody>
      </p:sp>
    </p:spTree>
    <p:extLst>
      <p:ext uri="{BB962C8B-B14F-4D97-AF65-F5344CB8AC3E}">
        <p14:creationId xmlns:p14="http://schemas.microsoft.com/office/powerpoint/2010/main" val="189007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1B8609-4F60-0F6E-555B-0BE58701ABD9}"/>
              </a:ext>
            </a:extLst>
          </p:cNvPr>
          <p:cNvSpPr>
            <a:spLocks noGrp="1"/>
          </p:cNvSpPr>
          <p:nvPr>
            <p:ph type="ftr" sz="quarter" idx="11"/>
          </p:nvPr>
        </p:nvSpPr>
        <p:spPr/>
        <p:txBody>
          <a:bodyPr/>
          <a:lstStyle/>
          <a:p>
            <a:r>
              <a:rPr lang="en-IN"/>
              <a:t>Great Learning - PGDSAI OCT21 </a:t>
            </a:r>
            <a:endParaRPr lang="en-IN" dirty="0"/>
          </a:p>
        </p:txBody>
      </p:sp>
      <p:sp>
        <p:nvSpPr>
          <p:cNvPr id="3" name="Slide Number Placeholder 2">
            <a:extLst>
              <a:ext uri="{FF2B5EF4-FFF2-40B4-BE49-F238E27FC236}">
                <a16:creationId xmlns:a16="http://schemas.microsoft.com/office/drawing/2014/main" id="{B1B3DBF7-0098-1EEA-5283-D00E3A35AC5A}"/>
              </a:ext>
            </a:extLst>
          </p:cNvPr>
          <p:cNvSpPr>
            <a:spLocks noGrp="1"/>
          </p:cNvSpPr>
          <p:nvPr>
            <p:ph type="sldNum" sz="quarter" idx="12"/>
          </p:nvPr>
        </p:nvSpPr>
        <p:spPr/>
        <p:txBody>
          <a:bodyPr/>
          <a:lstStyle/>
          <a:p>
            <a:fld id="{7BCCD6A7-AF99-4254-8141-50A19C718CEE}" type="slidenum">
              <a:rPr lang="en-IN" smtClean="0"/>
              <a:t>7</a:t>
            </a:fld>
            <a:endParaRPr lang="en-IN" dirty="0"/>
          </a:p>
        </p:txBody>
      </p:sp>
      <p:pic>
        <p:nvPicPr>
          <p:cNvPr id="5" name="Picture 4">
            <a:extLst>
              <a:ext uri="{FF2B5EF4-FFF2-40B4-BE49-F238E27FC236}">
                <a16:creationId xmlns:a16="http://schemas.microsoft.com/office/drawing/2014/main" id="{0B8DAFD0-056B-BF65-901D-F5A06B14F791}"/>
              </a:ext>
            </a:extLst>
          </p:cNvPr>
          <p:cNvPicPr>
            <a:picLocks noChangeAspect="1"/>
          </p:cNvPicPr>
          <p:nvPr/>
        </p:nvPicPr>
        <p:blipFill>
          <a:blip r:embed="rId2"/>
          <a:stretch>
            <a:fillRect/>
          </a:stretch>
        </p:blipFill>
        <p:spPr>
          <a:xfrm>
            <a:off x="226360" y="142035"/>
            <a:ext cx="5122830" cy="3874154"/>
          </a:xfrm>
          <a:prstGeom prst="rect">
            <a:avLst/>
          </a:prstGeom>
        </p:spPr>
      </p:pic>
      <p:pic>
        <p:nvPicPr>
          <p:cNvPr id="7" name="Picture 6">
            <a:extLst>
              <a:ext uri="{FF2B5EF4-FFF2-40B4-BE49-F238E27FC236}">
                <a16:creationId xmlns:a16="http://schemas.microsoft.com/office/drawing/2014/main" id="{04080B90-0F49-B822-447E-808E5BA0856F}"/>
              </a:ext>
            </a:extLst>
          </p:cNvPr>
          <p:cNvPicPr>
            <a:picLocks noChangeAspect="1"/>
          </p:cNvPicPr>
          <p:nvPr/>
        </p:nvPicPr>
        <p:blipFill>
          <a:blip r:embed="rId3"/>
          <a:stretch>
            <a:fillRect/>
          </a:stretch>
        </p:blipFill>
        <p:spPr>
          <a:xfrm>
            <a:off x="5709525" y="226219"/>
            <a:ext cx="5520887" cy="3759574"/>
          </a:xfrm>
          <a:prstGeom prst="rect">
            <a:avLst/>
          </a:prstGeom>
        </p:spPr>
      </p:pic>
      <p:sp>
        <p:nvSpPr>
          <p:cNvPr id="11" name="TextBox 10">
            <a:extLst>
              <a:ext uri="{FF2B5EF4-FFF2-40B4-BE49-F238E27FC236}">
                <a16:creationId xmlns:a16="http://schemas.microsoft.com/office/drawing/2014/main" id="{15952C91-DB76-61D4-7D11-1214A337FE42}"/>
              </a:ext>
            </a:extLst>
          </p:cNvPr>
          <p:cNvSpPr txBox="1"/>
          <p:nvPr/>
        </p:nvSpPr>
        <p:spPr>
          <a:xfrm>
            <a:off x="697505" y="4300274"/>
            <a:ext cx="11140388" cy="1643326"/>
          </a:xfrm>
          <a:prstGeom prst="rect">
            <a:avLst/>
          </a:prstGeom>
          <a:noFill/>
        </p:spPr>
        <p:txBody>
          <a:bodyPr wrap="square">
            <a:spAutoFit/>
          </a:bodyPr>
          <a:lstStyle/>
          <a:p>
            <a:r>
              <a:rPr lang="en-US" sz="1400" dirty="0">
                <a:cs typeface="Times New Roman" panose="02020603050405020304" pitchFamily="18" charset="0"/>
              </a:rPr>
              <a:t>Visualization of categorical variables - Inferences from </a:t>
            </a:r>
            <a:r>
              <a:rPr lang="en-US" sz="1400" dirty="0" err="1">
                <a:cs typeface="Times New Roman" panose="02020603050405020304" pitchFamily="18" charset="0"/>
              </a:rPr>
              <a:t>bargraph</a:t>
            </a:r>
            <a:r>
              <a:rPr lang="en-US" sz="1400" dirty="0">
                <a:cs typeface="Times New Roman" panose="02020603050405020304" pitchFamily="18" charset="0"/>
              </a:rPr>
              <a:t>:</a:t>
            </a:r>
          </a:p>
          <a:p>
            <a:r>
              <a:rPr lang="en-US" sz="1400" dirty="0">
                <a:cs typeface="Times New Roman" panose="02020603050405020304" pitchFamily="18" charset="0"/>
              </a:rPr>
              <a:t>1. Product type such as food_category, food_department, </a:t>
            </a:r>
            <a:r>
              <a:rPr lang="en-US" sz="1400" dirty="0" err="1">
                <a:cs typeface="Times New Roman" panose="02020603050405020304" pitchFamily="18" charset="0"/>
              </a:rPr>
              <a:t>food_family</a:t>
            </a:r>
            <a:r>
              <a:rPr lang="en-US" sz="1400" dirty="0">
                <a:cs typeface="Times New Roman" panose="02020603050405020304" pitchFamily="18" charset="0"/>
              </a:rPr>
              <a:t> do not effect much on campaign cost. As the variation in cost is very small with variation in product type.</a:t>
            </a:r>
          </a:p>
          <a:p>
            <a:r>
              <a:rPr lang="en-US" sz="1400" dirty="0">
                <a:cs typeface="Times New Roman" panose="02020603050405020304" pitchFamily="18" charset="0"/>
              </a:rPr>
              <a:t>2. </a:t>
            </a:r>
            <a:r>
              <a:rPr lang="en-US" sz="1400" dirty="0" err="1">
                <a:cs typeface="Times New Roman" panose="02020603050405020304" pitchFamily="18" charset="0"/>
              </a:rPr>
              <a:t>Visualiasing</a:t>
            </a:r>
            <a:r>
              <a:rPr lang="en-US" sz="1400" dirty="0">
                <a:cs typeface="Times New Roman" panose="02020603050405020304" pitchFamily="18" charset="0"/>
              </a:rPr>
              <a:t>  promotion vs cost graph we can see that promotions significantly affect the cost of campaigns. Some promotions have a much higher cost than others.</a:t>
            </a:r>
          </a:p>
          <a:p>
            <a:r>
              <a:rPr lang="en-US" sz="1400" dirty="0">
                <a:cs typeface="Times New Roman" panose="02020603050405020304" pitchFamily="18" charset="0"/>
              </a:rPr>
              <a:t>3. customer details: marital_status, </a:t>
            </a:r>
            <a:r>
              <a:rPr lang="en-US" sz="1400" dirty="0" err="1">
                <a:cs typeface="Times New Roman" panose="02020603050405020304" pitchFamily="18" charset="0"/>
              </a:rPr>
              <a:t>gender,education</a:t>
            </a:r>
            <a:r>
              <a:rPr lang="en-US" sz="1400" dirty="0">
                <a:cs typeface="Times New Roman" panose="02020603050405020304" pitchFamily="18" charset="0"/>
              </a:rPr>
              <a:t>, </a:t>
            </a:r>
            <a:r>
              <a:rPr lang="en-US" sz="1400" dirty="0" err="1">
                <a:cs typeface="Times New Roman" panose="02020603050405020304" pitchFamily="18" charset="0"/>
              </a:rPr>
              <a:t>member_card,houseowner</a:t>
            </a:r>
            <a:r>
              <a:rPr lang="en-US" sz="1400" dirty="0">
                <a:cs typeface="Times New Roman" panose="02020603050405020304" pitchFamily="18" charset="0"/>
              </a:rPr>
              <a:t> are almost evenly distributed to campaign cost.</a:t>
            </a:r>
          </a:p>
          <a:p>
            <a:r>
              <a:rPr lang="en-US" sz="1400" dirty="0">
                <a:cs typeface="Times New Roman" panose="02020603050405020304" pitchFamily="18" charset="0"/>
              </a:rPr>
              <a:t>4. store details: store sales, store type, city, state effects the variation in cost</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67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CCD6A7-AF99-4254-8141-50A19C718CEE}" type="slidenum">
              <a:rPr lang="en-IN" sz="1200" smtClean="0"/>
              <a:pPr/>
              <a:t>8</a:t>
            </a:fld>
            <a:endParaRPr lang="en-IN" sz="1200" dirty="0"/>
          </a:p>
        </p:txBody>
      </p:sp>
      <p:sp>
        <p:nvSpPr>
          <p:cNvPr id="9" name="TextBox 8"/>
          <p:cNvSpPr txBox="1"/>
          <p:nvPr/>
        </p:nvSpPr>
        <p:spPr>
          <a:xfrm>
            <a:off x="2401909" y="4618022"/>
            <a:ext cx="2055378" cy="276999"/>
          </a:xfrm>
          <a:prstGeom prst="rect">
            <a:avLst/>
          </a:prstGeom>
          <a:noFill/>
        </p:spPr>
        <p:txBody>
          <a:bodyPr wrap="square" rtlCol="0">
            <a:spAutoFit/>
          </a:bodyPr>
          <a:lstStyle/>
          <a:p>
            <a:r>
              <a:rPr lang="en-IN" sz="1200" dirty="0"/>
              <a:t>e) Heat Map</a:t>
            </a:r>
          </a:p>
        </p:txBody>
      </p:sp>
      <p:pic>
        <p:nvPicPr>
          <p:cNvPr id="1026" name="Picture 2">
            <a:extLst>
              <a:ext uri="{FF2B5EF4-FFF2-40B4-BE49-F238E27FC236}">
                <a16:creationId xmlns:a16="http://schemas.microsoft.com/office/drawing/2014/main" id="{E20D5477-676A-E665-0D68-AAA4226F15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108" y="49441"/>
            <a:ext cx="6700303" cy="46079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7CDF52-5F81-A5BD-09FB-16EE9F0F498A}"/>
              </a:ext>
            </a:extLst>
          </p:cNvPr>
          <p:cNvSpPr txBox="1"/>
          <p:nvPr/>
        </p:nvSpPr>
        <p:spPr>
          <a:xfrm>
            <a:off x="902444" y="4825424"/>
            <a:ext cx="11497107" cy="1169551"/>
          </a:xfrm>
          <a:prstGeom prst="rect">
            <a:avLst/>
          </a:prstGeom>
          <a:noFill/>
        </p:spPr>
        <p:txBody>
          <a:bodyPr wrap="square">
            <a:spAutoFit/>
          </a:bodyPr>
          <a:lstStyle/>
          <a:p>
            <a:pPr algn="l"/>
            <a:r>
              <a:rPr lang="en-US" sz="1400" dirty="0"/>
              <a:t>observations:</a:t>
            </a:r>
          </a:p>
          <a:p>
            <a:pPr>
              <a:buFont typeface="+mj-lt"/>
              <a:buAutoNum type="arabicPeriod"/>
            </a:pPr>
            <a:r>
              <a:rPr lang="en-US" sz="1400" dirty="0"/>
              <a:t>Features with correlation 1 a. </a:t>
            </a:r>
            <a:r>
              <a:rPr lang="en-US" sz="1400" dirty="0" err="1"/>
              <a:t>prepared_food</a:t>
            </a:r>
            <a:r>
              <a:rPr lang="en-US" sz="1400" dirty="0"/>
              <a:t> and salad  bar b. meat </a:t>
            </a:r>
            <a:r>
              <a:rPr lang="en-US" sz="1400" dirty="0" err="1"/>
              <a:t>sqft</a:t>
            </a:r>
            <a:r>
              <a:rPr lang="en-US" sz="1400" dirty="0"/>
              <a:t> and </a:t>
            </a:r>
            <a:r>
              <a:rPr lang="en-US" sz="1400" dirty="0" err="1"/>
              <a:t>frozen_sqft</a:t>
            </a:r>
            <a:endParaRPr lang="en-US" sz="1400" dirty="0"/>
          </a:p>
          <a:p>
            <a:pPr algn="l">
              <a:buFont typeface="+mj-lt"/>
              <a:buAutoNum type="arabicPeriod"/>
            </a:pPr>
            <a:r>
              <a:rPr lang="en-US" sz="1400" dirty="0"/>
              <a:t>correlation 0.99 - </a:t>
            </a:r>
            <a:r>
              <a:rPr lang="en-US" sz="1400" dirty="0" err="1"/>
              <a:t>net_weight</a:t>
            </a:r>
            <a:r>
              <a:rPr lang="en-US" sz="1400" dirty="0"/>
              <a:t> and </a:t>
            </a:r>
            <a:r>
              <a:rPr lang="en-US" sz="1400" dirty="0" err="1"/>
              <a:t>gross_weight</a:t>
            </a:r>
            <a:endParaRPr lang="en-US" sz="1400" dirty="0"/>
          </a:p>
          <a:p>
            <a:pPr algn="l">
              <a:buFont typeface="+mj-lt"/>
              <a:buAutoNum type="arabicPeriod"/>
            </a:pPr>
            <a:r>
              <a:rPr lang="en-US" sz="1400" dirty="0"/>
              <a:t>correlation 0.95 - </a:t>
            </a:r>
            <a:r>
              <a:rPr lang="en-US" sz="1400" dirty="0" err="1"/>
              <a:t>store_sales</a:t>
            </a:r>
            <a:r>
              <a:rPr lang="en-US" sz="1400" dirty="0"/>
              <a:t> and </a:t>
            </a:r>
            <a:r>
              <a:rPr lang="en-US" sz="1400" dirty="0" err="1"/>
              <a:t>store_cost</a:t>
            </a:r>
            <a:endParaRPr lang="en-US" sz="1400" dirty="0"/>
          </a:p>
          <a:p>
            <a:pPr algn="l">
              <a:buFont typeface="+mj-lt"/>
              <a:buAutoNum type="arabicPeriod"/>
            </a:pPr>
            <a:r>
              <a:rPr lang="en-US" sz="1400" dirty="0"/>
              <a:t>correlation 0.91 - </a:t>
            </a:r>
            <a:r>
              <a:rPr lang="en-US" sz="1400" dirty="0" err="1"/>
              <a:t>grocery_sqft</a:t>
            </a:r>
            <a:r>
              <a:rPr lang="en-US" sz="1400" dirty="0"/>
              <a:t> and </a:t>
            </a:r>
            <a:r>
              <a:rPr lang="en-US" sz="1400" dirty="0" err="1"/>
              <a:t>store_sqft</a:t>
            </a:r>
            <a:endParaRPr lang="en-US" sz="1400" dirty="0"/>
          </a:p>
        </p:txBody>
      </p:sp>
    </p:spTree>
    <p:extLst>
      <p:ext uri="{BB962C8B-B14F-4D97-AF65-F5344CB8AC3E}">
        <p14:creationId xmlns:p14="http://schemas.microsoft.com/office/powerpoint/2010/main" val="363160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Data Pre-Processing</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US" dirty="0">
                <a:solidFill>
                  <a:schemeClr val="tx1"/>
                </a:solidFill>
              </a:rPr>
              <a:t> </a:t>
            </a:r>
            <a:r>
              <a:rPr lang="en-US" sz="1400" dirty="0">
                <a:solidFill>
                  <a:schemeClr val="tx1"/>
                </a:solidFill>
              </a:rPr>
              <a:t>Data preprocessing is the manipulation or removal of data before it is used to ensure or improve performance.</a:t>
            </a:r>
          </a:p>
          <a:p>
            <a:pPr algn="just">
              <a:buFont typeface="Wingdings" panose="05000000000000000000" pitchFamily="2" charset="2"/>
              <a:buChar char="ü"/>
            </a:pPr>
            <a:r>
              <a:rPr lang="en-US" sz="1400" dirty="0">
                <a:solidFill>
                  <a:schemeClr val="tx1"/>
                </a:solidFill>
              </a:rPr>
              <a:t> Through the EDA we identify that there is no much linearity between the data features and target column. </a:t>
            </a:r>
          </a:p>
          <a:p>
            <a:pPr algn="just">
              <a:buFont typeface="Wingdings" panose="05000000000000000000" pitchFamily="2" charset="2"/>
              <a:buChar char="ü"/>
            </a:pPr>
            <a:r>
              <a:rPr lang="en-US" sz="1400" dirty="0">
                <a:solidFill>
                  <a:schemeClr val="tx1"/>
                </a:solidFill>
              </a:rPr>
              <a:t> So, The redundant features are removed in data pre-processing.</a:t>
            </a:r>
          </a:p>
          <a:p>
            <a:pPr algn="just">
              <a:buFont typeface="Wingdings" panose="05000000000000000000" pitchFamily="2" charset="2"/>
              <a:buChar char="ü"/>
            </a:pPr>
            <a:r>
              <a:rPr lang="en-US" sz="1400" dirty="0">
                <a:solidFill>
                  <a:schemeClr val="tx1"/>
                </a:solidFill>
              </a:rPr>
              <a:t> </a:t>
            </a:r>
            <a:r>
              <a:rPr lang="en-US" sz="1400" b="1" dirty="0">
                <a:solidFill>
                  <a:schemeClr val="tx1"/>
                </a:solidFill>
              </a:rPr>
              <a:t>Encoding:</a:t>
            </a:r>
            <a:r>
              <a:rPr lang="en-US" sz="1400" dirty="0">
                <a:solidFill>
                  <a:schemeClr val="tx1"/>
                </a:solidFill>
              </a:rPr>
              <a:t> Encoding is a process of converting categorical features into numerical values.</a:t>
            </a:r>
          </a:p>
          <a:p>
            <a:pPr algn="just">
              <a:buFont typeface="Wingdings" panose="05000000000000000000" pitchFamily="2" charset="2"/>
              <a:buChar char="ü"/>
            </a:pPr>
            <a:r>
              <a:rPr lang="en-US" sz="1400" dirty="0">
                <a:solidFill>
                  <a:schemeClr val="tx1"/>
                </a:solidFill>
              </a:rPr>
              <a:t> We use label encoding to convert categorical features into continuous values.</a:t>
            </a:r>
          </a:p>
          <a:p>
            <a:pPr algn="just">
              <a:buFont typeface="Wingdings" panose="05000000000000000000" pitchFamily="2" charset="2"/>
              <a:buChar char="ü"/>
            </a:pPr>
            <a:r>
              <a:rPr lang="en-US" sz="1400" dirty="0">
                <a:solidFill>
                  <a:schemeClr val="tx1"/>
                </a:solidFill>
              </a:rPr>
              <a:t> </a:t>
            </a:r>
            <a:r>
              <a:rPr lang="en-US" sz="1400" b="1" dirty="0">
                <a:solidFill>
                  <a:schemeClr val="tx1"/>
                </a:solidFill>
              </a:rPr>
              <a:t>Splitting the data</a:t>
            </a:r>
            <a:r>
              <a:rPr lang="en-US" sz="1400" dirty="0">
                <a:solidFill>
                  <a:schemeClr val="tx1"/>
                </a:solidFill>
              </a:rPr>
              <a:t>:  Split the data into train and test data.</a:t>
            </a:r>
          </a:p>
          <a:p>
            <a:r>
              <a:rPr lang="en-US" sz="1400" dirty="0">
                <a:solidFill>
                  <a:schemeClr val="tx1"/>
                </a:solidFill>
              </a:rPr>
              <a:t>X_train, X_test, y_train, y_test  =  train_test_split(X,y,train_size = 0.7, test_size </a:t>
            </a:r>
            <a:r>
              <a:rPr lang="en-US" sz="1400" dirty="0"/>
              <a:t>= </a:t>
            </a:r>
            <a:r>
              <a:rPr lang="en-US" sz="1400" dirty="0">
                <a:solidFill>
                  <a:schemeClr val="tx1"/>
                </a:solidFill>
              </a:rPr>
              <a:t>0.3, random_state = 42)</a:t>
            </a:r>
            <a:endParaRPr lang="en-IN" sz="1400" dirty="0">
              <a:solidFill>
                <a:schemeClr val="tx1"/>
              </a:solidFill>
            </a:endParaRPr>
          </a:p>
        </p:txBody>
      </p:sp>
      <p:sp>
        <p:nvSpPr>
          <p:cNvPr id="4" name="Footer Placeholder 3"/>
          <p:cNvSpPr>
            <a:spLocks noGrp="1"/>
          </p:cNvSpPr>
          <p:nvPr>
            <p:ph type="ftr" sz="quarter" idx="11"/>
          </p:nvPr>
        </p:nvSpPr>
        <p:spPr/>
        <p:txBody>
          <a:bodyPr/>
          <a:lstStyle/>
          <a:p>
            <a:r>
              <a:rPr lang="en-IN" dirty="0"/>
              <a:t>Great Learning - PGDCSAI APR22 </a:t>
            </a:r>
          </a:p>
        </p:txBody>
      </p:sp>
      <p:sp>
        <p:nvSpPr>
          <p:cNvPr id="5" name="Slide Number Placeholder 4"/>
          <p:cNvSpPr>
            <a:spLocks noGrp="1"/>
          </p:cNvSpPr>
          <p:nvPr>
            <p:ph type="sldNum" sz="quarter" idx="12"/>
          </p:nvPr>
        </p:nvSpPr>
        <p:spPr/>
        <p:txBody>
          <a:bodyPr/>
          <a:lstStyle/>
          <a:p>
            <a:fld id="{7BCCD6A7-AF99-4254-8141-50A19C718CEE}" type="slidenum">
              <a:rPr lang="en-IN" smtClean="0"/>
              <a:t>9</a:t>
            </a:fld>
            <a:endParaRPr lang="en-IN" dirty="0"/>
          </a:p>
        </p:txBody>
      </p:sp>
    </p:spTree>
    <p:extLst>
      <p:ext uri="{BB962C8B-B14F-4D97-AF65-F5344CB8AC3E}">
        <p14:creationId xmlns:p14="http://schemas.microsoft.com/office/powerpoint/2010/main" val="1897639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1929</TotalTime>
  <Words>1733</Words>
  <Application>Microsoft Office PowerPoint</Application>
  <PresentationFormat>Widescreen</PresentationFormat>
  <Paragraphs>229</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Calibri Light</vt:lpstr>
      <vt:lpstr>Cambria Math</vt:lpstr>
      <vt:lpstr>Times New Roman</vt:lpstr>
      <vt:lpstr>Wingdings</vt:lpstr>
      <vt:lpstr>Retrospect</vt:lpstr>
      <vt:lpstr>Cost Prediction on Acquiring Customers</vt:lpstr>
      <vt:lpstr>Introduction</vt:lpstr>
      <vt:lpstr>Literature Review</vt:lpstr>
      <vt:lpstr>Data Set</vt:lpstr>
      <vt:lpstr>Exploratory Data Analysis (EDA)</vt:lpstr>
      <vt:lpstr>PowerPoint Presentation</vt:lpstr>
      <vt:lpstr>PowerPoint Presentation</vt:lpstr>
      <vt:lpstr>PowerPoint Presentation</vt:lpstr>
      <vt:lpstr>Data Pre-Processing</vt:lpstr>
      <vt:lpstr>Base Model</vt:lpstr>
      <vt:lpstr>Linear model</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ankita sharma</cp:lastModifiedBy>
  <cp:revision>66</cp:revision>
  <dcterms:created xsi:type="dcterms:W3CDTF">2022-11-24T17:01:10Z</dcterms:created>
  <dcterms:modified xsi:type="dcterms:W3CDTF">2023-05-28T03:32:48Z</dcterms:modified>
</cp:coreProperties>
</file>