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60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kil\OneDrive%20-%20University%20of%20Illinois%20at%20Chicago\uic\Spring%20Semester\IS\Miami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sentiment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Revenue</c:v>
          </c:tx>
          <c:spPr>
            <a:ln w="19050">
              <a:noFill/>
            </a:ln>
          </c:spPr>
          <c:xVal>
            <c:numRef>
              <c:f>Miami!$E$2:$E$146</c:f>
              <c:numCache>
                <c:formatCode>General</c:formatCode>
                <c:ptCount val="14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3</c:v>
                </c:pt>
                <c:pt idx="32">
                  <c:v>4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4</c:v>
                </c:pt>
                <c:pt idx="41">
                  <c:v>2</c:v>
                </c:pt>
                <c:pt idx="42">
                  <c:v>4</c:v>
                </c:pt>
                <c:pt idx="43">
                  <c:v>2</c:v>
                </c:pt>
                <c:pt idx="44">
                  <c:v>4</c:v>
                </c:pt>
                <c:pt idx="45">
                  <c:v>4</c:v>
                </c:pt>
                <c:pt idx="46">
                  <c:v>2</c:v>
                </c:pt>
                <c:pt idx="47">
                  <c:v>2</c:v>
                </c:pt>
                <c:pt idx="48">
                  <c:v>5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3</c:v>
                </c:pt>
                <c:pt idx="60">
                  <c:v>3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7">
                  <c:v>4</c:v>
                </c:pt>
                <c:pt idx="68">
                  <c:v>4</c:v>
                </c:pt>
                <c:pt idx="69">
                  <c:v>2</c:v>
                </c:pt>
                <c:pt idx="70">
                  <c:v>4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4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5</c:v>
                </c:pt>
                <c:pt idx="82">
                  <c:v>5</c:v>
                </c:pt>
                <c:pt idx="83">
                  <c:v>4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5</c:v>
                </c:pt>
                <c:pt idx="92">
                  <c:v>5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3</c:v>
                </c:pt>
                <c:pt idx="98">
                  <c:v>4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3</c:v>
                </c:pt>
                <c:pt idx="103">
                  <c:v>2</c:v>
                </c:pt>
                <c:pt idx="104">
                  <c:v>5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5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4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4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4</c:v>
                </c:pt>
                <c:pt idx="132">
                  <c:v>1</c:v>
                </c:pt>
                <c:pt idx="133">
                  <c:v>5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2</c:v>
                </c:pt>
                <c:pt idx="138">
                  <c:v>3</c:v>
                </c:pt>
                <c:pt idx="139">
                  <c:v>2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3</c:v>
                </c:pt>
                <c:pt idx="144">
                  <c:v>3</c:v>
                </c:pt>
              </c:numCache>
            </c:numRef>
          </c:xVal>
          <c:yVal>
            <c:numRef>
              <c:f>Miami!$Q$2:$Q$146</c:f>
              <c:numCache>
                <c:formatCode>General</c:formatCode>
                <c:ptCount val="145"/>
                <c:pt idx="0">
                  <c:v>9450</c:v>
                </c:pt>
                <c:pt idx="1">
                  <c:v>6500</c:v>
                </c:pt>
                <c:pt idx="2">
                  <c:v>17500</c:v>
                </c:pt>
                <c:pt idx="3">
                  <c:v>1000</c:v>
                </c:pt>
                <c:pt idx="4">
                  <c:v>19866</c:v>
                </c:pt>
                <c:pt idx="5">
                  <c:v>7128</c:v>
                </c:pt>
                <c:pt idx="6">
                  <c:v>1500</c:v>
                </c:pt>
                <c:pt idx="7">
                  <c:v>4750</c:v>
                </c:pt>
                <c:pt idx="8">
                  <c:v>3808</c:v>
                </c:pt>
                <c:pt idx="9">
                  <c:v>11500</c:v>
                </c:pt>
                <c:pt idx="10">
                  <c:v>2400</c:v>
                </c:pt>
                <c:pt idx="11">
                  <c:v>34560</c:v>
                </c:pt>
                <c:pt idx="12">
                  <c:v>10098</c:v>
                </c:pt>
                <c:pt idx="13">
                  <c:v>7000</c:v>
                </c:pt>
                <c:pt idx="14">
                  <c:v>16500</c:v>
                </c:pt>
                <c:pt idx="15">
                  <c:v>2475</c:v>
                </c:pt>
                <c:pt idx="16">
                  <c:v>75</c:v>
                </c:pt>
                <c:pt idx="17">
                  <c:v>32508</c:v>
                </c:pt>
                <c:pt idx="18">
                  <c:v>340</c:v>
                </c:pt>
                <c:pt idx="19">
                  <c:v>34650</c:v>
                </c:pt>
                <c:pt idx="20">
                  <c:v>52250</c:v>
                </c:pt>
                <c:pt idx="21">
                  <c:v>5940</c:v>
                </c:pt>
                <c:pt idx="22">
                  <c:v>5670</c:v>
                </c:pt>
                <c:pt idx="23">
                  <c:v>2380</c:v>
                </c:pt>
                <c:pt idx="24">
                  <c:v>6375</c:v>
                </c:pt>
                <c:pt idx="25">
                  <c:v>3520</c:v>
                </c:pt>
                <c:pt idx="26">
                  <c:v>1530</c:v>
                </c:pt>
                <c:pt idx="27">
                  <c:v>23760</c:v>
                </c:pt>
                <c:pt idx="28">
                  <c:v>8550</c:v>
                </c:pt>
                <c:pt idx="29">
                  <c:v>12800</c:v>
                </c:pt>
                <c:pt idx="30">
                  <c:v>12500</c:v>
                </c:pt>
                <c:pt idx="31">
                  <c:v>2940</c:v>
                </c:pt>
                <c:pt idx="32">
                  <c:v>4550</c:v>
                </c:pt>
                <c:pt idx="33">
                  <c:v>8160</c:v>
                </c:pt>
                <c:pt idx="34">
                  <c:v>1485</c:v>
                </c:pt>
                <c:pt idx="35">
                  <c:v>6120</c:v>
                </c:pt>
                <c:pt idx="36">
                  <c:v>5350</c:v>
                </c:pt>
                <c:pt idx="37">
                  <c:v>5830</c:v>
                </c:pt>
                <c:pt idx="38">
                  <c:v>17550</c:v>
                </c:pt>
                <c:pt idx="39">
                  <c:v>5555</c:v>
                </c:pt>
                <c:pt idx="40">
                  <c:v>14000</c:v>
                </c:pt>
                <c:pt idx="41">
                  <c:v>2295</c:v>
                </c:pt>
                <c:pt idx="42">
                  <c:v>1950</c:v>
                </c:pt>
                <c:pt idx="43">
                  <c:v>24765</c:v>
                </c:pt>
                <c:pt idx="44">
                  <c:v>3240</c:v>
                </c:pt>
                <c:pt idx="45">
                  <c:v>1755</c:v>
                </c:pt>
                <c:pt idx="46">
                  <c:v>4560</c:v>
                </c:pt>
                <c:pt idx="47">
                  <c:v>17100</c:v>
                </c:pt>
                <c:pt idx="48">
                  <c:v>6831</c:v>
                </c:pt>
                <c:pt idx="49">
                  <c:v>3471</c:v>
                </c:pt>
                <c:pt idx="50">
                  <c:v>2975</c:v>
                </c:pt>
                <c:pt idx="51">
                  <c:v>5805</c:v>
                </c:pt>
                <c:pt idx="52">
                  <c:v>1935</c:v>
                </c:pt>
                <c:pt idx="53">
                  <c:v>7095</c:v>
                </c:pt>
                <c:pt idx="54">
                  <c:v>210</c:v>
                </c:pt>
                <c:pt idx="55">
                  <c:v>7280</c:v>
                </c:pt>
                <c:pt idx="56">
                  <c:v>12000</c:v>
                </c:pt>
                <c:pt idx="57">
                  <c:v>420</c:v>
                </c:pt>
                <c:pt idx="58">
                  <c:v>5525</c:v>
                </c:pt>
                <c:pt idx="59">
                  <c:v>975</c:v>
                </c:pt>
                <c:pt idx="60">
                  <c:v>5015</c:v>
                </c:pt>
                <c:pt idx="61">
                  <c:v>935</c:v>
                </c:pt>
                <c:pt idx="62">
                  <c:v>11175</c:v>
                </c:pt>
                <c:pt idx="63">
                  <c:v>1445</c:v>
                </c:pt>
                <c:pt idx="64">
                  <c:v>790</c:v>
                </c:pt>
                <c:pt idx="65">
                  <c:v>15500</c:v>
                </c:pt>
                <c:pt idx="66">
                  <c:v>750</c:v>
                </c:pt>
                <c:pt idx="67">
                  <c:v>10000</c:v>
                </c:pt>
                <c:pt idx="68">
                  <c:v>9240</c:v>
                </c:pt>
                <c:pt idx="69">
                  <c:v>2142</c:v>
                </c:pt>
                <c:pt idx="70">
                  <c:v>6440</c:v>
                </c:pt>
                <c:pt idx="71">
                  <c:v>6069</c:v>
                </c:pt>
                <c:pt idx="72">
                  <c:v>2235</c:v>
                </c:pt>
                <c:pt idx="73">
                  <c:v>300</c:v>
                </c:pt>
                <c:pt idx="74">
                  <c:v>200</c:v>
                </c:pt>
                <c:pt idx="75">
                  <c:v>600</c:v>
                </c:pt>
                <c:pt idx="76">
                  <c:v>8256</c:v>
                </c:pt>
                <c:pt idx="77">
                  <c:v>7840</c:v>
                </c:pt>
                <c:pt idx="78">
                  <c:v>13000</c:v>
                </c:pt>
                <c:pt idx="79">
                  <c:v>114</c:v>
                </c:pt>
                <c:pt idx="80">
                  <c:v>568</c:v>
                </c:pt>
                <c:pt idx="81">
                  <c:v>4370</c:v>
                </c:pt>
                <c:pt idx="82">
                  <c:v>2210</c:v>
                </c:pt>
                <c:pt idx="83">
                  <c:v>4620</c:v>
                </c:pt>
                <c:pt idx="84">
                  <c:v>1875</c:v>
                </c:pt>
                <c:pt idx="85">
                  <c:v>2500</c:v>
                </c:pt>
                <c:pt idx="86">
                  <c:v>1161</c:v>
                </c:pt>
                <c:pt idx="87">
                  <c:v>5975</c:v>
                </c:pt>
                <c:pt idx="88">
                  <c:v>1490</c:v>
                </c:pt>
                <c:pt idx="89">
                  <c:v>3980</c:v>
                </c:pt>
                <c:pt idx="90">
                  <c:v>350</c:v>
                </c:pt>
                <c:pt idx="91">
                  <c:v>25500</c:v>
                </c:pt>
                <c:pt idx="92">
                  <c:v>11880</c:v>
                </c:pt>
                <c:pt idx="93">
                  <c:v>8750</c:v>
                </c:pt>
                <c:pt idx="94">
                  <c:v>31950</c:v>
                </c:pt>
                <c:pt idx="95">
                  <c:v>26700</c:v>
                </c:pt>
                <c:pt idx="96">
                  <c:v>1800</c:v>
                </c:pt>
                <c:pt idx="97">
                  <c:v>1614</c:v>
                </c:pt>
                <c:pt idx="98">
                  <c:v>6875</c:v>
                </c:pt>
                <c:pt idx="99">
                  <c:v>16830</c:v>
                </c:pt>
                <c:pt idx="100">
                  <c:v>200</c:v>
                </c:pt>
                <c:pt idx="101">
                  <c:v>4900</c:v>
                </c:pt>
                <c:pt idx="102">
                  <c:v>1500</c:v>
                </c:pt>
                <c:pt idx="103">
                  <c:v>10560</c:v>
                </c:pt>
                <c:pt idx="104">
                  <c:v>539</c:v>
                </c:pt>
                <c:pt idx="105">
                  <c:v>28600</c:v>
                </c:pt>
                <c:pt idx="106">
                  <c:v>105</c:v>
                </c:pt>
                <c:pt idx="107">
                  <c:v>3600</c:v>
                </c:pt>
                <c:pt idx="108">
                  <c:v>1045</c:v>
                </c:pt>
                <c:pt idx="109">
                  <c:v>2940</c:v>
                </c:pt>
                <c:pt idx="110">
                  <c:v>700</c:v>
                </c:pt>
                <c:pt idx="111">
                  <c:v>27965</c:v>
                </c:pt>
                <c:pt idx="112">
                  <c:v>952</c:v>
                </c:pt>
                <c:pt idx="113">
                  <c:v>10800</c:v>
                </c:pt>
                <c:pt idx="114">
                  <c:v>22428</c:v>
                </c:pt>
                <c:pt idx="115">
                  <c:v>5544</c:v>
                </c:pt>
                <c:pt idx="116">
                  <c:v>15000</c:v>
                </c:pt>
                <c:pt idx="117">
                  <c:v>1595</c:v>
                </c:pt>
                <c:pt idx="118">
                  <c:v>2990</c:v>
                </c:pt>
                <c:pt idx="119">
                  <c:v>5000</c:v>
                </c:pt>
                <c:pt idx="120">
                  <c:v>27000</c:v>
                </c:pt>
                <c:pt idx="121">
                  <c:v>3240</c:v>
                </c:pt>
                <c:pt idx="122">
                  <c:v>16900</c:v>
                </c:pt>
                <c:pt idx="123">
                  <c:v>11250</c:v>
                </c:pt>
                <c:pt idx="124">
                  <c:v>23940</c:v>
                </c:pt>
                <c:pt idx="125">
                  <c:v>14950</c:v>
                </c:pt>
                <c:pt idx="126">
                  <c:v>8825</c:v>
                </c:pt>
                <c:pt idx="127">
                  <c:v>8000</c:v>
                </c:pt>
                <c:pt idx="128">
                  <c:v>3000</c:v>
                </c:pt>
                <c:pt idx="129">
                  <c:v>3380</c:v>
                </c:pt>
                <c:pt idx="130">
                  <c:v>2700</c:v>
                </c:pt>
                <c:pt idx="131">
                  <c:v>1485</c:v>
                </c:pt>
                <c:pt idx="132">
                  <c:v>1377</c:v>
                </c:pt>
                <c:pt idx="133">
                  <c:v>4275</c:v>
                </c:pt>
                <c:pt idx="134">
                  <c:v>2970</c:v>
                </c:pt>
                <c:pt idx="135">
                  <c:v>2125</c:v>
                </c:pt>
                <c:pt idx="136">
                  <c:v>2000</c:v>
                </c:pt>
                <c:pt idx="137">
                  <c:v>2136</c:v>
                </c:pt>
                <c:pt idx="138">
                  <c:v>7125</c:v>
                </c:pt>
                <c:pt idx="139">
                  <c:v>6400</c:v>
                </c:pt>
                <c:pt idx="140">
                  <c:v>1320</c:v>
                </c:pt>
                <c:pt idx="141">
                  <c:v>3000</c:v>
                </c:pt>
                <c:pt idx="142">
                  <c:v>1200</c:v>
                </c:pt>
                <c:pt idx="143">
                  <c:v>5925</c:v>
                </c:pt>
                <c:pt idx="144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34-4D74-8DC6-E6177702D6DA}"/>
            </c:ext>
          </c:extLst>
        </c:ser>
        <c:ser>
          <c:idx val="1"/>
          <c:order val="1"/>
          <c:tx>
            <c:v>Predicted Revenue</c:v>
          </c:tx>
          <c:spPr>
            <a:ln w="19050">
              <a:noFill/>
            </a:ln>
          </c:spPr>
          <c:xVal>
            <c:numRef>
              <c:f>Miami!$E$2:$E$146</c:f>
              <c:numCache>
                <c:formatCode>General</c:formatCode>
                <c:ptCount val="14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3</c:v>
                </c:pt>
                <c:pt idx="32">
                  <c:v>4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4</c:v>
                </c:pt>
                <c:pt idx="41">
                  <c:v>2</c:v>
                </c:pt>
                <c:pt idx="42">
                  <c:v>4</c:v>
                </c:pt>
                <c:pt idx="43">
                  <c:v>2</c:v>
                </c:pt>
                <c:pt idx="44">
                  <c:v>4</c:v>
                </c:pt>
                <c:pt idx="45">
                  <c:v>4</c:v>
                </c:pt>
                <c:pt idx="46">
                  <c:v>2</c:v>
                </c:pt>
                <c:pt idx="47">
                  <c:v>2</c:v>
                </c:pt>
                <c:pt idx="48">
                  <c:v>5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3</c:v>
                </c:pt>
                <c:pt idx="60">
                  <c:v>3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7">
                  <c:v>4</c:v>
                </c:pt>
                <c:pt idx="68">
                  <c:v>4</c:v>
                </c:pt>
                <c:pt idx="69">
                  <c:v>2</c:v>
                </c:pt>
                <c:pt idx="70">
                  <c:v>4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4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5</c:v>
                </c:pt>
                <c:pt idx="82">
                  <c:v>5</c:v>
                </c:pt>
                <c:pt idx="83">
                  <c:v>4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5</c:v>
                </c:pt>
                <c:pt idx="92">
                  <c:v>5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3</c:v>
                </c:pt>
                <c:pt idx="98">
                  <c:v>4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3</c:v>
                </c:pt>
                <c:pt idx="103">
                  <c:v>2</c:v>
                </c:pt>
                <c:pt idx="104">
                  <c:v>5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5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4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4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4</c:v>
                </c:pt>
                <c:pt idx="132">
                  <c:v>1</c:v>
                </c:pt>
                <c:pt idx="133">
                  <c:v>5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2</c:v>
                </c:pt>
                <c:pt idx="138">
                  <c:v>3</c:v>
                </c:pt>
                <c:pt idx="139">
                  <c:v>2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3</c:v>
                </c:pt>
                <c:pt idx="144">
                  <c:v>3</c:v>
                </c:pt>
              </c:numCache>
            </c:numRef>
          </c:xVal>
          <c:yVal>
            <c:numRef>
              <c:f>'Multiple regression Analysis'!$B$35:$B$179</c:f>
              <c:numCache>
                <c:formatCode>General</c:formatCode>
                <c:ptCount val="145"/>
                <c:pt idx="0">
                  <c:v>17293.658901508294</c:v>
                </c:pt>
                <c:pt idx="1">
                  <c:v>5892.6344504207273</c:v>
                </c:pt>
                <c:pt idx="2">
                  <c:v>6289.1572664006871</c:v>
                </c:pt>
                <c:pt idx="3">
                  <c:v>11213.71593395217</c:v>
                </c:pt>
                <c:pt idx="4">
                  <c:v>8954.9703932472548</c:v>
                </c:pt>
                <c:pt idx="5">
                  <c:v>19234.521408047214</c:v>
                </c:pt>
                <c:pt idx="6">
                  <c:v>3672.1550063051595</c:v>
                </c:pt>
                <c:pt idx="7">
                  <c:v>10228.88879272532</c:v>
                </c:pt>
                <c:pt idx="8">
                  <c:v>10288.449151886147</c:v>
                </c:pt>
                <c:pt idx="9">
                  <c:v>13764.931287875046</c:v>
                </c:pt>
                <c:pt idx="10">
                  <c:v>14162.52026733089</c:v>
                </c:pt>
                <c:pt idx="11">
                  <c:v>11672.091157767532</c:v>
                </c:pt>
                <c:pt idx="12">
                  <c:v>22750.234626391539</c:v>
                </c:pt>
                <c:pt idx="13">
                  <c:v>7231.3859251799504</c:v>
                </c:pt>
                <c:pt idx="14">
                  <c:v>8463.7127405440351</c:v>
                </c:pt>
                <c:pt idx="15">
                  <c:v>665.95147570564245</c:v>
                </c:pt>
                <c:pt idx="16">
                  <c:v>1424.1704088868107</c:v>
                </c:pt>
                <c:pt idx="17">
                  <c:v>13457.388931705422</c:v>
                </c:pt>
                <c:pt idx="18">
                  <c:v>2052.3866306232221</c:v>
                </c:pt>
                <c:pt idx="19">
                  <c:v>7406.070151944321</c:v>
                </c:pt>
                <c:pt idx="20">
                  <c:v>13594.51716742427</c:v>
                </c:pt>
                <c:pt idx="21">
                  <c:v>5080.1580568629452</c:v>
                </c:pt>
                <c:pt idx="22">
                  <c:v>4077.513843396589</c:v>
                </c:pt>
                <c:pt idx="23">
                  <c:v>6699.62297009339</c:v>
                </c:pt>
                <c:pt idx="24">
                  <c:v>11140.708110431935</c:v>
                </c:pt>
                <c:pt idx="25">
                  <c:v>5721.0877493945736</c:v>
                </c:pt>
                <c:pt idx="26">
                  <c:v>2303.4699154003556</c:v>
                </c:pt>
                <c:pt idx="27">
                  <c:v>14053.875163323943</c:v>
                </c:pt>
                <c:pt idx="28">
                  <c:v>11873.950059445408</c:v>
                </c:pt>
                <c:pt idx="29">
                  <c:v>13717.589551134486</c:v>
                </c:pt>
                <c:pt idx="30">
                  <c:v>12852.235476723825</c:v>
                </c:pt>
                <c:pt idx="31">
                  <c:v>5906.4536850027189</c:v>
                </c:pt>
                <c:pt idx="32">
                  <c:v>8717.8437470707813</c:v>
                </c:pt>
                <c:pt idx="33">
                  <c:v>6956.0724139576896</c:v>
                </c:pt>
                <c:pt idx="34">
                  <c:v>5443.6992306429611</c:v>
                </c:pt>
                <c:pt idx="35">
                  <c:v>11018.500008145442</c:v>
                </c:pt>
                <c:pt idx="36">
                  <c:v>12061.613409583504</c:v>
                </c:pt>
                <c:pt idx="37">
                  <c:v>11568.785555364553</c:v>
                </c:pt>
                <c:pt idx="38">
                  <c:v>8213.6073047010032</c:v>
                </c:pt>
                <c:pt idx="39">
                  <c:v>10645.137649149128</c:v>
                </c:pt>
                <c:pt idx="40">
                  <c:v>7858.8413545490585</c:v>
                </c:pt>
                <c:pt idx="41">
                  <c:v>-257.27959094069411</c:v>
                </c:pt>
                <c:pt idx="42">
                  <c:v>2223.0530577213513</c:v>
                </c:pt>
                <c:pt idx="43">
                  <c:v>8850.1534450197487</c:v>
                </c:pt>
                <c:pt idx="44">
                  <c:v>7686.9146255914457</c:v>
                </c:pt>
                <c:pt idx="45">
                  <c:v>6616.9149504431734</c:v>
                </c:pt>
                <c:pt idx="46">
                  <c:v>6235.857084547215</c:v>
                </c:pt>
                <c:pt idx="47">
                  <c:v>9426.8272436190782</c:v>
                </c:pt>
                <c:pt idx="48">
                  <c:v>15662.519540122314</c:v>
                </c:pt>
                <c:pt idx="49">
                  <c:v>5292.9790171374407</c:v>
                </c:pt>
                <c:pt idx="50">
                  <c:v>5681.655995048869</c:v>
                </c:pt>
                <c:pt idx="51">
                  <c:v>5274.0370711828609</c:v>
                </c:pt>
                <c:pt idx="52">
                  <c:v>3043.8483494266475</c:v>
                </c:pt>
                <c:pt idx="53">
                  <c:v>3995.8951407583518</c:v>
                </c:pt>
                <c:pt idx="54">
                  <c:v>4226.7001387983519</c:v>
                </c:pt>
                <c:pt idx="55">
                  <c:v>12998.651190048678</c:v>
                </c:pt>
                <c:pt idx="56">
                  <c:v>9037.4335586466805</c:v>
                </c:pt>
                <c:pt idx="57">
                  <c:v>6250.0579189637665</c:v>
                </c:pt>
                <c:pt idx="58">
                  <c:v>6729.0101545063262</c:v>
                </c:pt>
                <c:pt idx="59">
                  <c:v>4982.1064616359063</c:v>
                </c:pt>
                <c:pt idx="60">
                  <c:v>4377.8251303955267</c:v>
                </c:pt>
                <c:pt idx="61">
                  <c:v>1397.8741928304337</c:v>
                </c:pt>
                <c:pt idx="62">
                  <c:v>2852.152438826216</c:v>
                </c:pt>
                <c:pt idx="63">
                  <c:v>8035.6552803750637</c:v>
                </c:pt>
                <c:pt idx="64">
                  <c:v>5386.8315923974014</c:v>
                </c:pt>
                <c:pt idx="65">
                  <c:v>10111.927930475033</c:v>
                </c:pt>
                <c:pt idx="66">
                  <c:v>4497.4584496767757</c:v>
                </c:pt>
                <c:pt idx="67">
                  <c:v>8190.7425040073831</c:v>
                </c:pt>
                <c:pt idx="68">
                  <c:v>4783.3817540368118</c:v>
                </c:pt>
                <c:pt idx="69">
                  <c:v>7072.1286411414949</c:v>
                </c:pt>
                <c:pt idx="70">
                  <c:v>6955.7578365450354</c:v>
                </c:pt>
                <c:pt idx="71">
                  <c:v>8345.9377782227693</c:v>
                </c:pt>
                <c:pt idx="72">
                  <c:v>1964.3575183331143</c:v>
                </c:pt>
                <c:pt idx="73">
                  <c:v>5431.3848948082705</c:v>
                </c:pt>
                <c:pt idx="74">
                  <c:v>10261.669142620465</c:v>
                </c:pt>
                <c:pt idx="75">
                  <c:v>8727.2404983695178</c:v>
                </c:pt>
                <c:pt idx="76">
                  <c:v>6064.9274920613516</c:v>
                </c:pt>
                <c:pt idx="77">
                  <c:v>5976.2743091466618</c:v>
                </c:pt>
                <c:pt idx="78">
                  <c:v>4130.1142991203669</c:v>
                </c:pt>
                <c:pt idx="79">
                  <c:v>3198.5060440916245</c:v>
                </c:pt>
                <c:pt idx="80">
                  <c:v>921.9322733733884</c:v>
                </c:pt>
                <c:pt idx="81">
                  <c:v>11758.869026953897</c:v>
                </c:pt>
                <c:pt idx="82">
                  <c:v>10637.249350896003</c:v>
                </c:pt>
                <c:pt idx="83">
                  <c:v>11142.408530660263</c:v>
                </c:pt>
                <c:pt idx="84">
                  <c:v>5604.7005152238662</c:v>
                </c:pt>
                <c:pt idx="85">
                  <c:v>5329.5577416143105</c:v>
                </c:pt>
                <c:pt idx="86">
                  <c:v>9581.8847725260493</c:v>
                </c:pt>
                <c:pt idx="87">
                  <c:v>5652.7558452713311</c:v>
                </c:pt>
                <c:pt idx="88">
                  <c:v>3862.6441538913123</c:v>
                </c:pt>
                <c:pt idx="89">
                  <c:v>5801.8198706832063</c:v>
                </c:pt>
                <c:pt idx="90">
                  <c:v>2301.6351520888488</c:v>
                </c:pt>
                <c:pt idx="91">
                  <c:v>11268.066661322038</c:v>
                </c:pt>
                <c:pt idx="92">
                  <c:v>11148.139958306274</c:v>
                </c:pt>
                <c:pt idx="93">
                  <c:v>11857.618485030758</c:v>
                </c:pt>
                <c:pt idx="94">
                  <c:v>19785.191529269196</c:v>
                </c:pt>
                <c:pt idx="95">
                  <c:v>12349.927369812593</c:v>
                </c:pt>
                <c:pt idx="96">
                  <c:v>8635.3577371214305</c:v>
                </c:pt>
                <c:pt idx="97">
                  <c:v>2095.1591567458818</c:v>
                </c:pt>
                <c:pt idx="98">
                  <c:v>8784.294573686213</c:v>
                </c:pt>
                <c:pt idx="99">
                  <c:v>9180.9614024880157</c:v>
                </c:pt>
                <c:pt idx="100">
                  <c:v>5197.0815913578581</c:v>
                </c:pt>
                <c:pt idx="101">
                  <c:v>12100.132931615022</c:v>
                </c:pt>
                <c:pt idx="102">
                  <c:v>7587.6764280349034</c:v>
                </c:pt>
                <c:pt idx="103">
                  <c:v>4594.6008612319347</c:v>
                </c:pt>
                <c:pt idx="104">
                  <c:v>6895.0792037105248</c:v>
                </c:pt>
                <c:pt idx="105">
                  <c:v>7690.6467689801138</c:v>
                </c:pt>
                <c:pt idx="106">
                  <c:v>3270.2139096504952</c:v>
                </c:pt>
                <c:pt idx="107">
                  <c:v>975.48254658679093</c:v>
                </c:pt>
                <c:pt idx="108">
                  <c:v>7660.675999644729</c:v>
                </c:pt>
                <c:pt idx="109">
                  <c:v>1592.716942751322</c:v>
                </c:pt>
                <c:pt idx="110">
                  <c:v>5063.6302464091077</c:v>
                </c:pt>
                <c:pt idx="111">
                  <c:v>15941.691833114399</c:v>
                </c:pt>
                <c:pt idx="112">
                  <c:v>3504.1109774935726</c:v>
                </c:pt>
                <c:pt idx="113">
                  <c:v>8449.0696450607793</c:v>
                </c:pt>
                <c:pt idx="114">
                  <c:v>9325.5345091866293</c:v>
                </c:pt>
                <c:pt idx="115">
                  <c:v>4146.3289071771496</c:v>
                </c:pt>
                <c:pt idx="116">
                  <c:v>10120.071190181561</c:v>
                </c:pt>
                <c:pt idx="117">
                  <c:v>9077.1958981017578</c:v>
                </c:pt>
                <c:pt idx="118">
                  <c:v>9958.2537515596978</c:v>
                </c:pt>
                <c:pt idx="119">
                  <c:v>4606.2070998037279</c:v>
                </c:pt>
                <c:pt idx="120">
                  <c:v>12803.44414744381</c:v>
                </c:pt>
                <c:pt idx="121">
                  <c:v>12833.179427929155</c:v>
                </c:pt>
                <c:pt idx="122">
                  <c:v>13915.790789251823</c:v>
                </c:pt>
                <c:pt idx="123">
                  <c:v>7057.7746106688328</c:v>
                </c:pt>
                <c:pt idx="124">
                  <c:v>11706.45691088029</c:v>
                </c:pt>
                <c:pt idx="125">
                  <c:v>10136.305783001992</c:v>
                </c:pt>
                <c:pt idx="126">
                  <c:v>9942.6867941656383</c:v>
                </c:pt>
                <c:pt idx="127">
                  <c:v>10134.376334926064</c:v>
                </c:pt>
                <c:pt idx="128">
                  <c:v>7857.5659211773946</c:v>
                </c:pt>
                <c:pt idx="129">
                  <c:v>-319.25351632130946</c:v>
                </c:pt>
                <c:pt idx="130">
                  <c:v>2777.9208542214456</c:v>
                </c:pt>
                <c:pt idx="131">
                  <c:v>5612.3333142091442</c:v>
                </c:pt>
                <c:pt idx="132">
                  <c:v>3583.3533658952783</c:v>
                </c:pt>
                <c:pt idx="133">
                  <c:v>6359.2593299224036</c:v>
                </c:pt>
                <c:pt idx="134">
                  <c:v>8745.2467913398959</c:v>
                </c:pt>
                <c:pt idx="135">
                  <c:v>3805.9049134073375</c:v>
                </c:pt>
                <c:pt idx="136">
                  <c:v>4680.4094820448336</c:v>
                </c:pt>
                <c:pt idx="137">
                  <c:v>2988.7552967714601</c:v>
                </c:pt>
                <c:pt idx="138">
                  <c:v>6465.7323658371051</c:v>
                </c:pt>
                <c:pt idx="139">
                  <c:v>19037.435395326498</c:v>
                </c:pt>
                <c:pt idx="140">
                  <c:v>4403.1204163534221</c:v>
                </c:pt>
                <c:pt idx="141">
                  <c:v>4994.3363593373697</c:v>
                </c:pt>
                <c:pt idx="142">
                  <c:v>1498.6428865095806</c:v>
                </c:pt>
                <c:pt idx="143">
                  <c:v>7189.2559556992674</c:v>
                </c:pt>
                <c:pt idx="144">
                  <c:v>4849.6303113794529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34-4D74-8DC6-E6177702D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6081048"/>
        <c:axId val="796081704"/>
      </c:scatterChart>
      <c:valAx>
        <c:axId val="796081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sentiment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6081704"/>
        <c:crosses val="autoZero"/>
        <c:crossBetween val="midCat"/>
      </c:valAx>
      <c:valAx>
        <c:axId val="796081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Revenue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6081048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7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76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88ED-769B-4090-88CB-D4907A2A21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331E91-BB4B-4CDA-9F58-F0C92F8F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57EAD-C288-40F9-9D7D-F23CE3352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en-US" sz="4400" dirty="0"/>
              <a:t>		Data driven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96F9-588E-4F34-9941-6C800BA2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543" y="5971545"/>
            <a:ext cx="8915399" cy="50718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												</a:t>
            </a:r>
          </a:p>
          <a:p>
            <a:r>
              <a:rPr lang="en-US" b="1" dirty="0"/>
              <a:t>													</a:t>
            </a:r>
            <a:r>
              <a:rPr lang="en-US" sz="7000" b="1" dirty="0"/>
              <a:t>Made by: Ankil Mehta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B28037-CFCA-4D44-A31D-D840B6A7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5" y="263817"/>
            <a:ext cx="6457071" cy="49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E116-AFB9-4DB1-B643-5E497B8A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E41A-3868-4F8A-AA87-71D7A8B3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7668"/>
            <a:ext cx="8915400" cy="3777622"/>
          </a:xfrm>
        </p:spPr>
        <p:txBody>
          <a:bodyPr/>
          <a:lstStyle/>
          <a:p>
            <a:r>
              <a:rPr lang="en-US" b="1" dirty="0"/>
              <a:t>Online platform - </a:t>
            </a:r>
            <a:r>
              <a:rPr lang="en-US" sz="1600" dirty="0"/>
              <a:t>Two-sided online platform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Business Model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Airbnb earns: Commission based from traveler (~3%) and Hosts(6 -12%) after every booking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Expenses Airbnb incurs: Maintenance of a site </a:t>
            </a:r>
          </a:p>
          <a:p>
            <a:endParaRPr lang="en-US" dirty="0"/>
          </a:p>
          <a:p>
            <a:r>
              <a:rPr lang="en-US" b="1" dirty="0"/>
              <a:t>Value Proposition </a:t>
            </a:r>
            <a:r>
              <a:rPr lang="en-US" dirty="0"/>
              <a:t>- </a:t>
            </a:r>
            <a:r>
              <a:rPr lang="en-US" sz="1600" dirty="0"/>
              <a:t> provides host protection insurance, as well as a rating and review system that builds trust within the community of users and continue to use the platform</a:t>
            </a:r>
          </a:p>
        </p:txBody>
      </p:sp>
    </p:spTree>
    <p:extLst>
      <p:ext uri="{BB962C8B-B14F-4D97-AF65-F5344CB8AC3E}">
        <p14:creationId xmlns:p14="http://schemas.microsoft.com/office/powerpoint/2010/main" val="21790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C48C-921B-456F-9CD3-5379FA15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Airbnb’s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3915-71C3-4DD3-857C-D65B2697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2133600"/>
            <a:ext cx="1098777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Travelers</a:t>
            </a:r>
          </a:p>
          <a:p>
            <a:r>
              <a:rPr lang="en-US" dirty="0"/>
              <a:t>People who likes to travel more, spend less on stay, </a:t>
            </a:r>
          </a:p>
          <a:p>
            <a:r>
              <a:rPr lang="en-US" dirty="0"/>
              <a:t>Age Group 25 - 50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</a:t>
            </a:r>
            <a:r>
              <a:rPr lang="en-US" b="1" dirty="0"/>
              <a:t>Hosts</a:t>
            </a:r>
          </a:p>
          <a:p>
            <a:r>
              <a:rPr lang="en-US" dirty="0"/>
              <a:t>People who don’t want to keep their extra space or a property to get wasted, instead generate some income out of unused space.</a:t>
            </a:r>
          </a:p>
          <a:p>
            <a:r>
              <a:rPr lang="en-US" dirty="0"/>
              <a:t>Age Group 35 - 60</a:t>
            </a:r>
          </a:p>
        </p:txBody>
      </p:sp>
    </p:spTree>
    <p:extLst>
      <p:ext uri="{BB962C8B-B14F-4D97-AF65-F5344CB8AC3E}">
        <p14:creationId xmlns:p14="http://schemas.microsoft.com/office/powerpoint/2010/main" val="190234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5EC9-AE8D-4D7F-AEA6-A487C5D4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affecting the likelihood of property to be rented and generate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F871-BB45-4B74-8146-D3BF339D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Pricing</a:t>
            </a:r>
          </a:p>
          <a:p>
            <a:r>
              <a:rPr lang="en-US" dirty="0"/>
              <a:t>Ratings &amp; reviews – safety measure</a:t>
            </a:r>
          </a:p>
          <a:p>
            <a:r>
              <a:rPr lang="en-US" dirty="0"/>
              <a:t>Number of times a property is added to saved list</a:t>
            </a:r>
          </a:p>
          <a:p>
            <a:r>
              <a:rPr lang="en-US" dirty="0"/>
              <a:t>Number of Bedrooms and Bathrooms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Season/Big event happening nearby</a:t>
            </a:r>
          </a:p>
          <a:p>
            <a:r>
              <a:rPr lang="en-US" dirty="0"/>
              <a:t>Good quality pictures of the property on Airbnb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3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27CB-B5CC-450A-80C9-01B90815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	Calculation of potential revenue generation 	of a property - 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2E1E-4B56-497A-A805-ECD18916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Revenue generated = </a:t>
            </a:r>
          </a:p>
          <a:p>
            <a:pPr marL="0" indent="0">
              <a:buNone/>
            </a:pPr>
            <a:r>
              <a:rPr lang="en-US" dirty="0"/>
              <a:t>      Price per unit bedroom * Number of bedrooms * minimum days of stay *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ighlight>
                  <a:srgbClr val="C0C0C0"/>
                </a:highlight>
              </a:rPr>
              <a:t>Number of times property gets rented</a:t>
            </a:r>
          </a:p>
          <a:p>
            <a:r>
              <a:rPr lang="en-US" u="sng" dirty="0"/>
              <a:t>Calculation for number of times property gets rented:</a:t>
            </a:r>
          </a:p>
          <a:p>
            <a:pPr marL="0" indent="0">
              <a:buNone/>
            </a:pPr>
            <a:r>
              <a:rPr lang="en-US" dirty="0"/>
              <a:t>      Let’s say UPrice = 78 |	No of bedroom = 1  |  Minimum stay = 6 </a:t>
            </a:r>
          </a:p>
          <a:p>
            <a:pPr marL="0" indent="0">
              <a:buNone/>
            </a:pPr>
            <a:r>
              <a:rPr lang="en-US" dirty="0"/>
              <a:t>      If property was rented for whole month, Maximum number of times a             	 	property gets rented = 30/6 =  5 times / months</a:t>
            </a:r>
          </a:p>
          <a:p>
            <a:r>
              <a:rPr lang="en-US" b="1" dirty="0"/>
              <a:t>Assumption: </a:t>
            </a:r>
            <a:r>
              <a:rPr lang="en-US" dirty="0"/>
              <a:t>After considering all the criteria, let’s say</a:t>
            </a:r>
            <a:r>
              <a:rPr lang="en-US" b="1" dirty="0"/>
              <a:t> </a:t>
            </a:r>
            <a:r>
              <a:rPr lang="en-US" dirty="0"/>
              <a:t>likelihood of property getting rented = 40%</a:t>
            </a:r>
          </a:p>
          <a:p>
            <a:r>
              <a:rPr lang="en-US" dirty="0"/>
              <a:t>Therefore, the number of times property gets rented: 40/100 *5 = </a:t>
            </a:r>
            <a:r>
              <a:rPr lang="en-US" dirty="0">
                <a:highlight>
                  <a:srgbClr val="C0C0C0"/>
                </a:highlight>
              </a:rPr>
              <a:t>2</a:t>
            </a:r>
            <a:r>
              <a:rPr lang="en-US" dirty="0"/>
              <a:t> </a:t>
            </a:r>
          </a:p>
          <a:p>
            <a:r>
              <a:rPr lang="en-US" b="1" dirty="0"/>
              <a:t>Revenue generated </a:t>
            </a:r>
            <a:r>
              <a:rPr lang="en-US" dirty="0"/>
              <a:t>= 78 * 1 *6 *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= $936 / month</a:t>
            </a:r>
          </a:p>
        </p:txBody>
      </p:sp>
    </p:spTree>
    <p:extLst>
      <p:ext uri="{BB962C8B-B14F-4D97-AF65-F5344CB8AC3E}">
        <p14:creationId xmlns:p14="http://schemas.microsoft.com/office/powerpoint/2010/main" val="35438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493C-0B69-48EE-9528-CB248379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40" y="151083"/>
            <a:ext cx="9861342" cy="1485988"/>
          </a:xfrm>
        </p:spPr>
        <p:txBody>
          <a:bodyPr>
            <a:normAutofit fontScale="90000"/>
          </a:bodyPr>
          <a:lstStyle/>
          <a:p>
            <a:r>
              <a:rPr lang="en-US" dirty="0"/>
              <a:t>3. How does a review's sentiment affect a property's potential to be rented on Airbnb 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Multiple regression Analysis – using given data</a:t>
            </a:r>
            <a:br>
              <a:rPr lang="en-US" sz="2700" dirty="0"/>
            </a:br>
            <a:endParaRPr lang="en-US" sz="1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500E7-6283-4E44-B2E4-762180106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1" y="4090376"/>
            <a:ext cx="5605602" cy="25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D2B9C-6197-4BF1-8543-CA421271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7" y="2686811"/>
            <a:ext cx="4731024" cy="12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DA628A-D2B2-4C0D-B325-98920A91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96281"/>
              </p:ext>
            </p:extLst>
          </p:nvPr>
        </p:nvGraphicFramePr>
        <p:xfrm>
          <a:off x="7726018" y="1727969"/>
          <a:ext cx="4358577" cy="237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B85FE71-1F5E-456F-AABB-DA88B33D934A}"/>
              </a:ext>
            </a:extLst>
          </p:cNvPr>
          <p:cNvSpPr/>
          <p:nvPr/>
        </p:nvSpPr>
        <p:spPr>
          <a:xfrm>
            <a:off x="252486" y="2192472"/>
            <a:ext cx="8612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C0C0C0"/>
                </a:highlight>
              </a:rPr>
              <a:t>Dependent Variable(Revenue) = </a:t>
            </a:r>
            <a:r>
              <a:rPr lang="en-US" sz="1600" dirty="0" err="1">
                <a:highlight>
                  <a:srgbClr val="C0C0C0"/>
                </a:highlight>
              </a:rPr>
              <a:t>UPrice</a:t>
            </a:r>
            <a:r>
              <a:rPr lang="en-US" sz="1600" dirty="0">
                <a:highlight>
                  <a:srgbClr val="C0C0C0"/>
                </a:highlight>
              </a:rPr>
              <a:t> * Minimum_Stay * Bedroom * Review</a:t>
            </a:r>
          </a:p>
        </p:txBody>
      </p:sp>
    </p:spTree>
    <p:extLst>
      <p:ext uri="{BB962C8B-B14F-4D97-AF65-F5344CB8AC3E}">
        <p14:creationId xmlns:p14="http://schemas.microsoft.com/office/powerpoint/2010/main" val="41929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7B6B-4E0D-449B-BAFE-73D4128A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812" y="0"/>
            <a:ext cx="8911687" cy="1095032"/>
          </a:xfrm>
        </p:spPr>
        <p:txBody>
          <a:bodyPr>
            <a:normAutofit fontScale="90000"/>
          </a:bodyPr>
          <a:lstStyle/>
          <a:p>
            <a:r>
              <a:rPr lang="en-US" dirty="0"/>
              <a:t>3. How does a review's sentiment affect a property's potential to be rented on Airbnb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C59289-787F-4CC5-80AA-CAC00F083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70631"/>
              </p:ext>
            </p:extLst>
          </p:nvPr>
        </p:nvGraphicFramePr>
        <p:xfrm>
          <a:off x="291548" y="2067339"/>
          <a:ext cx="11754678" cy="4524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130">
                  <a:extLst>
                    <a:ext uri="{9D8B030D-6E8A-4147-A177-3AD203B41FA5}">
                      <a16:colId xmlns:a16="http://schemas.microsoft.com/office/drawing/2014/main" val="3399476563"/>
                    </a:ext>
                  </a:extLst>
                </a:gridCol>
                <a:gridCol w="3026130">
                  <a:extLst>
                    <a:ext uri="{9D8B030D-6E8A-4147-A177-3AD203B41FA5}">
                      <a16:colId xmlns:a16="http://schemas.microsoft.com/office/drawing/2014/main" val="549398877"/>
                    </a:ext>
                  </a:extLst>
                </a:gridCol>
                <a:gridCol w="3026130">
                  <a:extLst>
                    <a:ext uri="{9D8B030D-6E8A-4147-A177-3AD203B41FA5}">
                      <a16:colId xmlns:a16="http://schemas.microsoft.com/office/drawing/2014/main" val="3040233932"/>
                    </a:ext>
                  </a:extLst>
                </a:gridCol>
                <a:gridCol w="2676288">
                  <a:extLst>
                    <a:ext uri="{9D8B030D-6E8A-4147-A177-3AD203B41FA5}">
                      <a16:colId xmlns:a16="http://schemas.microsoft.com/office/drawing/2014/main" val="3494283575"/>
                    </a:ext>
                  </a:extLst>
                </a:gridCol>
              </a:tblGrid>
              <a:tr h="698390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Sentiments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Ratings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Comments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204091664"/>
                  </a:ext>
                </a:extLst>
              </a:tr>
              <a:tr h="1063487">
                <a:tc>
                  <a:txBody>
                    <a:bodyPr/>
                    <a:lstStyle/>
                    <a:p>
                      <a:r>
                        <a:rPr lang="en-US" dirty="0"/>
                        <a:t> 72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Negative reviews.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Number of visitors are more than 72 &amp; reviews were given who were not satisfied.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Has Potential to improve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19053365"/>
                  </a:ext>
                </a:extLst>
              </a:tr>
              <a:tr h="504421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Positive reviews.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Property is overall good 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96694306"/>
                  </a:ext>
                </a:extLst>
              </a:tr>
              <a:tr h="518432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Mixed reviews for the property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584508753"/>
                  </a:ext>
                </a:extLst>
              </a:tr>
              <a:tr h="1063487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Less number of people have visited this property.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Positive feedback received among them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/>
                        <a:t>Therefore, Recently listed. 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451318116"/>
                  </a:ext>
                </a:extLst>
              </a:tr>
              <a:tr h="67676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Less visited property, low Sentiments and ratings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Therefore Not a good property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8921537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CB856A8-397A-4325-BAE6-D9A583C01E96}"/>
              </a:ext>
            </a:extLst>
          </p:cNvPr>
          <p:cNvSpPr/>
          <p:nvPr/>
        </p:nvSpPr>
        <p:spPr>
          <a:xfrm>
            <a:off x="734633" y="1095032"/>
            <a:ext cx="10722734" cy="88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Although Sentiment is significant attribute for potential revenue generation but you cannot rely only on this sentiment scores. </a:t>
            </a:r>
          </a:p>
        </p:txBody>
      </p:sp>
    </p:spTree>
    <p:extLst>
      <p:ext uri="{BB962C8B-B14F-4D97-AF65-F5344CB8AC3E}">
        <p14:creationId xmlns:p14="http://schemas.microsoft.com/office/powerpoint/2010/main" val="2806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4F8D-FA1F-4840-8443-DB205FED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key drivers of Airbnb property revenues in Miami and Paris?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1AFA-243B-43B7-B0F0-C56E6892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2133600"/>
            <a:ext cx="11054446" cy="4724400"/>
          </a:xfrm>
        </p:spPr>
        <p:txBody>
          <a:bodyPr>
            <a:normAutofit fontScale="92500" lnSpcReduction="10000"/>
          </a:bodyPr>
          <a:lstStyle/>
          <a:p>
            <a:pPr marL="2286000" lvl="5" indent="0">
              <a:buNone/>
            </a:pPr>
            <a:r>
              <a:rPr lang="en-US" sz="1600" dirty="0"/>
              <a:t>Miami	</a:t>
            </a:r>
            <a:r>
              <a:rPr lang="en-US" dirty="0"/>
              <a:t>											</a:t>
            </a:r>
            <a:r>
              <a:rPr lang="en-US" sz="1600" dirty="0"/>
              <a:t>Paris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700" b="1" dirty="0"/>
              <a:t>Along with the highlighted attributes, there are other parameters which affects the revenue of a property:</a:t>
            </a:r>
          </a:p>
          <a:p>
            <a:r>
              <a:rPr lang="en-US" dirty="0"/>
              <a:t>Property value of the area/city</a:t>
            </a:r>
          </a:p>
          <a:p>
            <a:r>
              <a:rPr lang="en-US" dirty="0"/>
              <a:t>Season / Nearby any events occurring </a:t>
            </a:r>
          </a:p>
          <a:p>
            <a:r>
              <a:rPr lang="en-US" dirty="0"/>
              <a:t>Number of tourist places in and nearby cities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F8F49-BD1A-464F-8D3E-9ED75B87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80" y="2560319"/>
            <a:ext cx="5473554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065B9-DB4C-47AC-AC51-881B86A6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560319"/>
            <a:ext cx="5236334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7FE6-163D-4866-AC5A-E67E86A7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43" y="51809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will you optimize Airbnb property revenues in Miami and Paris? Are your strategies different or same in the two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C0F-5394-4839-A2DA-794D9D73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99" y="2456268"/>
            <a:ext cx="8915400" cy="3777622"/>
          </a:xfrm>
        </p:spPr>
        <p:txBody>
          <a:bodyPr/>
          <a:lstStyle/>
          <a:p>
            <a:r>
              <a:rPr lang="en-US" dirty="0"/>
              <a:t>Focus on significant factors ,found in each Regression analysis</a:t>
            </a:r>
          </a:p>
          <a:p>
            <a:r>
              <a:rPr lang="en-US" dirty="0"/>
              <a:t>Provide rankings of the property</a:t>
            </a:r>
          </a:p>
          <a:p>
            <a:r>
              <a:rPr lang="en-US" dirty="0"/>
              <a:t>Use sentiment analysis and find in which categories a property needs to improve – hospitality , maintenance, price</a:t>
            </a:r>
          </a:p>
          <a:p>
            <a:r>
              <a:rPr lang="en-US" dirty="0"/>
              <a:t>Price based on areas, events, season, weekdays and weekends</a:t>
            </a:r>
          </a:p>
          <a:p>
            <a:endParaRPr lang="en-US" dirty="0"/>
          </a:p>
          <a:p>
            <a:r>
              <a:rPr lang="en-US" dirty="0"/>
              <a:t>Strategies will be different for different cities but approach will be the same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8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426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Data driven strategy</vt:lpstr>
      <vt:lpstr>Summary</vt:lpstr>
      <vt:lpstr>Airbnb’s Customers</vt:lpstr>
      <vt:lpstr>Factors affecting the likelihood of property to be rented and generate revenue</vt:lpstr>
      <vt:lpstr> Calculation of potential revenue generation  of a property - Monthly</vt:lpstr>
      <vt:lpstr>3. How does a review's sentiment affect a property's potential to be rented on Airbnb   Multiple regression Analysis – using given data </vt:lpstr>
      <vt:lpstr>3. How does a review's sentiment affect a property's potential to be rented on Airbnb</vt:lpstr>
      <vt:lpstr>What are the key drivers of Airbnb property revenues in Miami and Paris?</vt:lpstr>
      <vt:lpstr>How will you optimize Airbnb property revenues in Miami and Paris? Are your strategies different or same in the two cities?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Mehta, Ankil G</dc:creator>
  <cp:lastModifiedBy>Ankil Mehta</cp:lastModifiedBy>
  <cp:revision>29</cp:revision>
  <dcterms:created xsi:type="dcterms:W3CDTF">2019-02-28T02:19:12Z</dcterms:created>
  <dcterms:modified xsi:type="dcterms:W3CDTF">2019-03-01T06:20:40Z</dcterms:modified>
</cp:coreProperties>
</file>