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kil\Udacity\SQL\SQL_Project\ankil_queries_outpu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kil\Udacity\SQL\SQL_Project\ankil_queries_outpu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kil\Udacity\SQL\SQL_Project\ankil_queries_outpu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nkil\Udacity\SQL\SQL_Project\ankil_queries_outpu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[ankil_queries_output.xlsx]Query3 -count by categories!PivotTable7</c:name>
    <c:fmtId val="3"/>
  </c:pivotSource>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a:t>Count by categories</a:t>
            </a:r>
          </a:p>
        </c:rich>
      </c:tx>
      <c:layout>
        <c:manualLayout>
          <c:xMode val="edge"/>
          <c:yMode val="edge"/>
          <c:x val="0.41721663812476556"/>
          <c:y val="1.747720051027921E-2"/>
        </c:manualLayout>
      </c:layout>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'Query3 -count by categories'!$B$3</c:f>
              <c:strCache>
                <c:ptCount val="1"/>
                <c:pt idx="0">
                  <c:v>Total</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'Query3 -count by categories'!$A$4:$A$9</c:f>
              <c:strCache>
                <c:ptCount val="6"/>
                <c:pt idx="0">
                  <c:v>Animation</c:v>
                </c:pt>
                <c:pt idx="1">
                  <c:v>Children</c:v>
                </c:pt>
                <c:pt idx="2">
                  <c:v>Classics</c:v>
                </c:pt>
                <c:pt idx="3">
                  <c:v>Comedy</c:v>
                </c:pt>
                <c:pt idx="4">
                  <c:v>Family</c:v>
                </c:pt>
                <c:pt idx="5">
                  <c:v>Music</c:v>
                </c:pt>
              </c:strCache>
            </c:strRef>
          </c:cat>
          <c:val>
            <c:numRef>
              <c:f>'Query3 -count by categories'!$B$4:$B$9</c:f>
              <c:numCache>
                <c:formatCode>General</c:formatCode>
                <c:ptCount val="6"/>
                <c:pt idx="0">
                  <c:v>66</c:v>
                </c:pt>
                <c:pt idx="1">
                  <c:v>60</c:v>
                </c:pt>
                <c:pt idx="2">
                  <c:v>57</c:v>
                </c:pt>
                <c:pt idx="3">
                  <c:v>58</c:v>
                </c:pt>
                <c:pt idx="4">
                  <c:v>69</c:v>
                </c:pt>
                <c:pt idx="5">
                  <c:v>51</c:v>
                </c:pt>
              </c:numCache>
            </c:numRef>
          </c:val>
          <c:extLst>
            <c:ext xmlns:c16="http://schemas.microsoft.com/office/drawing/2014/chart" uri="{C3380CC4-5D6E-409C-BE32-E72D297353CC}">
              <c16:uniqueId val="{00000000-BF7F-40B1-8038-5CB42B63F806}"/>
            </c:ext>
          </c:extLst>
        </c:ser>
        <c:dLbls>
          <c:dLblPos val="inEnd"/>
          <c:showLegendKey val="0"/>
          <c:showVal val="1"/>
          <c:showCatName val="0"/>
          <c:showSerName val="0"/>
          <c:showPercent val="0"/>
          <c:showBubbleSize val="0"/>
        </c:dLbls>
        <c:gapWidth val="41"/>
        <c:axId val="855505280"/>
        <c:axId val="855502328"/>
      </c:barChart>
      <c:catAx>
        <c:axId val="855505280"/>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dirty="0"/>
                  <a:t>Family-friendly categories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effectLst/>
                <a:latin typeface="+mn-lt"/>
                <a:ea typeface="+mn-ea"/>
                <a:cs typeface="+mn-cs"/>
              </a:defRPr>
            </a:pPr>
            <a:endParaRPr lang="en-US"/>
          </a:p>
        </c:txPr>
        <c:crossAx val="855502328"/>
        <c:crosses val="autoZero"/>
        <c:auto val="1"/>
        <c:lblAlgn val="ctr"/>
        <c:lblOffset val="100"/>
        <c:noMultiLvlLbl val="0"/>
      </c:catAx>
      <c:valAx>
        <c:axId val="855502328"/>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dirty="0"/>
                  <a:t>No. of movies </a:t>
                </a:r>
                <a:r>
                  <a:rPr lang="en-US" baseline="0" dirty="0"/>
                  <a:t> count in each category</a:t>
                </a:r>
                <a:endParaRPr lang="en-US" dirty="0"/>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855505280"/>
        <c:crosses val="autoZero"/>
        <c:crossBetween val="between"/>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[ankil_queries_output.xlsx]Quer4 - comparision by stores!PivotTable10</c:name>
    <c:fmtId val="5"/>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'Quer4 - comparision by stores'!$B$3:$B$4</c:f>
              <c:strCache>
                <c:ptCount val="1"/>
                <c:pt idx="0">
                  <c:v>Store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'Quer4 - comparision by stores'!$A$5:$A$10</c:f>
              <c:strCache>
                <c:ptCount val="5"/>
                <c:pt idx="0">
                  <c:v>Feb</c:v>
                </c:pt>
                <c:pt idx="1">
                  <c:v>May</c:v>
                </c:pt>
                <c:pt idx="2">
                  <c:v>Jun</c:v>
                </c:pt>
                <c:pt idx="3">
                  <c:v>Jul</c:v>
                </c:pt>
                <c:pt idx="4">
                  <c:v>Aug</c:v>
                </c:pt>
              </c:strCache>
            </c:strRef>
          </c:cat>
          <c:val>
            <c:numRef>
              <c:f>'Quer4 - comparision by stores'!$B$5:$B$10</c:f>
              <c:numCache>
                <c:formatCode>General</c:formatCode>
                <c:ptCount val="5"/>
                <c:pt idx="0">
                  <c:v>92</c:v>
                </c:pt>
                <c:pt idx="1">
                  <c:v>575</c:v>
                </c:pt>
                <c:pt idx="2">
                  <c:v>1121</c:v>
                </c:pt>
                <c:pt idx="3">
                  <c:v>3334</c:v>
                </c:pt>
                <c:pt idx="4">
                  <c:v>2801</c:v>
                </c:pt>
              </c:numCache>
            </c:numRef>
          </c:val>
          <c:extLst>
            <c:ext xmlns:c16="http://schemas.microsoft.com/office/drawing/2014/chart" uri="{C3380CC4-5D6E-409C-BE32-E72D297353CC}">
              <c16:uniqueId val="{00000000-799F-418C-AD61-FF3B1B522DF9}"/>
            </c:ext>
          </c:extLst>
        </c:ser>
        <c:ser>
          <c:idx val="1"/>
          <c:order val="1"/>
          <c:tx>
            <c:strRef>
              <c:f>'Quer4 - comparision by stores'!$C$3:$C$4</c:f>
              <c:strCache>
                <c:ptCount val="1"/>
                <c:pt idx="0">
                  <c:v>Store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'Quer4 - comparision by stores'!$A$5:$A$10</c:f>
              <c:strCache>
                <c:ptCount val="5"/>
                <c:pt idx="0">
                  <c:v>Feb</c:v>
                </c:pt>
                <c:pt idx="1">
                  <c:v>May</c:v>
                </c:pt>
                <c:pt idx="2">
                  <c:v>Jun</c:v>
                </c:pt>
                <c:pt idx="3">
                  <c:v>Jul</c:v>
                </c:pt>
                <c:pt idx="4">
                  <c:v>Aug</c:v>
                </c:pt>
              </c:strCache>
            </c:strRef>
          </c:cat>
          <c:val>
            <c:numRef>
              <c:f>'Quer4 - comparision by stores'!$C$5:$C$10</c:f>
              <c:numCache>
                <c:formatCode>General</c:formatCode>
                <c:ptCount val="5"/>
                <c:pt idx="0">
                  <c:v>90</c:v>
                </c:pt>
                <c:pt idx="1">
                  <c:v>581</c:v>
                </c:pt>
                <c:pt idx="2">
                  <c:v>1190</c:v>
                </c:pt>
                <c:pt idx="3">
                  <c:v>3375</c:v>
                </c:pt>
                <c:pt idx="4">
                  <c:v>2885</c:v>
                </c:pt>
              </c:numCache>
            </c:numRef>
          </c:val>
          <c:extLst>
            <c:ext xmlns:c16="http://schemas.microsoft.com/office/drawing/2014/chart" uri="{C3380CC4-5D6E-409C-BE32-E72D297353CC}">
              <c16:uniqueId val="{00000001-799F-418C-AD61-FF3B1B522DF9}"/>
            </c:ext>
          </c:extLst>
        </c:ser>
        <c:dLbls>
          <c:showLegendKey val="0"/>
          <c:showVal val="0"/>
          <c:showCatName val="0"/>
          <c:showSerName val="0"/>
          <c:showPercent val="0"/>
          <c:showBubbleSize val="0"/>
        </c:dLbls>
        <c:gapWidth val="100"/>
        <c:overlap val="-24"/>
        <c:axId val="855504952"/>
        <c:axId val="855506264"/>
      </c:barChart>
      <c:catAx>
        <c:axId val="855504952"/>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dirty="0"/>
                  <a:t>months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855506264"/>
        <c:crosses val="autoZero"/>
        <c:auto val="1"/>
        <c:lblAlgn val="ctr"/>
        <c:lblOffset val="100"/>
        <c:noMultiLvlLbl val="0"/>
      </c:catAx>
      <c:valAx>
        <c:axId val="855506264"/>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dirty="0"/>
                  <a:t>Count</a:t>
                </a:r>
                <a:r>
                  <a:rPr lang="en-US" baseline="0" dirty="0"/>
                  <a:t> of rental orders</a:t>
                </a:r>
                <a:endParaRPr lang="en-US" dirty="0"/>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855504952"/>
        <c:crosses val="autoZero"/>
        <c:crossBetween val="between"/>
      </c:valAx>
      <c:spPr>
        <a:noFill/>
        <a:ln>
          <a:noFill/>
        </a:ln>
        <a:effectLst/>
      </c:spPr>
    </c:plotArea>
    <c:legend>
      <c:legendPos val="tr"/>
      <c:layout>
        <c:manualLayout>
          <c:xMode val="edge"/>
          <c:yMode val="edge"/>
          <c:x val="0.90251091589908672"/>
          <c:y val="0.44056329342091244"/>
          <c:w val="8.4412708095508132E-2"/>
          <c:h val="0.1178517579679355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[ankil_queries_output.xlsx]Top 10 Customers!PivotTable11</c:name>
    <c:fmtId val="17"/>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Top 10 Customers</a:t>
            </a: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'Top 10 Customers'!$B$3</c:f>
              <c:strCache>
                <c:ptCount val="1"/>
                <c:pt idx="0">
                  <c:v>Total</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'Top 10 Customers'!$A$4:$A$14</c:f>
              <c:strCache>
                <c:ptCount val="10"/>
                <c:pt idx="0">
                  <c:v>Eleanor Hunt</c:v>
                </c:pt>
                <c:pt idx="1">
                  <c:v>Karl Seal</c:v>
                </c:pt>
                <c:pt idx="2">
                  <c:v>Marion Snyder</c:v>
                </c:pt>
                <c:pt idx="3">
                  <c:v>Rhonda Kennedy</c:v>
                </c:pt>
                <c:pt idx="4">
                  <c:v>Clara Shaw</c:v>
                </c:pt>
                <c:pt idx="5">
                  <c:v>Tommy Collazo</c:v>
                </c:pt>
                <c:pt idx="6">
                  <c:v>Ana Bradley</c:v>
                </c:pt>
                <c:pt idx="7">
                  <c:v>Curtis Irby</c:v>
                </c:pt>
                <c:pt idx="8">
                  <c:v>Marcia Dean</c:v>
                </c:pt>
                <c:pt idx="9">
                  <c:v>Mike Way</c:v>
                </c:pt>
              </c:strCache>
            </c:strRef>
          </c:cat>
          <c:val>
            <c:numRef>
              <c:f>'Top 10 Customers'!$B$4:$B$14</c:f>
              <c:numCache>
                <c:formatCode>0</c:formatCode>
                <c:ptCount val="10"/>
                <c:pt idx="0">
                  <c:v>211.55</c:v>
                </c:pt>
                <c:pt idx="1">
                  <c:v>208.57999999999998</c:v>
                </c:pt>
                <c:pt idx="2">
                  <c:v>194.61</c:v>
                </c:pt>
                <c:pt idx="3">
                  <c:v>191.62</c:v>
                </c:pt>
                <c:pt idx="4">
                  <c:v>189.6</c:v>
                </c:pt>
                <c:pt idx="5">
                  <c:v>183.63</c:v>
                </c:pt>
                <c:pt idx="6">
                  <c:v>167.67000000000002</c:v>
                </c:pt>
                <c:pt idx="7">
                  <c:v>167.62</c:v>
                </c:pt>
                <c:pt idx="8">
                  <c:v>166.61</c:v>
                </c:pt>
                <c:pt idx="9">
                  <c:v>162.66999999999999</c:v>
                </c:pt>
              </c:numCache>
            </c:numRef>
          </c:val>
          <c:extLst>
            <c:ext xmlns:c16="http://schemas.microsoft.com/office/drawing/2014/chart" uri="{C3380CC4-5D6E-409C-BE32-E72D297353CC}">
              <c16:uniqueId val="{00000000-F71F-4E22-A706-3E995FBCC9C7}"/>
            </c:ext>
          </c:extLst>
        </c:ser>
        <c:dLbls>
          <c:dLblPos val="outEnd"/>
          <c:showLegendKey val="0"/>
          <c:showVal val="1"/>
          <c:showCatName val="0"/>
          <c:showSerName val="0"/>
          <c:showPercent val="0"/>
          <c:showBubbleSize val="0"/>
        </c:dLbls>
        <c:gapWidth val="164"/>
        <c:overlap val="-22"/>
        <c:axId val="561807472"/>
        <c:axId val="561808128"/>
      </c:barChart>
      <c:catAx>
        <c:axId val="561807472"/>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US" dirty="0"/>
                  <a:t>Customer names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1808128"/>
        <c:crosses val="autoZero"/>
        <c:auto val="1"/>
        <c:lblAlgn val="ctr"/>
        <c:lblOffset val="100"/>
        <c:noMultiLvlLbl val="0"/>
      </c:catAx>
      <c:valAx>
        <c:axId val="561808128"/>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US" dirty="0"/>
                  <a:t>Amount</a:t>
                </a:r>
                <a:r>
                  <a:rPr lang="en-US" baseline="0" dirty="0"/>
                  <a:t> spent in $</a:t>
                </a:r>
              </a:p>
              <a:p>
                <a:pPr>
                  <a:defRPr/>
                </a:pPr>
                <a:endParaRPr lang="en-US" dirty="0"/>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18074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[ankil_queries_output.xlsx]difference of order_amt - month!PivotTable12</c:name>
    <c:fmtId val="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'difference of order_amt - month'!$B$3:$B$4</c:f>
              <c:strCache>
                <c:ptCount val="1"/>
                <c:pt idx="0">
                  <c:v>2</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'difference of order_amt - month'!$A$5:$A$15</c:f>
              <c:strCache>
                <c:ptCount val="10"/>
                <c:pt idx="0">
                  <c:v>Ana Bradley</c:v>
                </c:pt>
                <c:pt idx="1">
                  <c:v>Clara Shaw</c:v>
                </c:pt>
                <c:pt idx="2">
                  <c:v>Curtis Irby</c:v>
                </c:pt>
                <c:pt idx="3">
                  <c:v>Eleanor Hunt</c:v>
                </c:pt>
                <c:pt idx="4">
                  <c:v>Karl Seal</c:v>
                </c:pt>
                <c:pt idx="5">
                  <c:v>Marcia Dean</c:v>
                </c:pt>
                <c:pt idx="6">
                  <c:v>Marion Snyder</c:v>
                </c:pt>
                <c:pt idx="7">
                  <c:v>Mike Way</c:v>
                </c:pt>
                <c:pt idx="8">
                  <c:v>Rhonda Kennedy</c:v>
                </c:pt>
                <c:pt idx="9">
                  <c:v>Tommy Collazo</c:v>
                </c:pt>
              </c:strCache>
            </c:strRef>
          </c:cat>
          <c:val>
            <c:numRef>
              <c:f>'difference of order_amt - month'!$B$5:$B$15</c:f>
              <c:numCache>
                <c:formatCode>General</c:formatCode>
                <c:ptCount val="10"/>
                <c:pt idx="0">
                  <c:v>0</c:v>
                </c:pt>
                <c:pt idx="1">
                  <c:v>19.95</c:v>
                </c:pt>
                <c:pt idx="2">
                  <c:v>-70.88</c:v>
                </c:pt>
                <c:pt idx="3">
                  <c:v>19.96</c:v>
                </c:pt>
                <c:pt idx="4">
                  <c:v>-58.87</c:v>
                </c:pt>
                <c:pt idx="5">
                  <c:v>-51.88</c:v>
                </c:pt>
                <c:pt idx="6">
                  <c:v>43.93</c:v>
                </c:pt>
                <c:pt idx="7">
                  <c:v>30.95</c:v>
                </c:pt>
                <c:pt idx="8">
                  <c:v>-41.92</c:v>
                </c:pt>
                <c:pt idx="9">
                  <c:v>-70.88</c:v>
                </c:pt>
              </c:numCache>
            </c:numRef>
          </c:val>
          <c:extLst>
            <c:ext xmlns:c16="http://schemas.microsoft.com/office/drawing/2014/chart" uri="{C3380CC4-5D6E-409C-BE32-E72D297353CC}">
              <c16:uniqueId val="{00000000-413A-4A4C-AD10-1B7474C994AD}"/>
            </c:ext>
          </c:extLst>
        </c:ser>
        <c:ser>
          <c:idx val="1"/>
          <c:order val="1"/>
          <c:tx>
            <c:strRef>
              <c:f>'difference of order_amt - month'!$C$3:$C$4</c:f>
              <c:strCache>
                <c:ptCount val="1"/>
                <c:pt idx="0">
                  <c:v>3</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'difference of order_amt - month'!$A$5:$A$15</c:f>
              <c:strCache>
                <c:ptCount val="10"/>
                <c:pt idx="0">
                  <c:v>Ana Bradley</c:v>
                </c:pt>
                <c:pt idx="1">
                  <c:v>Clara Shaw</c:v>
                </c:pt>
                <c:pt idx="2">
                  <c:v>Curtis Irby</c:v>
                </c:pt>
                <c:pt idx="3">
                  <c:v>Eleanor Hunt</c:v>
                </c:pt>
                <c:pt idx="4">
                  <c:v>Karl Seal</c:v>
                </c:pt>
                <c:pt idx="5">
                  <c:v>Marcia Dean</c:v>
                </c:pt>
                <c:pt idx="6">
                  <c:v>Marion Snyder</c:v>
                </c:pt>
                <c:pt idx="7">
                  <c:v>Mike Way</c:v>
                </c:pt>
                <c:pt idx="8">
                  <c:v>Rhonda Kennedy</c:v>
                </c:pt>
                <c:pt idx="9">
                  <c:v>Tommy Collazo</c:v>
                </c:pt>
              </c:strCache>
            </c:strRef>
          </c:cat>
          <c:val>
            <c:numRef>
              <c:f>'difference of order_amt - month'!$C$5:$C$15</c:f>
              <c:numCache>
                <c:formatCode>General</c:formatCode>
                <c:ptCount val="10"/>
                <c:pt idx="0">
                  <c:v>51.88</c:v>
                </c:pt>
                <c:pt idx="1">
                  <c:v>49.9</c:v>
                </c:pt>
                <c:pt idx="2">
                  <c:v>63.89</c:v>
                </c:pt>
                <c:pt idx="3">
                  <c:v>64.87</c:v>
                </c:pt>
                <c:pt idx="4">
                  <c:v>34.96</c:v>
                </c:pt>
                <c:pt idx="5">
                  <c:v>15.98</c:v>
                </c:pt>
                <c:pt idx="6">
                  <c:v>13.96</c:v>
                </c:pt>
                <c:pt idx="7">
                  <c:v>28.91</c:v>
                </c:pt>
                <c:pt idx="8">
                  <c:v>54.89</c:v>
                </c:pt>
                <c:pt idx="9">
                  <c:v>41.95</c:v>
                </c:pt>
              </c:numCache>
            </c:numRef>
          </c:val>
          <c:extLst>
            <c:ext xmlns:c16="http://schemas.microsoft.com/office/drawing/2014/chart" uri="{C3380CC4-5D6E-409C-BE32-E72D297353CC}">
              <c16:uniqueId val="{00000001-413A-4A4C-AD10-1B7474C994AD}"/>
            </c:ext>
          </c:extLst>
        </c:ser>
        <c:ser>
          <c:idx val="2"/>
          <c:order val="2"/>
          <c:tx>
            <c:strRef>
              <c:f>'difference of order_amt - month'!$D$3:$D$4</c:f>
              <c:strCache>
                <c:ptCount val="1"/>
                <c:pt idx="0">
                  <c:v>4</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'difference of order_amt - month'!$A$5:$A$15</c:f>
              <c:strCache>
                <c:ptCount val="10"/>
                <c:pt idx="0">
                  <c:v>Ana Bradley</c:v>
                </c:pt>
                <c:pt idx="1">
                  <c:v>Clara Shaw</c:v>
                </c:pt>
                <c:pt idx="2">
                  <c:v>Curtis Irby</c:v>
                </c:pt>
                <c:pt idx="3">
                  <c:v>Eleanor Hunt</c:v>
                </c:pt>
                <c:pt idx="4">
                  <c:v>Karl Seal</c:v>
                </c:pt>
                <c:pt idx="5">
                  <c:v>Marcia Dean</c:v>
                </c:pt>
                <c:pt idx="6">
                  <c:v>Marion Snyder</c:v>
                </c:pt>
                <c:pt idx="7">
                  <c:v>Mike Way</c:v>
                </c:pt>
                <c:pt idx="8">
                  <c:v>Rhonda Kennedy</c:v>
                </c:pt>
                <c:pt idx="9">
                  <c:v>Tommy Collazo</c:v>
                </c:pt>
              </c:strCache>
            </c:strRef>
          </c:cat>
          <c:val>
            <c:numRef>
              <c:f>'difference of order_amt - month'!$D$5:$D$15</c:f>
              <c:numCache>
                <c:formatCode>General</c:formatCode>
                <c:ptCount val="10"/>
                <c:pt idx="0">
                  <c:v>1.04</c:v>
                </c:pt>
                <c:pt idx="1">
                  <c:v>20.98</c:v>
                </c:pt>
                <c:pt idx="2">
                  <c:v>-31.97</c:v>
                </c:pt>
                <c:pt idx="3">
                  <c:v>12.96</c:v>
                </c:pt>
                <c:pt idx="4">
                  <c:v>12.93</c:v>
                </c:pt>
                <c:pt idx="5">
                  <c:v>19.899999999999999</c:v>
                </c:pt>
                <c:pt idx="6">
                  <c:v>26.94</c:v>
                </c:pt>
                <c:pt idx="7">
                  <c:v>-2.97</c:v>
                </c:pt>
                <c:pt idx="8">
                  <c:v>21.96</c:v>
                </c:pt>
                <c:pt idx="9">
                  <c:v>21.94</c:v>
                </c:pt>
              </c:numCache>
            </c:numRef>
          </c:val>
          <c:extLst>
            <c:ext xmlns:c16="http://schemas.microsoft.com/office/drawing/2014/chart" uri="{C3380CC4-5D6E-409C-BE32-E72D297353CC}">
              <c16:uniqueId val="{00000002-413A-4A4C-AD10-1B7474C994AD}"/>
            </c:ext>
          </c:extLst>
        </c:ser>
        <c:ser>
          <c:idx val="3"/>
          <c:order val="3"/>
          <c:tx>
            <c:strRef>
              <c:f>'difference of order_amt - month'!$E$3:$E$4</c:f>
              <c:strCache>
                <c:ptCount val="1"/>
                <c:pt idx="0">
                  <c:v>5</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'difference of order_amt - month'!$A$5:$A$15</c:f>
              <c:strCache>
                <c:ptCount val="10"/>
                <c:pt idx="0">
                  <c:v>Ana Bradley</c:v>
                </c:pt>
                <c:pt idx="1">
                  <c:v>Clara Shaw</c:v>
                </c:pt>
                <c:pt idx="2">
                  <c:v>Curtis Irby</c:v>
                </c:pt>
                <c:pt idx="3">
                  <c:v>Eleanor Hunt</c:v>
                </c:pt>
                <c:pt idx="4">
                  <c:v>Karl Seal</c:v>
                </c:pt>
                <c:pt idx="5">
                  <c:v>Marcia Dean</c:v>
                </c:pt>
                <c:pt idx="6">
                  <c:v>Marion Snyder</c:v>
                </c:pt>
                <c:pt idx="7">
                  <c:v>Mike Way</c:v>
                </c:pt>
                <c:pt idx="8">
                  <c:v>Rhonda Kennedy</c:v>
                </c:pt>
                <c:pt idx="9">
                  <c:v>Tommy Collazo</c:v>
                </c:pt>
              </c:strCache>
            </c:strRef>
          </c:cat>
          <c:val>
            <c:numRef>
              <c:f>'difference of order_amt - month'!$E$5:$E$15</c:f>
              <c:numCache>
                <c:formatCode>General</c:formatCode>
                <c:ptCount val="10"/>
                <c:pt idx="0">
                  <c:v>-69.89</c:v>
                </c:pt>
                <c:pt idx="2">
                  <c:v>-51.87</c:v>
                </c:pt>
                <c:pt idx="5">
                  <c:v>-72.81</c:v>
                </c:pt>
                <c:pt idx="6">
                  <c:v>-80.83</c:v>
                </c:pt>
              </c:numCache>
            </c:numRef>
          </c:val>
          <c:extLst>
            <c:ext xmlns:c16="http://schemas.microsoft.com/office/drawing/2014/chart" uri="{C3380CC4-5D6E-409C-BE32-E72D297353CC}">
              <c16:uniqueId val="{00000003-413A-4A4C-AD10-1B7474C994AD}"/>
            </c:ext>
          </c:extLst>
        </c:ser>
        <c:dLbls>
          <c:showLegendKey val="0"/>
          <c:showVal val="0"/>
          <c:showCatName val="0"/>
          <c:showSerName val="0"/>
          <c:showPercent val="0"/>
          <c:showBubbleSize val="0"/>
        </c:dLbls>
        <c:gapWidth val="100"/>
        <c:overlap val="-24"/>
        <c:axId val="931350568"/>
        <c:axId val="931353848"/>
      </c:barChart>
      <c:catAx>
        <c:axId val="931350568"/>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Customer names</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931353848"/>
        <c:crosses val="autoZero"/>
        <c:auto val="1"/>
        <c:lblAlgn val="ctr"/>
        <c:lblOffset val="100"/>
        <c:noMultiLvlLbl val="0"/>
      </c:catAx>
      <c:valAx>
        <c:axId val="93135384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Differential</a:t>
                </a:r>
                <a:r>
                  <a:rPr lang="en-US" baseline="0" dirty="0"/>
                  <a:t> amount from previous month</a:t>
                </a:r>
                <a:endParaRPr lang="en-US" dirty="0"/>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9313505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631A-E23A-4203-87F2-8CF77D12AB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EB1950-7AED-486C-B146-A2178C3BAA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5346D3-3B05-4892-B333-06F0FE62DDE2}"/>
              </a:ext>
            </a:extLst>
          </p:cNvPr>
          <p:cNvSpPr>
            <a:spLocks noGrp="1"/>
          </p:cNvSpPr>
          <p:nvPr>
            <p:ph type="dt" sz="half" idx="10"/>
          </p:nvPr>
        </p:nvSpPr>
        <p:spPr/>
        <p:txBody>
          <a:bodyPr/>
          <a:lstStyle/>
          <a:p>
            <a:fld id="{A5634907-9C50-43A4-BFEF-B59D0D4D268F}" type="datetimeFigureOut">
              <a:rPr lang="en-US" smtClean="0"/>
              <a:t>6/7/2020</a:t>
            </a:fld>
            <a:endParaRPr lang="en-US"/>
          </a:p>
        </p:txBody>
      </p:sp>
      <p:sp>
        <p:nvSpPr>
          <p:cNvPr id="5" name="Footer Placeholder 4">
            <a:extLst>
              <a:ext uri="{FF2B5EF4-FFF2-40B4-BE49-F238E27FC236}">
                <a16:creationId xmlns:a16="http://schemas.microsoft.com/office/drawing/2014/main" id="{8FB92B92-3165-4C4B-B1D2-0FDBD3941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39FC77-CBDC-4611-9667-4C3FBDC72C8E}"/>
              </a:ext>
            </a:extLst>
          </p:cNvPr>
          <p:cNvSpPr>
            <a:spLocks noGrp="1"/>
          </p:cNvSpPr>
          <p:nvPr>
            <p:ph type="sldNum" sz="quarter" idx="12"/>
          </p:nvPr>
        </p:nvSpPr>
        <p:spPr/>
        <p:txBody>
          <a:bodyPr/>
          <a:lstStyle/>
          <a:p>
            <a:fld id="{4F50E93B-A37B-481C-A432-CB9844E98D70}" type="slidenum">
              <a:rPr lang="en-US" smtClean="0"/>
              <a:t>‹#›</a:t>
            </a:fld>
            <a:endParaRPr lang="en-US"/>
          </a:p>
        </p:txBody>
      </p:sp>
    </p:spTree>
    <p:extLst>
      <p:ext uri="{BB962C8B-B14F-4D97-AF65-F5344CB8AC3E}">
        <p14:creationId xmlns:p14="http://schemas.microsoft.com/office/powerpoint/2010/main" val="67801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5AB49-59CC-4218-B922-8AB5410065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C59BEC-C23C-4219-A478-C7F493F39D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C956D8-01F6-492C-94EB-D0E7A08BB23C}"/>
              </a:ext>
            </a:extLst>
          </p:cNvPr>
          <p:cNvSpPr>
            <a:spLocks noGrp="1"/>
          </p:cNvSpPr>
          <p:nvPr>
            <p:ph type="dt" sz="half" idx="10"/>
          </p:nvPr>
        </p:nvSpPr>
        <p:spPr/>
        <p:txBody>
          <a:bodyPr/>
          <a:lstStyle/>
          <a:p>
            <a:fld id="{A5634907-9C50-43A4-BFEF-B59D0D4D268F}" type="datetimeFigureOut">
              <a:rPr lang="en-US" smtClean="0"/>
              <a:t>6/7/2020</a:t>
            </a:fld>
            <a:endParaRPr lang="en-US"/>
          </a:p>
        </p:txBody>
      </p:sp>
      <p:sp>
        <p:nvSpPr>
          <p:cNvPr id="5" name="Footer Placeholder 4">
            <a:extLst>
              <a:ext uri="{FF2B5EF4-FFF2-40B4-BE49-F238E27FC236}">
                <a16:creationId xmlns:a16="http://schemas.microsoft.com/office/drawing/2014/main" id="{7C15F548-46AC-4AAC-9A03-58CBB191B3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8205D6-38D4-4B76-8602-540FDE66B84F}"/>
              </a:ext>
            </a:extLst>
          </p:cNvPr>
          <p:cNvSpPr>
            <a:spLocks noGrp="1"/>
          </p:cNvSpPr>
          <p:nvPr>
            <p:ph type="sldNum" sz="quarter" idx="12"/>
          </p:nvPr>
        </p:nvSpPr>
        <p:spPr/>
        <p:txBody>
          <a:bodyPr/>
          <a:lstStyle/>
          <a:p>
            <a:fld id="{4F50E93B-A37B-481C-A432-CB9844E98D70}" type="slidenum">
              <a:rPr lang="en-US" smtClean="0"/>
              <a:t>‹#›</a:t>
            </a:fld>
            <a:endParaRPr lang="en-US"/>
          </a:p>
        </p:txBody>
      </p:sp>
    </p:spTree>
    <p:extLst>
      <p:ext uri="{BB962C8B-B14F-4D97-AF65-F5344CB8AC3E}">
        <p14:creationId xmlns:p14="http://schemas.microsoft.com/office/powerpoint/2010/main" val="147361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E49912-3EED-481B-B9E1-45789916E8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59BED9-7660-460C-9681-030A5F2605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56B07D-7DBA-4AB5-A7B8-24E071B9805F}"/>
              </a:ext>
            </a:extLst>
          </p:cNvPr>
          <p:cNvSpPr>
            <a:spLocks noGrp="1"/>
          </p:cNvSpPr>
          <p:nvPr>
            <p:ph type="dt" sz="half" idx="10"/>
          </p:nvPr>
        </p:nvSpPr>
        <p:spPr/>
        <p:txBody>
          <a:bodyPr/>
          <a:lstStyle/>
          <a:p>
            <a:fld id="{A5634907-9C50-43A4-BFEF-B59D0D4D268F}" type="datetimeFigureOut">
              <a:rPr lang="en-US" smtClean="0"/>
              <a:t>6/7/2020</a:t>
            </a:fld>
            <a:endParaRPr lang="en-US"/>
          </a:p>
        </p:txBody>
      </p:sp>
      <p:sp>
        <p:nvSpPr>
          <p:cNvPr id="5" name="Footer Placeholder 4">
            <a:extLst>
              <a:ext uri="{FF2B5EF4-FFF2-40B4-BE49-F238E27FC236}">
                <a16:creationId xmlns:a16="http://schemas.microsoft.com/office/drawing/2014/main" id="{E91FBF75-4A60-48FE-A83B-B2967AA7D3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816BA-F8EA-46C6-94E8-CBC56C9B03AF}"/>
              </a:ext>
            </a:extLst>
          </p:cNvPr>
          <p:cNvSpPr>
            <a:spLocks noGrp="1"/>
          </p:cNvSpPr>
          <p:nvPr>
            <p:ph type="sldNum" sz="quarter" idx="12"/>
          </p:nvPr>
        </p:nvSpPr>
        <p:spPr/>
        <p:txBody>
          <a:bodyPr/>
          <a:lstStyle/>
          <a:p>
            <a:fld id="{4F50E93B-A37B-481C-A432-CB9844E98D70}" type="slidenum">
              <a:rPr lang="en-US" smtClean="0"/>
              <a:t>‹#›</a:t>
            </a:fld>
            <a:endParaRPr lang="en-US"/>
          </a:p>
        </p:txBody>
      </p:sp>
    </p:spTree>
    <p:extLst>
      <p:ext uri="{BB962C8B-B14F-4D97-AF65-F5344CB8AC3E}">
        <p14:creationId xmlns:p14="http://schemas.microsoft.com/office/powerpoint/2010/main" val="4010658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427FF-5F67-4F11-8387-52B4B601DE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18BDF4-56E2-46AC-8335-672422B204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2E6770-2007-4865-9849-AC84E995777E}"/>
              </a:ext>
            </a:extLst>
          </p:cNvPr>
          <p:cNvSpPr>
            <a:spLocks noGrp="1"/>
          </p:cNvSpPr>
          <p:nvPr>
            <p:ph type="dt" sz="half" idx="10"/>
          </p:nvPr>
        </p:nvSpPr>
        <p:spPr/>
        <p:txBody>
          <a:bodyPr/>
          <a:lstStyle/>
          <a:p>
            <a:fld id="{A5634907-9C50-43A4-BFEF-B59D0D4D268F}" type="datetimeFigureOut">
              <a:rPr lang="en-US" smtClean="0"/>
              <a:t>6/7/2020</a:t>
            </a:fld>
            <a:endParaRPr lang="en-US"/>
          </a:p>
        </p:txBody>
      </p:sp>
      <p:sp>
        <p:nvSpPr>
          <p:cNvPr id="5" name="Footer Placeholder 4">
            <a:extLst>
              <a:ext uri="{FF2B5EF4-FFF2-40B4-BE49-F238E27FC236}">
                <a16:creationId xmlns:a16="http://schemas.microsoft.com/office/drawing/2014/main" id="{5020E61C-4F22-4E68-A976-C9FAA4EF6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4BFF2-8AA0-43E5-BC96-11BEC97670E7}"/>
              </a:ext>
            </a:extLst>
          </p:cNvPr>
          <p:cNvSpPr>
            <a:spLocks noGrp="1"/>
          </p:cNvSpPr>
          <p:nvPr>
            <p:ph type="sldNum" sz="quarter" idx="12"/>
          </p:nvPr>
        </p:nvSpPr>
        <p:spPr/>
        <p:txBody>
          <a:bodyPr/>
          <a:lstStyle/>
          <a:p>
            <a:fld id="{4F50E93B-A37B-481C-A432-CB9844E98D70}" type="slidenum">
              <a:rPr lang="en-US" smtClean="0"/>
              <a:t>‹#›</a:t>
            </a:fld>
            <a:endParaRPr lang="en-US"/>
          </a:p>
        </p:txBody>
      </p:sp>
    </p:spTree>
    <p:extLst>
      <p:ext uri="{BB962C8B-B14F-4D97-AF65-F5344CB8AC3E}">
        <p14:creationId xmlns:p14="http://schemas.microsoft.com/office/powerpoint/2010/main" val="270211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6EA31-9FB3-41C4-A90F-D9A9520CE1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B88640-D062-4E3E-84C9-D7102D095A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82A135-FF14-41A5-8B8F-B7920E6F3E3A}"/>
              </a:ext>
            </a:extLst>
          </p:cNvPr>
          <p:cNvSpPr>
            <a:spLocks noGrp="1"/>
          </p:cNvSpPr>
          <p:nvPr>
            <p:ph type="dt" sz="half" idx="10"/>
          </p:nvPr>
        </p:nvSpPr>
        <p:spPr/>
        <p:txBody>
          <a:bodyPr/>
          <a:lstStyle/>
          <a:p>
            <a:fld id="{A5634907-9C50-43A4-BFEF-B59D0D4D268F}" type="datetimeFigureOut">
              <a:rPr lang="en-US" smtClean="0"/>
              <a:t>6/7/2020</a:t>
            </a:fld>
            <a:endParaRPr lang="en-US"/>
          </a:p>
        </p:txBody>
      </p:sp>
      <p:sp>
        <p:nvSpPr>
          <p:cNvPr id="5" name="Footer Placeholder 4">
            <a:extLst>
              <a:ext uri="{FF2B5EF4-FFF2-40B4-BE49-F238E27FC236}">
                <a16:creationId xmlns:a16="http://schemas.microsoft.com/office/drawing/2014/main" id="{A8477FEF-1298-44F1-99C9-1E4AF6CAF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96F8B-73EC-43C6-9D8B-A0F3BE7325AE}"/>
              </a:ext>
            </a:extLst>
          </p:cNvPr>
          <p:cNvSpPr>
            <a:spLocks noGrp="1"/>
          </p:cNvSpPr>
          <p:nvPr>
            <p:ph type="sldNum" sz="quarter" idx="12"/>
          </p:nvPr>
        </p:nvSpPr>
        <p:spPr/>
        <p:txBody>
          <a:bodyPr/>
          <a:lstStyle/>
          <a:p>
            <a:fld id="{4F50E93B-A37B-481C-A432-CB9844E98D70}" type="slidenum">
              <a:rPr lang="en-US" smtClean="0"/>
              <a:t>‹#›</a:t>
            </a:fld>
            <a:endParaRPr lang="en-US"/>
          </a:p>
        </p:txBody>
      </p:sp>
    </p:spTree>
    <p:extLst>
      <p:ext uri="{BB962C8B-B14F-4D97-AF65-F5344CB8AC3E}">
        <p14:creationId xmlns:p14="http://schemas.microsoft.com/office/powerpoint/2010/main" val="2309553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E9727-9970-4125-A9AB-C498FE0E89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0C9F16-5D8D-483C-A896-84F95810A3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E4B131-00DF-460A-8EFA-A25307F280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5F4301-A8D8-42C9-AC30-A575688E57DB}"/>
              </a:ext>
            </a:extLst>
          </p:cNvPr>
          <p:cNvSpPr>
            <a:spLocks noGrp="1"/>
          </p:cNvSpPr>
          <p:nvPr>
            <p:ph type="dt" sz="half" idx="10"/>
          </p:nvPr>
        </p:nvSpPr>
        <p:spPr/>
        <p:txBody>
          <a:bodyPr/>
          <a:lstStyle/>
          <a:p>
            <a:fld id="{A5634907-9C50-43A4-BFEF-B59D0D4D268F}" type="datetimeFigureOut">
              <a:rPr lang="en-US" smtClean="0"/>
              <a:t>6/7/2020</a:t>
            </a:fld>
            <a:endParaRPr lang="en-US"/>
          </a:p>
        </p:txBody>
      </p:sp>
      <p:sp>
        <p:nvSpPr>
          <p:cNvPr id="6" name="Footer Placeholder 5">
            <a:extLst>
              <a:ext uri="{FF2B5EF4-FFF2-40B4-BE49-F238E27FC236}">
                <a16:creationId xmlns:a16="http://schemas.microsoft.com/office/drawing/2014/main" id="{45DBD462-99CB-4975-9D25-998A80BC8A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C40F06-4A09-4B4F-AE9D-042B5A2F5556}"/>
              </a:ext>
            </a:extLst>
          </p:cNvPr>
          <p:cNvSpPr>
            <a:spLocks noGrp="1"/>
          </p:cNvSpPr>
          <p:nvPr>
            <p:ph type="sldNum" sz="quarter" idx="12"/>
          </p:nvPr>
        </p:nvSpPr>
        <p:spPr/>
        <p:txBody>
          <a:bodyPr/>
          <a:lstStyle/>
          <a:p>
            <a:fld id="{4F50E93B-A37B-481C-A432-CB9844E98D70}" type="slidenum">
              <a:rPr lang="en-US" smtClean="0"/>
              <a:t>‹#›</a:t>
            </a:fld>
            <a:endParaRPr lang="en-US"/>
          </a:p>
        </p:txBody>
      </p:sp>
    </p:spTree>
    <p:extLst>
      <p:ext uri="{BB962C8B-B14F-4D97-AF65-F5344CB8AC3E}">
        <p14:creationId xmlns:p14="http://schemas.microsoft.com/office/powerpoint/2010/main" val="2435019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EE6A6-5788-463D-B94A-0BAEBB0D2E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16CFEE-6D41-4AE9-AB56-B12EE656FD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8795DF-A0B9-438C-A195-4ED4EB6AEE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A6B6E7-8588-443F-856F-82350CC1CB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222D43-5B94-4892-8CC5-C282C55F9E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43307E-53BB-4055-85CC-158D657EE2A3}"/>
              </a:ext>
            </a:extLst>
          </p:cNvPr>
          <p:cNvSpPr>
            <a:spLocks noGrp="1"/>
          </p:cNvSpPr>
          <p:nvPr>
            <p:ph type="dt" sz="half" idx="10"/>
          </p:nvPr>
        </p:nvSpPr>
        <p:spPr/>
        <p:txBody>
          <a:bodyPr/>
          <a:lstStyle/>
          <a:p>
            <a:fld id="{A5634907-9C50-43A4-BFEF-B59D0D4D268F}" type="datetimeFigureOut">
              <a:rPr lang="en-US" smtClean="0"/>
              <a:t>6/7/2020</a:t>
            </a:fld>
            <a:endParaRPr lang="en-US"/>
          </a:p>
        </p:txBody>
      </p:sp>
      <p:sp>
        <p:nvSpPr>
          <p:cNvPr id="8" name="Footer Placeholder 7">
            <a:extLst>
              <a:ext uri="{FF2B5EF4-FFF2-40B4-BE49-F238E27FC236}">
                <a16:creationId xmlns:a16="http://schemas.microsoft.com/office/drawing/2014/main" id="{BC3908B8-3153-4FEC-9E30-7660768CD2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7E206F-7E29-47EA-9E1B-5A7E7B1A306A}"/>
              </a:ext>
            </a:extLst>
          </p:cNvPr>
          <p:cNvSpPr>
            <a:spLocks noGrp="1"/>
          </p:cNvSpPr>
          <p:nvPr>
            <p:ph type="sldNum" sz="quarter" idx="12"/>
          </p:nvPr>
        </p:nvSpPr>
        <p:spPr/>
        <p:txBody>
          <a:bodyPr/>
          <a:lstStyle/>
          <a:p>
            <a:fld id="{4F50E93B-A37B-481C-A432-CB9844E98D70}" type="slidenum">
              <a:rPr lang="en-US" smtClean="0"/>
              <a:t>‹#›</a:t>
            </a:fld>
            <a:endParaRPr lang="en-US"/>
          </a:p>
        </p:txBody>
      </p:sp>
    </p:spTree>
    <p:extLst>
      <p:ext uri="{BB962C8B-B14F-4D97-AF65-F5344CB8AC3E}">
        <p14:creationId xmlns:p14="http://schemas.microsoft.com/office/powerpoint/2010/main" val="1915000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5033C-6CD7-40CF-BDDE-A0BB66CF10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BDC148-256C-4B59-8809-BE9AAF6967E7}"/>
              </a:ext>
            </a:extLst>
          </p:cNvPr>
          <p:cNvSpPr>
            <a:spLocks noGrp="1"/>
          </p:cNvSpPr>
          <p:nvPr>
            <p:ph type="dt" sz="half" idx="10"/>
          </p:nvPr>
        </p:nvSpPr>
        <p:spPr/>
        <p:txBody>
          <a:bodyPr/>
          <a:lstStyle/>
          <a:p>
            <a:fld id="{A5634907-9C50-43A4-BFEF-B59D0D4D268F}" type="datetimeFigureOut">
              <a:rPr lang="en-US" smtClean="0"/>
              <a:t>6/7/2020</a:t>
            </a:fld>
            <a:endParaRPr lang="en-US"/>
          </a:p>
        </p:txBody>
      </p:sp>
      <p:sp>
        <p:nvSpPr>
          <p:cNvPr id="4" name="Footer Placeholder 3">
            <a:extLst>
              <a:ext uri="{FF2B5EF4-FFF2-40B4-BE49-F238E27FC236}">
                <a16:creationId xmlns:a16="http://schemas.microsoft.com/office/drawing/2014/main" id="{C84C3DF9-7EB4-4C18-9DFE-06CE736605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9BB7CB-E299-4CD3-9497-0DF392ECDAB7}"/>
              </a:ext>
            </a:extLst>
          </p:cNvPr>
          <p:cNvSpPr>
            <a:spLocks noGrp="1"/>
          </p:cNvSpPr>
          <p:nvPr>
            <p:ph type="sldNum" sz="quarter" idx="12"/>
          </p:nvPr>
        </p:nvSpPr>
        <p:spPr/>
        <p:txBody>
          <a:bodyPr/>
          <a:lstStyle/>
          <a:p>
            <a:fld id="{4F50E93B-A37B-481C-A432-CB9844E98D70}" type="slidenum">
              <a:rPr lang="en-US" smtClean="0"/>
              <a:t>‹#›</a:t>
            </a:fld>
            <a:endParaRPr lang="en-US"/>
          </a:p>
        </p:txBody>
      </p:sp>
    </p:spTree>
    <p:extLst>
      <p:ext uri="{BB962C8B-B14F-4D97-AF65-F5344CB8AC3E}">
        <p14:creationId xmlns:p14="http://schemas.microsoft.com/office/powerpoint/2010/main" val="4691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2B8858-B4C9-4503-B687-B0D33CF60CF4}"/>
              </a:ext>
            </a:extLst>
          </p:cNvPr>
          <p:cNvSpPr>
            <a:spLocks noGrp="1"/>
          </p:cNvSpPr>
          <p:nvPr>
            <p:ph type="dt" sz="half" idx="10"/>
          </p:nvPr>
        </p:nvSpPr>
        <p:spPr/>
        <p:txBody>
          <a:bodyPr/>
          <a:lstStyle/>
          <a:p>
            <a:fld id="{A5634907-9C50-43A4-BFEF-B59D0D4D268F}" type="datetimeFigureOut">
              <a:rPr lang="en-US" smtClean="0"/>
              <a:t>6/7/2020</a:t>
            </a:fld>
            <a:endParaRPr lang="en-US"/>
          </a:p>
        </p:txBody>
      </p:sp>
      <p:sp>
        <p:nvSpPr>
          <p:cNvPr id="3" name="Footer Placeholder 2">
            <a:extLst>
              <a:ext uri="{FF2B5EF4-FFF2-40B4-BE49-F238E27FC236}">
                <a16:creationId xmlns:a16="http://schemas.microsoft.com/office/drawing/2014/main" id="{6DFAA885-551E-4776-B86E-8136FE33B2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7389A7-F08D-4BCF-AD7A-70BE15414000}"/>
              </a:ext>
            </a:extLst>
          </p:cNvPr>
          <p:cNvSpPr>
            <a:spLocks noGrp="1"/>
          </p:cNvSpPr>
          <p:nvPr>
            <p:ph type="sldNum" sz="quarter" idx="12"/>
          </p:nvPr>
        </p:nvSpPr>
        <p:spPr/>
        <p:txBody>
          <a:bodyPr/>
          <a:lstStyle/>
          <a:p>
            <a:fld id="{4F50E93B-A37B-481C-A432-CB9844E98D70}" type="slidenum">
              <a:rPr lang="en-US" smtClean="0"/>
              <a:t>‹#›</a:t>
            </a:fld>
            <a:endParaRPr lang="en-US"/>
          </a:p>
        </p:txBody>
      </p:sp>
    </p:spTree>
    <p:extLst>
      <p:ext uri="{BB962C8B-B14F-4D97-AF65-F5344CB8AC3E}">
        <p14:creationId xmlns:p14="http://schemas.microsoft.com/office/powerpoint/2010/main" val="2511181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618E1-C6C7-444C-A961-85A79BA49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896A59-C050-4FF5-879F-C9CA11D400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DF2F60-51E8-4E55-9497-43F960B59B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9F3F43-A680-420E-9385-4A686B79AFC6}"/>
              </a:ext>
            </a:extLst>
          </p:cNvPr>
          <p:cNvSpPr>
            <a:spLocks noGrp="1"/>
          </p:cNvSpPr>
          <p:nvPr>
            <p:ph type="dt" sz="half" idx="10"/>
          </p:nvPr>
        </p:nvSpPr>
        <p:spPr/>
        <p:txBody>
          <a:bodyPr/>
          <a:lstStyle/>
          <a:p>
            <a:fld id="{A5634907-9C50-43A4-BFEF-B59D0D4D268F}" type="datetimeFigureOut">
              <a:rPr lang="en-US" smtClean="0"/>
              <a:t>6/7/2020</a:t>
            </a:fld>
            <a:endParaRPr lang="en-US"/>
          </a:p>
        </p:txBody>
      </p:sp>
      <p:sp>
        <p:nvSpPr>
          <p:cNvPr id="6" name="Footer Placeholder 5">
            <a:extLst>
              <a:ext uri="{FF2B5EF4-FFF2-40B4-BE49-F238E27FC236}">
                <a16:creationId xmlns:a16="http://schemas.microsoft.com/office/drawing/2014/main" id="{73B0D4FF-A951-4719-B79A-59432C5F92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F3506-3146-42A2-BCFE-31CBAE31985A}"/>
              </a:ext>
            </a:extLst>
          </p:cNvPr>
          <p:cNvSpPr>
            <a:spLocks noGrp="1"/>
          </p:cNvSpPr>
          <p:nvPr>
            <p:ph type="sldNum" sz="quarter" idx="12"/>
          </p:nvPr>
        </p:nvSpPr>
        <p:spPr/>
        <p:txBody>
          <a:bodyPr/>
          <a:lstStyle/>
          <a:p>
            <a:fld id="{4F50E93B-A37B-481C-A432-CB9844E98D70}" type="slidenum">
              <a:rPr lang="en-US" smtClean="0"/>
              <a:t>‹#›</a:t>
            </a:fld>
            <a:endParaRPr lang="en-US"/>
          </a:p>
        </p:txBody>
      </p:sp>
    </p:spTree>
    <p:extLst>
      <p:ext uri="{BB962C8B-B14F-4D97-AF65-F5344CB8AC3E}">
        <p14:creationId xmlns:p14="http://schemas.microsoft.com/office/powerpoint/2010/main" val="4104767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4A99-59B9-4F9C-B04F-E52AD40ADE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EDFFB2-6338-4B22-8A39-0CD5323D4F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986EB6-000A-4664-97A5-932FF6D71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9F4468-213D-4472-B106-A8F38D446296}"/>
              </a:ext>
            </a:extLst>
          </p:cNvPr>
          <p:cNvSpPr>
            <a:spLocks noGrp="1"/>
          </p:cNvSpPr>
          <p:nvPr>
            <p:ph type="dt" sz="half" idx="10"/>
          </p:nvPr>
        </p:nvSpPr>
        <p:spPr/>
        <p:txBody>
          <a:bodyPr/>
          <a:lstStyle/>
          <a:p>
            <a:fld id="{A5634907-9C50-43A4-BFEF-B59D0D4D268F}" type="datetimeFigureOut">
              <a:rPr lang="en-US" smtClean="0"/>
              <a:t>6/7/2020</a:t>
            </a:fld>
            <a:endParaRPr lang="en-US"/>
          </a:p>
        </p:txBody>
      </p:sp>
      <p:sp>
        <p:nvSpPr>
          <p:cNvPr id="6" name="Footer Placeholder 5">
            <a:extLst>
              <a:ext uri="{FF2B5EF4-FFF2-40B4-BE49-F238E27FC236}">
                <a16:creationId xmlns:a16="http://schemas.microsoft.com/office/drawing/2014/main" id="{9CF99207-7885-4051-99DC-2A621B45A7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523FAF-E6D7-41F1-AE00-3E40EC425BDA}"/>
              </a:ext>
            </a:extLst>
          </p:cNvPr>
          <p:cNvSpPr>
            <a:spLocks noGrp="1"/>
          </p:cNvSpPr>
          <p:nvPr>
            <p:ph type="sldNum" sz="quarter" idx="12"/>
          </p:nvPr>
        </p:nvSpPr>
        <p:spPr/>
        <p:txBody>
          <a:bodyPr/>
          <a:lstStyle/>
          <a:p>
            <a:fld id="{4F50E93B-A37B-481C-A432-CB9844E98D70}" type="slidenum">
              <a:rPr lang="en-US" smtClean="0"/>
              <a:t>‹#›</a:t>
            </a:fld>
            <a:endParaRPr lang="en-US"/>
          </a:p>
        </p:txBody>
      </p:sp>
    </p:spTree>
    <p:extLst>
      <p:ext uri="{BB962C8B-B14F-4D97-AF65-F5344CB8AC3E}">
        <p14:creationId xmlns:p14="http://schemas.microsoft.com/office/powerpoint/2010/main" val="3844449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A45896-15A3-43D5-BC5D-AE97323BBB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E1A886-F374-4918-AA9B-6A8209659F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89821-D8ED-4814-965F-2C19AC830D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634907-9C50-43A4-BFEF-B59D0D4D268F}" type="datetimeFigureOut">
              <a:rPr lang="en-US" smtClean="0"/>
              <a:t>6/7/2020</a:t>
            </a:fld>
            <a:endParaRPr lang="en-US"/>
          </a:p>
        </p:txBody>
      </p:sp>
      <p:sp>
        <p:nvSpPr>
          <p:cNvPr id="5" name="Footer Placeholder 4">
            <a:extLst>
              <a:ext uri="{FF2B5EF4-FFF2-40B4-BE49-F238E27FC236}">
                <a16:creationId xmlns:a16="http://schemas.microsoft.com/office/drawing/2014/main" id="{B2AAE43D-26FD-4D35-9437-89F75A8167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9ECFD8-6FFF-4CB9-BFF1-167F4B3667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50E93B-A37B-481C-A432-CB9844E98D70}" type="slidenum">
              <a:rPr lang="en-US" smtClean="0"/>
              <a:t>‹#›</a:t>
            </a:fld>
            <a:endParaRPr lang="en-US"/>
          </a:p>
        </p:txBody>
      </p:sp>
    </p:spTree>
    <p:extLst>
      <p:ext uri="{BB962C8B-B14F-4D97-AF65-F5344CB8AC3E}">
        <p14:creationId xmlns:p14="http://schemas.microsoft.com/office/powerpoint/2010/main" val="213693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126F-9D67-4A2D-A85C-972F57E8436D}"/>
              </a:ext>
            </a:extLst>
          </p:cNvPr>
          <p:cNvSpPr>
            <a:spLocks noGrp="1"/>
          </p:cNvSpPr>
          <p:nvPr>
            <p:ph type="ctrTitle"/>
          </p:nvPr>
        </p:nvSpPr>
        <p:spPr>
          <a:xfrm>
            <a:off x="0" y="0"/>
            <a:ext cx="12192000" cy="1431235"/>
          </a:xfrm>
          <a:solidFill>
            <a:schemeClr val="accent2">
              <a:lumMod val="60000"/>
              <a:lumOff val="40000"/>
            </a:schemeClr>
          </a:solidFill>
        </p:spPr>
        <p:txBody>
          <a:bodyPr>
            <a:normAutofit/>
          </a:bodyPr>
          <a:lstStyle/>
          <a:p>
            <a:r>
              <a:rPr lang="en-US" sz="4800" dirty="0">
                <a:solidFill>
                  <a:schemeClr val="bg1"/>
                </a:solidFill>
                <a:latin typeface="Times New Roman" panose="02020603050405020304" pitchFamily="18" charset="0"/>
                <a:cs typeface="Times New Roman" panose="02020603050405020304" pitchFamily="18" charset="0"/>
              </a:rPr>
              <a:t>What is the number of movies in each family-friendly category?</a:t>
            </a:r>
          </a:p>
        </p:txBody>
      </p:sp>
      <p:sp>
        <p:nvSpPr>
          <p:cNvPr id="3" name="Subtitle 2">
            <a:extLst>
              <a:ext uri="{FF2B5EF4-FFF2-40B4-BE49-F238E27FC236}">
                <a16:creationId xmlns:a16="http://schemas.microsoft.com/office/drawing/2014/main" id="{0FC80305-8CD2-47B3-B718-0E9730359479}"/>
              </a:ext>
            </a:extLst>
          </p:cNvPr>
          <p:cNvSpPr>
            <a:spLocks noGrp="1"/>
          </p:cNvSpPr>
          <p:nvPr>
            <p:ph type="subTitle" idx="1"/>
          </p:nvPr>
        </p:nvSpPr>
        <p:spPr>
          <a:xfrm>
            <a:off x="8524206" y="1864884"/>
            <a:ext cx="3419061" cy="4465577"/>
          </a:xfrm>
          <a:solidFill>
            <a:schemeClr val="bg2">
              <a:lumMod val="90000"/>
            </a:schemeClr>
          </a:solidFill>
        </p:spPr>
        <p:txBody>
          <a:bodyPr/>
          <a:lstStyle/>
          <a:p>
            <a:r>
              <a:rPr lang="en-US" dirty="0"/>
              <a:t>Note:</a:t>
            </a:r>
            <a:endParaRPr lang="en-US" sz="2000" dirty="0">
              <a:latin typeface="+mj-lt"/>
            </a:endParaRPr>
          </a:p>
          <a:p>
            <a:pPr algn="l"/>
            <a:r>
              <a:rPr lang="en-US" dirty="0">
                <a:latin typeface="+mj-lt"/>
              </a:rPr>
              <a:t>This chart shows us the number of movies in family-friendly category, with family category consisting of highest movies followed by Animation</a:t>
            </a:r>
          </a:p>
        </p:txBody>
      </p:sp>
      <p:graphicFrame>
        <p:nvGraphicFramePr>
          <p:cNvPr id="4" name="Chart 3">
            <a:extLst>
              <a:ext uri="{FF2B5EF4-FFF2-40B4-BE49-F238E27FC236}">
                <a16:creationId xmlns:a16="http://schemas.microsoft.com/office/drawing/2014/main" id="{21EC44A1-9253-4B25-8BD5-2F18FE84BB89}"/>
              </a:ext>
            </a:extLst>
          </p:cNvPr>
          <p:cNvGraphicFramePr>
            <a:graphicFrameLocks/>
          </p:cNvGraphicFramePr>
          <p:nvPr>
            <p:extLst>
              <p:ext uri="{D42A27DB-BD31-4B8C-83A1-F6EECF244321}">
                <p14:modId xmlns:p14="http://schemas.microsoft.com/office/powerpoint/2010/main" val="256879636"/>
              </p:ext>
            </p:extLst>
          </p:nvPr>
        </p:nvGraphicFramePr>
        <p:xfrm>
          <a:off x="0" y="1895060"/>
          <a:ext cx="8242852" cy="44354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96344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126F-9D67-4A2D-A85C-972F57E8436D}"/>
              </a:ext>
            </a:extLst>
          </p:cNvPr>
          <p:cNvSpPr>
            <a:spLocks noGrp="1"/>
          </p:cNvSpPr>
          <p:nvPr>
            <p:ph type="ctrTitle"/>
          </p:nvPr>
        </p:nvSpPr>
        <p:spPr>
          <a:xfrm>
            <a:off x="0" y="0"/>
            <a:ext cx="12192000" cy="1431235"/>
          </a:xfrm>
          <a:solidFill>
            <a:schemeClr val="accent2">
              <a:lumMod val="60000"/>
              <a:lumOff val="40000"/>
            </a:schemeClr>
          </a:solidFill>
        </p:spPr>
        <p:txBody>
          <a:bodyPr>
            <a:normAutofit/>
          </a:bodyPr>
          <a:lstStyle/>
          <a:p>
            <a:r>
              <a:rPr lang="en-US" sz="4800" dirty="0">
                <a:solidFill>
                  <a:schemeClr val="bg1"/>
                </a:solidFill>
                <a:latin typeface="Times New Roman" panose="02020603050405020304" pitchFamily="18" charset="0"/>
                <a:cs typeface="Times New Roman" panose="02020603050405020304" pitchFamily="18" charset="0"/>
              </a:rPr>
              <a:t>What is the number of rental orders for each store per month?</a:t>
            </a:r>
          </a:p>
        </p:txBody>
      </p:sp>
      <p:sp>
        <p:nvSpPr>
          <p:cNvPr id="3" name="Subtitle 2">
            <a:extLst>
              <a:ext uri="{FF2B5EF4-FFF2-40B4-BE49-F238E27FC236}">
                <a16:creationId xmlns:a16="http://schemas.microsoft.com/office/drawing/2014/main" id="{0FC80305-8CD2-47B3-B718-0E9730359479}"/>
              </a:ext>
            </a:extLst>
          </p:cNvPr>
          <p:cNvSpPr>
            <a:spLocks noGrp="1"/>
          </p:cNvSpPr>
          <p:nvPr>
            <p:ph type="subTitle" idx="1"/>
          </p:nvPr>
        </p:nvSpPr>
        <p:spPr>
          <a:xfrm>
            <a:off x="8524206" y="1895060"/>
            <a:ext cx="3419061" cy="4410490"/>
          </a:xfrm>
          <a:solidFill>
            <a:schemeClr val="bg2">
              <a:lumMod val="90000"/>
            </a:schemeClr>
          </a:solidFill>
        </p:spPr>
        <p:txBody>
          <a:bodyPr/>
          <a:lstStyle/>
          <a:p>
            <a:r>
              <a:rPr lang="en-US" dirty="0"/>
              <a:t>Note:</a:t>
            </a:r>
            <a:endParaRPr lang="en-US" sz="2000" dirty="0">
              <a:latin typeface="+mj-lt"/>
            </a:endParaRPr>
          </a:p>
          <a:p>
            <a:pPr algn="l"/>
            <a:r>
              <a:rPr lang="en-US" dirty="0">
                <a:latin typeface="+mj-lt"/>
              </a:rPr>
              <a:t>Both store has equal number of rental orders. </a:t>
            </a:r>
          </a:p>
          <a:p>
            <a:pPr algn="l"/>
            <a:r>
              <a:rPr lang="en-US" dirty="0">
                <a:latin typeface="+mj-lt"/>
              </a:rPr>
              <a:t>July month has the highest orders and February month has the lowest orders for both the store. This graph will help the owner to consider these month to keep their inventories accordingly </a:t>
            </a:r>
          </a:p>
        </p:txBody>
      </p:sp>
      <p:graphicFrame>
        <p:nvGraphicFramePr>
          <p:cNvPr id="6" name="Chart 5">
            <a:extLst>
              <a:ext uri="{FF2B5EF4-FFF2-40B4-BE49-F238E27FC236}">
                <a16:creationId xmlns:a16="http://schemas.microsoft.com/office/drawing/2014/main" id="{7279254F-60B5-427B-A7DD-5F16D5CE3DE6}"/>
              </a:ext>
            </a:extLst>
          </p:cNvPr>
          <p:cNvGraphicFramePr>
            <a:graphicFrameLocks/>
          </p:cNvGraphicFramePr>
          <p:nvPr>
            <p:extLst>
              <p:ext uri="{D42A27DB-BD31-4B8C-83A1-F6EECF244321}">
                <p14:modId xmlns:p14="http://schemas.microsoft.com/office/powerpoint/2010/main" val="3935493618"/>
              </p:ext>
            </p:extLst>
          </p:nvPr>
        </p:nvGraphicFramePr>
        <p:xfrm>
          <a:off x="248733" y="1895060"/>
          <a:ext cx="8104692" cy="44104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82555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126F-9D67-4A2D-A85C-972F57E8436D}"/>
              </a:ext>
            </a:extLst>
          </p:cNvPr>
          <p:cNvSpPr>
            <a:spLocks noGrp="1"/>
          </p:cNvSpPr>
          <p:nvPr>
            <p:ph type="ctrTitle"/>
          </p:nvPr>
        </p:nvSpPr>
        <p:spPr>
          <a:xfrm>
            <a:off x="0" y="0"/>
            <a:ext cx="12192000" cy="1431235"/>
          </a:xfrm>
          <a:solidFill>
            <a:schemeClr val="accent2">
              <a:lumMod val="60000"/>
              <a:lumOff val="40000"/>
            </a:schemeClr>
          </a:solidFill>
        </p:spPr>
        <p:txBody>
          <a:bodyPr>
            <a:normAutofit/>
          </a:bodyPr>
          <a:lstStyle/>
          <a:p>
            <a:r>
              <a:rPr lang="en-US" sz="4800" dirty="0">
                <a:solidFill>
                  <a:schemeClr val="bg1"/>
                </a:solidFill>
                <a:latin typeface="Times New Roman" panose="02020603050405020304" pitchFamily="18" charset="0"/>
                <a:cs typeface="Times New Roman" panose="02020603050405020304" pitchFamily="18" charset="0"/>
              </a:rPr>
              <a:t>How much amount does each customer spends?</a:t>
            </a:r>
          </a:p>
        </p:txBody>
      </p:sp>
      <p:sp>
        <p:nvSpPr>
          <p:cNvPr id="3" name="Subtitle 2">
            <a:extLst>
              <a:ext uri="{FF2B5EF4-FFF2-40B4-BE49-F238E27FC236}">
                <a16:creationId xmlns:a16="http://schemas.microsoft.com/office/drawing/2014/main" id="{0FC80305-8CD2-47B3-B718-0E9730359479}"/>
              </a:ext>
            </a:extLst>
          </p:cNvPr>
          <p:cNvSpPr>
            <a:spLocks noGrp="1"/>
          </p:cNvSpPr>
          <p:nvPr>
            <p:ph type="subTitle" idx="1"/>
          </p:nvPr>
        </p:nvSpPr>
        <p:spPr>
          <a:xfrm>
            <a:off x="8772939" y="1895060"/>
            <a:ext cx="3419061" cy="4435402"/>
          </a:xfrm>
          <a:solidFill>
            <a:schemeClr val="bg2">
              <a:lumMod val="90000"/>
            </a:schemeClr>
          </a:solidFill>
        </p:spPr>
        <p:txBody>
          <a:bodyPr/>
          <a:lstStyle/>
          <a:p>
            <a:r>
              <a:rPr lang="en-US" dirty="0"/>
              <a:t>Note:</a:t>
            </a:r>
            <a:endParaRPr lang="en-US" sz="2000" dirty="0">
              <a:latin typeface="+mj-lt"/>
            </a:endParaRPr>
          </a:p>
          <a:p>
            <a:pPr algn="l"/>
            <a:r>
              <a:rPr lang="en-US" dirty="0">
                <a:latin typeface="+mj-lt"/>
              </a:rPr>
              <a:t>Top 10 customers are shown, The highest customer that rent is “Eleanor hunt” followed by Karl Seal. This chart is important to send gifts or greeting cards to our valuable customers on their special occasions like Birthdays </a:t>
            </a:r>
          </a:p>
        </p:txBody>
      </p:sp>
      <p:graphicFrame>
        <p:nvGraphicFramePr>
          <p:cNvPr id="5" name="Chart 4">
            <a:extLst>
              <a:ext uri="{FF2B5EF4-FFF2-40B4-BE49-F238E27FC236}">
                <a16:creationId xmlns:a16="http://schemas.microsoft.com/office/drawing/2014/main" id="{BEC07496-2BD1-4D25-8774-B8447D8A8A03}"/>
              </a:ext>
            </a:extLst>
          </p:cNvPr>
          <p:cNvGraphicFramePr>
            <a:graphicFrameLocks/>
          </p:cNvGraphicFramePr>
          <p:nvPr>
            <p:extLst>
              <p:ext uri="{D42A27DB-BD31-4B8C-83A1-F6EECF244321}">
                <p14:modId xmlns:p14="http://schemas.microsoft.com/office/powerpoint/2010/main" val="1701482863"/>
              </p:ext>
            </p:extLst>
          </p:nvPr>
        </p:nvGraphicFramePr>
        <p:xfrm>
          <a:off x="248733" y="1895060"/>
          <a:ext cx="8275473" cy="44354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5733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126F-9D67-4A2D-A85C-972F57E8436D}"/>
              </a:ext>
            </a:extLst>
          </p:cNvPr>
          <p:cNvSpPr>
            <a:spLocks noGrp="1"/>
          </p:cNvSpPr>
          <p:nvPr>
            <p:ph type="ctrTitle"/>
          </p:nvPr>
        </p:nvSpPr>
        <p:spPr>
          <a:xfrm>
            <a:off x="0" y="0"/>
            <a:ext cx="12192000" cy="1431235"/>
          </a:xfrm>
          <a:solidFill>
            <a:schemeClr val="accent2">
              <a:lumMod val="60000"/>
              <a:lumOff val="40000"/>
            </a:schemeClr>
          </a:solidFill>
        </p:spPr>
        <p:txBody>
          <a:bodyPr>
            <a:normAutofit/>
          </a:bodyPr>
          <a:lstStyle/>
          <a:p>
            <a:r>
              <a:rPr lang="en-US" sz="4800" dirty="0">
                <a:solidFill>
                  <a:schemeClr val="bg1"/>
                </a:solidFill>
                <a:latin typeface="Times New Roman" panose="02020603050405020304" pitchFamily="18" charset="0"/>
                <a:cs typeface="Times New Roman" panose="02020603050405020304" pitchFamily="18" charset="0"/>
              </a:rPr>
              <a:t>Difference in amount by each month by each top 10 customer?</a:t>
            </a:r>
          </a:p>
        </p:txBody>
      </p:sp>
      <p:sp>
        <p:nvSpPr>
          <p:cNvPr id="3" name="Subtitle 2">
            <a:extLst>
              <a:ext uri="{FF2B5EF4-FFF2-40B4-BE49-F238E27FC236}">
                <a16:creationId xmlns:a16="http://schemas.microsoft.com/office/drawing/2014/main" id="{0FC80305-8CD2-47B3-B718-0E9730359479}"/>
              </a:ext>
            </a:extLst>
          </p:cNvPr>
          <p:cNvSpPr>
            <a:spLocks noGrp="1"/>
          </p:cNvSpPr>
          <p:nvPr>
            <p:ph type="subTitle" idx="1"/>
          </p:nvPr>
        </p:nvSpPr>
        <p:spPr>
          <a:xfrm>
            <a:off x="8524206" y="1895060"/>
            <a:ext cx="3419061" cy="4505740"/>
          </a:xfrm>
          <a:solidFill>
            <a:schemeClr val="bg2">
              <a:lumMod val="90000"/>
            </a:schemeClr>
          </a:solidFill>
        </p:spPr>
        <p:txBody>
          <a:bodyPr/>
          <a:lstStyle/>
          <a:p>
            <a:r>
              <a:rPr lang="en-US" dirty="0"/>
              <a:t>Note:</a:t>
            </a:r>
            <a:endParaRPr lang="en-US" sz="2000" dirty="0">
              <a:latin typeface="+mj-lt"/>
            </a:endParaRPr>
          </a:p>
          <a:p>
            <a:pPr algn="l"/>
            <a:r>
              <a:rPr lang="en-US" dirty="0">
                <a:latin typeface="+mj-lt"/>
              </a:rPr>
              <a:t>From this graph we can understand the purchase behavior pattern of our top 10 customers where 2,3,4,5 symbolizes </a:t>
            </a:r>
            <a:r>
              <a:rPr lang="en-US">
                <a:latin typeface="+mj-lt"/>
              </a:rPr>
              <a:t>month number</a:t>
            </a:r>
            <a:endParaRPr lang="en-US" dirty="0">
              <a:latin typeface="+mj-lt"/>
            </a:endParaRPr>
          </a:p>
        </p:txBody>
      </p:sp>
      <p:graphicFrame>
        <p:nvGraphicFramePr>
          <p:cNvPr id="7" name="Chart 6">
            <a:extLst>
              <a:ext uri="{FF2B5EF4-FFF2-40B4-BE49-F238E27FC236}">
                <a16:creationId xmlns:a16="http://schemas.microsoft.com/office/drawing/2014/main" id="{80559ABA-8C8A-4B2A-919E-D0D750A54F6A}"/>
              </a:ext>
            </a:extLst>
          </p:cNvPr>
          <p:cNvGraphicFramePr>
            <a:graphicFrameLocks/>
          </p:cNvGraphicFramePr>
          <p:nvPr>
            <p:extLst>
              <p:ext uri="{D42A27DB-BD31-4B8C-83A1-F6EECF244321}">
                <p14:modId xmlns:p14="http://schemas.microsoft.com/office/powerpoint/2010/main" val="2888722993"/>
              </p:ext>
            </p:extLst>
          </p:nvPr>
        </p:nvGraphicFramePr>
        <p:xfrm>
          <a:off x="407964" y="1895060"/>
          <a:ext cx="8116242" cy="45057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50127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211</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What is the number of movies in each family-friendly category?</vt:lpstr>
      <vt:lpstr>What is the number of rental orders for each store per month?</vt:lpstr>
      <vt:lpstr>How much amount does each customer spends?</vt:lpstr>
      <vt:lpstr>Difference in amount by each month by each top 10 customer?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the number of movies in each family-friendly category?</dc:title>
  <dc:creator>Ankil Mehta</dc:creator>
  <cp:lastModifiedBy>Ankil Mehta</cp:lastModifiedBy>
  <cp:revision>7</cp:revision>
  <dcterms:created xsi:type="dcterms:W3CDTF">2020-06-07T01:41:25Z</dcterms:created>
  <dcterms:modified xsi:type="dcterms:W3CDTF">2020-06-07T20:57:00Z</dcterms:modified>
</cp:coreProperties>
</file>