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7.xml"/><Relationship Id="rId22" Type="http://schemas.openxmlformats.org/officeDocument/2006/relationships/font" Target="fonts/MavenPro-regular.fntdata"/><Relationship Id="rId10" Type="http://schemas.openxmlformats.org/officeDocument/2006/relationships/slide" Target="slides/slide6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MavenPr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Nunito-bold.fntdata"/><Relationship Id="rId6" Type="http://schemas.openxmlformats.org/officeDocument/2006/relationships/slide" Target="slides/slide2.xml"/><Relationship Id="rId18" Type="http://schemas.openxmlformats.org/officeDocument/2006/relationships/font" Target="fonts/Nuni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Shape 4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Automatic Parameter Tuning for Boogie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and benefits</a:t>
            </a:r>
            <a:endParaRPr/>
          </a:p>
        </p:txBody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311700" y="2148300"/>
            <a:ext cx="8520600" cy="19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Almost everyone is finding ways to </a:t>
            </a:r>
            <a:r>
              <a:rPr lang="en" sz="1400"/>
              <a:t>incorporate</a:t>
            </a:r>
            <a:r>
              <a:rPr lang="en" sz="1400"/>
              <a:t> it in their work.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Reduces manual updates and are scalable with respect to data size.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Machine Learning techniques can be used to learn from failed predictions and improve over time.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This needs good amount of training data to generate a model (current SV-comp repository has ~15,000 benchmarks)</a:t>
            </a:r>
            <a:endParaRPr sz="1400"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This problem can be treated as one vs all classification problem which is well studied in machine learning community.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537075" y="1597875"/>
            <a:ext cx="8014800" cy="3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The output of logistic regression can be treated as probability of the event happening. Let’s talk with an example: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 sz="1400"/>
              <a:t>For my experiments, my training input matrix was 600x6. My output vector was 600x1 from the set {0,1} meaning 1 if SAT 0 otherwise.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 sz="1400"/>
              <a:t>Logistic regression was run on test matrix of 200x6 and I received an accuracy of 95%.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 sz="1400"/>
              <a:t>The way to interpret this output is to say “the probability of correctly predicting SAT for a given test data is 0.95”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 sz="1400"/>
              <a:t>The reason for {0,1} labels is because it is 1 vs all classification algorithm that is you are drawing a decision boundary between 2 possible outcomes.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 sz="1400"/>
              <a:t>I train different classifiers for {0,2} to predict the probability of getting an UNSAT.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 sz="1400"/>
              <a:t>For a given test data, we follow elimination process and compute the most likely outcome.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342925" y="1712400"/>
            <a:ext cx="8520600" cy="17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Do not know if 15,000 benchmarks are enough for a good model.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Figure out “good” features for boogie programs and extract them.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Verifying the predictions made with current verification tools can be time consuming and sometimes not useful (Exceptions and Timeouts).</a:t>
            </a:r>
            <a:endParaRPr sz="1400"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Figure out a good ML algorithm to train this data on.</a:t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x="232575" y="1582075"/>
            <a:ext cx="8520600" cy="26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Compare runtime of this approach to runtime of verification tools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Compare number of ‘TIMEOUT’ predictions with respect to some state of the art verification tools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Answer the question “Are 15,000 benchmarks good enough to build a model?” for this problem.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Is such an approach a possibility in Software Verification?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Can be used to predict outcome of a verification tool to minimize the overall runtime overload caused by TIMEOUT.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A standard technique in verification is to transform a given program into set of verification conditions whose validity implies satisfiability of correctness property under consideration.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To achieve this, practical approach is: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 sz="1400"/>
              <a:t>Transform program and proof obligations into intermediate representation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 sz="1400"/>
              <a:t>Transform intermediate representation to logical formulas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Boogie is intermediate language which can encode verification conditions for OOP.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 sz="1400"/>
              <a:t>It exists for Spec#, C, Dafny, Java bytecode, Eiffel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311700" y="2051900"/>
            <a:ext cx="8520600" cy="28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Generating boogie representation from C file is quicker than running SMACK to verify the property.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Boogie can be used for other languages than C.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If correct features can be determined and extracted from boogie programs, it can possibly help </a:t>
            </a:r>
            <a:r>
              <a:rPr b="1" lang="en" sz="1400"/>
              <a:t>predict which flags to set to reduce TIMEOUT.</a:t>
            </a:r>
            <a:r>
              <a:rPr lang="en" sz="1400"/>
              <a:t>.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Running Boogie on c files depends on parameters/ flags e.g. /trackAllVars, /di, /staticInlining, etc which directly </a:t>
            </a:r>
            <a:r>
              <a:rPr b="1" lang="en" sz="1400"/>
              <a:t>impacts the runtime</a:t>
            </a:r>
            <a:r>
              <a:rPr lang="en" sz="1400"/>
              <a:t> and since we have TIMEOUT, we want to </a:t>
            </a:r>
            <a:r>
              <a:rPr b="1" lang="en" sz="1400"/>
              <a:t>optimize these flags to reduce the number of TIMEOUT.</a:t>
            </a:r>
            <a:endParaRPr b="1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Work</a:t>
            </a:r>
            <a:endParaRPr/>
          </a:p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311700" y="1417850"/>
            <a:ext cx="8520600" cy="27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Worked with features extracted for C language to predict if a property is satisfied or not for unknown SV-comp benchmarks.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b="1" lang="en" sz="1400" u="sng"/>
              <a:t>Training set:</a:t>
            </a:r>
            <a:r>
              <a:rPr lang="en" sz="1400"/>
              <a:t> Features extracted from known SV-comp benchmarks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b="1" lang="en" sz="1400" u="sng"/>
              <a:t>Test set:</a:t>
            </a:r>
            <a:r>
              <a:rPr lang="en" sz="1400"/>
              <a:t> Unknown benchmarks are available only during the competition so used cross validation.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The results were encouraging with feature vector of size 35.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Used similar technique to perform parameter tuning on SMACK verification tool.</a:t>
            </a:r>
            <a:endParaRPr sz="1400"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 sz="1400"/>
              <a:t>Reducing the number of TIMEOUT is important.</a:t>
            </a:r>
            <a:endParaRPr sz="1400"/>
          </a:p>
        </p:txBody>
      </p:sp>
      <p:sp>
        <p:nvSpPr>
          <p:cNvPr id="296" name="Shape 296"/>
          <p:cNvSpPr txBox="1"/>
          <p:nvPr/>
        </p:nvSpPr>
        <p:spPr>
          <a:xfrm>
            <a:off x="192300" y="4218150"/>
            <a:ext cx="8640000" cy="748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Sample feature vector: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../../c/ldv-races/race-1_3-join_false-unreach-call.c 0 0 0 16.66 8.33 0 0 41.66 33.33 0 0 0 41.66 0 0 8.33 0 16.66 0 8.33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endParaRPr/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257075" y="2190550"/>
            <a:ext cx="8520600" cy="18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The project is divided into following 3 tasks: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 sz="1400"/>
              <a:t>Generate features from Boogie files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 sz="1400"/>
              <a:t>Generate labels using SMACK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 sz="1400"/>
              <a:t>Implement a good classification algorithm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/>
        </p:nvSpPr>
        <p:spPr>
          <a:xfrm>
            <a:off x="1530413" y="876050"/>
            <a:ext cx="519900" cy="29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373050" y="350450"/>
            <a:ext cx="1040100" cy="1345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 txBox="1"/>
          <p:nvPr/>
        </p:nvSpPr>
        <p:spPr>
          <a:xfrm>
            <a:off x="432450" y="706525"/>
            <a:ext cx="921300" cy="7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</a:t>
            </a: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2113925" y="350450"/>
            <a:ext cx="1119000" cy="1345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 txBox="1"/>
          <p:nvPr/>
        </p:nvSpPr>
        <p:spPr>
          <a:xfrm>
            <a:off x="2286275" y="847850"/>
            <a:ext cx="7743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Boogie</a:t>
            </a: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3994725" y="418250"/>
            <a:ext cx="2193000" cy="12096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 txBox="1"/>
          <p:nvPr/>
        </p:nvSpPr>
        <p:spPr>
          <a:xfrm>
            <a:off x="4131775" y="706525"/>
            <a:ext cx="2193000" cy="7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Generates Boogie file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    (.bpl)</a:t>
            </a: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3295263" y="876050"/>
            <a:ext cx="601800" cy="29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6267700" y="876050"/>
            <a:ext cx="601800" cy="29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7766125" y="1695650"/>
            <a:ext cx="248700" cy="666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6918275" y="418250"/>
            <a:ext cx="2091300" cy="12096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 txBox="1"/>
          <p:nvPr/>
        </p:nvSpPr>
        <p:spPr>
          <a:xfrm>
            <a:off x="6997375" y="689600"/>
            <a:ext cx="1786200" cy="6669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Extraction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   tool</a:t>
            </a:r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7766125" y="3459050"/>
            <a:ext cx="248700" cy="666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7101975" y="4125950"/>
            <a:ext cx="689400" cy="294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7251775" y="2396438"/>
            <a:ext cx="1277400" cy="9609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 txBox="1"/>
          <p:nvPr/>
        </p:nvSpPr>
        <p:spPr>
          <a:xfrm>
            <a:off x="7401625" y="2543450"/>
            <a:ext cx="9777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vectors</a:t>
            </a: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5068775" y="4125925"/>
            <a:ext cx="689400" cy="294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5791375" y="3764275"/>
            <a:ext cx="1277400" cy="10173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 txBox="1"/>
          <p:nvPr/>
        </p:nvSpPr>
        <p:spPr>
          <a:xfrm>
            <a:off x="5870575" y="3888625"/>
            <a:ext cx="11190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trained        model</a:t>
            </a:r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2912775" y="4125925"/>
            <a:ext cx="689400" cy="294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3696775" y="3764300"/>
            <a:ext cx="1277400" cy="10173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/>
          <p:nvPr/>
        </p:nvSpPr>
        <p:spPr>
          <a:xfrm>
            <a:off x="373050" y="3764275"/>
            <a:ext cx="2427300" cy="10173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 txBox="1"/>
          <p:nvPr/>
        </p:nvSpPr>
        <p:spPr>
          <a:xfrm>
            <a:off x="3792925" y="4024375"/>
            <a:ext cx="11190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</a:t>
            </a:r>
            <a:endParaRPr/>
          </a:p>
        </p:txBody>
      </p:sp>
      <p:sp>
        <p:nvSpPr>
          <p:cNvPr id="330" name="Shape 330"/>
          <p:cNvSpPr txBox="1"/>
          <p:nvPr/>
        </p:nvSpPr>
        <p:spPr>
          <a:xfrm>
            <a:off x="541050" y="3899875"/>
            <a:ext cx="2091300" cy="7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Verification against state-of-the-art tools</a:t>
            </a: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3650400" y="2003663"/>
            <a:ext cx="1216500" cy="1209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 txBox="1"/>
          <p:nvPr/>
        </p:nvSpPr>
        <p:spPr>
          <a:xfrm>
            <a:off x="3829075" y="2388113"/>
            <a:ext cx="8505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SMACK</a:t>
            </a: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4974163" y="2424738"/>
            <a:ext cx="601800" cy="29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5677813" y="2099800"/>
            <a:ext cx="1277400" cy="10173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6192163" y="3210350"/>
            <a:ext cx="248700" cy="440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 txBox="1"/>
          <p:nvPr/>
        </p:nvSpPr>
        <p:spPr>
          <a:xfrm>
            <a:off x="5870575" y="2380900"/>
            <a:ext cx="9213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Labels</a:t>
            </a: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748200" y="1734750"/>
            <a:ext cx="289800" cy="867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1130550" y="2529250"/>
            <a:ext cx="2427300" cy="29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Generate Features</a:t>
            </a: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380850" y="1653875"/>
            <a:ext cx="1040100" cy="1345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Shape 345"/>
          <p:cNvSpPr txBox="1"/>
          <p:nvPr/>
        </p:nvSpPr>
        <p:spPr>
          <a:xfrm>
            <a:off x="440250" y="1953425"/>
            <a:ext cx="921300" cy="7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(.c files)</a:t>
            </a: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2137350" y="1653875"/>
            <a:ext cx="1119000" cy="1345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Shape 347"/>
          <p:cNvSpPr txBox="1"/>
          <p:nvPr/>
        </p:nvSpPr>
        <p:spPr>
          <a:xfrm>
            <a:off x="2236200" y="2151275"/>
            <a:ext cx="9213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SMACK</a:t>
            </a: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1519200" y="2179475"/>
            <a:ext cx="519900" cy="29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4032150" y="1721675"/>
            <a:ext cx="2193000" cy="12096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Shape 350"/>
          <p:cNvSpPr txBox="1"/>
          <p:nvPr/>
        </p:nvSpPr>
        <p:spPr>
          <a:xfrm>
            <a:off x="4050650" y="2041150"/>
            <a:ext cx="2193000" cy="7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Generates Boogie file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    (.bpl)</a:t>
            </a:r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3354588" y="2179475"/>
            <a:ext cx="601800" cy="29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/>
          <p:nvPr/>
        </p:nvSpPr>
        <p:spPr>
          <a:xfrm>
            <a:off x="6243650" y="2179475"/>
            <a:ext cx="601800" cy="29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Shape 353"/>
          <p:cNvSpPr/>
          <p:nvPr/>
        </p:nvSpPr>
        <p:spPr>
          <a:xfrm>
            <a:off x="6926075" y="1721675"/>
            <a:ext cx="2091300" cy="1209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Shape 354"/>
          <p:cNvSpPr txBox="1"/>
          <p:nvPr/>
        </p:nvSpPr>
        <p:spPr>
          <a:xfrm>
            <a:off x="7037950" y="1953425"/>
            <a:ext cx="1786200" cy="7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Extraction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   Tool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(boogie file parser)</a:t>
            </a:r>
            <a:endParaRPr/>
          </a:p>
        </p:txBody>
      </p:sp>
      <p:sp>
        <p:nvSpPr>
          <p:cNvPr id="355" name="Shape 355"/>
          <p:cNvSpPr/>
          <p:nvPr/>
        </p:nvSpPr>
        <p:spPr>
          <a:xfrm>
            <a:off x="7750525" y="3038100"/>
            <a:ext cx="248700" cy="666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7384450" y="3848163"/>
            <a:ext cx="1277400" cy="9609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Shape 357"/>
          <p:cNvSpPr txBox="1"/>
          <p:nvPr/>
        </p:nvSpPr>
        <p:spPr>
          <a:xfrm>
            <a:off x="7534300" y="3995175"/>
            <a:ext cx="9777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vectors</a:t>
            </a:r>
            <a:endParaRPr/>
          </a:p>
        </p:txBody>
      </p:sp>
      <p:sp>
        <p:nvSpPr>
          <p:cNvPr id="358" name="Shape 358"/>
          <p:cNvSpPr txBox="1"/>
          <p:nvPr/>
        </p:nvSpPr>
        <p:spPr>
          <a:xfrm>
            <a:off x="253075" y="3995175"/>
            <a:ext cx="5095500" cy="10578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Sample feature vectors: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&lt;filename&gt; &lt;implementation&gt;&lt;var&gt;&lt;const&gt;&lt;type&gt;&lt;function&gt;</a:t>
            </a:r>
            <a:endParaRPr sz="10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EvenOdd01_true-unreach-call_true-no-overflow_true-termination.bpl,16,1355,61,24,1,0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Generate labels</a:t>
            </a:r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2195900" y="1333875"/>
            <a:ext cx="1040100" cy="1345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Shape 365"/>
          <p:cNvSpPr txBox="1"/>
          <p:nvPr/>
        </p:nvSpPr>
        <p:spPr>
          <a:xfrm>
            <a:off x="2255300" y="1633425"/>
            <a:ext cx="921300" cy="7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(.c files)</a:t>
            </a: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3928975" y="1333875"/>
            <a:ext cx="1119000" cy="1345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3322538" y="1859475"/>
            <a:ext cx="519900" cy="29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Shape 368"/>
          <p:cNvSpPr txBox="1"/>
          <p:nvPr/>
        </p:nvSpPr>
        <p:spPr>
          <a:xfrm>
            <a:off x="4027825" y="1831275"/>
            <a:ext cx="9213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SMACK</a:t>
            </a:r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5134488" y="1859463"/>
            <a:ext cx="601800" cy="29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5822813" y="1497825"/>
            <a:ext cx="1277400" cy="10173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Shape 371"/>
          <p:cNvSpPr txBox="1"/>
          <p:nvPr/>
        </p:nvSpPr>
        <p:spPr>
          <a:xfrm>
            <a:off x="5921975" y="1778925"/>
            <a:ext cx="11190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Labels (0,1,2,3)</a:t>
            </a:r>
            <a:endParaRPr/>
          </a:p>
        </p:txBody>
      </p:sp>
      <p:sp>
        <p:nvSpPr>
          <p:cNvPr id="372" name="Shape 372"/>
          <p:cNvSpPr txBox="1"/>
          <p:nvPr/>
        </p:nvSpPr>
        <p:spPr>
          <a:xfrm>
            <a:off x="5042125" y="3524625"/>
            <a:ext cx="1567500" cy="10173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= SAT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= UNSAT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= TIMEOUT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= EXCEPTION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type="title"/>
          </p:nvPr>
        </p:nvSpPr>
        <p:spPr>
          <a:xfrm>
            <a:off x="1194975" y="674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3: ML algorithm</a:t>
            </a: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494375" y="2513263"/>
            <a:ext cx="1277400" cy="9609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Shape 379"/>
          <p:cNvSpPr txBox="1"/>
          <p:nvPr/>
        </p:nvSpPr>
        <p:spPr>
          <a:xfrm>
            <a:off x="644225" y="2660275"/>
            <a:ext cx="9777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vectors</a:t>
            </a:r>
            <a:endParaRPr/>
          </a:p>
        </p:txBody>
      </p:sp>
      <p:sp>
        <p:nvSpPr>
          <p:cNvPr id="380" name="Shape 380"/>
          <p:cNvSpPr/>
          <p:nvPr/>
        </p:nvSpPr>
        <p:spPr>
          <a:xfrm>
            <a:off x="3020600" y="1642975"/>
            <a:ext cx="1277400" cy="10173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Shape 381"/>
          <p:cNvSpPr/>
          <p:nvPr/>
        </p:nvSpPr>
        <p:spPr>
          <a:xfrm>
            <a:off x="5015825" y="1642975"/>
            <a:ext cx="1277400" cy="10173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Shape 382"/>
          <p:cNvSpPr/>
          <p:nvPr/>
        </p:nvSpPr>
        <p:spPr>
          <a:xfrm>
            <a:off x="7040850" y="279125"/>
            <a:ext cx="1568100" cy="10173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Shape 383"/>
          <p:cNvSpPr txBox="1"/>
          <p:nvPr/>
        </p:nvSpPr>
        <p:spPr>
          <a:xfrm>
            <a:off x="3099800" y="1767325"/>
            <a:ext cx="11190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lang="en"/>
              <a:t>ML algorithm</a:t>
            </a:r>
            <a:endParaRPr/>
          </a:p>
        </p:txBody>
      </p:sp>
      <p:sp>
        <p:nvSpPr>
          <p:cNvPr id="384" name="Shape 384"/>
          <p:cNvSpPr txBox="1"/>
          <p:nvPr/>
        </p:nvSpPr>
        <p:spPr>
          <a:xfrm>
            <a:off x="5111975" y="1903050"/>
            <a:ext cx="11190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Model</a:t>
            </a:r>
            <a:endParaRPr/>
          </a:p>
        </p:txBody>
      </p:sp>
      <p:sp>
        <p:nvSpPr>
          <p:cNvPr id="385" name="Shape 385"/>
          <p:cNvSpPr txBox="1"/>
          <p:nvPr/>
        </p:nvSpPr>
        <p:spPr>
          <a:xfrm>
            <a:off x="7265400" y="511775"/>
            <a:ext cx="11190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Validation/ Testing</a:t>
            </a:r>
            <a:endParaRPr/>
          </a:p>
        </p:txBody>
      </p:sp>
      <p:sp>
        <p:nvSpPr>
          <p:cNvPr id="386" name="Shape 386"/>
          <p:cNvSpPr/>
          <p:nvPr/>
        </p:nvSpPr>
        <p:spPr>
          <a:xfrm>
            <a:off x="479663" y="1256850"/>
            <a:ext cx="1277400" cy="10173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Shape 387"/>
          <p:cNvSpPr txBox="1"/>
          <p:nvPr/>
        </p:nvSpPr>
        <p:spPr>
          <a:xfrm>
            <a:off x="672425" y="1537950"/>
            <a:ext cx="9213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Labels</a:t>
            </a:r>
            <a:endParaRPr/>
          </a:p>
        </p:txBody>
      </p:sp>
      <p:sp>
        <p:nvSpPr>
          <p:cNvPr id="388" name="Shape 388"/>
          <p:cNvSpPr txBox="1"/>
          <p:nvPr/>
        </p:nvSpPr>
        <p:spPr>
          <a:xfrm>
            <a:off x="472325" y="3994400"/>
            <a:ext cx="3863400" cy="9210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Identified problem:</a:t>
            </a:r>
            <a:r>
              <a:rPr lang="en"/>
              <a:t> Multiclass classification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ML algorithm:</a:t>
            </a:r>
            <a:r>
              <a:rPr lang="en"/>
              <a:t> Logistic Regression with RBFS optimization</a:t>
            </a:r>
            <a:endParaRPr/>
          </a:p>
        </p:txBody>
      </p:sp>
      <p:sp>
        <p:nvSpPr>
          <p:cNvPr id="389" name="Shape 389"/>
          <p:cNvSpPr/>
          <p:nvPr/>
        </p:nvSpPr>
        <p:spPr>
          <a:xfrm>
            <a:off x="4425525" y="2104125"/>
            <a:ext cx="438300" cy="17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Shape 390"/>
          <p:cNvSpPr/>
          <p:nvPr/>
        </p:nvSpPr>
        <p:spPr>
          <a:xfrm>
            <a:off x="6458088" y="674525"/>
            <a:ext cx="438300" cy="17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1" name="Shape 391"/>
          <p:cNvCxnSpPr/>
          <p:nvPr/>
        </p:nvCxnSpPr>
        <p:spPr>
          <a:xfrm flipH="1" rot="10800000">
            <a:off x="1935725" y="2431925"/>
            <a:ext cx="936600" cy="46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2" name="Shape 392"/>
          <p:cNvCxnSpPr/>
          <p:nvPr/>
        </p:nvCxnSpPr>
        <p:spPr>
          <a:xfrm>
            <a:off x="1881100" y="1815325"/>
            <a:ext cx="960000" cy="25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3" name="Shape 393"/>
          <p:cNvSpPr/>
          <p:nvPr/>
        </p:nvSpPr>
        <p:spPr>
          <a:xfrm>
            <a:off x="5541425" y="1256850"/>
            <a:ext cx="260100" cy="362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Shape 394"/>
          <p:cNvSpPr/>
          <p:nvPr/>
        </p:nvSpPr>
        <p:spPr>
          <a:xfrm>
            <a:off x="5036250" y="279125"/>
            <a:ext cx="1277400" cy="9609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Shape 395"/>
          <p:cNvSpPr txBox="1"/>
          <p:nvPr/>
        </p:nvSpPr>
        <p:spPr>
          <a:xfrm>
            <a:off x="5111975" y="532050"/>
            <a:ext cx="11190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Prediction</a:t>
            </a:r>
            <a:endParaRPr/>
          </a:p>
        </p:txBody>
      </p:sp>
      <p:sp>
        <p:nvSpPr>
          <p:cNvPr id="396" name="Shape 396"/>
          <p:cNvSpPr/>
          <p:nvPr/>
        </p:nvSpPr>
        <p:spPr>
          <a:xfrm>
            <a:off x="5541425" y="2684300"/>
            <a:ext cx="260100" cy="362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Shape 397"/>
          <p:cNvSpPr/>
          <p:nvPr/>
        </p:nvSpPr>
        <p:spPr>
          <a:xfrm>
            <a:off x="5015813" y="3160950"/>
            <a:ext cx="1277400" cy="10173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Shape 398"/>
          <p:cNvSpPr txBox="1"/>
          <p:nvPr/>
        </p:nvSpPr>
        <p:spPr>
          <a:xfrm>
            <a:off x="5057225" y="3285525"/>
            <a:ext cx="11946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Unknow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.c files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