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sldIdLst>
    <p:sldId id="256" r:id="rId3"/>
    <p:sldId id="272" r:id="rId4"/>
    <p:sldId id="263" r:id="rId5"/>
    <p:sldId id="261" r:id="rId6"/>
    <p:sldId id="265" r:id="rId7"/>
    <p:sldId id="264" r:id="rId8"/>
    <p:sldId id="267" r:id="rId9"/>
    <p:sldId id="266" r:id="rId10"/>
    <p:sldId id="269" r:id="rId11"/>
    <p:sldId id="25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E1B63C-E56E-4410-8F3B-033EE8C4901F}">
          <p14:sldIdLst>
            <p14:sldId id="256"/>
            <p14:sldId id="272"/>
            <p14:sldId id="263"/>
            <p14:sldId id="261"/>
            <p14:sldId id="265"/>
            <p14:sldId id="264"/>
            <p14:sldId id="267"/>
            <p14:sldId id="266"/>
            <p14:sldId id="269"/>
            <p14:sldId id="25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E02F7-8BF2-411F-9881-C02C81701B64}" type="doc">
      <dgm:prSet loTypeId="urn:microsoft.com/office/officeart/2009/3/layout/SubStepProcess" loCatId="process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7CDA0F5E-E8C1-4850-850D-41A72D618840}">
      <dgm:prSet/>
      <dgm:spPr/>
      <dgm:t>
        <a:bodyPr/>
        <a:lstStyle/>
        <a:p>
          <a:r>
            <a:rPr lang="en-US" dirty="0"/>
            <a:t>1. Time-critical: The platform emphasizes rapid response and timely delivery of information and aid. </a:t>
          </a:r>
          <a:endParaRPr lang="en-IN" dirty="0"/>
        </a:p>
      </dgm:t>
    </dgm:pt>
    <dgm:pt modelId="{127792FC-ABF7-4727-B4CA-1F89AEE8DA70}" type="parTrans" cxnId="{A193E440-1FA8-4AA6-AC40-C415A7418622}">
      <dgm:prSet/>
      <dgm:spPr/>
      <dgm:t>
        <a:bodyPr/>
        <a:lstStyle/>
        <a:p>
          <a:endParaRPr lang="en-IN"/>
        </a:p>
      </dgm:t>
    </dgm:pt>
    <dgm:pt modelId="{793F6B73-E2D1-45CF-9892-FC3BAEA24DDF}" type="sibTrans" cxnId="{A193E440-1FA8-4AA6-AC40-C415A7418622}">
      <dgm:prSet/>
      <dgm:spPr/>
      <dgm:t>
        <a:bodyPr/>
        <a:lstStyle/>
        <a:p>
          <a:endParaRPr lang="en-IN"/>
        </a:p>
      </dgm:t>
    </dgm:pt>
    <dgm:pt modelId="{B5EE1742-F373-4052-A4D8-EEED0CAC1C4A}">
      <dgm:prSet/>
      <dgm:spPr/>
      <dgm:t>
        <a:bodyPr/>
        <a:lstStyle/>
        <a:p>
          <a:r>
            <a:rPr lang="en-US"/>
            <a:t>2 Location-based: The system relies on real-time geolocation data to match resources with needs efficiently.</a:t>
          </a:r>
          <a:endParaRPr lang="en-IN"/>
        </a:p>
      </dgm:t>
    </dgm:pt>
    <dgm:pt modelId="{35F14F06-DFBF-4825-A2AA-3E185A462B51}" type="parTrans" cxnId="{3CC24025-D441-415B-AB3C-AA14BA8E364F}">
      <dgm:prSet/>
      <dgm:spPr/>
      <dgm:t>
        <a:bodyPr/>
        <a:lstStyle/>
        <a:p>
          <a:endParaRPr lang="en-IN"/>
        </a:p>
      </dgm:t>
    </dgm:pt>
    <dgm:pt modelId="{6648B571-A922-4407-97AB-BC550F095696}" type="sibTrans" cxnId="{3CC24025-D441-415B-AB3C-AA14BA8E364F}">
      <dgm:prSet/>
      <dgm:spPr/>
      <dgm:t>
        <a:bodyPr/>
        <a:lstStyle/>
        <a:p>
          <a:endParaRPr lang="en-IN"/>
        </a:p>
      </dgm:t>
    </dgm:pt>
    <dgm:pt modelId="{383EB2E9-90E9-4382-B7DC-24F19DCF7760}">
      <dgm:prSet/>
      <dgm:spPr/>
      <dgm:t>
        <a:bodyPr/>
        <a:lstStyle/>
        <a:p>
          <a:r>
            <a:rPr lang="en-US"/>
            <a:t>3 Collaborative: resQSquad fosters collaboration among various organizations to collectively address disaster response.</a:t>
          </a:r>
          <a:endParaRPr lang="en-IN"/>
        </a:p>
      </dgm:t>
    </dgm:pt>
    <dgm:pt modelId="{92C65B46-BC14-484E-9B86-0C3C35F697D9}" type="parTrans" cxnId="{74FDBA9C-E943-4604-AEF8-1A446A663C45}">
      <dgm:prSet/>
      <dgm:spPr/>
      <dgm:t>
        <a:bodyPr/>
        <a:lstStyle/>
        <a:p>
          <a:endParaRPr lang="en-IN"/>
        </a:p>
      </dgm:t>
    </dgm:pt>
    <dgm:pt modelId="{4CBABF4A-532B-4FE6-9A9F-C16366EBD5A9}" type="sibTrans" cxnId="{74FDBA9C-E943-4604-AEF8-1A446A663C45}">
      <dgm:prSet/>
      <dgm:spPr/>
      <dgm:t>
        <a:bodyPr/>
        <a:lstStyle/>
        <a:p>
          <a:endParaRPr lang="en-IN"/>
        </a:p>
      </dgm:t>
    </dgm:pt>
    <dgm:pt modelId="{A8453CE8-4B5D-4C5C-8B2B-147C88ECD7FA}">
      <dgm:prSet/>
      <dgm:spPr/>
      <dgm:t>
        <a:bodyPr/>
        <a:lstStyle/>
        <a:p>
          <a:r>
            <a:rPr lang="en-US"/>
            <a:t>4   Technology-driven: The project leverages mobile technology and digital platforms to enhance efficiency and accessibility.</a:t>
          </a:r>
          <a:endParaRPr lang="en-IN"/>
        </a:p>
      </dgm:t>
    </dgm:pt>
    <dgm:pt modelId="{3991E145-3C14-499F-9FDE-E77AE0164E54}" type="parTrans" cxnId="{0D36C090-C70B-47F7-BE2D-A169FA7748C4}">
      <dgm:prSet/>
      <dgm:spPr/>
      <dgm:t>
        <a:bodyPr/>
        <a:lstStyle/>
        <a:p>
          <a:endParaRPr lang="en-IN"/>
        </a:p>
      </dgm:t>
    </dgm:pt>
    <dgm:pt modelId="{69C4DEB7-4411-4395-8DCB-A59B03DA820E}" type="sibTrans" cxnId="{0D36C090-C70B-47F7-BE2D-A169FA7748C4}">
      <dgm:prSet/>
      <dgm:spPr/>
      <dgm:t>
        <a:bodyPr/>
        <a:lstStyle/>
        <a:p>
          <a:endParaRPr lang="en-IN"/>
        </a:p>
      </dgm:t>
    </dgm:pt>
    <dgm:pt modelId="{2F94D46C-0C87-48BC-A118-B14F7E01BEE0}" type="pres">
      <dgm:prSet presAssocID="{B07E02F7-8BF2-411F-9881-C02C81701B64}" presName="Name0" presStyleCnt="0">
        <dgm:presLayoutVars>
          <dgm:chMax val="7"/>
          <dgm:dir/>
          <dgm:animOne val="branch"/>
        </dgm:presLayoutVars>
      </dgm:prSet>
      <dgm:spPr/>
    </dgm:pt>
    <dgm:pt modelId="{B3D1605E-FF74-4C00-8442-D7D954515499}" type="pres">
      <dgm:prSet presAssocID="{7CDA0F5E-E8C1-4850-850D-41A72D618840}" presName="parTx1" presStyleLbl="node1" presStyleIdx="0" presStyleCnt="4"/>
      <dgm:spPr/>
    </dgm:pt>
    <dgm:pt modelId="{12773A5F-2256-452A-8C01-C29268936960}" type="pres">
      <dgm:prSet presAssocID="{B5EE1742-F373-4052-A4D8-EEED0CAC1C4A}" presName="parTx2" presStyleLbl="node1" presStyleIdx="1" presStyleCnt="4"/>
      <dgm:spPr/>
    </dgm:pt>
    <dgm:pt modelId="{E4399C0E-7FEB-45AE-BBC2-573688B5035B}" type="pres">
      <dgm:prSet presAssocID="{383EB2E9-90E9-4382-B7DC-24F19DCF7760}" presName="parTx3" presStyleLbl="node1" presStyleIdx="2" presStyleCnt="4"/>
      <dgm:spPr/>
    </dgm:pt>
    <dgm:pt modelId="{39D170D8-9441-41EF-A52C-E23DE8C9F211}" type="pres">
      <dgm:prSet presAssocID="{A8453CE8-4B5D-4C5C-8B2B-147C88ECD7FA}" presName="parTx4" presStyleLbl="node1" presStyleIdx="3" presStyleCnt="4"/>
      <dgm:spPr/>
    </dgm:pt>
  </dgm:ptLst>
  <dgm:cxnLst>
    <dgm:cxn modelId="{3CC24025-D441-415B-AB3C-AA14BA8E364F}" srcId="{B07E02F7-8BF2-411F-9881-C02C81701B64}" destId="{B5EE1742-F373-4052-A4D8-EEED0CAC1C4A}" srcOrd="1" destOrd="0" parTransId="{35F14F06-DFBF-4825-A2AA-3E185A462B51}" sibTransId="{6648B571-A922-4407-97AB-BC550F095696}"/>
    <dgm:cxn modelId="{A193E440-1FA8-4AA6-AC40-C415A7418622}" srcId="{B07E02F7-8BF2-411F-9881-C02C81701B64}" destId="{7CDA0F5E-E8C1-4850-850D-41A72D618840}" srcOrd="0" destOrd="0" parTransId="{127792FC-ABF7-4727-B4CA-1F89AEE8DA70}" sibTransId="{793F6B73-E2D1-45CF-9892-FC3BAEA24DDF}"/>
    <dgm:cxn modelId="{203FA961-85E4-45EB-A48B-B161E4628B3E}" type="presOf" srcId="{A8453CE8-4B5D-4C5C-8B2B-147C88ECD7FA}" destId="{39D170D8-9441-41EF-A52C-E23DE8C9F211}" srcOrd="0" destOrd="0" presId="urn:microsoft.com/office/officeart/2009/3/layout/SubStepProcess"/>
    <dgm:cxn modelId="{8F064E79-66D0-47D5-A63D-4AB5EAD8F8D2}" type="presOf" srcId="{383EB2E9-90E9-4382-B7DC-24F19DCF7760}" destId="{E4399C0E-7FEB-45AE-BBC2-573688B5035B}" srcOrd="0" destOrd="0" presId="urn:microsoft.com/office/officeart/2009/3/layout/SubStepProcess"/>
    <dgm:cxn modelId="{B16E2A81-7124-4ECD-8D26-8D7D53029EF2}" type="presOf" srcId="{7CDA0F5E-E8C1-4850-850D-41A72D618840}" destId="{B3D1605E-FF74-4C00-8442-D7D954515499}" srcOrd="0" destOrd="0" presId="urn:microsoft.com/office/officeart/2009/3/layout/SubStepProcess"/>
    <dgm:cxn modelId="{0D36C090-C70B-47F7-BE2D-A169FA7748C4}" srcId="{B07E02F7-8BF2-411F-9881-C02C81701B64}" destId="{A8453CE8-4B5D-4C5C-8B2B-147C88ECD7FA}" srcOrd="3" destOrd="0" parTransId="{3991E145-3C14-499F-9FDE-E77AE0164E54}" sibTransId="{69C4DEB7-4411-4395-8DCB-A59B03DA820E}"/>
    <dgm:cxn modelId="{74FDBA9C-E943-4604-AEF8-1A446A663C45}" srcId="{B07E02F7-8BF2-411F-9881-C02C81701B64}" destId="{383EB2E9-90E9-4382-B7DC-24F19DCF7760}" srcOrd="2" destOrd="0" parTransId="{92C65B46-BC14-484E-9B86-0C3C35F697D9}" sibTransId="{4CBABF4A-532B-4FE6-9A9F-C16366EBD5A9}"/>
    <dgm:cxn modelId="{496359A0-E2B0-4AA9-A508-2DEB309EE9E4}" type="presOf" srcId="{B07E02F7-8BF2-411F-9881-C02C81701B64}" destId="{2F94D46C-0C87-48BC-A118-B14F7E01BEE0}" srcOrd="0" destOrd="0" presId="urn:microsoft.com/office/officeart/2009/3/layout/SubStepProcess"/>
    <dgm:cxn modelId="{DFF9BCEE-584F-44FB-A458-6ECADB3C4637}" type="presOf" srcId="{B5EE1742-F373-4052-A4D8-EEED0CAC1C4A}" destId="{12773A5F-2256-452A-8C01-C29268936960}" srcOrd="0" destOrd="0" presId="urn:microsoft.com/office/officeart/2009/3/layout/SubStepProcess"/>
    <dgm:cxn modelId="{374D45A8-DE9C-4EE9-826D-E0E793DF593B}" type="presParOf" srcId="{2F94D46C-0C87-48BC-A118-B14F7E01BEE0}" destId="{B3D1605E-FF74-4C00-8442-D7D954515499}" srcOrd="0" destOrd="0" presId="urn:microsoft.com/office/officeart/2009/3/layout/SubStepProcess"/>
    <dgm:cxn modelId="{DB690595-5025-4F33-804D-61A2DCACE103}" type="presParOf" srcId="{2F94D46C-0C87-48BC-A118-B14F7E01BEE0}" destId="{12773A5F-2256-452A-8C01-C29268936960}" srcOrd="1" destOrd="0" presId="urn:microsoft.com/office/officeart/2009/3/layout/SubStepProcess"/>
    <dgm:cxn modelId="{85DB8BF1-BA92-4CE6-9AF2-D80745823FCA}" type="presParOf" srcId="{2F94D46C-0C87-48BC-A118-B14F7E01BEE0}" destId="{E4399C0E-7FEB-45AE-BBC2-573688B5035B}" srcOrd="2" destOrd="0" presId="urn:microsoft.com/office/officeart/2009/3/layout/SubStepProcess"/>
    <dgm:cxn modelId="{BB879C14-DA21-42C3-9B5A-E758BCB8FD6F}" type="presParOf" srcId="{2F94D46C-0C87-48BC-A118-B14F7E01BEE0}" destId="{39D170D8-9441-41EF-A52C-E23DE8C9F211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02175-B35D-4F62-B4E8-6E42A6CBB27A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9FB821-CC53-423F-B5E7-376BDE2A1320}">
      <dgm:prSet phldrT="[Text]"/>
      <dgm:spPr/>
      <dgm:t>
        <a:bodyPr/>
        <a:lstStyle/>
        <a:p>
          <a:r>
            <a:rPr lang="en-US" dirty="0"/>
            <a:t>Improved disaster response: Faster mobilization of resources and increased efficiency in rescue operations.</a:t>
          </a:r>
          <a:endParaRPr lang="en-IN" dirty="0"/>
        </a:p>
      </dgm:t>
    </dgm:pt>
    <dgm:pt modelId="{B7FA578B-B1A4-4700-AB9B-3DE4B51A65B1}" type="parTrans" cxnId="{3AB6D311-9452-4BF8-B7E4-7BC89D7F3C2B}">
      <dgm:prSet/>
      <dgm:spPr/>
      <dgm:t>
        <a:bodyPr/>
        <a:lstStyle/>
        <a:p>
          <a:endParaRPr lang="en-IN"/>
        </a:p>
      </dgm:t>
    </dgm:pt>
    <dgm:pt modelId="{A3BF8B48-0EBC-4400-A847-6383C3EAA92C}" type="sibTrans" cxnId="{3AB6D311-9452-4BF8-B7E4-7BC89D7F3C2B}">
      <dgm:prSet/>
      <dgm:spPr/>
      <dgm:t>
        <a:bodyPr/>
        <a:lstStyle/>
        <a:p>
          <a:endParaRPr lang="en-IN"/>
        </a:p>
      </dgm:t>
    </dgm:pt>
    <dgm:pt modelId="{E4250CBE-1DEE-4F5A-A0BE-6226A9ACB7C4}">
      <dgm:prSet phldrT="[Text]"/>
      <dgm:spPr/>
      <dgm:t>
        <a:bodyPr/>
        <a:lstStyle/>
        <a:p>
          <a:r>
            <a:rPr lang="en-US" dirty="0"/>
            <a:t>Enhanced community resilience: Reduced vulnerability to disasters and accelerated recovery processes.</a:t>
          </a:r>
          <a:endParaRPr lang="en-IN" dirty="0"/>
        </a:p>
      </dgm:t>
    </dgm:pt>
    <dgm:pt modelId="{74AC742E-CE9B-4E3F-8013-149002269E8D}" type="parTrans" cxnId="{70BD1C23-7BC2-4859-927E-C31BDB494533}">
      <dgm:prSet/>
      <dgm:spPr/>
      <dgm:t>
        <a:bodyPr/>
        <a:lstStyle/>
        <a:p>
          <a:endParaRPr lang="en-IN"/>
        </a:p>
      </dgm:t>
    </dgm:pt>
    <dgm:pt modelId="{F5CBB2CA-90E9-45D2-8913-6E342E771062}" type="sibTrans" cxnId="{70BD1C23-7BC2-4859-927E-C31BDB494533}">
      <dgm:prSet/>
      <dgm:spPr/>
      <dgm:t>
        <a:bodyPr/>
        <a:lstStyle/>
        <a:p>
          <a:endParaRPr lang="en-IN"/>
        </a:p>
      </dgm:t>
    </dgm:pt>
    <dgm:pt modelId="{5C77AC0F-FA8F-4088-BB87-17A1B34E3613}" type="pres">
      <dgm:prSet presAssocID="{78D02175-B35D-4F62-B4E8-6E42A6CBB27A}" presName="compositeShape" presStyleCnt="0">
        <dgm:presLayoutVars>
          <dgm:chMax val="2"/>
          <dgm:dir/>
          <dgm:resizeHandles val="exact"/>
        </dgm:presLayoutVars>
      </dgm:prSet>
      <dgm:spPr/>
    </dgm:pt>
    <dgm:pt modelId="{AF9AC6F1-D4FA-45CA-95FE-E64157A77FD0}" type="pres">
      <dgm:prSet presAssocID="{78D02175-B35D-4F62-B4E8-6E42A6CBB27A}" presName="divider" presStyleLbl="fgShp" presStyleIdx="0" presStyleCnt="1"/>
      <dgm:spPr/>
    </dgm:pt>
    <dgm:pt modelId="{7AD710B3-FCBC-452B-A4C5-AB534922142B}" type="pres">
      <dgm:prSet presAssocID="{4C9FB821-CC53-423F-B5E7-376BDE2A1320}" presName="downArrow" presStyleLbl="node1" presStyleIdx="0" presStyleCnt="2" custLinFactNeighborX="-918"/>
      <dgm:spPr/>
    </dgm:pt>
    <dgm:pt modelId="{ED3C1A38-6E49-4508-B557-B8C4AC7FE338}" type="pres">
      <dgm:prSet presAssocID="{4C9FB821-CC53-423F-B5E7-376BDE2A1320}" presName="downArrowText" presStyleLbl="revTx" presStyleIdx="0" presStyleCnt="2">
        <dgm:presLayoutVars>
          <dgm:bulletEnabled val="1"/>
        </dgm:presLayoutVars>
      </dgm:prSet>
      <dgm:spPr/>
    </dgm:pt>
    <dgm:pt modelId="{FA0F6107-7D65-4512-8C89-6B9889E18AFF}" type="pres">
      <dgm:prSet presAssocID="{E4250CBE-1DEE-4F5A-A0BE-6226A9ACB7C4}" presName="upArrow" presStyleLbl="node1" presStyleIdx="1" presStyleCnt="2"/>
      <dgm:spPr/>
    </dgm:pt>
    <dgm:pt modelId="{0AECCF33-9A42-4F46-834F-AC03096E5B24}" type="pres">
      <dgm:prSet presAssocID="{E4250CBE-1DEE-4F5A-A0BE-6226A9ACB7C4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3AB6D311-9452-4BF8-B7E4-7BC89D7F3C2B}" srcId="{78D02175-B35D-4F62-B4E8-6E42A6CBB27A}" destId="{4C9FB821-CC53-423F-B5E7-376BDE2A1320}" srcOrd="0" destOrd="0" parTransId="{B7FA578B-B1A4-4700-AB9B-3DE4B51A65B1}" sibTransId="{A3BF8B48-0EBC-4400-A847-6383C3EAA92C}"/>
    <dgm:cxn modelId="{70BD1C23-7BC2-4859-927E-C31BDB494533}" srcId="{78D02175-B35D-4F62-B4E8-6E42A6CBB27A}" destId="{E4250CBE-1DEE-4F5A-A0BE-6226A9ACB7C4}" srcOrd="1" destOrd="0" parTransId="{74AC742E-CE9B-4E3F-8013-149002269E8D}" sibTransId="{F5CBB2CA-90E9-45D2-8913-6E342E771062}"/>
    <dgm:cxn modelId="{EF8112C4-76E2-44DF-BA50-83C12EF03BC2}" type="presOf" srcId="{4C9FB821-CC53-423F-B5E7-376BDE2A1320}" destId="{ED3C1A38-6E49-4508-B557-B8C4AC7FE338}" srcOrd="0" destOrd="0" presId="urn:microsoft.com/office/officeart/2005/8/layout/arrow3"/>
    <dgm:cxn modelId="{67FB90E1-713C-443F-85B9-D2026D8AE99E}" type="presOf" srcId="{E4250CBE-1DEE-4F5A-A0BE-6226A9ACB7C4}" destId="{0AECCF33-9A42-4F46-834F-AC03096E5B24}" srcOrd="0" destOrd="0" presId="urn:microsoft.com/office/officeart/2005/8/layout/arrow3"/>
    <dgm:cxn modelId="{2B2D32F7-C70A-48B3-8FBE-205D699838C7}" type="presOf" srcId="{78D02175-B35D-4F62-B4E8-6E42A6CBB27A}" destId="{5C77AC0F-FA8F-4088-BB87-17A1B34E3613}" srcOrd="0" destOrd="0" presId="urn:microsoft.com/office/officeart/2005/8/layout/arrow3"/>
    <dgm:cxn modelId="{5E917862-5687-45AA-9D3E-98E30B25398D}" type="presParOf" srcId="{5C77AC0F-FA8F-4088-BB87-17A1B34E3613}" destId="{AF9AC6F1-D4FA-45CA-95FE-E64157A77FD0}" srcOrd="0" destOrd="0" presId="urn:microsoft.com/office/officeart/2005/8/layout/arrow3"/>
    <dgm:cxn modelId="{36430FAA-BAC1-4432-99C8-EDACCFAD4666}" type="presParOf" srcId="{5C77AC0F-FA8F-4088-BB87-17A1B34E3613}" destId="{7AD710B3-FCBC-452B-A4C5-AB534922142B}" srcOrd="1" destOrd="0" presId="urn:microsoft.com/office/officeart/2005/8/layout/arrow3"/>
    <dgm:cxn modelId="{B44A212A-7E19-4F32-AE4D-9465FF1C1FE9}" type="presParOf" srcId="{5C77AC0F-FA8F-4088-BB87-17A1B34E3613}" destId="{ED3C1A38-6E49-4508-B557-B8C4AC7FE338}" srcOrd="2" destOrd="0" presId="urn:microsoft.com/office/officeart/2005/8/layout/arrow3"/>
    <dgm:cxn modelId="{F0F088BD-07A1-47DB-8D28-4468E23C75A6}" type="presParOf" srcId="{5C77AC0F-FA8F-4088-BB87-17A1B34E3613}" destId="{FA0F6107-7D65-4512-8C89-6B9889E18AFF}" srcOrd="3" destOrd="0" presId="urn:microsoft.com/office/officeart/2005/8/layout/arrow3"/>
    <dgm:cxn modelId="{2CD971F6-E2D0-4E4A-B8B3-9B8A0BE9A38C}" type="presParOf" srcId="{5C77AC0F-FA8F-4088-BB87-17A1B34E3613}" destId="{0AECCF33-9A42-4F46-834F-AC03096E5B24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1605E-FF74-4C00-8442-D7D954515499}">
      <dsp:nvSpPr>
        <dsp:cNvPr id="0" name=""/>
        <dsp:cNvSpPr/>
      </dsp:nvSpPr>
      <dsp:spPr>
        <a:xfrm>
          <a:off x="0" y="804429"/>
          <a:ext cx="2821131" cy="2821131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Time-critical: The platform emphasizes rapid response and timely delivery of information and aid. </a:t>
          </a:r>
          <a:endParaRPr lang="en-IN" sz="1800" kern="1200" dirty="0"/>
        </a:p>
      </dsp:txBody>
      <dsp:txXfrm>
        <a:off x="413145" y="1217574"/>
        <a:ext cx="1994841" cy="1994841"/>
      </dsp:txXfrm>
    </dsp:sp>
    <dsp:sp modelId="{12773A5F-2256-452A-8C01-C29268936960}">
      <dsp:nvSpPr>
        <dsp:cNvPr id="0" name=""/>
        <dsp:cNvSpPr/>
      </dsp:nvSpPr>
      <dsp:spPr>
        <a:xfrm>
          <a:off x="2821131" y="804429"/>
          <a:ext cx="2821131" cy="2821131"/>
        </a:xfrm>
        <a:prstGeom prst="ellipse">
          <a:avLst/>
        </a:prstGeom>
        <a:solidFill>
          <a:schemeClr val="accent2">
            <a:shade val="80000"/>
            <a:hueOff val="-70113"/>
            <a:satOff val="-1203"/>
            <a:lumOff val="84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 Location-based: The system relies on real-time geolocation data to match resources with needs efficiently.</a:t>
          </a:r>
          <a:endParaRPr lang="en-IN" sz="1800" kern="1200"/>
        </a:p>
      </dsp:txBody>
      <dsp:txXfrm>
        <a:off x="3234276" y="1217574"/>
        <a:ext cx="1994841" cy="1994841"/>
      </dsp:txXfrm>
    </dsp:sp>
    <dsp:sp modelId="{E4399C0E-7FEB-45AE-BBC2-573688B5035B}">
      <dsp:nvSpPr>
        <dsp:cNvPr id="0" name=""/>
        <dsp:cNvSpPr/>
      </dsp:nvSpPr>
      <dsp:spPr>
        <a:xfrm>
          <a:off x="5642263" y="804429"/>
          <a:ext cx="2821131" cy="2821131"/>
        </a:xfrm>
        <a:prstGeom prst="ellipse">
          <a:avLst/>
        </a:prstGeom>
        <a:solidFill>
          <a:schemeClr val="accent2">
            <a:shade val="80000"/>
            <a:hueOff val="-140226"/>
            <a:satOff val="-2407"/>
            <a:lumOff val="169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 Collaborative: resQSquad fosters collaboration among various organizations to collectively address disaster response.</a:t>
          </a:r>
          <a:endParaRPr lang="en-IN" sz="1800" kern="1200"/>
        </a:p>
      </dsp:txBody>
      <dsp:txXfrm>
        <a:off x="6055408" y="1217574"/>
        <a:ext cx="1994841" cy="1994841"/>
      </dsp:txXfrm>
    </dsp:sp>
    <dsp:sp modelId="{39D170D8-9441-41EF-A52C-E23DE8C9F211}">
      <dsp:nvSpPr>
        <dsp:cNvPr id="0" name=""/>
        <dsp:cNvSpPr/>
      </dsp:nvSpPr>
      <dsp:spPr>
        <a:xfrm>
          <a:off x="8463395" y="804429"/>
          <a:ext cx="2821131" cy="2821131"/>
        </a:xfrm>
        <a:prstGeom prst="ellipse">
          <a:avLst/>
        </a:prstGeom>
        <a:solidFill>
          <a:schemeClr val="accent2">
            <a:shade val="80000"/>
            <a:hueOff val="-210340"/>
            <a:satOff val="-3610"/>
            <a:lumOff val="254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   Technology-driven: The project leverages mobile technology and digital platforms to enhance efficiency and accessibility.</a:t>
          </a:r>
          <a:endParaRPr lang="en-IN" sz="1800" kern="1200"/>
        </a:p>
      </dsp:txBody>
      <dsp:txXfrm>
        <a:off x="8876540" y="1217574"/>
        <a:ext cx="1994841" cy="1994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AC6F1-D4FA-45CA-95FE-E64157A77FD0}">
      <dsp:nvSpPr>
        <dsp:cNvPr id="0" name=""/>
        <dsp:cNvSpPr/>
      </dsp:nvSpPr>
      <dsp:spPr>
        <a:xfrm rot="21300000">
          <a:off x="37413" y="2735200"/>
          <a:ext cx="12117172" cy="1387599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10B3-FCBC-452B-A4C5-AB534922142B}">
      <dsp:nvSpPr>
        <dsp:cNvPr id="0" name=""/>
        <dsp:cNvSpPr/>
      </dsp:nvSpPr>
      <dsp:spPr>
        <a:xfrm>
          <a:off x="1429463" y="342900"/>
          <a:ext cx="3657600" cy="274320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1A38-6E49-4508-B557-B8C4AC7FE338}">
      <dsp:nvSpPr>
        <dsp:cNvPr id="0" name=""/>
        <dsp:cNvSpPr/>
      </dsp:nvSpPr>
      <dsp:spPr>
        <a:xfrm>
          <a:off x="6461760" y="0"/>
          <a:ext cx="3901440" cy="288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Improved disaster response: Faster mobilization of resources and increased efficiency in rescue operations.</a:t>
          </a:r>
          <a:endParaRPr lang="en-IN" sz="2700" kern="1200" dirty="0"/>
        </a:p>
      </dsp:txBody>
      <dsp:txXfrm>
        <a:off x="6461760" y="0"/>
        <a:ext cx="3901440" cy="2880360"/>
      </dsp:txXfrm>
    </dsp:sp>
    <dsp:sp modelId="{FA0F6107-7D65-4512-8C89-6B9889E18AFF}">
      <dsp:nvSpPr>
        <dsp:cNvPr id="0" name=""/>
        <dsp:cNvSpPr/>
      </dsp:nvSpPr>
      <dsp:spPr>
        <a:xfrm>
          <a:off x="7071360" y="3771900"/>
          <a:ext cx="3657600" cy="274320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CCF33-9A42-4F46-834F-AC03096E5B24}">
      <dsp:nvSpPr>
        <dsp:cNvPr id="0" name=""/>
        <dsp:cNvSpPr/>
      </dsp:nvSpPr>
      <dsp:spPr>
        <a:xfrm>
          <a:off x="1828800" y="3977640"/>
          <a:ext cx="3901440" cy="288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Enhanced community resilience: Reduced vulnerability to disasters and accelerated recovery processes.</a:t>
          </a:r>
          <a:endParaRPr lang="en-IN" sz="2700" kern="1200" dirty="0"/>
        </a:p>
      </dsp:txBody>
      <dsp:txXfrm>
        <a:off x="1828800" y="3977640"/>
        <a:ext cx="3901440" cy="2880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5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6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62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6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11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9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7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22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46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4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67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44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11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48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04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1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3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81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718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85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6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21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90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2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0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1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659-C68B-4CC1-9A50-BA4CC3142DF1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7228-5B46-C38D-61A4-85D10889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646" y="2426573"/>
            <a:ext cx="9144000" cy="118946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“resQSquad”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1704-C56A-17F2-1338-368CCB31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0" y="4536534"/>
            <a:ext cx="3768802" cy="16557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</a:rPr>
              <a:t>Guided By: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Sridevi N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Assistant Professor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Dept. of CSE, SVCE</a:t>
            </a: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5C35D-B6B8-C8F7-7204-01141E8D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90" y="218252"/>
            <a:ext cx="8094119" cy="182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36AB2-2DF7-2B85-491A-3101511186F7}"/>
              </a:ext>
            </a:extLst>
          </p:cNvPr>
          <p:cNvSpPr txBox="1"/>
          <p:nvPr/>
        </p:nvSpPr>
        <p:spPr>
          <a:xfrm>
            <a:off x="1799607" y="4343573"/>
            <a:ext cx="469609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/>
              <a:t>Presented By: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Ankit Kumar(1VE21CS014)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Ankit Singh(1VE21CS015)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Atul Yadav(1VE21CS024)</a:t>
            </a:r>
          </a:p>
        </p:txBody>
      </p:sp>
    </p:spTree>
    <p:extLst>
      <p:ext uri="{BB962C8B-B14F-4D97-AF65-F5344CB8AC3E}">
        <p14:creationId xmlns:p14="http://schemas.microsoft.com/office/powerpoint/2010/main" val="39566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3B75F-D6BE-6640-8C26-830FC579E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5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27DC1-CA48-7C91-820F-A23A9D90C721}"/>
              </a:ext>
            </a:extLst>
          </p:cNvPr>
          <p:cNvSpPr txBox="1"/>
          <p:nvPr/>
        </p:nvSpPr>
        <p:spPr>
          <a:xfrm>
            <a:off x="374073" y="342899"/>
            <a:ext cx="295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12EB856-F157-007D-E216-763932EBBF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9850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B5A00C8-7592-8EF0-53F4-FCAAA6D5589C}"/>
              </a:ext>
            </a:extLst>
          </p:cNvPr>
          <p:cNvSpPr txBox="1"/>
          <p:nvPr/>
        </p:nvSpPr>
        <p:spPr>
          <a:xfrm>
            <a:off x="8021782" y="4551218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Outcome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5DFAF-EC7D-122D-41BC-D90C5332BEA7}"/>
              </a:ext>
            </a:extLst>
          </p:cNvPr>
          <p:cNvSpPr txBox="1"/>
          <p:nvPr/>
        </p:nvSpPr>
        <p:spPr>
          <a:xfrm>
            <a:off x="2604655" y="1565563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97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9D21-2F19-058E-98B7-8DFA067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CE81-3D3E-AD74-35CE-3B78C690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Times New Roman" panose="02020603050405020304" pitchFamily="18" charset="0"/>
              </a:rPr>
              <a:t>Django documentation</a:t>
            </a:r>
          </a:p>
          <a:p>
            <a:pPr algn="l"/>
            <a:r>
              <a:rPr lang="nl-NL" sz="1800" b="0" i="0" u="none" strike="noStrike" baseline="0" dirty="0">
                <a:latin typeface="Times New Roman" panose="02020603050405020304" pitchFamily="18" charset="0"/>
              </a:rPr>
              <a:t>Bootstrap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GitHub</a:t>
            </a:r>
          </a:p>
          <a:p>
            <a:pPr algn="l"/>
            <a:r>
              <a:rPr lang="en-IN" sz="1800" b="0" i="0" u="none" strike="noStrike" baseline="0" dirty="0" err="1">
                <a:latin typeface="Times New Roman" panose="02020603050405020304" pitchFamily="18" charset="0"/>
              </a:rPr>
              <a:t>Ipinfo</a:t>
            </a: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Stackoverflow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algn="l"/>
            <a:r>
              <a:rPr lang="fr-FR" sz="1800" b="0" i="0" u="none" strike="noStrike" baseline="0" dirty="0">
                <a:latin typeface="Times New Roman" panose="02020603050405020304" pitchFamily="18" charset="0"/>
              </a:rPr>
              <a:t>Python Documentation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PostgreSQL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54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7287-0078-A354-3931-AC160B81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116A-9777-A4CB-1C1F-5D838C01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A Platform under which all rescue agencies are registered and which can display the location of other rescue relief agencies during natural/man-made calamities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81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4ECD-3517-4ADE-991A-27998445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BD1B-7E5E-494C-8BF3-CBB09518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IN" dirty="0"/>
              <a:t>We have a technological solution for this which is resQSquad.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Our digital solution consists of creating a centralized platform where all the authenticated users like Rescue Agencies NGOs and other organizations are registered.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They can see each other’s location and can collaborate well during a disaster or any calamity.</a:t>
            </a:r>
          </a:p>
          <a:p>
            <a:pPr marL="4941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5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012B-026B-63D4-B1B6-0FF19BD0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resQSquad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9D3F4F-E953-31F1-214F-08F6630E571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87159" y="2089545"/>
            <a:ext cx="518039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safeguard lives and property by providing timely and accurate information regarding potential and ongoing disasters.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empower communities to prepare for, respond to, and recover from disasters through timely information dissemination.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offer immediate rescue assistance to individuals in distress during disaster situations.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82229D-01A4-4359-B881-D95C1A176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/>
          <a:stretch/>
        </p:blipFill>
        <p:spPr>
          <a:xfrm>
            <a:off x="838200" y="2044373"/>
            <a:ext cx="4747442" cy="35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158-F730-7D76-6605-6A8F195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APPRPRIATNESS OF THE SCOPE: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88755-5CA0-9C6D-DA0B-6F6BB279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" y="2445192"/>
            <a:ext cx="108776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registration of organizations, enable distress signals from rescue teams, and match available resources with disaster-affected areas.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database of organizations with diverse capabilities for potential rescue and support operations.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deployment of rescue teams and support personnel based on proximity to the affected area.</a:t>
            </a:r>
          </a:p>
        </p:txBody>
      </p:sp>
    </p:spTree>
    <p:extLst>
      <p:ext uri="{BB962C8B-B14F-4D97-AF65-F5344CB8AC3E}">
        <p14:creationId xmlns:p14="http://schemas.microsoft.com/office/powerpoint/2010/main" val="324253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1C6-0ACA-913D-4C24-76F4B968B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11"/>
            <a:ext cx="9144000" cy="1150070"/>
          </a:xfrm>
        </p:spPr>
        <p:txBody>
          <a:bodyPr/>
          <a:lstStyle/>
          <a:p>
            <a:r>
              <a:rPr lang="en-US" dirty="0"/>
              <a:t>OVERVIEW OF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F9EF-645D-E1E4-CD16-D43901063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0264"/>
            <a:ext cx="9144000" cy="3617536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BACKGROUND : No such app which provide help during a disaster is present. Only warning apps are there which gives alert at the time of disaster like </a:t>
            </a:r>
          </a:p>
          <a:p>
            <a:pPr algn="l"/>
            <a:r>
              <a:rPr lang="en-US" b="1" dirty="0"/>
              <a:t>GEEWS</a:t>
            </a:r>
            <a:r>
              <a:rPr lang="en-US" dirty="0"/>
              <a:t>(Gujarat Early Earthquake Warning System),</a:t>
            </a:r>
          </a:p>
          <a:p>
            <a:pPr algn="l"/>
            <a:r>
              <a:rPr lang="en-US" b="1" dirty="0"/>
              <a:t>NDMA (National Disaster Management Authority) App</a:t>
            </a:r>
            <a:endParaRPr lang="en-US" dirty="0"/>
          </a:p>
          <a:p>
            <a:pPr algn="l"/>
            <a:r>
              <a:rPr lang="en-IN" b="1" dirty="0"/>
              <a:t>DAMINI App </a:t>
            </a:r>
            <a:r>
              <a:rPr lang="en-IN" dirty="0"/>
              <a:t>: </a:t>
            </a:r>
            <a:r>
              <a:rPr lang="en-US" dirty="0"/>
              <a:t>Focuses on lightning alerts, providing real-time warnings about lightning strikes in specific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3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F554-FE5A-A69D-E64A-6B6832F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26A3FD-D4D6-3581-7043-D5E496C87D9E}"/>
              </a:ext>
            </a:extLst>
          </p:cNvPr>
          <p:cNvGrpSpPr/>
          <p:nvPr/>
        </p:nvGrpSpPr>
        <p:grpSpPr>
          <a:xfrm>
            <a:off x="-3263214" y="872836"/>
            <a:ext cx="14481409" cy="5808519"/>
            <a:chOff x="-3263214" y="1455101"/>
            <a:chExt cx="14481409" cy="4977062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83309F91-CB69-79F9-4F21-9FA10C7E0BCA}"/>
                </a:ext>
              </a:extLst>
            </p:cNvPr>
            <p:cNvSpPr/>
            <p:nvPr/>
          </p:nvSpPr>
          <p:spPr>
            <a:xfrm>
              <a:off x="-3263214" y="1455101"/>
              <a:ext cx="4977062" cy="4977062"/>
            </a:xfrm>
            <a:prstGeom prst="blockArc">
              <a:avLst>
                <a:gd name="adj1" fmla="val 18900000"/>
                <a:gd name="adj2" fmla="val 2700000"/>
                <a:gd name="adj3" fmla="val 434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43B5B0-E698-5512-EB06-DB4C18E338EF}"/>
                </a:ext>
              </a:extLst>
            </p:cNvPr>
            <p:cNvSpPr/>
            <p:nvPr/>
          </p:nvSpPr>
          <p:spPr>
            <a:xfrm>
              <a:off x="1332977" y="2380146"/>
              <a:ext cx="9885218" cy="568459"/>
            </a:xfrm>
            <a:custGeom>
              <a:avLst/>
              <a:gdLst>
                <a:gd name="connsiteX0" fmla="*/ 0 w 9885218"/>
                <a:gd name="connsiteY0" fmla="*/ 0 h 568459"/>
                <a:gd name="connsiteX1" fmla="*/ 9885218 w 9885218"/>
                <a:gd name="connsiteY1" fmla="*/ 0 h 568459"/>
                <a:gd name="connsiteX2" fmla="*/ 9885218 w 9885218"/>
                <a:gd name="connsiteY2" fmla="*/ 568459 h 568459"/>
                <a:gd name="connsiteX3" fmla="*/ 0 w 9885218"/>
                <a:gd name="connsiteY3" fmla="*/ 568459 h 568459"/>
                <a:gd name="connsiteX4" fmla="*/ 0 w 9885218"/>
                <a:gd name="connsiteY4" fmla="*/ 0 h 56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5218" h="568459">
                  <a:moveTo>
                    <a:pt x="0" y="0"/>
                  </a:moveTo>
                  <a:lnTo>
                    <a:pt x="9885218" y="0"/>
                  </a:lnTo>
                  <a:lnTo>
                    <a:pt x="9885218" y="568459"/>
                  </a:lnTo>
                  <a:lnTo>
                    <a:pt x="0" y="56845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451215" tIns="43180" rIns="43180" bIns="4318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Real-time disaster alerts: Provides instant notifications about ongoing or potential disasters. </a:t>
              </a:r>
              <a:endParaRPr lang="en-IN" sz="1700" kern="12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C41859-034A-4667-61B2-21102058F13C}"/>
                </a:ext>
              </a:extLst>
            </p:cNvPr>
            <p:cNvSpPr/>
            <p:nvPr/>
          </p:nvSpPr>
          <p:spPr>
            <a:xfrm>
              <a:off x="977690" y="2309088"/>
              <a:ext cx="710574" cy="71057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1C6CB83-93EA-2B01-795E-E391BD34B3A7}"/>
                </a:ext>
              </a:extLst>
            </p:cNvPr>
            <p:cNvSpPr/>
            <p:nvPr/>
          </p:nvSpPr>
          <p:spPr>
            <a:xfrm>
              <a:off x="1658888" y="3232983"/>
              <a:ext cx="9559307" cy="568459"/>
            </a:xfrm>
            <a:custGeom>
              <a:avLst/>
              <a:gdLst>
                <a:gd name="connsiteX0" fmla="*/ 0 w 9559307"/>
                <a:gd name="connsiteY0" fmla="*/ 0 h 568459"/>
                <a:gd name="connsiteX1" fmla="*/ 9559307 w 9559307"/>
                <a:gd name="connsiteY1" fmla="*/ 0 h 568459"/>
                <a:gd name="connsiteX2" fmla="*/ 9559307 w 9559307"/>
                <a:gd name="connsiteY2" fmla="*/ 568459 h 568459"/>
                <a:gd name="connsiteX3" fmla="*/ 0 w 9559307"/>
                <a:gd name="connsiteY3" fmla="*/ 568459 h 568459"/>
                <a:gd name="connsiteX4" fmla="*/ 0 w 9559307"/>
                <a:gd name="connsiteY4" fmla="*/ 0 h 56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307" h="568459">
                  <a:moveTo>
                    <a:pt x="0" y="0"/>
                  </a:moveTo>
                  <a:lnTo>
                    <a:pt x="9559307" y="0"/>
                  </a:lnTo>
                  <a:lnTo>
                    <a:pt x="9559307" y="568459"/>
                  </a:lnTo>
                  <a:lnTo>
                    <a:pt x="0" y="56845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451215" tIns="43180" rIns="43180" bIns="4318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Geolocation-based resource mapping: Identifies available rescue teams and support organizations based on proximity to the affected area. </a:t>
              </a:r>
              <a:endParaRPr lang="en-IN" sz="1700" kern="12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E02EB8-B8D1-C78C-6427-1A29942C4BF3}"/>
                </a:ext>
              </a:extLst>
            </p:cNvPr>
            <p:cNvSpPr/>
            <p:nvPr/>
          </p:nvSpPr>
          <p:spPr>
            <a:xfrm>
              <a:off x="1303601" y="3161925"/>
              <a:ext cx="710574" cy="71057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D79F31-8744-2F62-2E38-AFCE1D372945}"/>
                </a:ext>
              </a:extLst>
            </p:cNvPr>
            <p:cNvSpPr/>
            <p:nvPr/>
          </p:nvSpPr>
          <p:spPr>
            <a:xfrm>
              <a:off x="1658888" y="4085820"/>
              <a:ext cx="9559307" cy="568459"/>
            </a:xfrm>
            <a:custGeom>
              <a:avLst/>
              <a:gdLst>
                <a:gd name="connsiteX0" fmla="*/ 0 w 9559307"/>
                <a:gd name="connsiteY0" fmla="*/ 0 h 568459"/>
                <a:gd name="connsiteX1" fmla="*/ 9559307 w 9559307"/>
                <a:gd name="connsiteY1" fmla="*/ 0 h 568459"/>
                <a:gd name="connsiteX2" fmla="*/ 9559307 w 9559307"/>
                <a:gd name="connsiteY2" fmla="*/ 568459 h 568459"/>
                <a:gd name="connsiteX3" fmla="*/ 0 w 9559307"/>
                <a:gd name="connsiteY3" fmla="*/ 568459 h 568459"/>
                <a:gd name="connsiteX4" fmla="*/ 0 w 9559307"/>
                <a:gd name="connsiteY4" fmla="*/ 0 h 56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9307" h="568459">
                  <a:moveTo>
                    <a:pt x="0" y="0"/>
                  </a:moveTo>
                  <a:lnTo>
                    <a:pt x="9559307" y="0"/>
                  </a:lnTo>
                  <a:lnTo>
                    <a:pt x="9559307" y="568459"/>
                  </a:lnTo>
                  <a:lnTo>
                    <a:pt x="0" y="56845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451215" tIns="43180" rIns="43180" bIns="4318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Emergency communication platform: Enables direct communication between rescue teams, affected individuals, and support organizations. </a:t>
              </a:r>
              <a:endParaRPr lang="en-IN" sz="1700" kern="12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F51C0B-CAD1-218D-9EE1-151ECEFC9C2F}"/>
                </a:ext>
              </a:extLst>
            </p:cNvPr>
            <p:cNvSpPr/>
            <p:nvPr/>
          </p:nvSpPr>
          <p:spPr>
            <a:xfrm>
              <a:off x="1303601" y="4014763"/>
              <a:ext cx="710574" cy="71057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4CF6F3-F9E0-D1FE-9F1F-6B2CBCF39DC9}"/>
                </a:ext>
              </a:extLst>
            </p:cNvPr>
            <p:cNvSpPr/>
            <p:nvPr/>
          </p:nvSpPr>
          <p:spPr>
            <a:xfrm>
              <a:off x="1332977" y="4938658"/>
              <a:ext cx="9885218" cy="568459"/>
            </a:xfrm>
            <a:custGeom>
              <a:avLst/>
              <a:gdLst>
                <a:gd name="connsiteX0" fmla="*/ 0 w 9885218"/>
                <a:gd name="connsiteY0" fmla="*/ 0 h 568459"/>
                <a:gd name="connsiteX1" fmla="*/ 9885218 w 9885218"/>
                <a:gd name="connsiteY1" fmla="*/ 0 h 568459"/>
                <a:gd name="connsiteX2" fmla="*/ 9885218 w 9885218"/>
                <a:gd name="connsiteY2" fmla="*/ 568459 h 568459"/>
                <a:gd name="connsiteX3" fmla="*/ 0 w 9885218"/>
                <a:gd name="connsiteY3" fmla="*/ 568459 h 568459"/>
                <a:gd name="connsiteX4" fmla="*/ 0 w 9885218"/>
                <a:gd name="connsiteY4" fmla="*/ 0 h 56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5218" h="568459">
                  <a:moveTo>
                    <a:pt x="0" y="0"/>
                  </a:moveTo>
                  <a:lnTo>
                    <a:pt x="9885218" y="0"/>
                  </a:lnTo>
                  <a:lnTo>
                    <a:pt x="9885218" y="568459"/>
                  </a:lnTo>
                  <a:lnTo>
                    <a:pt x="0" y="56845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451215" tIns="43180" rIns="43180" bIns="4318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Volunteer management: Facilitates the registration and mobilization of volunteers for disaster response efforts.</a:t>
              </a:r>
              <a:endParaRPr lang="en-IN" sz="1700" kern="12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E5CB819-B68B-92E4-6ECB-D7D94E516E8F}"/>
                </a:ext>
              </a:extLst>
            </p:cNvPr>
            <p:cNvSpPr/>
            <p:nvPr/>
          </p:nvSpPr>
          <p:spPr>
            <a:xfrm>
              <a:off x="977690" y="4867600"/>
              <a:ext cx="710574" cy="71057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sp>
      </p:grpSp>
    </p:spTree>
    <p:extLst>
      <p:ext uri="{BB962C8B-B14F-4D97-AF65-F5344CB8AC3E}">
        <p14:creationId xmlns:p14="http://schemas.microsoft.com/office/powerpoint/2010/main" val="425219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81D-DA7F-3CCD-8AD4-4989DE6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6C2A0-B91F-BB67-7729-3F2DD85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45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LITERATURE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8E98B-20A4-6D9E-5350-BB6EFC678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30458"/>
            <a:ext cx="5157787" cy="405920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"The Practice of Emergency and Disaster Medicine: The Basic Concepts” by Gregory R. Ciottone</a:t>
            </a:r>
          </a:p>
          <a:p>
            <a:r>
              <a:rPr lang="en-IN" sz="2000" dirty="0"/>
              <a:t>Critical Incident Stress Management (CISM) by </a:t>
            </a:r>
            <a:r>
              <a:rPr lang="en-US" sz="2000" dirty="0"/>
              <a:t>by Jeffrey T. Mitchell and George S. Everly Jr.</a:t>
            </a:r>
          </a:p>
          <a:p>
            <a:r>
              <a:rPr lang="en-US" sz="1400" dirty="0"/>
              <a:t>"</a:t>
            </a:r>
            <a:r>
              <a:rPr lang="en-US" sz="2000" dirty="0"/>
              <a:t>The Resilient First Responder: A Comprehensive Guide to Building Better Mental Health and Well-Being" by Robert P. Douglas.</a:t>
            </a:r>
          </a:p>
          <a:p>
            <a:r>
              <a:rPr lang="en-US" sz="2000" dirty="0"/>
              <a:t>Disaster Mental Health Services: A Primer for Practitioners" by Diane Myers and Keith W. Norris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13D5A-74FC-0B83-A861-6240DCBE7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456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MAIN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F9D3C-8045-F782-D111-DF2EE268B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30458"/>
            <a:ext cx="5183188" cy="4059205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/>
              <a:t>Provide medical perspective on disaster response.</a:t>
            </a:r>
          </a:p>
          <a:p>
            <a:r>
              <a:rPr lang="en-US" sz="2000" dirty="0"/>
              <a:t>A structured approach to managing the psychological impact of critical incidents on responders.</a:t>
            </a:r>
          </a:p>
          <a:p>
            <a:r>
              <a:rPr lang="en-US" sz="2000" dirty="0"/>
              <a:t>Emphasizes the importance of mental resilience and well-being among first responders.</a:t>
            </a:r>
          </a:p>
          <a:p>
            <a:r>
              <a:rPr lang="en-US" sz="2000" dirty="0"/>
              <a:t>offering practical advice and strategies for building mental strength.</a:t>
            </a:r>
          </a:p>
          <a:p>
            <a:r>
              <a:rPr lang="en-US" sz="2000" dirty="0"/>
              <a:t>Provide psychological needs of disaster survivors and responders.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894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B125-B945-79C6-A30B-D52E281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 of </a:t>
            </a:r>
            <a:r>
              <a:rPr lang="en-IN" dirty="0" err="1"/>
              <a:t>resQuad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BF7AC8-9840-17DC-E67F-B9080A013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11994"/>
              </p:ext>
            </p:extLst>
          </p:nvPr>
        </p:nvGraphicFramePr>
        <p:xfrm>
          <a:off x="436418" y="1818409"/>
          <a:ext cx="11284527" cy="4429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502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3590</TotalTime>
  <Words>606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Century Gothic</vt:lpstr>
      <vt:lpstr>Rockwell</vt:lpstr>
      <vt:lpstr>Times New Roman</vt:lpstr>
      <vt:lpstr>Wingdings 3</vt:lpstr>
      <vt:lpstr>Damask</vt:lpstr>
      <vt:lpstr>Wisp</vt:lpstr>
      <vt:lpstr>“resQSquad”</vt:lpstr>
      <vt:lpstr>Problem statement</vt:lpstr>
      <vt:lpstr>Introduction</vt:lpstr>
      <vt:lpstr>Purpose of the resQSquad</vt:lpstr>
      <vt:lpstr>APPRPRIATNESS OF THE SCOPE:</vt:lpstr>
      <vt:lpstr>OVERVIEW OF PROJECT</vt:lpstr>
      <vt:lpstr>Key Features</vt:lpstr>
      <vt:lpstr>LITERATURE REVIEW:</vt:lpstr>
      <vt:lpstr>Relevance of resQuad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Singh</dc:creator>
  <cp:lastModifiedBy>Ankit Singh</cp:lastModifiedBy>
  <cp:revision>38</cp:revision>
  <dcterms:created xsi:type="dcterms:W3CDTF">2024-06-22T07:24:24Z</dcterms:created>
  <dcterms:modified xsi:type="dcterms:W3CDTF">2024-10-02T14:39:08Z</dcterms:modified>
</cp:coreProperties>
</file>