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7" r:id="rId8"/>
    <p:sldId id="4783" r:id="rId9"/>
    <p:sldId id="4784" r:id="rId10"/>
    <p:sldId id="4785" r:id="rId11"/>
    <p:sldId id="4786" r:id="rId12"/>
    <p:sldId id="275" r:id="rId13"/>
  </p:sldIdLst>
  <p:sldSz cx="12192000" cy="6858000"/>
  <p:notesSz cx="6858000" cy="9144000"/>
  <p:embeddedFontLst>
    <p:embeddedFont>
      <p:font typeface="Abadi" panose="020B0604020104020204" pitchFamily="34" charset="0"/>
      <p:regular r:id="rId15"/>
    </p:embeddedFont>
    <p:embeddedFont>
      <p:font typeface="Calibri" panose="020F0502020204030204" pitchFamily="3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Light" panose="020B0604020202020204" charset="0"/>
      <p:regular r:id="rId24"/>
      <p:italic r:id="rId25"/>
    </p:embeddedFont>
    <p:embeddedFont>
      <p:font typeface="Roboto Medium" panose="020B060402020202020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7"/>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84" d="100"/>
          <a:sy n="84" d="100"/>
        </p:scale>
        <p:origin x="744"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11/08/2022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August 2022</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567453"/>
          </a:xfrm>
        </p:spPr>
        <p:txBody>
          <a:bodyPr/>
          <a:lstStyle/>
          <a:p>
            <a:pPr marL="342900" indent="-342900">
              <a:buFont typeface="Arial" panose="020B0604020202020204" pitchFamily="34" charset="0"/>
              <a:buChar char="•"/>
            </a:pPr>
            <a:r>
              <a:rPr lang="en-US" dirty="0"/>
              <a:t>Trial store 77 sales for March and April and Trail store 86 sales for March had significant higher sales than control store.</a:t>
            </a:r>
          </a:p>
          <a:p>
            <a:pPr marL="342900" indent="-342900">
              <a:buFont typeface="Arial" panose="020B0604020202020204" pitchFamily="34" charset="0"/>
              <a:buChar char="•"/>
            </a:pPr>
            <a:r>
              <a:rPr lang="en-US" dirty="0"/>
              <a:t>Trail store 88 sales increase is insignificant.</a:t>
            </a:r>
          </a:p>
          <a:p>
            <a:pPr marL="342900" indent="-342900">
              <a:buFont typeface="Arial" panose="020B0604020202020204" pitchFamily="34" charset="0"/>
              <a:buChar char="•"/>
            </a:pP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E256C212-3D34-4F73-BAEF-E7E067FE2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755" y="2799675"/>
            <a:ext cx="3601004" cy="2156374"/>
          </a:xfrm>
          <a:prstGeom prst="rect">
            <a:avLst/>
          </a:prstGeom>
        </p:spPr>
      </p:pic>
      <p:pic>
        <p:nvPicPr>
          <p:cNvPr id="7" name="Picture 6">
            <a:extLst>
              <a:ext uri="{FF2B5EF4-FFF2-40B4-BE49-F238E27FC236}">
                <a16:creationId xmlns:a16="http://schemas.microsoft.com/office/drawing/2014/main" id="{B354FA15-FE55-49A0-976C-F6DD7B5DA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759" y="2799675"/>
            <a:ext cx="3643283" cy="2156373"/>
          </a:xfrm>
          <a:prstGeom prst="rect">
            <a:avLst/>
          </a:prstGeom>
        </p:spPr>
      </p:pic>
      <p:pic>
        <p:nvPicPr>
          <p:cNvPr id="9" name="Picture 8">
            <a:extLst>
              <a:ext uri="{FF2B5EF4-FFF2-40B4-BE49-F238E27FC236}">
                <a16:creationId xmlns:a16="http://schemas.microsoft.com/office/drawing/2014/main" id="{1D0D6C4A-7AB7-4229-87A2-21504F6C7D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8318" y="2799674"/>
            <a:ext cx="3643283" cy="2156373"/>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568888"/>
            <a:ext cx="10479600" cy="1732046"/>
          </a:xfrm>
        </p:spPr>
        <p:txBody>
          <a:bodyPr/>
          <a:lstStyle/>
          <a:p>
            <a:pPr marL="342900" indent="-342900">
              <a:buFont typeface="Arial" panose="020B0604020202020204" pitchFamily="34" charset="0"/>
              <a:buChar char="•"/>
            </a:pPr>
            <a:r>
              <a:rPr lang="en-US" dirty="0"/>
              <a:t>Trial store 77 and 86 for Feb, March, and April has significant increase in number of customers than control store.</a:t>
            </a:r>
          </a:p>
          <a:p>
            <a:pPr marL="342900" indent="-342900">
              <a:buFont typeface="Arial" panose="020B0604020202020204" pitchFamily="34" charset="0"/>
              <a:buChar char="•"/>
            </a:pPr>
            <a:r>
              <a:rPr lang="en-AU" dirty="0"/>
              <a:t>Trail store 88 customers increase is insignificant.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AD69F338-A486-4B9B-9C92-3A125D875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66" y="3294247"/>
            <a:ext cx="3541113" cy="2128842"/>
          </a:xfrm>
          <a:prstGeom prst="rect">
            <a:avLst/>
          </a:prstGeom>
        </p:spPr>
      </p:pic>
      <p:pic>
        <p:nvPicPr>
          <p:cNvPr id="7" name="Picture 6">
            <a:extLst>
              <a:ext uri="{FF2B5EF4-FFF2-40B4-BE49-F238E27FC236}">
                <a16:creationId xmlns:a16="http://schemas.microsoft.com/office/drawing/2014/main" id="{E67CDB60-3663-4E07-8BB4-B270576F8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176" y="3294247"/>
            <a:ext cx="3582855" cy="2128842"/>
          </a:xfrm>
          <a:prstGeom prst="rect">
            <a:avLst/>
          </a:prstGeom>
        </p:spPr>
      </p:pic>
      <p:pic>
        <p:nvPicPr>
          <p:cNvPr id="9" name="Picture 8">
            <a:extLst>
              <a:ext uri="{FF2B5EF4-FFF2-40B4-BE49-F238E27FC236}">
                <a16:creationId xmlns:a16="http://schemas.microsoft.com/office/drawing/2014/main" id="{170EDFC6-03A6-44F8-A6AD-28EA214D49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0575" y="3294247"/>
            <a:ext cx="3582855" cy="2128842"/>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2143015"/>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743506"/>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5" y="2161303"/>
            <a:ext cx="1896185" cy="485776"/>
          </a:xfrm>
          <a:prstGeom prst="rect">
            <a:avLst/>
          </a:prstGeom>
          <a:noFill/>
        </p:spPr>
        <p:txBody>
          <a:bodyPr wrap="square" lIns="0" tIns="0" rIns="0" bIns="0" rtlCol="0" anchor="t">
            <a:noAutofit/>
          </a:bodyPr>
          <a:lstStyle/>
          <a:p>
            <a:pPr algn="l"/>
            <a:r>
              <a:rPr lang="en-AU" sz="2800" dirty="0">
                <a:latin typeface="Abadi" panose="020B0604020104020204" pitchFamily="34"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4806392"/>
            <a:ext cx="1896185" cy="422889"/>
          </a:xfrm>
          <a:prstGeom prst="rect">
            <a:avLst/>
          </a:prstGeom>
          <a:noFill/>
        </p:spPr>
        <p:txBody>
          <a:bodyPr wrap="square" lIns="0" tIns="0" rIns="0" bIns="0" rtlCol="0" anchor="t">
            <a:noAutofit/>
          </a:bodyPr>
          <a:lstStyle/>
          <a:p>
            <a:pPr algn="l"/>
            <a:r>
              <a:rPr lang="en-AU" sz="2800" dirty="0">
                <a:latin typeface="Abadi" panose="020B0604020104020204" pitchFamily="34"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61656"/>
            <a:ext cx="7580989" cy="2734271"/>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dirty="0">
                <a:latin typeface="Abadi" panose="020B0604020104020204" pitchFamily="34" charset="0"/>
              </a:rPr>
              <a:t>In month of December there was unusual high sales prior to Christmas.</a:t>
            </a:r>
          </a:p>
          <a:p>
            <a:pPr marL="171450" indent="-171450">
              <a:buFont typeface="Arial" panose="020B0604020202020204" pitchFamily="34" charset="0"/>
              <a:buChar char="•"/>
            </a:pPr>
            <a:r>
              <a:rPr lang="en-US" dirty="0">
                <a:latin typeface="Abadi" panose="020B0604020104020204" pitchFamily="34" charset="0"/>
              </a:rPr>
              <a:t>Maximum number of transactions are for the brand KETTLE.</a:t>
            </a:r>
          </a:p>
          <a:p>
            <a:pPr marL="171450" indent="-171450">
              <a:buFont typeface="Arial" panose="020B0604020202020204" pitchFamily="34" charset="0"/>
              <a:buChar char="•"/>
            </a:pPr>
            <a:r>
              <a:rPr lang="en-US" dirty="0">
                <a:latin typeface="Abadi" panose="020B0604020104020204" pitchFamily="34" charset="0"/>
              </a:rPr>
              <a:t>Total Sales are highest for Budget - older families, Mainstream - young singles/couples, and Mainstream - retirees shoppers.</a:t>
            </a:r>
          </a:p>
          <a:p>
            <a:pPr marL="171450" indent="-171450">
              <a:buFont typeface="Arial" panose="020B0604020202020204" pitchFamily="34" charset="0"/>
              <a:buChar char="•"/>
            </a:pPr>
            <a:r>
              <a:rPr lang="en-US" dirty="0">
                <a:latin typeface="Abadi" panose="020B0604020104020204" pitchFamily="34" charset="0"/>
              </a:rPr>
              <a:t>Mainstream Mid-age and Young Singles/Couples pay more per packet of chips.</a:t>
            </a:r>
          </a:p>
          <a:p>
            <a:pPr marL="171450" indent="-171450">
              <a:buFont typeface="Arial" panose="020B0604020202020204" pitchFamily="34" charset="0"/>
              <a:buChar char="•"/>
            </a:pPr>
            <a:r>
              <a:rPr lang="en-US" dirty="0">
                <a:latin typeface="Abadi" panose="020B0604020104020204" pitchFamily="34" charset="0"/>
              </a:rPr>
              <a:t>Mainstream young singles and couples are more likely to purchase Tyrrells chips.</a:t>
            </a:r>
          </a:p>
          <a:p>
            <a:pPr marL="171450" indent="-171450">
              <a:buFont typeface="Arial" panose="020B0604020202020204" pitchFamily="34" charset="0"/>
              <a:buChar char="•"/>
            </a:pPr>
            <a:r>
              <a:rPr lang="en-US" dirty="0">
                <a:latin typeface="Abadi" panose="020B0604020104020204" pitchFamily="34" charset="0"/>
              </a:rPr>
              <a:t>Packet size of "270g" which is only provided by the brand “Twisties“ is preferred more.</a:t>
            </a:r>
          </a:p>
          <a:p>
            <a:pPr algn="l"/>
            <a:endParaRPr lang="en-AU" sz="1200" dirty="0">
              <a:latin typeface="Abadi" panose="020B0604020104020204" pitchFamily="34"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177881" y="4543646"/>
            <a:ext cx="7580989" cy="1226434"/>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dirty="0">
                <a:latin typeface="Abadi" panose="020B0604020104020204" pitchFamily="34" charset="0"/>
                <a:ea typeface="Roboto Light" panose="02000000000000000000" pitchFamily="2" charset="0"/>
              </a:rPr>
              <a:t>Trail Stores 77 and 88 showed </a:t>
            </a:r>
            <a:r>
              <a:rPr lang="en-US" dirty="0">
                <a:latin typeface="Abadi" panose="020B0604020104020204" pitchFamily="34" charset="0"/>
              </a:rPr>
              <a:t>significant increase in Total Sales and Number of Customers during trial period.</a:t>
            </a:r>
          </a:p>
          <a:p>
            <a:pPr marL="171450" indent="-171450">
              <a:buFont typeface="Arial" panose="020B0604020202020204" pitchFamily="34" charset="0"/>
              <a:buChar char="•"/>
            </a:pPr>
            <a:r>
              <a:rPr lang="en-US" dirty="0">
                <a:latin typeface="Abadi" panose="020B0604020104020204" pitchFamily="34" charset="0"/>
                <a:ea typeface="Roboto Light" panose="02000000000000000000" pitchFamily="2" charset="0"/>
              </a:rPr>
              <a:t>Trail Store 86 also increased but insignificant compared to its Control store.</a:t>
            </a:r>
            <a:endParaRPr lang="en-AU" dirty="0">
              <a:latin typeface="Abadi" panose="020B0604020104020204" pitchFamily="34"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2070373"/>
          </a:xfrm>
        </p:spPr>
        <p:txBody>
          <a:bodyPr/>
          <a:lstStyle/>
          <a:p>
            <a:pPr marL="342900" indent="-342900" algn="just">
              <a:buFont typeface="Arial" panose="020B0604020202020204" pitchFamily="34" charset="0"/>
              <a:buChar char="•"/>
            </a:pPr>
            <a:r>
              <a:rPr lang="en-AU" dirty="0">
                <a:latin typeface="Abadi" panose="020B0604020104020204" pitchFamily="34" charset="0"/>
              </a:rPr>
              <a:t>Sales increase steadily as the Christmas day approaches.</a:t>
            </a:r>
          </a:p>
          <a:p>
            <a:pPr marL="342900" indent="-342900" algn="just">
              <a:buFont typeface="Arial" panose="020B0604020202020204" pitchFamily="34" charset="0"/>
              <a:buChar char="•"/>
            </a:pPr>
            <a:r>
              <a:rPr lang="en-AU" dirty="0">
                <a:latin typeface="Abadi" panose="020B0604020104020204" pitchFamily="34" charset="0"/>
              </a:rPr>
              <a:t>The day with no transaction is a day after Christmas day that is when the store is closed.</a:t>
            </a:r>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0846EDCD-CC13-4AC0-86BD-3BFA373EC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956816"/>
            <a:ext cx="10645146" cy="3548382"/>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latin typeface="Abadi" panose="020B0604020104020204" pitchFamily="34" charset="0"/>
              </a:rPr>
              <a:t>Brand “KETTLE” has the highest total sales among the other brands.</a:t>
            </a:r>
          </a:p>
          <a:p>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7" name="Picture 6">
            <a:extLst>
              <a:ext uri="{FF2B5EF4-FFF2-40B4-BE49-F238E27FC236}">
                <a16:creationId xmlns:a16="http://schemas.microsoft.com/office/drawing/2014/main" id="{283A2C2A-DAAC-41DF-A040-AE44F3368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886" y="996696"/>
            <a:ext cx="8893368" cy="497326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AD4D91-1318-406C-9572-4E470DD099FD}"/>
              </a:ext>
            </a:extLst>
          </p:cNvPr>
          <p:cNvSpPr>
            <a:spLocks noGrp="1"/>
          </p:cNvSpPr>
          <p:nvPr>
            <p:ph type="body" sz="quarter" idx="10"/>
          </p:nvPr>
        </p:nvSpPr>
        <p:spPr>
          <a:xfrm>
            <a:off x="1196975" y="453370"/>
            <a:ext cx="10479600" cy="1796053"/>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a:t>
            </a:r>
          </a:p>
          <a:p>
            <a:pPr marL="342900" indent="-342900">
              <a:buFont typeface="Arial" panose="020B0604020202020204" pitchFamily="34" charset="0"/>
              <a:buChar char="•"/>
            </a:pPr>
            <a:r>
              <a:rPr lang="en-US" dirty="0"/>
              <a:t>In total, older customers buy more than younger customers.</a:t>
            </a:r>
          </a:p>
          <a:p>
            <a:endParaRPr lang="en-IN" dirty="0"/>
          </a:p>
        </p:txBody>
      </p:sp>
      <p:pic>
        <p:nvPicPr>
          <p:cNvPr id="6" name="Picture 5">
            <a:extLst>
              <a:ext uri="{FF2B5EF4-FFF2-40B4-BE49-F238E27FC236}">
                <a16:creationId xmlns:a16="http://schemas.microsoft.com/office/drawing/2014/main" id="{C1E84CBA-3340-47D0-9018-E3F9DEC55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866" y="1801368"/>
            <a:ext cx="8599776" cy="4612406"/>
          </a:xfrm>
          <a:prstGeom prst="rect">
            <a:avLst/>
          </a:prstGeom>
        </p:spPr>
      </p:pic>
    </p:spTree>
    <p:extLst>
      <p:ext uri="{BB962C8B-B14F-4D97-AF65-F5344CB8AC3E}">
        <p14:creationId xmlns:p14="http://schemas.microsoft.com/office/powerpoint/2010/main" val="83443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33551" y="627107"/>
            <a:ext cx="10479600" cy="824400"/>
          </a:xfrm>
        </p:spPr>
        <p:txBody>
          <a:bodyPr/>
          <a:lstStyle/>
          <a:p>
            <a:pPr marL="342900" indent="-342900">
              <a:buFont typeface="Arial" panose="020B0604020202020204" pitchFamily="34" charset="0"/>
              <a:buChar char="•"/>
            </a:pPr>
            <a:r>
              <a:rPr lang="en-US" dirty="0"/>
              <a:t>Older and Young Family segment have the highest average purchase units per unique customer</a:t>
            </a:r>
            <a:endParaRPr lang="en-IN" dirty="0"/>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FD5F26EB-89D9-4252-AA58-338B049B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003" y="1639966"/>
            <a:ext cx="8167993" cy="476466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7965</TotalTime>
  <Words>550</Words>
  <Application>Microsoft Office PowerPoint</Application>
  <PresentationFormat>Widescreen</PresentationFormat>
  <Paragraphs>47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Abadi</vt:lpstr>
      <vt:lpstr>Roboto Light</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DELL</cp:lastModifiedBy>
  <cp:revision>472</cp:revision>
  <dcterms:created xsi:type="dcterms:W3CDTF">2018-02-07T23:23:24Z</dcterms:created>
  <dcterms:modified xsi:type="dcterms:W3CDTF">2022-08-12T10:10:39Z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