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1" r:id="rId3"/>
    <p:sldId id="273" r:id="rId4"/>
    <p:sldId id="257" r:id="rId5"/>
    <p:sldId id="284" r:id="rId6"/>
    <p:sldId id="258" r:id="rId7"/>
    <p:sldId id="259" r:id="rId8"/>
    <p:sldId id="260" r:id="rId9"/>
    <p:sldId id="261" r:id="rId10"/>
    <p:sldId id="262" r:id="rId11"/>
    <p:sldId id="263" r:id="rId12"/>
    <p:sldId id="264" r:id="rId13"/>
    <p:sldId id="265" r:id="rId14"/>
    <p:sldId id="274" r:id="rId15"/>
    <p:sldId id="288" r:id="rId16"/>
    <p:sldId id="289" r:id="rId17"/>
    <p:sldId id="290" r:id="rId18"/>
    <p:sldId id="291" r:id="rId19"/>
    <p:sldId id="292" r:id="rId20"/>
    <p:sldId id="293" r:id="rId21"/>
    <p:sldId id="294" r:id="rId22"/>
    <p:sldId id="295" r:id="rId23"/>
    <p:sldId id="267" r:id="rId24"/>
    <p:sldId id="266" r:id="rId25"/>
    <p:sldId id="268" r:id="rId26"/>
    <p:sldId id="269" r:id="rId27"/>
    <p:sldId id="270" r:id="rId28"/>
    <p:sldId id="272" r:id="rId29"/>
    <p:sldId id="278" r:id="rId30"/>
    <p:sldId id="276" r:id="rId31"/>
    <p:sldId id="277" r:id="rId32"/>
    <p:sldId id="27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80ED"/>
    <a:srgbClr val="585EEF"/>
    <a:srgbClr val="5EE1E3"/>
    <a:srgbClr val="FFFFFF"/>
    <a:srgbClr val="A8AF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05"/>
    <p:restoredTop sz="96405"/>
  </p:normalViewPr>
  <p:slideViewPr>
    <p:cSldViewPr snapToGrid="0" snapToObjects="1">
      <p:cViewPr varScale="1">
        <p:scale>
          <a:sx n="163" d="100"/>
          <a:sy n="163" d="100"/>
        </p:scale>
        <p:origin x="200"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97097-0FD2-784A-907E-F2643329662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D2D58FF-C1B3-1546-B798-D142C63D28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7E4EB91-7C64-064D-B4CD-1761385B6ABE}"/>
              </a:ext>
            </a:extLst>
          </p:cNvPr>
          <p:cNvSpPr>
            <a:spLocks noGrp="1"/>
          </p:cNvSpPr>
          <p:nvPr>
            <p:ph type="dt" sz="half" idx="10"/>
          </p:nvPr>
        </p:nvSpPr>
        <p:spPr/>
        <p:txBody>
          <a:bodyPr/>
          <a:lstStyle/>
          <a:p>
            <a:fld id="{92BD34E8-0305-C74E-BCA8-C1065277DFF1}" type="datetimeFigureOut">
              <a:rPr lang="en-US" smtClean="0"/>
              <a:t>4/7/21</a:t>
            </a:fld>
            <a:endParaRPr lang="en-US"/>
          </a:p>
        </p:txBody>
      </p:sp>
      <p:sp>
        <p:nvSpPr>
          <p:cNvPr id="5" name="Footer Placeholder 4">
            <a:extLst>
              <a:ext uri="{FF2B5EF4-FFF2-40B4-BE49-F238E27FC236}">
                <a16:creationId xmlns:a16="http://schemas.microsoft.com/office/drawing/2014/main" id="{28BA82BE-93E1-9947-BDC9-34CA8B476F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67478-9AD0-E343-9189-C7250C4DC5AF}"/>
              </a:ext>
            </a:extLst>
          </p:cNvPr>
          <p:cNvSpPr>
            <a:spLocks noGrp="1"/>
          </p:cNvSpPr>
          <p:nvPr>
            <p:ph type="sldNum" sz="quarter" idx="12"/>
          </p:nvPr>
        </p:nvSpPr>
        <p:spPr/>
        <p:txBody>
          <a:bodyPr/>
          <a:lstStyle/>
          <a:p>
            <a:fld id="{8D5BD184-EE46-7E43-B381-08AE5FD975A5}" type="slidenum">
              <a:rPr lang="en-US" smtClean="0"/>
              <a:t>‹#›</a:t>
            </a:fld>
            <a:endParaRPr lang="en-US"/>
          </a:p>
        </p:txBody>
      </p:sp>
    </p:spTree>
    <p:extLst>
      <p:ext uri="{BB962C8B-B14F-4D97-AF65-F5344CB8AC3E}">
        <p14:creationId xmlns:p14="http://schemas.microsoft.com/office/powerpoint/2010/main" val="3972652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AEA81-BAB5-394E-8157-28496D2AA6A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81D8313-74B4-DC4D-9D2D-A2CE3E42E9C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AD63B01-2EFB-E049-B247-2C319441F8C1}"/>
              </a:ext>
            </a:extLst>
          </p:cNvPr>
          <p:cNvSpPr>
            <a:spLocks noGrp="1"/>
          </p:cNvSpPr>
          <p:nvPr>
            <p:ph type="dt" sz="half" idx="10"/>
          </p:nvPr>
        </p:nvSpPr>
        <p:spPr/>
        <p:txBody>
          <a:bodyPr/>
          <a:lstStyle/>
          <a:p>
            <a:fld id="{92BD34E8-0305-C74E-BCA8-C1065277DFF1}" type="datetimeFigureOut">
              <a:rPr lang="en-US" smtClean="0"/>
              <a:t>4/7/21</a:t>
            </a:fld>
            <a:endParaRPr lang="en-US"/>
          </a:p>
        </p:txBody>
      </p:sp>
      <p:sp>
        <p:nvSpPr>
          <p:cNvPr id="5" name="Footer Placeholder 4">
            <a:extLst>
              <a:ext uri="{FF2B5EF4-FFF2-40B4-BE49-F238E27FC236}">
                <a16:creationId xmlns:a16="http://schemas.microsoft.com/office/drawing/2014/main" id="{4337CFB0-A497-5B43-A085-12497A9450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61378E-DC2D-2D49-9495-8EDB65496EE0}"/>
              </a:ext>
            </a:extLst>
          </p:cNvPr>
          <p:cNvSpPr>
            <a:spLocks noGrp="1"/>
          </p:cNvSpPr>
          <p:nvPr>
            <p:ph type="sldNum" sz="quarter" idx="12"/>
          </p:nvPr>
        </p:nvSpPr>
        <p:spPr/>
        <p:txBody>
          <a:bodyPr/>
          <a:lstStyle/>
          <a:p>
            <a:fld id="{8D5BD184-EE46-7E43-B381-08AE5FD975A5}" type="slidenum">
              <a:rPr lang="en-US" smtClean="0"/>
              <a:t>‹#›</a:t>
            </a:fld>
            <a:endParaRPr lang="en-US"/>
          </a:p>
        </p:txBody>
      </p:sp>
    </p:spTree>
    <p:extLst>
      <p:ext uri="{BB962C8B-B14F-4D97-AF65-F5344CB8AC3E}">
        <p14:creationId xmlns:p14="http://schemas.microsoft.com/office/powerpoint/2010/main" val="1970080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B79A18-4A0F-3E47-A99E-69FD5306737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A01762E-4AD6-1F49-9209-9D87DE477AA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C798A1F-7E44-0240-B05E-0C866C2E7D63}"/>
              </a:ext>
            </a:extLst>
          </p:cNvPr>
          <p:cNvSpPr>
            <a:spLocks noGrp="1"/>
          </p:cNvSpPr>
          <p:nvPr>
            <p:ph type="dt" sz="half" idx="10"/>
          </p:nvPr>
        </p:nvSpPr>
        <p:spPr/>
        <p:txBody>
          <a:bodyPr/>
          <a:lstStyle/>
          <a:p>
            <a:fld id="{92BD34E8-0305-C74E-BCA8-C1065277DFF1}" type="datetimeFigureOut">
              <a:rPr lang="en-US" smtClean="0"/>
              <a:t>4/7/21</a:t>
            </a:fld>
            <a:endParaRPr lang="en-US"/>
          </a:p>
        </p:txBody>
      </p:sp>
      <p:sp>
        <p:nvSpPr>
          <p:cNvPr id="5" name="Footer Placeholder 4">
            <a:extLst>
              <a:ext uri="{FF2B5EF4-FFF2-40B4-BE49-F238E27FC236}">
                <a16:creationId xmlns:a16="http://schemas.microsoft.com/office/drawing/2014/main" id="{7F5F5B5B-D064-6941-8A1E-0C0E2AE956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EB4F79-1565-9E48-B489-FAAEDF2EE482}"/>
              </a:ext>
            </a:extLst>
          </p:cNvPr>
          <p:cNvSpPr>
            <a:spLocks noGrp="1"/>
          </p:cNvSpPr>
          <p:nvPr>
            <p:ph type="sldNum" sz="quarter" idx="12"/>
          </p:nvPr>
        </p:nvSpPr>
        <p:spPr/>
        <p:txBody>
          <a:bodyPr/>
          <a:lstStyle/>
          <a:p>
            <a:fld id="{8D5BD184-EE46-7E43-B381-08AE5FD975A5}" type="slidenum">
              <a:rPr lang="en-US" smtClean="0"/>
              <a:t>‹#›</a:t>
            </a:fld>
            <a:endParaRPr lang="en-US"/>
          </a:p>
        </p:txBody>
      </p:sp>
    </p:spTree>
    <p:extLst>
      <p:ext uri="{BB962C8B-B14F-4D97-AF65-F5344CB8AC3E}">
        <p14:creationId xmlns:p14="http://schemas.microsoft.com/office/powerpoint/2010/main" val="3834559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0FF6-0022-6F46-9EFA-8AD249B34D8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46AF3F3-5E5C-B64C-9BC8-C646FF5B9A6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5B2A99D-1843-494D-918D-C0A1A28EBBC4}"/>
              </a:ext>
            </a:extLst>
          </p:cNvPr>
          <p:cNvSpPr>
            <a:spLocks noGrp="1"/>
          </p:cNvSpPr>
          <p:nvPr>
            <p:ph type="dt" sz="half" idx="10"/>
          </p:nvPr>
        </p:nvSpPr>
        <p:spPr/>
        <p:txBody>
          <a:bodyPr/>
          <a:lstStyle/>
          <a:p>
            <a:fld id="{92BD34E8-0305-C74E-BCA8-C1065277DFF1}" type="datetimeFigureOut">
              <a:rPr lang="en-US" smtClean="0"/>
              <a:t>4/7/21</a:t>
            </a:fld>
            <a:endParaRPr lang="en-US"/>
          </a:p>
        </p:txBody>
      </p:sp>
      <p:sp>
        <p:nvSpPr>
          <p:cNvPr id="5" name="Footer Placeholder 4">
            <a:extLst>
              <a:ext uri="{FF2B5EF4-FFF2-40B4-BE49-F238E27FC236}">
                <a16:creationId xmlns:a16="http://schemas.microsoft.com/office/drawing/2014/main" id="{31E07069-3734-6C42-8869-3F33206756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450DFF-0838-3940-BE99-E549F407D3BC}"/>
              </a:ext>
            </a:extLst>
          </p:cNvPr>
          <p:cNvSpPr>
            <a:spLocks noGrp="1"/>
          </p:cNvSpPr>
          <p:nvPr>
            <p:ph type="sldNum" sz="quarter" idx="12"/>
          </p:nvPr>
        </p:nvSpPr>
        <p:spPr/>
        <p:txBody>
          <a:bodyPr/>
          <a:lstStyle/>
          <a:p>
            <a:fld id="{8D5BD184-EE46-7E43-B381-08AE5FD975A5}" type="slidenum">
              <a:rPr lang="en-US" smtClean="0"/>
              <a:t>‹#›</a:t>
            </a:fld>
            <a:endParaRPr lang="en-US"/>
          </a:p>
        </p:txBody>
      </p:sp>
    </p:spTree>
    <p:extLst>
      <p:ext uri="{BB962C8B-B14F-4D97-AF65-F5344CB8AC3E}">
        <p14:creationId xmlns:p14="http://schemas.microsoft.com/office/powerpoint/2010/main" val="996259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C1E59-EC70-7740-83A7-C149885145A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2E626ED-A4C7-B74D-8C1D-1D98D2FC18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0A74E92-42E5-3B41-BD72-5CCCC9546DAB}"/>
              </a:ext>
            </a:extLst>
          </p:cNvPr>
          <p:cNvSpPr>
            <a:spLocks noGrp="1"/>
          </p:cNvSpPr>
          <p:nvPr>
            <p:ph type="dt" sz="half" idx="10"/>
          </p:nvPr>
        </p:nvSpPr>
        <p:spPr/>
        <p:txBody>
          <a:bodyPr/>
          <a:lstStyle/>
          <a:p>
            <a:fld id="{92BD34E8-0305-C74E-BCA8-C1065277DFF1}" type="datetimeFigureOut">
              <a:rPr lang="en-US" smtClean="0"/>
              <a:t>4/7/21</a:t>
            </a:fld>
            <a:endParaRPr lang="en-US"/>
          </a:p>
        </p:txBody>
      </p:sp>
      <p:sp>
        <p:nvSpPr>
          <p:cNvPr id="5" name="Footer Placeholder 4">
            <a:extLst>
              <a:ext uri="{FF2B5EF4-FFF2-40B4-BE49-F238E27FC236}">
                <a16:creationId xmlns:a16="http://schemas.microsoft.com/office/drawing/2014/main" id="{EB6E574F-AECE-0046-9D5B-AA19966933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56FA9E-2AEB-064C-B388-36D78D319243}"/>
              </a:ext>
            </a:extLst>
          </p:cNvPr>
          <p:cNvSpPr>
            <a:spLocks noGrp="1"/>
          </p:cNvSpPr>
          <p:nvPr>
            <p:ph type="sldNum" sz="quarter" idx="12"/>
          </p:nvPr>
        </p:nvSpPr>
        <p:spPr/>
        <p:txBody>
          <a:bodyPr/>
          <a:lstStyle/>
          <a:p>
            <a:fld id="{8D5BD184-EE46-7E43-B381-08AE5FD975A5}" type="slidenum">
              <a:rPr lang="en-US" smtClean="0"/>
              <a:t>‹#›</a:t>
            </a:fld>
            <a:endParaRPr lang="en-US"/>
          </a:p>
        </p:txBody>
      </p:sp>
    </p:spTree>
    <p:extLst>
      <p:ext uri="{BB962C8B-B14F-4D97-AF65-F5344CB8AC3E}">
        <p14:creationId xmlns:p14="http://schemas.microsoft.com/office/powerpoint/2010/main" val="1835133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D8CEF-CAEE-764D-801C-07DFDB23503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FAFF2A3-ABC1-8A43-A9EE-A64946525A3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500495D-5DF6-C940-A150-D87765DA7A9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B5261F1-D95C-D548-9B4A-2AD065769147}"/>
              </a:ext>
            </a:extLst>
          </p:cNvPr>
          <p:cNvSpPr>
            <a:spLocks noGrp="1"/>
          </p:cNvSpPr>
          <p:nvPr>
            <p:ph type="dt" sz="half" idx="10"/>
          </p:nvPr>
        </p:nvSpPr>
        <p:spPr/>
        <p:txBody>
          <a:bodyPr/>
          <a:lstStyle/>
          <a:p>
            <a:fld id="{92BD34E8-0305-C74E-BCA8-C1065277DFF1}" type="datetimeFigureOut">
              <a:rPr lang="en-US" smtClean="0"/>
              <a:t>4/7/21</a:t>
            </a:fld>
            <a:endParaRPr lang="en-US"/>
          </a:p>
        </p:txBody>
      </p:sp>
      <p:sp>
        <p:nvSpPr>
          <p:cNvPr id="6" name="Footer Placeholder 5">
            <a:extLst>
              <a:ext uri="{FF2B5EF4-FFF2-40B4-BE49-F238E27FC236}">
                <a16:creationId xmlns:a16="http://schemas.microsoft.com/office/drawing/2014/main" id="{983F5087-90FF-6142-8EE9-F57AACEBE2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ECC9C5-27DB-9C4B-9675-F58E1D4C11C0}"/>
              </a:ext>
            </a:extLst>
          </p:cNvPr>
          <p:cNvSpPr>
            <a:spLocks noGrp="1"/>
          </p:cNvSpPr>
          <p:nvPr>
            <p:ph type="sldNum" sz="quarter" idx="12"/>
          </p:nvPr>
        </p:nvSpPr>
        <p:spPr/>
        <p:txBody>
          <a:bodyPr/>
          <a:lstStyle/>
          <a:p>
            <a:fld id="{8D5BD184-EE46-7E43-B381-08AE5FD975A5}" type="slidenum">
              <a:rPr lang="en-US" smtClean="0"/>
              <a:t>‹#›</a:t>
            </a:fld>
            <a:endParaRPr lang="en-US"/>
          </a:p>
        </p:txBody>
      </p:sp>
    </p:spTree>
    <p:extLst>
      <p:ext uri="{BB962C8B-B14F-4D97-AF65-F5344CB8AC3E}">
        <p14:creationId xmlns:p14="http://schemas.microsoft.com/office/powerpoint/2010/main" val="342650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3BDD0-9A47-CB46-9454-0F2B002702D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6A03B9A-2302-E940-8AF0-2CB663C5AF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847D756-75E9-9746-97F9-12534155F3C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B75223C-8C7C-114D-8A0D-5FCEA25845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21E7261-0F3D-4944-B0AE-102BAFB99F7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BC755FB-27FF-2841-A641-13856ED62F58}"/>
              </a:ext>
            </a:extLst>
          </p:cNvPr>
          <p:cNvSpPr>
            <a:spLocks noGrp="1"/>
          </p:cNvSpPr>
          <p:nvPr>
            <p:ph type="dt" sz="half" idx="10"/>
          </p:nvPr>
        </p:nvSpPr>
        <p:spPr/>
        <p:txBody>
          <a:bodyPr/>
          <a:lstStyle/>
          <a:p>
            <a:fld id="{92BD34E8-0305-C74E-BCA8-C1065277DFF1}" type="datetimeFigureOut">
              <a:rPr lang="en-US" smtClean="0"/>
              <a:t>4/7/21</a:t>
            </a:fld>
            <a:endParaRPr lang="en-US"/>
          </a:p>
        </p:txBody>
      </p:sp>
      <p:sp>
        <p:nvSpPr>
          <p:cNvPr id="8" name="Footer Placeholder 7">
            <a:extLst>
              <a:ext uri="{FF2B5EF4-FFF2-40B4-BE49-F238E27FC236}">
                <a16:creationId xmlns:a16="http://schemas.microsoft.com/office/drawing/2014/main" id="{3898A0F3-7963-5744-8746-0428B4259C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EEDC4C-99B6-A84F-A352-F3343ABFFC05}"/>
              </a:ext>
            </a:extLst>
          </p:cNvPr>
          <p:cNvSpPr>
            <a:spLocks noGrp="1"/>
          </p:cNvSpPr>
          <p:nvPr>
            <p:ph type="sldNum" sz="quarter" idx="12"/>
          </p:nvPr>
        </p:nvSpPr>
        <p:spPr/>
        <p:txBody>
          <a:bodyPr/>
          <a:lstStyle/>
          <a:p>
            <a:fld id="{8D5BD184-EE46-7E43-B381-08AE5FD975A5}" type="slidenum">
              <a:rPr lang="en-US" smtClean="0"/>
              <a:t>‹#›</a:t>
            </a:fld>
            <a:endParaRPr lang="en-US"/>
          </a:p>
        </p:txBody>
      </p:sp>
    </p:spTree>
    <p:extLst>
      <p:ext uri="{BB962C8B-B14F-4D97-AF65-F5344CB8AC3E}">
        <p14:creationId xmlns:p14="http://schemas.microsoft.com/office/powerpoint/2010/main" val="292912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9890A-FC9C-BB48-A4E6-37A7B681E5E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06BF357-5D96-754F-AEF5-A3C58B0E76DA}"/>
              </a:ext>
            </a:extLst>
          </p:cNvPr>
          <p:cNvSpPr>
            <a:spLocks noGrp="1"/>
          </p:cNvSpPr>
          <p:nvPr>
            <p:ph type="dt" sz="half" idx="10"/>
          </p:nvPr>
        </p:nvSpPr>
        <p:spPr/>
        <p:txBody>
          <a:bodyPr/>
          <a:lstStyle/>
          <a:p>
            <a:fld id="{92BD34E8-0305-C74E-BCA8-C1065277DFF1}" type="datetimeFigureOut">
              <a:rPr lang="en-US" smtClean="0"/>
              <a:t>4/7/21</a:t>
            </a:fld>
            <a:endParaRPr lang="en-US"/>
          </a:p>
        </p:txBody>
      </p:sp>
      <p:sp>
        <p:nvSpPr>
          <p:cNvPr id="4" name="Footer Placeholder 3">
            <a:extLst>
              <a:ext uri="{FF2B5EF4-FFF2-40B4-BE49-F238E27FC236}">
                <a16:creationId xmlns:a16="http://schemas.microsoft.com/office/drawing/2014/main" id="{9AABD8F0-31A0-7B49-8EDA-DBD88DBBCC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F93E3E-E774-E444-B7DE-B13865C3946C}"/>
              </a:ext>
            </a:extLst>
          </p:cNvPr>
          <p:cNvSpPr>
            <a:spLocks noGrp="1"/>
          </p:cNvSpPr>
          <p:nvPr>
            <p:ph type="sldNum" sz="quarter" idx="12"/>
          </p:nvPr>
        </p:nvSpPr>
        <p:spPr/>
        <p:txBody>
          <a:bodyPr/>
          <a:lstStyle/>
          <a:p>
            <a:fld id="{8D5BD184-EE46-7E43-B381-08AE5FD975A5}" type="slidenum">
              <a:rPr lang="en-US" smtClean="0"/>
              <a:t>‹#›</a:t>
            </a:fld>
            <a:endParaRPr lang="en-US"/>
          </a:p>
        </p:txBody>
      </p:sp>
    </p:spTree>
    <p:extLst>
      <p:ext uri="{BB962C8B-B14F-4D97-AF65-F5344CB8AC3E}">
        <p14:creationId xmlns:p14="http://schemas.microsoft.com/office/powerpoint/2010/main" val="1838065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6E88B9-C842-A44F-96A1-7337A45FE693}"/>
              </a:ext>
            </a:extLst>
          </p:cNvPr>
          <p:cNvSpPr>
            <a:spLocks noGrp="1"/>
          </p:cNvSpPr>
          <p:nvPr>
            <p:ph type="dt" sz="half" idx="10"/>
          </p:nvPr>
        </p:nvSpPr>
        <p:spPr/>
        <p:txBody>
          <a:bodyPr/>
          <a:lstStyle/>
          <a:p>
            <a:fld id="{92BD34E8-0305-C74E-BCA8-C1065277DFF1}" type="datetimeFigureOut">
              <a:rPr lang="en-US" smtClean="0"/>
              <a:t>4/7/21</a:t>
            </a:fld>
            <a:endParaRPr lang="en-US"/>
          </a:p>
        </p:txBody>
      </p:sp>
      <p:sp>
        <p:nvSpPr>
          <p:cNvPr id="3" name="Footer Placeholder 2">
            <a:extLst>
              <a:ext uri="{FF2B5EF4-FFF2-40B4-BE49-F238E27FC236}">
                <a16:creationId xmlns:a16="http://schemas.microsoft.com/office/drawing/2014/main" id="{A6416F74-0D5C-2342-BA50-A0C12D0E6E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F0BE45-B74A-0648-BBC4-760B65C9E046}"/>
              </a:ext>
            </a:extLst>
          </p:cNvPr>
          <p:cNvSpPr>
            <a:spLocks noGrp="1"/>
          </p:cNvSpPr>
          <p:nvPr>
            <p:ph type="sldNum" sz="quarter" idx="12"/>
          </p:nvPr>
        </p:nvSpPr>
        <p:spPr/>
        <p:txBody>
          <a:bodyPr/>
          <a:lstStyle/>
          <a:p>
            <a:fld id="{8D5BD184-EE46-7E43-B381-08AE5FD975A5}" type="slidenum">
              <a:rPr lang="en-US" smtClean="0"/>
              <a:t>‹#›</a:t>
            </a:fld>
            <a:endParaRPr lang="en-US"/>
          </a:p>
        </p:txBody>
      </p:sp>
    </p:spTree>
    <p:extLst>
      <p:ext uri="{BB962C8B-B14F-4D97-AF65-F5344CB8AC3E}">
        <p14:creationId xmlns:p14="http://schemas.microsoft.com/office/powerpoint/2010/main" val="4013832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3EA47-25BC-9843-9DD3-137D2D7DD38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0A35236-9B27-1C4B-8BB7-90A6EDB090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67E2025-58AF-CC47-84EB-0BD2CE63DF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81B9956-A4B2-454E-B375-68D6C1176D85}"/>
              </a:ext>
            </a:extLst>
          </p:cNvPr>
          <p:cNvSpPr>
            <a:spLocks noGrp="1"/>
          </p:cNvSpPr>
          <p:nvPr>
            <p:ph type="dt" sz="half" idx="10"/>
          </p:nvPr>
        </p:nvSpPr>
        <p:spPr/>
        <p:txBody>
          <a:bodyPr/>
          <a:lstStyle/>
          <a:p>
            <a:fld id="{92BD34E8-0305-C74E-BCA8-C1065277DFF1}" type="datetimeFigureOut">
              <a:rPr lang="en-US" smtClean="0"/>
              <a:t>4/7/21</a:t>
            </a:fld>
            <a:endParaRPr lang="en-US"/>
          </a:p>
        </p:txBody>
      </p:sp>
      <p:sp>
        <p:nvSpPr>
          <p:cNvPr id="6" name="Footer Placeholder 5">
            <a:extLst>
              <a:ext uri="{FF2B5EF4-FFF2-40B4-BE49-F238E27FC236}">
                <a16:creationId xmlns:a16="http://schemas.microsoft.com/office/drawing/2014/main" id="{EF01AC7B-E98E-3240-B641-B8E1E9726B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5948AF-B2E0-D94F-B742-8B1E9F8DFBA8}"/>
              </a:ext>
            </a:extLst>
          </p:cNvPr>
          <p:cNvSpPr>
            <a:spLocks noGrp="1"/>
          </p:cNvSpPr>
          <p:nvPr>
            <p:ph type="sldNum" sz="quarter" idx="12"/>
          </p:nvPr>
        </p:nvSpPr>
        <p:spPr/>
        <p:txBody>
          <a:bodyPr/>
          <a:lstStyle/>
          <a:p>
            <a:fld id="{8D5BD184-EE46-7E43-B381-08AE5FD975A5}" type="slidenum">
              <a:rPr lang="en-US" smtClean="0"/>
              <a:t>‹#›</a:t>
            </a:fld>
            <a:endParaRPr lang="en-US"/>
          </a:p>
        </p:txBody>
      </p:sp>
    </p:spTree>
    <p:extLst>
      <p:ext uri="{BB962C8B-B14F-4D97-AF65-F5344CB8AC3E}">
        <p14:creationId xmlns:p14="http://schemas.microsoft.com/office/powerpoint/2010/main" val="3719981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563A7-0B96-8D4D-AAC7-FBE11F0CFE4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F3D4414-79F8-4249-8955-E0B88E557B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C47C1C-C46C-A14E-8133-DFF8BD8A2E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439449A-8318-2347-A5C8-439AAD530E12}"/>
              </a:ext>
            </a:extLst>
          </p:cNvPr>
          <p:cNvSpPr>
            <a:spLocks noGrp="1"/>
          </p:cNvSpPr>
          <p:nvPr>
            <p:ph type="dt" sz="half" idx="10"/>
          </p:nvPr>
        </p:nvSpPr>
        <p:spPr/>
        <p:txBody>
          <a:bodyPr/>
          <a:lstStyle/>
          <a:p>
            <a:fld id="{92BD34E8-0305-C74E-BCA8-C1065277DFF1}" type="datetimeFigureOut">
              <a:rPr lang="en-US" smtClean="0"/>
              <a:t>4/7/21</a:t>
            </a:fld>
            <a:endParaRPr lang="en-US"/>
          </a:p>
        </p:txBody>
      </p:sp>
      <p:sp>
        <p:nvSpPr>
          <p:cNvPr id="6" name="Footer Placeholder 5">
            <a:extLst>
              <a:ext uri="{FF2B5EF4-FFF2-40B4-BE49-F238E27FC236}">
                <a16:creationId xmlns:a16="http://schemas.microsoft.com/office/drawing/2014/main" id="{52FD138C-68CF-5843-BF5D-B6EFFCD5C9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83F718-B8A4-5B4E-840A-C9D02A048C51}"/>
              </a:ext>
            </a:extLst>
          </p:cNvPr>
          <p:cNvSpPr>
            <a:spLocks noGrp="1"/>
          </p:cNvSpPr>
          <p:nvPr>
            <p:ph type="sldNum" sz="quarter" idx="12"/>
          </p:nvPr>
        </p:nvSpPr>
        <p:spPr/>
        <p:txBody>
          <a:bodyPr/>
          <a:lstStyle/>
          <a:p>
            <a:fld id="{8D5BD184-EE46-7E43-B381-08AE5FD975A5}" type="slidenum">
              <a:rPr lang="en-US" smtClean="0"/>
              <a:t>‹#›</a:t>
            </a:fld>
            <a:endParaRPr lang="en-US"/>
          </a:p>
        </p:txBody>
      </p:sp>
    </p:spTree>
    <p:extLst>
      <p:ext uri="{BB962C8B-B14F-4D97-AF65-F5344CB8AC3E}">
        <p14:creationId xmlns:p14="http://schemas.microsoft.com/office/powerpoint/2010/main" val="186579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50A0F9-73F6-4645-8280-817F1C399F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768F54F-48A0-F148-8B35-BF6FD7B737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D8182CF-644F-DC4D-B54F-E13261E7DD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BD34E8-0305-C74E-BCA8-C1065277DFF1}" type="datetimeFigureOut">
              <a:rPr lang="en-US" smtClean="0"/>
              <a:t>4/7/21</a:t>
            </a:fld>
            <a:endParaRPr lang="en-US"/>
          </a:p>
        </p:txBody>
      </p:sp>
      <p:sp>
        <p:nvSpPr>
          <p:cNvPr id="5" name="Footer Placeholder 4">
            <a:extLst>
              <a:ext uri="{FF2B5EF4-FFF2-40B4-BE49-F238E27FC236}">
                <a16:creationId xmlns:a16="http://schemas.microsoft.com/office/drawing/2014/main" id="{0403E8EE-AB0E-3943-A8A5-E323E72BAB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3A7247-CB6D-404A-A65B-08FDFE026C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5BD184-EE46-7E43-B381-08AE5FD975A5}" type="slidenum">
              <a:rPr lang="en-US" smtClean="0"/>
              <a:t>‹#›</a:t>
            </a:fld>
            <a:endParaRPr lang="en-US"/>
          </a:p>
        </p:txBody>
      </p:sp>
    </p:spTree>
    <p:extLst>
      <p:ext uri="{BB962C8B-B14F-4D97-AF65-F5344CB8AC3E}">
        <p14:creationId xmlns:p14="http://schemas.microsoft.com/office/powerpoint/2010/main" val="309741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hyperlink" Target="https://ieeexplore.ieee.org/document/9066236" TargetMode="External"/><Relationship Id="rId5" Type="http://schemas.openxmlformats.org/officeDocument/2006/relationships/hyperlink" Target="https://www.gtri.gatech.edu/laboratories/cybersecurity-information-protection-and-hardware-evaluation-research" TargetMode="External"/><Relationship Id="rId4" Type="http://schemas.openxmlformats.org/officeDocument/2006/relationships/hyperlink" Target="mailto:wanpeng.li@abdn.ac.uk"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qpleple.com/how-to-make-people-login-into-your-website-with-their-google-account/?fb_comment_id=fbc_10150173502428237_23388744_10150972953433237" TargetMode="External"/><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hyperlink" Target="https://security.stackexchange.com/questions/35157/how-does-google-authenticator-work" TargetMode="External"/><Relationship Id="rId5" Type="http://schemas.openxmlformats.org/officeDocument/2006/relationships/hyperlink" Target="https://evarsity.srmist.edu.in/srmcrp/" TargetMode="External"/><Relationship Id="rId4" Type="http://schemas.openxmlformats.org/officeDocument/2006/relationships/hyperlink" Target="https://esanad.nic.i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60BD1E-A8AB-744C-ADF2-D93F2D1365F0}"/>
              </a:ext>
            </a:extLst>
          </p:cNvPr>
          <p:cNvPicPr>
            <a:picLocks noChangeAspect="1"/>
          </p:cNvPicPr>
          <p:nvPr/>
        </p:nvPicPr>
        <p:blipFill>
          <a:blip r:embed="rId2"/>
          <a:stretch>
            <a:fillRect/>
          </a:stretch>
        </p:blipFill>
        <p:spPr>
          <a:xfrm>
            <a:off x="-155651" y="-89807"/>
            <a:ext cx="12503302" cy="7037614"/>
          </a:xfrm>
          <a:prstGeom prst="rect">
            <a:avLst/>
          </a:prstGeom>
        </p:spPr>
      </p:pic>
      <p:sp>
        <p:nvSpPr>
          <p:cNvPr id="6" name="Rectangle 5">
            <a:extLst>
              <a:ext uri="{FF2B5EF4-FFF2-40B4-BE49-F238E27FC236}">
                <a16:creationId xmlns:a16="http://schemas.microsoft.com/office/drawing/2014/main" id="{7A84BCC2-D32B-C54A-9998-9FC73B5E6334}"/>
              </a:ext>
            </a:extLst>
          </p:cNvPr>
          <p:cNvSpPr/>
          <p:nvPr/>
        </p:nvSpPr>
        <p:spPr>
          <a:xfrm>
            <a:off x="7226711" y="1563330"/>
            <a:ext cx="4614364" cy="1107996"/>
          </a:xfrm>
          <a:prstGeom prst="rect">
            <a:avLst/>
          </a:prstGeom>
        </p:spPr>
        <p:txBody>
          <a:bodyPr wrap="square">
            <a:spAutoFit/>
          </a:bodyPr>
          <a:lstStyle/>
          <a:p>
            <a:pPr lvl="0" algn="ctr"/>
            <a:r>
              <a:rPr lang="en-IN" sz="2200" b="1" dirty="0">
                <a:solidFill>
                  <a:schemeClr val="bg1"/>
                </a:solidFill>
                <a:latin typeface="Poppins" pitchFamily="2" charset="77"/>
                <a:cs typeface="Poppins" pitchFamily="2" charset="77"/>
              </a:rPr>
              <a:t>Design and Implementation of</a:t>
            </a:r>
          </a:p>
          <a:p>
            <a:pPr lvl="0" algn="ctr"/>
            <a:r>
              <a:rPr lang="en-IN" sz="2200" b="1" dirty="0">
                <a:solidFill>
                  <a:schemeClr val="bg1"/>
                </a:solidFill>
                <a:latin typeface="Poppins" pitchFamily="2" charset="77"/>
                <a:cs typeface="Poppins" pitchFamily="2" charset="77"/>
              </a:rPr>
              <a:t>a secured online attestation portal </a:t>
            </a:r>
            <a:r>
              <a:rPr lang="en-IN" sz="2200" b="1" dirty="0">
                <a:solidFill>
                  <a:srgbClr val="5EE1E3"/>
                </a:solidFill>
                <a:latin typeface="Poppins" pitchFamily="2" charset="77"/>
                <a:cs typeface="Poppins" pitchFamily="2" charset="77"/>
              </a:rPr>
              <a:t>(ETTEST)</a:t>
            </a:r>
          </a:p>
        </p:txBody>
      </p:sp>
      <p:sp>
        <p:nvSpPr>
          <p:cNvPr id="4" name="Google Shape;69;p13">
            <a:extLst>
              <a:ext uri="{FF2B5EF4-FFF2-40B4-BE49-F238E27FC236}">
                <a16:creationId xmlns:a16="http://schemas.microsoft.com/office/drawing/2014/main" id="{836984D8-173F-ED46-9C25-710B62EBFFD5}"/>
              </a:ext>
            </a:extLst>
          </p:cNvPr>
          <p:cNvSpPr txBox="1"/>
          <p:nvPr/>
        </p:nvSpPr>
        <p:spPr>
          <a:xfrm>
            <a:off x="6132943" y="3520623"/>
            <a:ext cx="6801900" cy="92329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dirty="0">
                <a:solidFill>
                  <a:srgbClr val="5EE1E3"/>
                </a:solidFill>
                <a:latin typeface="Poppins" pitchFamily="2" charset="77"/>
                <a:ea typeface="Inter"/>
                <a:cs typeface="Poppins" pitchFamily="2" charset="77"/>
                <a:sym typeface="Inter"/>
              </a:rPr>
              <a:t>Presented By :</a:t>
            </a:r>
            <a:endParaRPr sz="1600" dirty="0">
              <a:solidFill>
                <a:srgbClr val="5EE1E3"/>
              </a:solidFill>
              <a:latin typeface="Poppins" pitchFamily="2" charset="77"/>
              <a:ea typeface="Inter"/>
              <a:cs typeface="Poppins" pitchFamily="2" charset="77"/>
              <a:sym typeface="Inter"/>
            </a:endParaRPr>
          </a:p>
          <a:p>
            <a:pPr marL="0" lvl="0" indent="0" algn="ctr" rtl="0">
              <a:spcBef>
                <a:spcPts val="0"/>
              </a:spcBef>
              <a:spcAft>
                <a:spcPts val="0"/>
              </a:spcAft>
              <a:buNone/>
            </a:pPr>
            <a:r>
              <a:rPr lang="en" sz="1600" dirty="0" err="1">
                <a:solidFill>
                  <a:schemeClr val="bg1"/>
                </a:solidFill>
                <a:latin typeface="Poppins" pitchFamily="2" charset="77"/>
                <a:ea typeface="Inter"/>
                <a:cs typeface="Poppins" pitchFamily="2" charset="77"/>
                <a:sym typeface="Inter"/>
              </a:rPr>
              <a:t>Sidhant</a:t>
            </a:r>
            <a:r>
              <a:rPr lang="en" sz="1600" dirty="0">
                <a:solidFill>
                  <a:schemeClr val="bg1"/>
                </a:solidFill>
                <a:latin typeface="Poppins" pitchFamily="2" charset="77"/>
                <a:ea typeface="Inter"/>
                <a:cs typeface="Poppins" pitchFamily="2" charset="77"/>
                <a:sym typeface="Inter"/>
              </a:rPr>
              <a:t> Khokhar  (RA1711003010142)</a:t>
            </a:r>
            <a:endParaRPr sz="1600" dirty="0">
              <a:solidFill>
                <a:schemeClr val="bg1"/>
              </a:solidFill>
              <a:latin typeface="Poppins" pitchFamily="2" charset="77"/>
              <a:ea typeface="Inter"/>
              <a:cs typeface="Poppins" pitchFamily="2" charset="77"/>
              <a:sym typeface="Inter"/>
            </a:endParaRPr>
          </a:p>
          <a:p>
            <a:pPr marL="0" lvl="0" indent="0" algn="ctr" rtl="0">
              <a:spcBef>
                <a:spcPts val="0"/>
              </a:spcBef>
              <a:spcAft>
                <a:spcPts val="0"/>
              </a:spcAft>
              <a:buNone/>
            </a:pPr>
            <a:r>
              <a:rPr lang="en" sz="1600" dirty="0">
                <a:solidFill>
                  <a:schemeClr val="bg1"/>
                </a:solidFill>
                <a:latin typeface="Poppins" pitchFamily="2" charset="77"/>
                <a:ea typeface="Inter"/>
                <a:cs typeface="Poppins" pitchFamily="2" charset="77"/>
                <a:sym typeface="Inter"/>
              </a:rPr>
              <a:t>Ankit </a:t>
            </a:r>
            <a:r>
              <a:rPr lang="en" sz="1600" dirty="0" err="1">
                <a:solidFill>
                  <a:schemeClr val="bg1"/>
                </a:solidFill>
                <a:latin typeface="Poppins" pitchFamily="2" charset="77"/>
                <a:ea typeface="Inter"/>
                <a:cs typeface="Poppins" pitchFamily="2" charset="77"/>
                <a:sym typeface="Inter"/>
              </a:rPr>
              <a:t>Bengani</a:t>
            </a:r>
            <a:r>
              <a:rPr lang="en" sz="1600" dirty="0">
                <a:solidFill>
                  <a:schemeClr val="bg1"/>
                </a:solidFill>
                <a:latin typeface="Poppins" pitchFamily="2" charset="77"/>
                <a:ea typeface="Inter"/>
                <a:cs typeface="Poppins" pitchFamily="2" charset="77"/>
                <a:sym typeface="Inter"/>
              </a:rPr>
              <a:t>       (RA1711003010162)</a:t>
            </a:r>
            <a:endParaRPr sz="1600" dirty="0">
              <a:solidFill>
                <a:schemeClr val="bg1"/>
              </a:solidFill>
              <a:latin typeface="Poppins" pitchFamily="2" charset="77"/>
              <a:ea typeface="Inter"/>
              <a:cs typeface="Poppins" pitchFamily="2" charset="77"/>
              <a:sym typeface="Inter"/>
            </a:endParaRPr>
          </a:p>
        </p:txBody>
      </p:sp>
      <p:sp>
        <p:nvSpPr>
          <p:cNvPr id="7" name="Google Shape;70;p13">
            <a:extLst>
              <a:ext uri="{FF2B5EF4-FFF2-40B4-BE49-F238E27FC236}">
                <a16:creationId xmlns:a16="http://schemas.microsoft.com/office/drawing/2014/main" id="{1E8A2D3C-ECCC-444D-B23E-A06BCF737EE8}"/>
              </a:ext>
            </a:extLst>
          </p:cNvPr>
          <p:cNvSpPr txBox="1"/>
          <p:nvPr/>
        </p:nvSpPr>
        <p:spPr>
          <a:xfrm>
            <a:off x="7969393" y="4532412"/>
            <a:ext cx="3129000" cy="67707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dirty="0">
                <a:solidFill>
                  <a:srgbClr val="5EE1E3"/>
                </a:solidFill>
                <a:latin typeface="Poppins" pitchFamily="2" charset="77"/>
                <a:ea typeface="Inter"/>
                <a:cs typeface="Poppins" pitchFamily="2" charset="77"/>
                <a:sym typeface="Inter"/>
              </a:rPr>
              <a:t>Supervisor : </a:t>
            </a:r>
          </a:p>
          <a:p>
            <a:pPr marL="0" lvl="0" indent="0" algn="ctr" rtl="0">
              <a:spcBef>
                <a:spcPts val="0"/>
              </a:spcBef>
              <a:spcAft>
                <a:spcPts val="0"/>
              </a:spcAft>
              <a:buNone/>
            </a:pPr>
            <a:r>
              <a:rPr lang="en" sz="1600" dirty="0">
                <a:solidFill>
                  <a:schemeClr val="bg1"/>
                </a:solidFill>
                <a:latin typeface="Poppins" pitchFamily="2" charset="77"/>
                <a:ea typeface="Inter"/>
                <a:cs typeface="Poppins" pitchFamily="2" charset="77"/>
                <a:sym typeface="Inter"/>
              </a:rPr>
              <a:t>Dr. C. Jothi Kumar</a:t>
            </a:r>
            <a:endParaRPr sz="1600" dirty="0">
              <a:solidFill>
                <a:schemeClr val="bg1"/>
              </a:solidFill>
              <a:latin typeface="Poppins" pitchFamily="2" charset="77"/>
              <a:ea typeface="Inter"/>
              <a:cs typeface="Poppins" pitchFamily="2" charset="77"/>
              <a:sym typeface="Inter"/>
            </a:endParaRPr>
          </a:p>
        </p:txBody>
      </p:sp>
    </p:spTree>
    <p:extLst>
      <p:ext uri="{BB962C8B-B14F-4D97-AF65-F5344CB8AC3E}">
        <p14:creationId xmlns:p14="http://schemas.microsoft.com/office/powerpoint/2010/main" val="1875995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420976-433C-F04B-8AD5-2ACFDCC03932}"/>
              </a:ext>
            </a:extLst>
          </p:cNvPr>
          <p:cNvPicPr>
            <a:picLocks noChangeAspect="1"/>
          </p:cNvPicPr>
          <p:nvPr/>
        </p:nvPicPr>
        <p:blipFill rotWithShape="1">
          <a:blip r:embed="rId2"/>
          <a:srcRect l="11149" t="10555" r="9264" b="12491"/>
          <a:stretch/>
        </p:blipFill>
        <p:spPr>
          <a:xfrm>
            <a:off x="7644553" y="1386346"/>
            <a:ext cx="4311475" cy="4168878"/>
          </a:xfrm>
          <a:prstGeom prst="rect">
            <a:avLst/>
          </a:prstGeom>
        </p:spPr>
      </p:pic>
      <p:pic>
        <p:nvPicPr>
          <p:cNvPr id="9" name="Picture 8">
            <a:extLst>
              <a:ext uri="{FF2B5EF4-FFF2-40B4-BE49-F238E27FC236}">
                <a16:creationId xmlns:a16="http://schemas.microsoft.com/office/drawing/2014/main" id="{C795BD1C-343A-2244-B27F-828A6D0766CF}"/>
              </a:ext>
            </a:extLst>
          </p:cNvPr>
          <p:cNvPicPr>
            <a:picLocks noChangeAspect="1"/>
          </p:cNvPicPr>
          <p:nvPr/>
        </p:nvPicPr>
        <p:blipFill rotWithShape="1">
          <a:blip r:embed="rId3"/>
          <a:srcRect l="95059"/>
          <a:stretch/>
        </p:blipFill>
        <p:spPr>
          <a:xfrm>
            <a:off x="-76997" y="-89807"/>
            <a:ext cx="617767" cy="7037614"/>
          </a:xfrm>
          <a:prstGeom prst="rect">
            <a:avLst/>
          </a:prstGeom>
        </p:spPr>
      </p:pic>
      <p:sp>
        <p:nvSpPr>
          <p:cNvPr id="4" name="Google Shape;120;p21">
            <a:extLst>
              <a:ext uri="{FF2B5EF4-FFF2-40B4-BE49-F238E27FC236}">
                <a16:creationId xmlns:a16="http://schemas.microsoft.com/office/drawing/2014/main" id="{8A59B260-3C23-6749-8098-288567E6E3F1}"/>
              </a:ext>
            </a:extLst>
          </p:cNvPr>
          <p:cNvSpPr txBox="1">
            <a:spLocks/>
          </p:cNvSpPr>
          <p:nvPr/>
        </p:nvSpPr>
        <p:spPr>
          <a:xfrm>
            <a:off x="1037850" y="906476"/>
            <a:ext cx="7068300" cy="396300"/>
          </a:xfrm>
          <a:prstGeom prst="rect">
            <a:avLst/>
          </a:prstGeom>
        </p:spPr>
        <p:txBody>
          <a:bodyPr spcFirstLastPara="1" vert="horz" wrap="square" lIns="0" tIns="0" rIns="0" bIns="0"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pPr>
            <a:r>
              <a:rPr lang="en-IN" sz="2400" b="1" dirty="0">
                <a:solidFill>
                  <a:srgbClr val="3D80ED"/>
                </a:solidFill>
                <a:latin typeface="Poppins" pitchFamily="2" charset="77"/>
                <a:cs typeface="Poppins" pitchFamily="2" charset="77"/>
              </a:rPr>
              <a:t>Innovation Idea of the Project</a:t>
            </a:r>
          </a:p>
        </p:txBody>
      </p:sp>
      <p:sp>
        <p:nvSpPr>
          <p:cNvPr id="5" name="Google Shape;121;p21">
            <a:extLst>
              <a:ext uri="{FF2B5EF4-FFF2-40B4-BE49-F238E27FC236}">
                <a16:creationId xmlns:a16="http://schemas.microsoft.com/office/drawing/2014/main" id="{C2248865-C1BF-D04A-8F5A-8B827EF3440B}"/>
              </a:ext>
            </a:extLst>
          </p:cNvPr>
          <p:cNvSpPr txBox="1">
            <a:spLocks/>
          </p:cNvSpPr>
          <p:nvPr/>
        </p:nvSpPr>
        <p:spPr>
          <a:xfrm>
            <a:off x="540770" y="1579704"/>
            <a:ext cx="6856934" cy="2847300"/>
          </a:xfrm>
          <a:prstGeom prst="rect">
            <a:avLst/>
          </a:prstGeom>
        </p:spPr>
        <p:txBody>
          <a:bodyPr spcFirstLastPara="1" vert="horz" wrap="square"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304800" algn="just">
              <a:spcBef>
                <a:spcPts val="600"/>
              </a:spcBef>
              <a:buClr>
                <a:srgbClr val="000000"/>
              </a:buClr>
              <a:buSzPts val="1200"/>
              <a:buFont typeface="Arial" panose="020B0604020202020204" pitchFamily="34" charset="0"/>
              <a:buChar char="•"/>
            </a:pPr>
            <a:r>
              <a:rPr lang="en-IN" sz="1500" dirty="0">
                <a:solidFill>
                  <a:srgbClr val="000000"/>
                </a:solidFill>
                <a:latin typeface="Poppins Light" pitchFamily="2" charset="77"/>
                <a:cs typeface="Poppins Light" pitchFamily="2" charset="77"/>
              </a:rPr>
              <a:t>The idea behind the project comes from the in-availability of proper attestation portals, and the problems faced by students/people in getting the attestation.</a:t>
            </a:r>
          </a:p>
          <a:p>
            <a:pPr marL="457200" indent="-304800" algn="just">
              <a:spcBef>
                <a:spcPts val="600"/>
              </a:spcBef>
              <a:buClr>
                <a:srgbClr val="000000"/>
              </a:buClr>
              <a:buSzPts val="1200"/>
              <a:buFont typeface="Arial" panose="020B0604020202020204" pitchFamily="34" charset="0"/>
              <a:buChar char="•"/>
            </a:pPr>
            <a:endParaRPr lang="en-IN" sz="1500" dirty="0">
              <a:solidFill>
                <a:srgbClr val="000000"/>
              </a:solidFill>
              <a:latin typeface="Poppins Light" pitchFamily="2" charset="77"/>
              <a:cs typeface="Poppins Light" pitchFamily="2" charset="77"/>
            </a:endParaRPr>
          </a:p>
          <a:p>
            <a:pPr marL="457200" indent="-304800" algn="just">
              <a:spcBef>
                <a:spcPts val="0"/>
              </a:spcBef>
              <a:buClr>
                <a:srgbClr val="000000"/>
              </a:buClr>
              <a:buSzPts val="1200"/>
              <a:buFont typeface="Arial" panose="020B0604020202020204" pitchFamily="34" charset="0"/>
              <a:buChar char="•"/>
            </a:pPr>
            <a:r>
              <a:rPr lang="en-IN" sz="1500" dirty="0">
                <a:solidFill>
                  <a:srgbClr val="000000"/>
                </a:solidFill>
                <a:latin typeface="Poppins Light" pitchFamily="2" charset="77"/>
                <a:cs typeface="Poppins Light" pitchFamily="2" charset="77"/>
              </a:rPr>
              <a:t>The idea is to introduce more flexibility and add more features in the current system. </a:t>
            </a:r>
          </a:p>
          <a:p>
            <a:pPr marL="457200" indent="-304800" algn="just">
              <a:spcBef>
                <a:spcPts val="0"/>
              </a:spcBef>
              <a:buClr>
                <a:srgbClr val="000000"/>
              </a:buClr>
              <a:buSzPts val="1200"/>
              <a:buFont typeface="Arial" panose="020B0604020202020204" pitchFamily="34" charset="0"/>
              <a:buChar char="•"/>
            </a:pPr>
            <a:endParaRPr lang="en-IN" sz="1500" dirty="0">
              <a:solidFill>
                <a:srgbClr val="000000"/>
              </a:solidFill>
              <a:latin typeface="Poppins Light" pitchFamily="2" charset="77"/>
              <a:cs typeface="Poppins Light" pitchFamily="2" charset="77"/>
            </a:endParaRPr>
          </a:p>
          <a:p>
            <a:pPr marL="457200" indent="-304800" algn="just">
              <a:spcBef>
                <a:spcPts val="0"/>
              </a:spcBef>
              <a:buClr>
                <a:srgbClr val="000000"/>
              </a:buClr>
              <a:buSzPts val="1200"/>
              <a:buFont typeface="Arial" panose="020B0604020202020204" pitchFamily="34" charset="0"/>
              <a:buChar char="•"/>
            </a:pPr>
            <a:r>
              <a:rPr lang="en-IN" sz="1500" dirty="0">
                <a:solidFill>
                  <a:srgbClr val="000000"/>
                </a:solidFill>
                <a:latin typeface="Poppins Light" pitchFamily="2" charset="77"/>
                <a:cs typeface="Poppins Light" pitchFamily="2" charset="77"/>
              </a:rPr>
              <a:t>To introduce a proper authentication system using encryption and embedding the verification link in the QR.</a:t>
            </a:r>
          </a:p>
          <a:p>
            <a:pPr marL="457200" indent="-304800" algn="just">
              <a:spcBef>
                <a:spcPts val="0"/>
              </a:spcBef>
              <a:buClr>
                <a:srgbClr val="000000"/>
              </a:buClr>
              <a:buSzPts val="1200"/>
              <a:buFont typeface="Arial" panose="020B0604020202020204" pitchFamily="34" charset="0"/>
              <a:buChar char="•"/>
            </a:pPr>
            <a:endParaRPr lang="en-IN" sz="1500" dirty="0">
              <a:solidFill>
                <a:srgbClr val="000000"/>
              </a:solidFill>
              <a:latin typeface="Poppins Light" pitchFamily="2" charset="77"/>
              <a:cs typeface="Poppins Light" pitchFamily="2" charset="77"/>
            </a:endParaRPr>
          </a:p>
          <a:p>
            <a:pPr marL="457200" indent="-304800" algn="just">
              <a:spcBef>
                <a:spcPts val="0"/>
              </a:spcBef>
              <a:buClr>
                <a:srgbClr val="000000"/>
              </a:buClr>
              <a:buSzPts val="1200"/>
              <a:buFont typeface="Arial" panose="020B0604020202020204" pitchFamily="34" charset="0"/>
              <a:buChar char="•"/>
            </a:pPr>
            <a:r>
              <a:rPr lang="en-IN" sz="1500" dirty="0">
                <a:solidFill>
                  <a:srgbClr val="000000"/>
                </a:solidFill>
                <a:latin typeface="Poppins Light" pitchFamily="2" charset="77"/>
                <a:cs typeface="Poppins Light" pitchFamily="2" charset="77"/>
              </a:rPr>
              <a:t>To stop any kind of illegalities such as document fabrication.</a:t>
            </a:r>
          </a:p>
          <a:p>
            <a:pPr marL="457200" indent="-304800" algn="just">
              <a:spcBef>
                <a:spcPts val="0"/>
              </a:spcBef>
              <a:buClr>
                <a:srgbClr val="000000"/>
              </a:buClr>
              <a:buSzPts val="1200"/>
              <a:buFont typeface="Arial" panose="020B0604020202020204" pitchFamily="34" charset="0"/>
              <a:buChar char="•"/>
            </a:pPr>
            <a:endParaRPr lang="en-IN" sz="1500" dirty="0">
              <a:solidFill>
                <a:srgbClr val="000000"/>
              </a:solidFill>
              <a:latin typeface="Poppins Light" pitchFamily="2" charset="77"/>
              <a:cs typeface="Poppins Light" pitchFamily="2" charset="77"/>
            </a:endParaRPr>
          </a:p>
          <a:p>
            <a:pPr marL="457200" indent="-304800" algn="just">
              <a:spcBef>
                <a:spcPts val="0"/>
              </a:spcBef>
              <a:buClr>
                <a:srgbClr val="000000"/>
              </a:buClr>
              <a:buSzPts val="1200"/>
              <a:buFont typeface="Arial" panose="020B0604020202020204" pitchFamily="34" charset="0"/>
              <a:buChar char="•"/>
            </a:pPr>
            <a:r>
              <a:rPr lang="en-IN" sz="1500" dirty="0">
                <a:solidFill>
                  <a:srgbClr val="000000"/>
                </a:solidFill>
                <a:latin typeface="Poppins Light" pitchFamily="2" charset="77"/>
                <a:cs typeface="Poppins Light" pitchFamily="2" charset="77"/>
              </a:rPr>
              <a:t>Reduce the complexity of the present system by replacing the verification system with a more secured one, reducing verification load on offices and hence increasing flexibility.</a:t>
            </a:r>
          </a:p>
        </p:txBody>
      </p:sp>
    </p:spTree>
    <p:extLst>
      <p:ext uri="{BB962C8B-B14F-4D97-AF65-F5344CB8AC3E}">
        <p14:creationId xmlns:p14="http://schemas.microsoft.com/office/powerpoint/2010/main" val="2231013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420976-433C-F04B-8AD5-2ACFDCC03932}"/>
              </a:ext>
            </a:extLst>
          </p:cNvPr>
          <p:cNvPicPr>
            <a:picLocks noChangeAspect="1"/>
          </p:cNvPicPr>
          <p:nvPr/>
        </p:nvPicPr>
        <p:blipFill rotWithShape="1">
          <a:blip r:embed="rId2"/>
          <a:srcRect l="11149" t="10555" r="9264" b="12491"/>
          <a:stretch/>
        </p:blipFill>
        <p:spPr>
          <a:xfrm>
            <a:off x="7644553" y="1386346"/>
            <a:ext cx="4311475" cy="4168878"/>
          </a:xfrm>
          <a:prstGeom prst="rect">
            <a:avLst/>
          </a:prstGeom>
        </p:spPr>
      </p:pic>
      <p:pic>
        <p:nvPicPr>
          <p:cNvPr id="9" name="Picture 8">
            <a:extLst>
              <a:ext uri="{FF2B5EF4-FFF2-40B4-BE49-F238E27FC236}">
                <a16:creationId xmlns:a16="http://schemas.microsoft.com/office/drawing/2014/main" id="{C795BD1C-343A-2244-B27F-828A6D0766CF}"/>
              </a:ext>
            </a:extLst>
          </p:cNvPr>
          <p:cNvPicPr>
            <a:picLocks noChangeAspect="1"/>
          </p:cNvPicPr>
          <p:nvPr/>
        </p:nvPicPr>
        <p:blipFill rotWithShape="1">
          <a:blip r:embed="rId3"/>
          <a:srcRect l="95059"/>
          <a:stretch/>
        </p:blipFill>
        <p:spPr>
          <a:xfrm>
            <a:off x="-76997" y="-89807"/>
            <a:ext cx="617767" cy="7037614"/>
          </a:xfrm>
          <a:prstGeom prst="rect">
            <a:avLst/>
          </a:prstGeom>
        </p:spPr>
      </p:pic>
      <p:sp>
        <p:nvSpPr>
          <p:cNvPr id="4" name="Google Shape;126;p22">
            <a:extLst>
              <a:ext uri="{FF2B5EF4-FFF2-40B4-BE49-F238E27FC236}">
                <a16:creationId xmlns:a16="http://schemas.microsoft.com/office/drawing/2014/main" id="{0F49E8F8-38E3-E44E-9F39-7366404405AC}"/>
              </a:ext>
            </a:extLst>
          </p:cNvPr>
          <p:cNvSpPr txBox="1">
            <a:spLocks/>
          </p:cNvSpPr>
          <p:nvPr/>
        </p:nvSpPr>
        <p:spPr>
          <a:xfrm>
            <a:off x="1037875" y="1713900"/>
            <a:ext cx="7068300" cy="396300"/>
          </a:xfrm>
          <a:prstGeom prst="rect">
            <a:avLst/>
          </a:prstGeom>
        </p:spPr>
        <p:txBody>
          <a:bodyPr spcFirstLastPara="1" vert="horz" wrap="square" lIns="0" tIns="0" rIns="0" bIns="0"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pPr>
            <a:r>
              <a:rPr lang="en-IN" sz="2400" b="1" dirty="0">
                <a:solidFill>
                  <a:srgbClr val="3D80ED"/>
                </a:solidFill>
                <a:latin typeface="Poppins" pitchFamily="2" charset="77"/>
                <a:cs typeface="Poppins" pitchFamily="2" charset="77"/>
              </a:rPr>
              <a:t>Purpose of the project</a:t>
            </a:r>
          </a:p>
        </p:txBody>
      </p:sp>
      <p:sp>
        <p:nvSpPr>
          <p:cNvPr id="5" name="Google Shape;127;p22">
            <a:extLst>
              <a:ext uri="{FF2B5EF4-FFF2-40B4-BE49-F238E27FC236}">
                <a16:creationId xmlns:a16="http://schemas.microsoft.com/office/drawing/2014/main" id="{8C1D5870-5CCE-4941-8929-C951DF70E46C}"/>
              </a:ext>
            </a:extLst>
          </p:cNvPr>
          <p:cNvSpPr txBox="1">
            <a:spLocks/>
          </p:cNvSpPr>
          <p:nvPr/>
        </p:nvSpPr>
        <p:spPr>
          <a:xfrm>
            <a:off x="576253" y="2437754"/>
            <a:ext cx="6827437" cy="3033900"/>
          </a:xfrm>
          <a:prstGeom prst="rect">
            <a:avLst/>
          </a:prstGeom>
        </p:spPr>
        <p:txBody>
          <a:bodyPr spcFirstLastPara="1" vert="horz" wrap="square"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304800" algn="just">
              <a:spcBef>
                <a:spcPts val="600"/>
              </a:spcBef>
              <a:buClr>
                <a:srgbClr val="000000"/>
              </a:buClr>
              <a:buSzPts val="1200"/>
              <a:buFont typeface="Arial" panose="020B0604020202020204" pitchFamily="34" charset="0"/>
              <a:buChar char="•"/>
            </a:pPr>
            <a:r>
              <a:rPr lang="en-IN" sz="1500" dirty="0">
                <a:solidFill>
                  <a:srgbClr val="000000"/>
                </a:solidFill>
                <a:latin typeface="Poppins Light" pitchFamily="2" charset="77"/>
                <a:cs typeface="Poppins Light" pitchFamily="2" charset="77"/>
              </a:rPr>
              <a:t>To provide a proper and secured attestation portal to the employees and student.</a:t>
            </a:r>
          </a:p>
          <a:p>
            <a:pPr marL="457200" indent="-304800" algn="just">
              <a:spcBef>
                <a:spcPts val="600"/>
              </a:spcBef>
              <a:buClr>
                <a:srgbClr val="000000"/>
              </a:buClr>
              <a:buSzPts val="1200"/>
              <a:buFont typeface="Arial" panose="020B0604020202020204" pitchFamily="34" charset="0"/>
              <a:buChar char="•"/>
            </a:pPr>
            <a:endParaRPr lang="en-IN" sz="1500" dirty="0">
              <a:solidFill>
                <a:srgbClr val="000000"/>
              </a:solidFill>
              <a:latin typeface="Poppins Light" pitchFamily="2" charset="77"/>
              <a:cs typeface="Poppins Light" pitchFamily="2" charset="77"/>
            </a:endParaRPr>
          </a:p>
          <a:p>
            <a:pPr marL="457200" indent="-304800" algn="just">
              <a:spcBef>
                <a:spcPts val="0"/>
              </a:spcBef>
              <a:buClr>
                <a:srgbClr val="000000"/>
              </a:buClr>
              <a:buSzPts val="1200"/>
              <a:buFont typeface="Arial" panose="020B0604020202020204" pitchFamily="34" charset="0"/>
              <a:buChar char="•"/>
            </a:pPr>
            <a:r>
              <a:rPr lang="en-IN" sz="1500" dirty="0">
                <a:solidFill>
                  <a:srgbClr val="000000"/>
                </a:solidFill>
                <a:latin typeface="Poppins Light" pitchFamily="2" charset="77"/>
                <a:cs typeface="Poppins Light" pitchFamily="2" charset="77"/>
              </a:rPr>
              <a:t>The proposed project not only adds more features to the current system it also strengthens the security of the process and maintains its integrity.</a:t>
            </a:r>
          </a:p>
          <a:p>
            <a:pPr marL="457200" indent="-304800" algn="just">
              <a:spcBef>
                <a:spcPts val="0"/>
              </a:spcBef>
              <a:buClr>
                <a:srgbClr val="000000"/>
              </a:buClr>
              <a:buSzPts val="1200"/>
              <a:buFont typeface="Arial" panose="020B0604020202020204" pitchFamily="34" charset="0"/>
              <a:buChar char="•"/>
            </a:pPr>
            <a:endParaRPr lang="en-IN" sz="1500" dirty="0">
              <a:solidFill>
                <a:srgbClr val="000000"/>
              </a:solidFill>
              <a:latin typeface="Poppins Light" pitchFamily="2" charset="77"/>
              <a:cs typeface="Poppins Light" pitchFamily="2" charset="77"/>
            </a:endParaRPr>
          </a:p>
          <a:p>
            <a:pPr marL="457200" indent="-304800" algn="just">
              <a:spcBef>
                <a:spcPts val="0"/>
              </a:spcBef>
              <a:buClr>
                <a:srgbClr val="000000"/>
              </a:buClr>
              <a:buSzPts val="1200"/>
              <a:buFont typeface="Arial" panose="020B0604020202020204" pitchFamily="34" charset="0"/>
              <a:buChar char="•"/>
            </a:pPr>
            <a:r>
              <a:rPr lang="en-IN" sz="1500" dirty="0">
                <a:solidFill>
                  <a:srgbClr val="000000"/>
                </a:solidFill>
                <a:latin typeface="Poppins Light" pitchFamily="2" charset="77"/>
                <a:cs typeface="Poppins Light" pitchFamily="2" charset="77"/>
              </a:rPr>
              <a:t>The proposed methods also make the procedure of getting attestation more streamlined and hence making it less hectic for both the authority, and the applicant.</a:t>
            </a:r>
          </a:p>
        </p:txBody>
      </p:sp>
    </p:spTree>
    <p:extLst>
      <p:ext uri="{BB962C8B-B14F-4D97-AF65-F5344CB8AC3E}">
        <p14:creationId xmlns:p14="http://schemas.microsoft.com/office/powerpoint/2010/main" val="1980056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420976-433C-F04B-8AD5-2ACFDCC03932}"/>
              </a:ext>
            </a:extLst>
          </p:cNvPr>
          <p:cNvPicPr>
            <a:picLocks noChangeAspect="1"/>
          </p:cNvPicPr>
          <p:nvPr/>
        </p:nvPicPr>
        <p:blipFill rotWithShape="1">
          <a:blip r:embed="rId2"/>
          <a:srcRect l="11149" t="10555" r="9264" b="12491"/>
          <a:stretch/>
        </p:blipFill>
        <p:spPr>
          <a:xfrm>
            <a:off x="7644553" y="1386346"/>
            <a:ext cx="4311475" cy="4168878"/>
          </a:xfrm>
          <a:prstGeom prst="rect">
            <a:avLst/>
          </a:prstGeom>
        </p:spPr>
      </p:pic>
      <p:pic>
        <p:nvPicPr>
          <p:cNvPr id="9" name="Picture 8">
            <a:extLst>
              <a:ext uri="{FF2B5EF4-FFF2-40B4-BE49-F238E27FC236}">
                <a16:creationId xmlns:a16="http://schemas.microsoft.com/office/drawing/2014/main" id="{C795BD1C-343A-2244-B27F-828A6D0766CF}"/>
              </a:ext>
            </a:extLst>
          </p:cNvPr>
          <p:cNvPicPr>
            <a:picLocks noChangeAspect="1"/>
          </p:cNvPicPr>
          <p:nvPr/>
        </p:nvPicPr>
        <p:blipFill rotWithShape="1">
          <a:blip r:embed="rId3"/>
          <a:srcRect l="95059"/>
          <a:stretch/>
        </p:blipFill>
        <p:spPr>
          <a:xfrm>
            <a:off x="-76997" y="-89807"/>
            <a:ext cx="617767" cy="7037614"/>
          </a:xfrm>
          <a:prstGeom prst="rect">
            <a:avLst/>
          </a:prstGeom>
        </p:spPr>
      </p:pic>
      <p:sp>
        <p:nvSpPr>
          <p:cNvPr id="4" name="Google Shape;132;p23">
            <a:extLst>
              <a:ext uri="{FF2B5EF4-FFF2-40B4-BE49-F238E27FC236}">
                <a16:creationId xmlns:a16="http://schemas.microsoft.com/office/drawing/2014/main" id="{62BA077C-C412-AB4F-8E0F-2049581B707F}"/>
              </a:ext>
            </a:extLst>
          </p:cNvPr>
          <p:cNvSpPr txBox="1">
            <a:spLocks/>
          </p:cNvSpPr>
          <p:nvPr/>
        </p:nvSpPr>
        <p:spPr>
          <a:xfrm>
            <a:off x="1037875" y="285393"/>
            <a:ext cx="7068300" cy="396300"/>
          </a:xfrm>
          <a:prstGeom prst="rect">
            <a:avLst/>
          </a:prstGeom>
        </p:spPr>
        <p:txBody>
          <a:bodyPr spcFirstLastPara="1" vert="horz" wrap="square" lIns="0" tIns="0" rIns="0" bIns="0"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pPr>
            <a:r>
              <a:rPr lang="en-IN" sz="2400" b="1" dirty="0">
                <a:solidFill>
                  <a:srgbClr val="3D80ED"/>
                </a:solidFill>
                <a:latin typeface="Poppins" pitchFamily="2" charset="77"/>
                <a:cs typeface="Poppins" pitchFamily="2" charset="77"/>
              </a:rPr>
              <a:t>Objectives</a:t>
            </a:r>
          </a:p>
        </p:txBody>
      </p:sp>
      <p:sp>
        <p:nvSpPr>
          <p:cNvPr id="5" name="Google Shape;133;p23">
            <a:extLst>
              <a:ext uri="{FF2B5EF4-FFF2-40B4-BE49-F238E27FC236}">
                <a16:creationId xmlns:a16="http://schemas.microsoft.com/office/drawing/2014/main" id="{26DAA299-A7D7-3C4D-833D-ADB559E293F6}"/>
              </a:ext>
            </a:extLst>
          </p:cNvPr>
          <p:cNvSpPr txBox="1">
            <a:spLocks/>
          </p:cNvSpPr>
          <p:nvPr/>
        </p:nvSpPr>
        <p:spPr>
          <a:xfrm>
            <a:off x="576253" y="999967"/>
            <a:ext cx="6945424" cy="3033900"/>
          </a:xfrm>
          <a:prstGeom prst="rect">
            <a:avLst/>
          </a:prstGeom>
        </p:spPr>
        <p:txBody>
          <a:bodyPr spcFirstLastPara="1" vert="horz" wrap="square"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304800" algn="just">
              <a:spcBef>
                <a:spcPts val="600"/>
              </a:spcBef>
              <a:buClr>
                <a:srgbClr val="000000"/>
              </a:buClr>
              <a:buSzPts val="1200"/>
              <a:buFont typeface="Arial" panose="020B0604020202020204" pitchFamily="34" charset="0"/>
              <a:buChar char="•"/>
            </a:pPr>
            <a:r>
              <a:rPr lang="en-IN" sz="1500" dirty="0">
                <a:solidFill>
                  <a:srgbClr val="000000"/>
                </a:solidFill>
                <a:latin typeface="Poppins Light" pitchFamily="2" charset="77"/>
                <a:cs typeface="Poppins Light" pitchFamily="2" charset="77"/>
              </a:rPr>
              <a:t>Designing a web based architecture to support a 4 tiered portal namely the applicant, the authority portal and the admin portal.</a:t>
            </a:r>
          </a:p>
          <a:p>
            <a:pPr marL="457200" indent="-304800" algn="just">
              <a:spcBef>
                <a:spcPts val="600"/>
              </a:spcBef>
              <a:buClr>
                <a:srgbClr val="000000"/>
              </a:buClr>
              <a:buSzPts val="1200"/>
              <a:buFont typeface="Arial" panose="020B0604020202020204" pitchFamily="34" charset="0"/>
              <a:buChar char="•"/>
            </a:pPr>
            <a:endParaRPr lang="en-IN" sz="1500" dirty="0">
              <a:solidFill>
                <a:srgbClr val="000000"/>
              </a:solidFill>
              <a:latin typeface="Poppins Light" pitchFamily="2" charset="77"/>
              <a:cs typeface="Poppins Light" pitchFamily="2" charset="77"/>
            </a:endParaRPr>
          </a:p>
          <a:p>
            <a:pPr marL="457200" indent="-304800" algn="just">
              <a:spcBef>
                <a:spcPts val="600"/>
              </a:spcBef>
              <a:buClr>
                <a:srgbClr val="000000"/>
              </a:buClr>
              <a:buSzPts val="1200"/>
              <a:buFont typeface="Arial" panose="020B0604020202020204" pitchFamily="34" charset="0"/>
              <a:buChar char="•"/>
            </a:pPr>
            <a:r>
              <a:rPr lang="en-IN" sz="1500" dirty="0">
                <a:solidFill>
                  <a:srgbClr val="000000"/>
                </a:solidFill>
                <a:latin typeface="Poppins Light" pitchFamily="2" charset="77"/>
                <a:cs typeface="Poppins Light" pitchFamily="2" charset="77"/>
              </a:rPr>
              <a:t>To make a registration portal to allow user to register for the site.</a:t>
            </a:r>
          </a:p>
          <a:p>
            <a:pPr marL="152400" algn="just">
              <a:spcBef>
                <a:spcPts val="600"/>
              </a:spcBef>
              <a:buClr>
                <a:srgbClr val="000000"/>
              </a:buClr>
              <a:buSzPts val="1200"/>
            </a:pPr>
            <a:endParaRPr lang="en-IN" sz="1500" dirty="0">
              <a:solidFill>
                <a:srgbClr val="000000"/>
              </a:solidFill>
              <a:latin typeface="Poppins Light" pitchFamily="2" charset="77"/>
              <a:cs typeface="Poppins Light" pitchFamily="2" charset="77"/>
            </a:endParaRPr>
          </a:p>
          <a:p>
            <a:pPr marL="457200" indent="-304800" algn="just">
              <a:spcBef>
                <a:spcPts val="600"/>
              </a:spcBef>
              <a:buClr>
                <a:srgbClr val="000000"/>
              </a:buClr>
              <a:buSzPts val="1200"/>
              <a:buFont typeface="Arial" panose="020B0604020202020204" pitchFamily="34" charset="0"/>
              <a:buChar char="•"/>
            </a:pPr>
            <a:r>
              <a:rPr lang="en-IN" sz="1500" dirty="0">
                <a:solidFill>
                  <a:srgbClr val="000000"/>
                </a:solidFill>
                <a:latin typeface="Poppins Light" pitchFamily="2" charset="77"/>
                <a:cs typeface="Poppins Light" pitchFamily="2" charset="77"/>
              </a:rPr>
              <a:t>To make the applicant portal which allows an user to create a profile, upload documents and request for attestation.</a:t>
            </a:r>
          </a:p>
          <a:p>
            <a:pPr marL="457200" indent="-304800" algn="just">
              <a:spcBef>
                <a:spcPts val="0"/>
              </a:spcBef>
              <a:buClr>
                <a:srgbClr val="000000"/>
              </a:buClr>
              <a:buSzPts val="1200"/>
              <a:buFont typeface="Arial" panose="020B0604020202020204" pitchFamily="34" charset="0"/>
              <a:buChar char="•"/>
            </a:pPr>
            <a:endParaRPr lang="en-IN" sz="1500" dirty="0">
              <a:solidFill>
                <a:srgbClr val="000000"/>
              </a:solidFill>
              <a:latin typeface="Poppins Light" pitchFamily="2" charset="77"/>
              <a:cs typeface="Poppins Light" pitchFamily="2" charset="77"/>
            </a:endParaRPr>
          </a:p>
          <a:p>
            <a:pPr marL="457200" indent="-304800" algn="just">
              <a:spcBef>
                <a:spcPts val="0"/>
              </a:spcBef>
              <a:buClr>
                <a:srgbClr val="000000"/>
              </a:buClr>
              <a:buSzPts val="1200"/>
              <a:buFont typeface="Arial" panose="020B0604020202020204" pitchFamily="34" charset="0"/>
              <a:buChar char="•"/>
            </a:pPr>
            <a:endParaRPr lang="en-IN" sz="1500" dirty="0">
              <a:solidFill>
                <a:srgbClr val="000000"/>
              </a:solidFill>
              <a:latin typeface="Poppins Light" pitchFamily="2" charset="77"/>
              <a:cs typeface="Poppins Light" pitchFamily="2" charset="77"/>
            </a:endParaRPr>
          </a:p>
          <a:p>
            <a:pPr marL="457200" indent="-304800" algn="just">
              <a:spcBef>
                <a:spcPts val="0"/>
              </a:spcBef>
              <a:buClr>
                <a:srgbClr val="000000"/>
              </a:buClr>
              <a:buSzPts val="1200"/>
              <a:buFont typeface="Arial" panose="020B0604020202020204" pitchFamily="34" charset="0"/>
              <a:buChar char="•"/>
            </a:pPr>
            <a:r>
              <a:rPr lang="en-IN" sz="1500" dirty="0">
                <a:solidFill>
                  <a:srgbClr val="000000"/>
                </a:solidFill>
                <a:latin typeface="Poppins Light" pitchFamily="2" charset="77"/>
                <a:cs typeface="Poppins Light" pitchFamily="2" charset="77"/>
              </a:rPr>
              <a:t>To make the authority portal which allows an user to create a profile, download documents, upload attested documents and raise conflict tickets if a problem arises.</a:t>
            </a:r>
          </a:p>
          <a:p>
            <a:pPr marL="457200" indent="-304800" algn="just">
              <a:spcBef>
                <a:spcPts val="0"/>
              </a:spcBef>
              <a:buClr>
                <a:srgbClr val="000000"/>
              </a:buClr>
              <a:buSzPts val="1200"/>
              <a:buFont typeface="Arial" panose="020B0604020202020204" pitchFamily="34" charset="0"/>
              <a:buChar char="•"/>
            </a:pPr>
            <a:endParaRPr lang="en-IN" sz="1500" dirty="0">
              <a:solidFill>
                <a:srgbClr val="000000"/>
              </a:solidFill>
              <a:latin typeface="Poppins Light" pitchFamily="2" charset="77"/>
              <a:cs typeface="Poppins Light" pitchFamily="2" charset="77"/>
            </a:endParaRPr>
          </a:p>
          <a:p>
            <a:pPr marL="457200" indent="-304800" algn="just">
              <a:spcBef>
                <a:spcPts val="0"/>
              </a:spcBef>
              <a:buClr>
                <a:srgbClr val="000000"/>
              </a:buClr>
              <a:buSzPts val="1200"/>
              <a:buFont typeface="Arial" panose="020B0604020202020204" pitchFamily="34" charset="0"/>
              <a:buChar char="•"/>
            </a:pPr>
            <a:r>
              <a:rPr lang="en-IN" sz="1500" dirty="0">
                <a:solidFill>
                  <a:srgbClr val="000000"/>
                </a:solidFill>
                <a:latin typeface="Poppins Light" pitchFamily="2" charset="77"/>
                <a:cs typeface="Poppins Light" pitchFamily="2" charset="77"/>
              </a:rPr>
              <a:t>To make an admin portal which allows the office the organization to verify the identity.</a:t>
            </a:r>
          </a:p>
          <a:p>
            <a:pPr marL="457200" indent="-304800" algn="just">
              <a:spcBef>
                <a:spcPts val="0"/>
              </a:spcBef>
              <a:buClr>
                <a:srgbClr val="000000"/>
              </a:buClr>
              <a:buSzPts val="1200"/>
              <a:buFont typeface="Arial" panose="020B0604020202020204" pitchFamily="34" charset="0"/>
              <a:buChar char="•"/>
            </a:pPr>
            <a:endParaRPr lang="en-IN" sz="1500" dirty="0">
              <a:solidFill>
                <a:srgbClr val="000000"/>
              </a:solidFill>
              <a:latin typeface="Poppins Light" pitchFamily="2" charset="77"/>
              <a:cs typeface="Poppins Light" pitchFamily="2" charset="77"/>
            </a:endParaRPr>
          </a:p>
          <a:p>
            <a:pPr marL="457200" indent="-304800" algn="just">
              <a:spcBef>
                <a:spcPts val="0"/>
              </a:spcBef>
              <a:buClr>
                <a:srgbClr val="000000"/>
              </a:buClr>
              <a:buSzPts val="1200"/>
              <a:buFont typeface="Arial" panose="020B0604020202020204" pitchFamily="34" charset="0"/>
              <a:buChar char="•"/>
            </a:pPr>
            <a:r>
              <a:rPr lang="en-IN" sz="1500" dirty="0">
                <a:solidFill>
                  <a:srgbClr val="000000"/>
                </a:solidFill>
                <a:latin typeface="Poppins Light" pitchFamily="2" charset="77"/>
                <a:cs typeface="Poppins Light" pitchFamily="2" charset="77"/>
              </a:rPr>
              <a:t>To provide an option such as a video call to resolve any conflicts raised during the process.</a:t>
            </a:r>
          </a:p>
          <a:p>
            <a:pPr marL="457200" indent="-304800" algn="just">
              <a:spcBef>
                <a:spcPts val="0"/>
              </a:spcBef>
              <a:buClr>
                <a:srgbClr val="000000"/>
              </a:buClr>
              <a:buSzPts val="1200"/>
              <a:buFont typeface="Arial" panose="020B0604020202020204" pitchFamily="34" charset="0"/>
              <a:buChar char="•"/>
            </a:pPr>
            <a:endParaRPr lang="en-IN" sz="1500" dirty="0">
              <a:solidFill>
                <a:srgbClr val="000000"/>
              </a:solidFill>
              <a:latin typeface="Poppins Light" pitchFamily="2" charset="77"/>
              <a:cs typeface="Poppins Light" pitchFamily="2" charset="77"/>
            </a:endParaRPr>
          </a:p>
          <a:p>
            <a:pPr marL="457200" indent="-304800" algn="just">
              <a:spcBef>
                <a:spcPts val="0"/>
              </a:spcBef>
              <a:buClr>
                <a:srgbClr val="000000"/>
              </a:buClr>
              <a:buSzPts val="1200"/>
              <a:buFont typeface="Arial" panose="020B0604020202020204" pitchFamily="34" charset="0"/>
              <a:buChar char="•"/>
            </a:pPr>
            <a:r>
              <a:rPr lang="en-IN" sz="1500" dirty="0">
                <a:solidFill>
                  <a:srgbClr val="000000"/>
                </a:solidFill>
                <a:latin typeface="Poppins Light" pitchFamily="2" charset="77"/>
                <a:cs typeface="Poppins Light" pitchFamily="2" charset="77"/>
              </a:rPr>
              <a:t>To make the website secure by adding an open SSL certificate.</a:t>
            </a:r>
          </a:p>
          <a:p>
            <a:pPr marL="457200" indent="-304800" algn="just">
              <a:spcBef>
                <a:spcPts val="0"/>
              </a:spcBef>
              <a:buClr>
                <a:srgbClr val="000000"/>
              </a:buClr>
              <a:buSzPts val="1200"/>
              <a:buFont typeface="Arial" panose="020B0604020202020204" pitchFamily="34" charset="0"/>
              <a:buChar char="•"/>
            </a:pPr>
            <a:endParaRPr lang="en-IN" sz="1500" dirty="0">
              <a:solidFill>
                <a:srgbClr val="000000"/>
              </a:solidFill>
              <a:latin typeface="Poppins Light" pitchFamily="2" charset="77"/>
              <a:cs typeface="Poppins Light" pitchFamily="2" charset="77"/>
            </a:endParaRPr>
          </a:p>
          <a:p>
            <a:pPr marL="457200" indent="-304800" algn="just">
              <a:spcBef>
                <a:spcPts val="0"/>
              </a:spcBef>
              <a:buClr>
                <a:srgbClr val="000000"/>
              </a:buClr>
              <a:buSzPts val="1200"/>
              <a:buFont typeface="Arial" panose="020B0604020202020204" pitchFamily="34" charset="0"/>
              <a:buChar char="•"/>
            </a:pPr>
            <a:r>
              <a:rPr lang="en-IN" sz="1500" dirty="0">
                <a:solidFill>
                  <a:srgbClr val="000000"/>
                </a:solidFill>
                <a:latin typeface="Poppins Light" pitchFamily="2" charset="77"/>
                <a:cs typeface="Poppins Light" pitchFamily="2" charset="77"/>
              </a:rPr>
              <a:t>To make the verification of identity by using a android mobile app.</a:t>
            </a:r>
          </a:p>
        </p:txBody>
      </p:sp>
    </p:spTree>
    <p:extLst>
      <p:ext uri="{BB962C8B-B14F-4D97-AF65-F5344CB8AC3E}">
        <p14:creationId xmlns:p14="http://schemas.microsoft.com/office/powerpoint/2010/main" val="1592399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420976-433C-F04B-8AD5-2ACFDCC03932}"/>
              </a:ext>
            </a:extLst>
          </p:cNvPr>
          <p:cNvPicPr>
            <a:picLocks noChangeAspect="1"/>
          </p:cNvPicPr>
          <p:nvPr/>
        </p:nvPicPr>
        <p:blipFill rotWithShape="1">
          <a:blip r:embed="rId2"/>
          <a:srcRect l="11149" t="10555" r="9264" b="12491"/>
          <a:stretch/>
        </p:blipFill>
        <p:spPr>
          <a:xfrm>
            <a:off x="7644553" y="1386346"/>
            <a:ext cx="4311475" cy="4168878"/>
          </a:xfrm>
          <a:prstGeom prst="rect">
            <a:avLst/>
          </a:prstGeom>
        </p:spPr>
      </p:pic>
      <p:pic>
        <p:nvPicPr>
          <p:cNvPr id="9" name="Picture 8">
            <a:extLst>
              <a:ext uri="{FF2B5EF4-FFF2-40B4-BE49-F238E27FC236}">
                <a16:creationId xmlns:a16="http://schemas.microsoft.com/office/drawing/2014/main" id="{C795BD1C-343A-2244-B27F-828A6D0766CF}"/>
              </a:ext>
            </a:extLst>
          </p:cNvPr>
          <p:cNvPicPr>
            <a:picLocks noChangeAspect="1"/>
          </p:cNvPicPr>
          <p:nvPr/>
        </p:nvPicPr>
        <p:blipFill rotWithShape="1">
          <a:blip r:embed="rId3"/>
          <a:srcRect l="95059"/>
          <a:stretch/>
        </p:blipFill>
        <p:spPr>
          <a:xfrm>
            <a:off x="-76997" y="-89807"/>
            <a:ext cx="617767" cy="7037614"/>
          </a:xfrm>
          <a:prstGeom prst="rect">
            <a:avLst/>
          </a:prstGeom>
        </p:spPr>
      </p:pic>
      <p:sp>
        <p:nvSpPr>
          <p:cNvPr id="4" name="Google Shape;138;p24">
            <a:extLst>
              <a:ext uri="{FF2B5EF4-FFF2-40B4-BE49-F238E27FC236}">
                <a16:creationId xmlns:a16="http://schemas.microsoft.com/office/drawing/2014/main" id="{1D420C41-A527-E546-A7E7-872812A7A4B8}"/>
              </a:ext>
            </a:extLst>
          </p:cNvPr>
          <p:cNvSpPr txBox="1">
            <a:spLocks/>
          </p:cNvSpPr>
          <p:nvPr/>
        </p:nvSpPr>
        <p:spPr>
          <a:xfrm>
            <a:off x="1037875" y="1465265"/>
            <a:ext cx="7068300" cy="396300"/>
          </a:xfrm>
          <a:prstGeom prst="rect">
            <a:avLst/>
          </a:prstGeom>
        </p:spPr>
        <p:txBody>
          <a:bodyPr spcFirstLastPara="1" vert="horz" wrap="square" lIns="0" tIns="0" rIns="0" bIns="0"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pPr>
            <a:r>
              <a:rPr lang="en-IN" sz="2400" b="1" dirty="0">
                <a:solidFill>
                  <a:srgbClr val="3D80ED"/>
                </a:solidFill>
                <a:latin typeface="Poppins" pitchFamily="2" charset="77"/>
                <a:cs typeface="Poppins" pitchFamily="2" charset="77"/>
              </a:rPr>
              <a:t>Scope</a:t>
            </a:r>
          </a:p>
        </p:txBody>
      </p:sp>
      <p:sp>
        <p:nvSpPr>
          <p:cNvPr id="5" name="Google Shape;139;p24">
            <a:extLst>
              <a:ext uri="{FF2B5EF4-FFF2-40B4-BE49-F238E27FC236}">
                <a16:creationId xmlns:a16="http://schemas.microsoft.com/office/drawing/2014/main" id="{313AEB63-5DA6-E641-AC9A-234D3D5E55C8}"/>
              </a:ext>
            </a:extLst>
          </p:cNvPr>
          <p:cNvSpPr txBox="1">
            <a:spLocks/>
          </p:cNvSpPr>
          <p:nvPr/>
        </p:nvSpPr>
        <p:spPr>
          <a:xfrm>
            <a:off x="576253" y="2183272"/>
            <a:ext cx="6886431" cy="1710300"/>
          </a:xfrm>
          <a:prstGeom prst="rect">
            <a:avLst/>
          </a:prstGeom>
        </p:spPr>
        <p:txBody>
          <a:bodyPr spcFirstLastPara="1" vert="horz" wrap="square"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304800" algn="just">
              <a:spcBef>
                <a:spcPts val="600"/>
              </a:spcBef>
              <a:buClr>
                <a:srgbClr val="000000"/>
              </a:buClr>
              <a:buSzPts val="1200"/>
              <a:buFont typeface="Arial" panose="020B0604020202020204" pitchFamily="34" charset="0"/>
              <a:buChar char="•"/>
            </a:pPr>
            <a:r>
              <a:rPr lang="en-IN" sz="1500" dirty="0">
                <a:solidFill>
                  <a:srgbClr val="000000"/>
                </a:solidFill>
                <a:latin typeface="Poppins Light" pitchFamily="2" charset="77"/>
                <a:cs typeface="Poppins Light" pitchFamily="2" charset="77"/>
              </a:rPr>
              <a:t>The project can be pitched to institutions or small companies that doesn’t have a valid/secure online procedure in place to take up this mode of attestation.</a:t>
            </a:r>
          </a:p>
          <a:p>
            <a:pPr marL="457200" indent="-304800" algn="just">
              <a:spcBef>
                <a:spcPts val="600"/>
              </a:spcBef>
              <a:buClr>
                <a:srgbClr val="000000"/>
              </a:buClr>
              <a:buSzPts val="1200"/>
              <a:buFont typeface="Arial" panose="020B0604020202020204" pitchFamily="34" charset="0"/>
              <a:buChar char="•"/>
            </a:pPr>
            <a:endParaRPr lang="en-IN" sz="1500" dirty="0">
              <a:solidFill>
                <a:srgbClr val="000000"/>
              </a:solidFill>
              <a:latin typeface="Poppins Light" pitchFamily="2" charset="77"/>
              <a:cs typeface="Poppins Light" pitchFamily="2" charset="77"/>
            </a:endParaRPr>
          </a:p>
          <a:p>
            <a:pPr marL="457200" indent="-304800" algn="just">
              <a:spcBef>
                <a:spcPts val="0"/>
              </a:spcBef>
              <a:buClr>
                <a:srgbClr val="000000"/>
              </a:buClr>
              <a:buSzPts val="1200"/>
              <a:buFont typeface="Arial" panose="020B0604020202020204" pitchFamily="34" charset="0"/>
              <a:buChar char="•"/>
            </a:pPr>
            <a:r>
              <a:rPr lang="en-IN" sz="1500" dirty="0">
                <a:solidFill>
                  <a:srgbClr val="000000"/>
                </a:solidFill>
                <a:latin typeface="Poppins Light" pitchFamily="2" charset="77"/>
                <a:cs typeface="Poppins Light" pitchFamily="2" charset="77"/>
              </a:rPr>
              <a:t>This portal can also be generalized to provide certificates, in physical absence of the applicant.</a:t>
            </a:r>
          </a:p>
          <a:p>
            <a:pPr marL="457200" indent="-304800" algn="just">
              <a:spcBef>
                <a:spcPts val="0"/>
              </a:spcBef>
              <a:buClr>
                <a:srgbClr val="000000"/>
              </a:buClr>
              <a:buSzPts val="1200"/>
              <a:buFont typeface="Arial" panose="020B0604020202020204" pitchFamily="34" charset="0"/>
              <a:buChar char="•"/>
            </a:pPr>
            <a:endParaRPr lang="en-IN" sz="1500" dirty="0">
              <a:solidFill>
                <a:srgbClr val="000000"/>
              </a:solidFill>
              <a:latin typeface="Poppins Light" pitchFamily="2" charset="77"/>
              <a:cs typeface="Poppins Light" pitchFamily="2" charset="77"/>
            </a:endParaRPr>
          </a:p>
          <a:p>
            <a:pPr marL="457200" indent="-304800" algn="just">
              <a:spcBef>
                <a:spcPts val="0"/>
              </a:spcBef>
              <a:buClr>
                <a:srgbClr val="000000"/>
              </a:buClr>
              <a:buSzPts val="1200"/>
              <a:buFont typeface="Arial" panose="020B0604020202020204" pitchFamily="34" charset="0"/>
              <a:buChar char="•"/>
            </a:pPr>
            <a:r>
              <a:rPr lang="en-IN" sz="1500" dirty="0">
                <a:solidFill>
                  <a:srgbClr val="000000"/>
                </a:solidFill>
                <a:latin typeface="Poppins Light" pitchFamily="2" charset="77"/>
                <a:cs typeface="Poppins Light" pitchFamily="2" charset="77"/>
              </a:rPr>
              <a:t>Support for payment can be added in future in case it is needed by the institute or the company.</a:t>
            </a:r>
          </a:p>
          <a:p>
            <a:pPr marL="457200" indent="-304800" algn="just">
              <a:spcBef>
                <a:spcPts val="0"/>
              </a:spcBef>
              <a:buClr>
                <a:srgbClr val="000000"/>
              </a:buClr>
              <a:buSzPts val="1200"/>
              <a:buFont typeface="Arial" panose="020B0604020202020204" pitchFamily="34" charset="0"/>
              <a:buChar char="•"/>
            </a:pPr>
            <a:endParaRPr lang="en-IN" sz="1500" dirty="0">
              <a:solidFill>
                <a:srgbClr val="000000"/>
              </a:solidFill>
              <a:latin typeface="Poppins Light" pitchFamily="2" charset="77"/>
              <a:cs typeface="Poppins Light" pitchFamily="2" charset="77"/>
            </a:endParaRPr>
          </a:p>
          <a:p>
            <a:pPr marL="457200" indent="-304800" algn="just">
              <a:spcBef>
                <a:spcPts val="0"/>
              </a:spcBef>
              <a:buClr>
                <a:srgbClr val="000000"/>
              </a:buClr>
              <a:buSzPts val="1200"/>
              <a:buFont typeface="Arial" panose="020B0604020202020204" pitchFamily="34" charset="0"/>
              <a:buChar char="•"/>
            </a:pPr>
            <a:r>
              <a:rPr lang="en-IN" sz="1500" dirty="0">
                <a:solidFill>
                  <a:srgbClr val="000000"/>
                </a:solidFill>
                <a:latin typeface="Poppins Light" pitchFamily="2" charset="77"/>
                <a:cs typeface="Poppins Light" pitchFamily="2" charset="77"/>
              </a:rPr>
              <a:t>Support for academics can be added in future.</a:t>
            </a:r>
          </a:p>
        </p:txBody>
      </p:sp>
    </p:spTree>
    <p:extLst>
      <p:ext uri="{BB962C8B-B14F-4D97-AF65-F5344CB8AC3E}">
        <p14:creationId xmlns:p14="http://schemas.microsoft.com/office/powerpoint/2010/main" val="1801056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795BD1C-343A-2244-B27F-828A6D0766CF}"/>
              </a:ext>
            </a:extLst>
          </p:cNvPr>
          <p:cNvPicPr>
            <a:picLocks noChangeAspect="1"/>
          </p:cNvPicPr>
          <p:nvPr/>
        </p:nvPicPr>
        <p:blipFill rotWithShape="1">
          <a:blip r:embed="rId2"/>
          <a:srcRect l="95059"/>
          <a:stretch/>
        </p:blipFill>
        <p:spPr>
          <a:xfrm>
            <a:off x="-76997" y="-89807"/>
            <a:ext cx="617767" cy="7037614"/>
          </a:xfrm>
          <a:prstGeom prst="rect">
            <a:avLst/>
          </a:prstGeom>
        </p:spPr>
      </p:pic>
      <p:pic>
        <p:nvPicPr>
          <p:cNvPr id="4" name="Picture 3">
            <a:extLst>
              <a:ext uri="{FF2B5EF4-FFF2-40B4-BE49-F238E27FC236}">
                <a16:creationId xmlns:a16="http://schemas.microsoft.com/office/drawing/2014/main" id="{868EC923-202B-4A4C-96ED-DC8796843F2D}"/>
              </a:ext>
            </a:extLst>
          </p:cNvPr>
          <p:cNvPicPr>
            <a:picLocks noChangeAspect="1"/>
          </p:cNvPicPr>
          <p:nvPr/>
        </p:nvPicPr>
        <p:blipFill>
          <a:blip r:embed="rId3"/>
          <a:stretch>
            <a:fillRect/>
          </a:stretch>
        </p:blipFill>
        <p:spPr>
          <a:xfrm>
            <a:off x="1534562" y="1012723"/>
            <a:ext cx="9122875" cy="5187006"/>
          </a:xfrm>
          <a:prstGeom prst="rect">
            <a:avLst/>
          </a:prstGeom>
        </p:spPr>
      </p:pic>
      <p:sp>
        <p:nvSpPr>
          <p:cNvPr id="2" name="Rectangle 1">
            <a:extLst>
              <a:ext uri="{FF2B5EF4-FFF2-40B4-BE49-F238E27FC236}">
                <a16:creationId xmlns:a16="http://schemas.microsoft.com/office/drawing/2014/main" id="{9CC084C5-C537-1843-80FB-D415A53CE4A1}"/>
              </a:ext>
            </a:extLst>
          </p:cNvPr>
          <p:cNvSpPr/>
          <p:nvPr/>
        </p:nvSpPr>
        <p:spPr>
          <a:xfrm>
            <a:off x="834785" y="298772"/>
            <a:ext cx="2486578" cy="400110"/>
          </a:xfrm>
          <a:prstGeom prst="rect">
            <a:avLst/>
          </a:prstGeom>
        </p:spPr>
        <p:txBody>
          <a:bodyPr wrap="none">
            <a:spAutoFit/>
          </a:bodyPr>
          <a:lstStyle/>
          <a:p>
            <a:r>
              <a:rPr lang="en-IN" sz="2000" b="1" dirty="0">
                <a:solidFill>
                  <a:srgbClr val="3D80ED"/>
                </a:solidFill>
                <a:latin typeface="Poppins" panose="00000800000000000000" pitchFamily="2" charset="0"/>
                <a:cs typeface="Poppins" panose="00000800000000000000" pitchFamily="2" charset="0"/>
              </a:rPr>
              <a:t>PRESENT SYSTEM :</a:t>
            </a:r>
          </a:p>
        </p:txBody>
      </p:sp>
    </p:spTree>
    <p:extLst>
      <p:ext uri="{BB962C8B-B14F-4D97-AF65-F5344CB8AC3E}">
        <p14:creationId xmlns:p14="http://schemas.microsoft.com/office/powerpoint/2010/main" val="2557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4AB94FC-E145-43A7-8DBC-29E410AB5E82}"/>
              </a:ext>
            </a:extLst>
          </p:cNvPr>
          <p:cNvSpPr txBox="1"/>
          <p:nvPr/>
        </p:nvSpPr>
        <p:spPr>
          <a:xfrm>
            <a:off x="894732" y="1177754"/>
            <a:ext cx="8283066" cy="1785104"/>
          </a:xfrm>
          <a:prstGeom prst="rect">
            <a:avLst/>
          </a:prstGeom>
          <a:noFill/>
        </p:spPr>
        <p:txBody>
          <a:bodyPr wrap="square" rtlCol="0">
            <a:spAutoFit/>
          </a:bodyPr>
          <a:lstStyle/>
          <a:p>
            <a:r>
              <a:rPr lang="en-US" sz="2000" b="1" dirty="0">
                <a:solidFill>
                  <a:srgbClr val="3D80ED"/>
                </a:solidFill>
                <a:latin typeface="Poppins" panose="00000800000000000000" pitchFamily="2" charset="0"/>
                <a:cs typeface="Poppins" panose="00000800000000000000" pitchFamily="2" charset="0"/>
              </a:rPr>
              <a:t>PRESENT SYSTEM</a:t>
            </a:r>
          </a:p>
          <a:p>
            <a:endParaRPr lang="en-US" b="1" dirty="0">
              <a:solidFill>
                <a:srgbClr val="37AADE"/>
              </a:solidFill>
              <a:latin typeface="Poppins" panose="00000800000000000000" pitchFamily="2" charset="0"/>
              <a:cs typeface="Poppins" panose="00000800000000000000" pitchFamily="2" charset="0"/>
            </a:endParaRPr>
          </a:p>
          <a:p>
            <a:endParaRPr lang="en-US" b="1" dirty="0">
              <a:solidFill>
                <a:srgbClr val="37AADE"/>
              </a:solidFill>
              <a:latin typeface="Poppins" panose="00000800000000000000" pitchFamily="2" charset="0"/>
              <a:cs typeface="Poppins" panose="00000800000000000000" pitchFamily="2" charset="0"/>
            </a:endParaRPr>
          </a:p>
          <a:p>
            <a:endParaRPr lang="en-US" b="1" dirty="0">
              <a:solidFill>
                <a:srgbClr val="37AADE"/>
              </a:solidFill>
              <a:latin typeface="Poppins" panose="00000800000000000000" pitchFamily="2" charset="0"/>
              <a:cs typeface="Poppins" panose="00000800000000000000" pitchFamily="2" charset="0"/>
            </a:endParaRPr>
          </a:p>
          <a:p>
            <a:endParaRPr lang="en-US" dirty="0">
              <a:latin typeface="Poppins Light" panose="00000400000000000000" pitchFamily="2" charset="0"/>
              <a:cs typeface="Poppins Light" panose="00000400000000000000" pitchFamily="2" charset="0"/>
            </a:endParaRPr>
          </a:p>
          <a:p>
            <a:endParaRPr lang="en-US" b="1" dirty="0">
              <a:solidFill>
                <a:srgbClr val="37AADE"/>
              </a:solidFill>
              <a:latin typeface="Poppins" panose="00000800000000000000" pitchFamily="2" charset="0"/>
              <a:cs typeface="Poppins" panose="00000800000000000000" pitchFamily="2" charset="0"/>
            </a:endParaRPr>
          </a:p>
        </p:txBody>
      </p:sp>
      <p:sp>
        <p:nvSpPr>
          <p:cNvPr id="7" name="TextBox 6">
            <a:extLst>
              <a:ext uri="{FF2B5EF4-FFF2-40B4-BE49-F238E27FC236}">
                <a16:creationId xmlns:a16="http://schemas.microsoft.com/office/drawing/2014/main" id="{7FED3569-4BD0-45C0-B37C-64DD7F84794A}"/>
              </a:ext>
            </a:extLst>
          </p:cNvPr>
          <p:cNvSpPr txBox="1"/>
          <p:nvPr/>
        </p:nvSpPr>
        <p:spPr>
          <a:xfrm>
            <a:off x="540771" y="1663762"/>
            <a:ext cx="7020236" cy="4016484"/>
          </a:xfrm>
          <a:prstGeom prst="rect">
            <a:avLst/>
          </a:prstGeom>
          <a:noFill/>
        </p:spPr>
        <p:txBody>
          <a:bodyPr wrap="square" rtlCol="0">
            <a:spAutoFit/>
          </a:bodyPr>
          <a:lstStyle/>
          <a:p>
            <a:pPr algn="just"/>
            <a:endParaRPr lang="en-US" sz="1500" dirty="0">
              <a:solidFill>
                <a:srgbClr val="37AADE"/>
              </a:solidFill>
              <a:latin typeface="Poppins Light" pitchFamily="2" charset="77"/>
              <a:cs typeface="Poppins Light" pitchFamily="2" charset="77"/>
            </a:endParaRPr>
          </a:p>
          <a:p>
            <a:pPr marL="342900" indent="-342900" algn="just">
              <a:buAutoNum type="arabicPeriod"/>
            </a:pPr>
            <a:r>
              <a:rPr lang="en-US" sz="1500" u="none" strike="noStrike" baseline="0" dirty="0">
                <a:latin typeface="Poppins Light" pitchFamily="2" charset="77"/>
                <a:cs typeface="Poppins Light" pitchFamily="2" charset="77"/>
              </a:rPr>
              <a:t>Our Tamper-proof certificate approach shows in Fig:1 contains 5 entities: Authorized Party is a trusted party like </a:t>
            </a:r>
            <a:r>
              <a:rPr lang="en-IN" sz="1500" u="none" strike="noStrike" baseline="0" dirty="0">
                <a:latin typeface="Poppins Light" pitchFamily="2" charset="77"/>
                <a:cs typeface="Poppins Light" pitchFamily="2" charset="77"/>
              </a:rPr>
              <a:t>Fig. 1. </a:t>
            </a:r>
          </a:p>
          <a:p>
            <a:pPr marL="342900" indent="-342900" algn="just">
              <a:buAutoNum type="arabicPeriod"/>
            </a:pPr>
            <a:endParaRPr lang="en-IN" sz="1500" u="none" strike="noStrike" baseline="0" dirty="0">
              <a:latin typeface="Poppins Light" pitchFamily="2" charset="77"/>
              <a:cs typeface="Poppins Light" pitchFamily="2" charset="77"/>
            </a:endParaRPr>
          </a:p>
          <a:p>
            <a:pPr marL="342900" indent="-342900" algn="just">
              <a:buAutoNum type="arabicPeriod"/>
            </a:pPr>
            <a:r>
              <a:rPr lang="en-IN" sz="1500" u="none" strike="noStrike" baseline="0" dirty="0">
                <a:latin typeface="Poppins Light" pitchFamily="2" charset="77"/>
                <a:cs typeface="Poppins Light" pitchFamily="2" charset="77"/>
              </a:rPr>
              <a:t>Our System Model </a:t>
            </a:r>
            <a:r>
              <a:rPr lang="en-US" sz="1500" u="none" strike="noStrike" baseline="0" dirty="0">
                <a:latin typeface="Poppins Light" pitchFamily="2" charset="77"/>
                <a:cs typeface="Poppins Light" pitchFamily="2" charset="77"/>
              </a:rPr>
              <a:t>university, school, </a:t>
            </a:r>
            <a:r>
              <a:rPr lang="en-US" sz="1500" u="none" strike="noStrike" baseline="0" dirty="0" err="1">
                <a:latin typeface="Poppins Light" pitchFamily="2" charset="77"/>
                <a:cs typeface="Poppins Light" pitchFamily="2" charset="77"/>
              </a:rPr>
              <a:t>etc</a:t>
            </a:r>
            <a:r>
              <a:rPr lang="en-US" sz="1500" u="none" strike="noStrike" baseline="0" dirty="0">
                <a:latin typeface="Poppins Light" pitchFamily="2" charset="77"/>
                <a:cs typeface="Poppins Light" pitchFamily="2" charset="77"/>
              </a:rPr>
              <a:t> used to generate a legitimate certificate using web-portal. </a:t>
            </a:r>
          </a:p>
          <a:p>
            <a:pPr marL="342900" indent="-342900" algn="just">
              <a:buAutoNum type="arabicPeriod"/>
            </a:pPr>
            <a:endParaRPr lang="en-US" sz="1500" u="none" strike="noStrike" baseline="0" dirty="0">
              <a:latin typeface="Poppins Light" pitchFamily="2" charset="77"/>
              <a:cs typeface="Poppins Light" pitchFamily="2" charset="77"/>
            </a:endParaRPr>
          </a:p>
          <a:p>
            <a:pPr marL="342900" indent="-342900" algn="just">
              <a:buAutoNum type="arabicPeriod"/>
            </a:pPr>
            <a:r>
              <a:rPr lang="en-US" sz="1500" u="none" strike="noStrike" baseline="0" dirty="0">
                <a:latin typeface="Poppins Light" pitchFamily="2" charset="77"/>
                <a:cs typeface="Poppins Light" pitchFamily="2" charset="77"/>
              </a:rPr>
              <a:t>User wants to download his certificate from authorized party to prove his authenticity to verifier. </a:t>
            </a:r>
          </a:p>
          <a:p>
            <a:pPr marL="342900" indent="-342900" algn="just">
              <a:buAutoNum type="arabicPeriod"/>
            </a:pPr>
            <a:endParaRPr lang="en-US" sz="1500" u="none" strike="noStrike" baseline="0" dirty="0">
              <a:latin typeface="Poppins Light" pitchFamily="2" charset="77"/>
              <a:cs typeface="Poppins Light" pitchFamily="2" charset="77"/>
            </a:endParaRPr>
          </a:p>
          <a:p>
            <a:pPr marL="342900" indent="-342900" algn="just">
              <a:buAutoNum type="arabicPeriod"/>
            </a:pPr>
            <a:r>
              <a:rPr lang="en-US" sz="1500" u="none" strike="noStrike" baseline="0" dirty="0">
                <a:latin typeface="Poppins Light" pitchFamily="2" charset="77"/>
                <a:cs typeface="Poppins Light" pitchFamily="2" charset="77"/>
              </a:rPr>
              <a:t>The authenticity of certificate sent to user is verified by using </a:t>
            </a:r>
            <a:r>
              <a:rPr lang="en-US" sz="1500" u="none" strike="noStrike" baseline="0" dirty="0" err="1">
                <a:latin typeface="Poppins Light" pitchFamily="2" charset="77"/>
                <a:cs typeface="Poppins Light" pitchFamily="2" charset="77"/>
              </a:rPr>
              <a:t>hyperledger</a:t>
            </a:r>
            <a:r>
              <a:rPr lang="en-US" sz="1500" u="none" strike="noStrike" baseline="0" dirty="0">
                <a:latin typeface="Poppins Light" pitchFamily="2" charset="77"/>
                <a:cs typeface="Poppins Light" pitchFamily="2" charset="77"/>
              </a:rPr>
              <a:t>. Hyperledger stores the certificate and user parameter in the blockchain generated by authorized party which is authenticated by MSP. </a:t>
            </a:r>
          </a:p>
          <a:p>
            <a:pPr marL="342900" indent="-342900" algn="just">
              <a:buAutoNum type="arabicPeriod"/>
            </a:pPr>
            <a:endParaRPr lang="en-US" sz="1500" u="none" strike="noStrike" baseline="0" dirty="0">
              <a:latin typeface="Poppins Light" pitchFamily="2" charset="77"/>
              <a:cs typeface="Poppins Light" pitchFamily="2" charset="77"/>
            </a:endParaRPr>
          </a:p>
          <a:p>
            <a:pPr marL="342900" indent="-342900" algn="just">
              <a:buAutoNum type="arabicPeriod"/>
            </a:pPr>
            <a:r>
              <a:rPr lang="en-US" sz="1500" u="none" strike="noStrike" baseline="0" dirty="0">
                <a:latin typeface="Poppins Light" pitchFamily="2" charset="77"/>
                <a:cs typeface="Poppins Light" pitchFamily="2" charset="77"/>
              </a:rPr>
              <a:t>IPFS is used to store the certificate in a decentralized structure. So that, there is no single point of failure in the network.</a:t>
            </a:r>
            <a:r>
              <a:rPr lang="en-US" sz="1500" dirty="0">
                <a:latin typeface="Poppins Light" pitchFamily="2" charset="77"/>
                <a:cs typeface="Poppins Light" pitchFamily="2" charset="77"/>
              </a:rPr>
              <a:t> </a:t>
            </a:r>
          </a:p>
        </p:txBody>
      </p:sp>
      <p:pic>
        <p:nvPicPr>
          <p:cNvPr id="8" name="Picture 7">
            <a:extLst>
              <a:ext uri="{FF2B5EF4-FFF2-40B4-BE49-F238E27FC236}">
                <a16:creationId xmlns:a16="http://schemas.microsoft.com/office/drawing/2014/main" id="{F98FEEC5-742A-164C-8E55-413D005434F0}"/>
              </a:ext>
            </a:extLst>
          </p:cNvPr>
          <p:cNvPicPr>
            <a:picLocks noChangeAspect="1"/>
          </p:cNvPicPr>
          <p:nvPr/>
        </p:nvPicPr>
        <p:blipFill rotWithShape="1">
          <a:blip r:embed="rId2"/>
          <a:srcRect l="11149" t="10555" r="9264" b="12491"/>
          <a:stretch/>
        </p:blipFill>
        <p:spPr>
          <a:xfrm>
            <a:off x="7644553" y="1386346"/>
            <a:ext cx="4311475" cy="4168878"/>
          </a:xfrm>
          <a:prstGeom prst="rect">
            <a:avLst/>
          </a:prstGeom>
        </p:spPr>
      </p:pic>
      <p:pic>
        <p:nvPicPr>
          <p:cNvPr id="9" name="Picture 8">
            <a:extLst>
              <a:ext uri="{FF2B5EF4-FFF2-40B4-BE49-F238E27FC236}">
                <a16:creationId xmlns:a16="http://schemas.microsoft.com/office/drawing/2014/main" id="{5CB930F1-D50B-3543-B0D0-9E916E893489}"/>
              </a:ext>
            </a:extLst>
          </p:cNvPr>
          <p:cNvPicPr>
            <a:picLocks noChangeAspect="1"/>
          </p:cNvPicPr>
          <p:nvPr/>
        </p:nvPicPr>
        <p:blipFill rotWithShape="1">
          <a:blip r:embed="rId3"/>
          <a:srcRect l="95059"/>
          <a:stretch/>
        </p:blipFill>
        <p:spPr>
          <a:xfrm>
            <a:off x="-76997" y="-89807"/>
            <a:ext cx="617767" cy="7037614"/>
          </a:xfrm>
          <a:prstGeom prst="rect">
            <a:avLst/>
          </a:prstGeom>
        </p:spPr>
      </p:pic>
    </p:spTree>
    <p:extLst>
      <p:ext uri="{BB962C8B-B14F-4D97-AF65-F5344CB8AC3E}">
        <p14:creationId xmlns:p14="http://schemas.microsoft.com/office/powerpoint/2010/main" val="3248420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51957D3-3AAD-41E0-AC2D-858D159B9E52}"/>
              </a:ext>
            </a:extLst>
          </p:cNvPr>
          <p:cNvSpPr txBox="1"/>
          <p:nvPr/>
        </p:nvSpPr>
        <p:spPr>
          <a:xfrm>
            <a:off x="248384" y="292192"/>
            <a:ext cx="6097464" cy="1692771"/>
          </a:xfrm>
          <a:prstGeom prst="rect">
            <a:avLst/>
          </a:prstGeom>
          <a:noFill/>
        </p:spPr>
        <p:txBody>
          <a:bodyPr wrap="square">
            <a:spAutoFit/>
          </a:bodyPr>
          <a:lstStyle/>
          <a:p>
            <a:r>
              <a:rPr lang="en-US" sz="1600" dirty="0">
                <a:latin typeface="Poppins Light" panose="00000400000000000000" pitchFamily="2" charset="0"/>
                <a:cs typeface="Poppins Light" panose="00000400000000000000" pitchFamily="2" charset="0"/>
              </a:rPr>
              <a:t>CASE STUDY 1 :</a:t>
            </a:r>
          </a:p>
          <a:p>
            <a:r>
              <a:rPr lang="en-US" sz="1600" b="1" dirty="0">
                <a:latin typeface="Poppins Light" panose="00000400000000000000" pitchFamily="2" charset="0"/>
                <a:cs typeface="Poppins Light" panose="00000400000000000000" pitchFamily="2" charset="0"/>
              </a:rPr>
              <a:t>SRM UNIVERSITY ATTESTATION PORTAL</a:t>
            </a:r>
          </a:p>
          <a:p>
            <a:endParaRPr lang="en-US" sz="1800" b="1" dirty="0">
              <a:latin typeface="Poppins Light" panose="00000400000000000000" pitchFamily="2" charset="0"/>
              <a:cs typeface="Poppins Light" panose="00000400000000000000" pitchFamily="2" charset="0"/>
            </a:endParaRPr>
          </a:p>
          <a:p>
            <a:endParaRPr lang="en-US" sz="1800" b="1" dirty="0">
              <a:latin typeface="Poppins Light" panose="00000400000000000000" pitchFamily="2" charset="0"/>
              <a:cs typeface="Poppins Light" panose="00000400000000000000" pitchFamily="2" charset="0"/>
            </a:endParaRPr>
          </a:p>
          <a:p>
            <a:endParaRPr lang="en-US" sz="1800" b="1" dirty="0">
              <a:latin typeface="Poppins Light" panose="00000400000000000000" pitchFamily="2" charset="0"/>
              <a:cs typeface="Poppins Light" panose="00000400000000000000" pitchFamily="2" charset="0"/>
            </a:endParaRPr>
          </a:p>
          <a:p>
            <a:endParaRPr lang="en-US" sz="1800" b="1" dirty="0">
              <a:latin typeface="Poppins Light" panose="00000400000000000000" pitchFamily="2" charset="0"/>
              <a:cs typeface="Poppins Light" panose="00000400000000000000" pitchFamily="2" charset="0"/>
            </a:endParaRPr>
          </a:p>
        </p:txBody>
      </p:sp>
      <p:pic>
        <p:nvPicPr>
          <p:cNvPr id="8" name="Picture 7">
            <a:extLst>
              <a:ext uri="{FF2B5EF4-FFF2-40B4-BE49-F238E27FC236}">
                <a16:creationId xmlns:a16="http://schemas.microsoft.com/office/drawing/2014/main" id="{A4D9B5E0-7CCC-4303-AC8D-F55A79B275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7335" y="988860"/>
            <a:ext cx="8326317" cy="5576948"/>
          </a:xfrm>
          <a:prstGeom prst="rect">
            <a:avLst/>
          </a:prstGeom>
        </p:spPr>
      </p:pic>
    </p:spTree>
    <p:extLst>
      <p:ext uri="{BB962C8B-B14F-4D97-AF65-F5344CB8AC3E}">
        <p14:creationId xmlns:p14="http://schemas.microsoft.com/office/powerpoint/2010/main" val="681534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51957D3-3AAD-41E0-AC2D-858D159B9E52}"/>
              </a:ext>
            </a:extLst>
          </p:cNvPr>
          <p:cNvSpPr txBox="1"/>
          <p:nvPr/>
        </p:nvSpPr>
        <p:spPr>
          <a:xfrm>
            <a:off x="248384" y="292192"/>
            <a:ext cx="6097464" cy="1692771"/>
          </a:xfrm>
          <a:prstGeom prst="rect">
            <a:avLst/>
          </a:prstGeom>
          <a:noFill/>
        </p:spPr>
        <p:txBody>
          <a:bodyPr wrap="square">
            <a:spAutoFit/>
          </a:bodyPr>
          <a:lstStyle/>
          <a:p>
            <a:r>
              <a:rPr lang="en-US" sz="1600" dirty="0">
                <a:latin typeface="Poppins Light" panose="00000400000000000000" pitchFamily="2" charset="0"/>
                <a:cs typeface="Poppins Light" panose="00000400000000000000" pitchFamily="2" charset="0"/>
              </a:rPr>
              <a:t>CASE STUDY 1 :</a:t>
            </a:r>
          </a:p>
          <a:p>
            <a:r>
              <a:rPr lang="en-US" sz="1600" b="1" dirty="0">
                <a:latin typeface="Poppins Light" panose="00000400000000000000" pitchFamily="2" charset="0"/>
                <a:cs typeface="Poppins Light" panose="00000400000000000000" pitchFamily="2" charset="0"/>
              </a:rPr>
              <a:t>SRM UNIVERSITY ATTESTATION PORTAL</a:t>
            </a:r>
          </a:p>
          <a:p>
            <a:endParaRPr lang="en-US" sz="1800" b="1" dirty="0">
              <a:latin typeface="Poppins Light" panose="00000400000000000000" pitchFamily="2" charset="0"/>
              <a:cs typeface="Poppins Light" panose="00000400000000000000" pitchFamily="2" charset="0"/>
            </a:endParaRPr>
          </a:p>
          <a:p>
            <a:endParaRPr lang="en-US" sz="1800" b="1" dirty="0">
              <a:latin typeface="Poppins Light" panose="00000400000000000000" pitchFamily="2" charset="0"/>
              <a:cs typeface="Poppins Light" panose="00000400000000000000" pitchFamily="2" charset="0"/>
            </a:endParaRPr>
          </a:p>
          <a:p>
            <a:endParaRPr lang="en-US" sz="1800" b="1" dirty="0">
              <a:latin typeface="Poppins Light" panose="00000400000000000000" pitchFamily="2" charset="0"/>
              <a:cs typeface="Poppins Light" panose="00000400000000000000" pitchFamily="2" charset="0"/>
            </a:endParaRPr>
          </a:p>
          <a:p>
            <a:endParaRPr lang="en-US" sz="1800" b="1" dirty="0">
              <a:latin typeface="Poppins Light" panose="00000400000000000000" pitchFamily="2" charset="0"/>
              <a:cs typeface="Poppins Light" panose="00000400000000000000" pitchFamily="2" charset="0"/>
            </a:endParaRPr>
          </a:p>
        </p:txBody>
      </p:sp>
      <p:pic>
        <p:nvPicPr>
          <p:cNvPr id="3" name="Picture 2">
            <a:extLst>
              <a:ext uri="{FF2B5EF4-FFF2-40B4-BE49-F238E27FC236}">
                <a16:creationId xmlns:a16="http://schemas.microsoft.com/office/drawing/2014/main" id="{5D662001-D030-485A-9E90-07B4EC0C67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0659" y="869962"/>
            <a:ext cx="8153035" cy="5867024"/>
          </a:xfrm>
          <a:prstGeom prst="rect">
            <a:avLst/>
          </a:prstGeom>
        </p:spPr>
      </p:pic>
    </p:spTree>
    <p:extLst>
      <p:ext uri="{BB962C8B-B14F-4D97-AF65-F5344CB8AC3E}">
        <p14:creationId xmlns:p14="http://schemas.microsoft.com/office/powerpoint/2010/main" val="3635599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51957D3-3AAD-41E0-AC2D-858D159B9E52}"/>
              </a:ext>
            </a:extLst>
          </p:cNvPr>
          <p:cNvSpPr txBox="1"/>
          <p:nvPr/>
        </p:nvSpPr>
        <p:spPr>
          <a:xfrm>
            <a:off x="609600" y="1528918"/>
            <a:ext cx="7034953" cy="4708981"/>
          </a:xfrm>
          <a:prstGeom prst="rect">
            <a:avLst/>
          </a:prstGeom>
          <a:noFill/>
        </p:spPr>
        <p:txBody>
          <a:bodyPr wrap="square">
            <a:spAutoFit/>
          </a:bodyPr>
          <a:lstStyle/>
          <a:p>
            <a:pPr algn="just"/>
            <a:r>
              <a:rPr lang="en-US" sz="1500" dirty="0">
                <a:latin typeface="Poppins Light" panose="00000400000000000000" pitchFamily="2" charset="0"/>
                <a:cs typeface="Poppins Light" panose="00000400000000000000" pitchFamily="2" charset="0"/>
              </a:rPr>
              <a:t>CASE STUDY 1 :</a:t>
            </a:r>
          </a:p>
          <a:p>
            <a:pPr algn="just"/>
            <a:r>
              <a:rPr lang="en-US" sz="1500" b="1" dirty="0">
                <a:latin typeface="Poppins Light" panose="00000400000000000000" pitchFamily="2" charset="0"/>
                <a:cs typeface="Poppins Light" panose="00000400000000000000" pitchFamily="2" charset="0"/>
              </a:rPr>
              <a:t>SRM UNIVERSITY ATTESTATION PORTAL</a:t>
            </a:r>
          </a:p>
          <a:p>
            <a:pPr algn="just"/>
            <a:endParaRPr lang="en-US" sz="1500" b="1" dirty="0">
              <a:latin typeface="Poppins Light" panose="00000400000000000000" pitchFamily="2" charset="0"/>
              <a:cs typeface="Poppins Light" panose="00000400000000000000" pitchFamily="2" charset="0"/>
            </a:endParaRPr>
          </a:p>
          <a:p>
            <a:pPr algn="just"/>
            <a:r>
              <a:rPr lang="en-US" sz="1500" b="1" dirty="0">
                <a:latin typeface="Poppins Light" panose="00000400000000000000" pitchFamily="2" charset="0"/>
                <a:cs typeface="Poppins Light" panose="00000400000000000000" pitchFamily="2" charset="0"/>
              </a:rPr>
              <a:t>LIMITATIONS:</a:t>
            </a:r>
          </a:p>
          <a:p>
            <a:pPr marL="285750" indent="-285750" algn="just">
              <a:buFont typeface="Arial" panose="020B0604020202020204" pitchFamily="34" charset="0"/>
              <a:buChar char="•"/>
            </a:pPr>
            <a:r>
              <a:rPr lang="en-US" sz="1500" dirty="0">
                <a:latin typeface="Poppins Light" panose="00000400000000000000" pitchFamily="2" charset="0"/>
                <a:cs typeface="Poppins Light" panose="00000400000000000000" pitchFamily="2" charset="0"/>
              </a:rPr>
              <a:t>Login procedure not secure, as no means of verification of identity is used.</a:t>
            </a:r>
          </a:p>
          <a:p>
            <a:pPr marL="285750" indent="-285750" algn="just">
              <a:buFont typeface="Arial" panose="020B0604020202020204" pitchFamily="34" charset="0"/>
              <a:buChar char="•"/>
            </a:pPr>
            <a:r>
              <a:rPr lang="en-US" sz="1500" dirty="0">
                <a:latin typeface="Poppins Light" panose="00000400000000000000" pitchFamily="2" charset="0"/>
                <a:cs typeface="Poppins Light" panose="00000400000000000000" pitchFamily="2" charset="0"/>
              </a:rPr>
              <a:t>No registration portal available.</a:t>
            </a:r>
          </a:p>
          <a:p>
            <a:pPr marL="285750" indent="-285750" algn="just">
              <a:buFont typeface="Arial" panose="020B0604020202020204" pitchFamily="34" charset="0"/>
              <a:buChar char="•"/>
            </a:pPr>
            <a:r>
              <a:rPr lang="en-US" sz="1500" dirty="0">
                <a:latin typeface="Poppins Light" panose="00000400000000000000" pitchFamily="2" charset="0"/>
                <a:cs typeface="Poppins Light" panose="00000400000000000000" pitchFamily="2" charset="0"/>
              </a:rPr>
              <a:t>No means of resolving a conflict or any applicant support is available.</a:t>
            </a:r>
          </a:p>
          <a:p>
            <a:pPr marL="285750" indent="-285750" algn="just">
              <a:buFont typeface="Arial" panose="020B0604020202020204" pitchFamily="34" charset="0"/>
              <a:buChar char="•"/>
            </a:pPr>
            <a:r>
              <a:rPr lang="en-US" sz="1500" dirty="0">
                <a:latin typeface="Poppins Light" panose="00000400000000000000" pitchFamily="2" charset="0"/>
                <a:cs typeface="Poppins Light" panose="00000400000000000000" pitchFamily="2" charset="0"/>
              </a:rPr>
              <a:t>Limited documents allowed to be uploaded for attestation.</a:t>
            </a:r>
          </a:p>
          <a:p>
            <a:pPr marL="285750" indent="-285750" algn="just">
              <a:buFont typeface="Arial" panose="020B0604020202020204" pitchFamily="34" charset="0"/>
              <a:buChar char="•"/>
            </a:pPr>
            <a:r>
              <a:rPr lang="en-US" sz="1500" dirty="0">
                <a:latin typeface="Poppins Light" panose="00000400000000000000" pitchFamily="2" charset="0"/>
                <a:cs typeface="Poppins Light" panose="00000400000000000000" pitchFamily="2" charset="0"/>
              </a:rPr>
              <a:t>Not accessible to all the authorities such as FA and Professors.</a:t>
            </a:r>
          </a:p>
          <a:p>
            <a:pPr marL="285750" indent="-285750" algn="just">
              <a:buFont typeface="Arial" panose="020B0604020202020204" pitchFamily="34" charset="0"/>
              <a:buChar char="•"/>
            </a:pPr>
            <a:r>
              <a:rPr lang="en-US" sz="1500" dirty="0">
                <a:latin typeface="Poppins Light" panose="00000400000000000000" pitchFamily="2" charset="0"/>
                <a:cs typeface="Poppins Light" panose="00000400000000000000" pitchFamily="2" charset="0"/>
              </a:rPr>
              <a:t>Processing time of a request is extremely high due to unavailability of a streamlined process.</a:t>
            </a:r>
          </a:p>
          <a:p>
            <a:pPr marL="285750" indent="-285750" algn="just">
              <a:buFont typeface="Arial" panose="020B0604020202020204" pitchFamily="34" charset="0"/>
              <a:buChar char="•"/>
            </a:pPr>
            <a:r>
              <a:rPr lang="en-US" sz="1500" dirty="0">
                <a:latin typeface="Poppins Light" panose="00000400000000000000" pitchFamily="2" charset="0"/>
                <a:cs typeface="Poppins Light" panose="00000400000000000000" pitchFamily="2" charset="0"/>
              </a:rPr>
              <a:t>Multiple Authority Signature facility not available, some documents are needed to be signed by multiple people which currently is not supported by the platform.</a:t>
            </a:r>
          </a:p>
          <a:p>
            <a:pPr marL="285750" indent="-285750" algn="just">
              <a:buFont typeface="Arial" panose="020B0604020202020204" pitchFamily="34" charset="0"/>
              <a:buChar char="•"/>
            </a:pPr>
            <a:endParaRPr lang="en-US" sz="1500" dirty="0">
              <a:latin typeface="Poppins Light" panose="00000400000000000000" pitchFamily="2" charset="0"/>
              <a:cs typeface="Poppins Light" panose="00000400000000000000" pitchFamily="2" charset="0"/>
            </a:endParaRPr>
          </a:p>
          <a:p>
            <a:pPr algn="just"/>
            <a:endParaRPr lang="en-US" sz="1500" b="1" dirty="0">
              <a:latin typeface="Poppins Light" panose="00000400000000000000" pitchFamily="2" charset="0"/>
              <a:cs typeface="Poppins Light" panose="00000400000000000000" pitchFamily="2" charset="0"/>
            </a:endParaRPr>
          </a:p>
          <a:p>
            <a:pPr algn="just"/>
            <a:endParaRPr lang="en-US" sz="1500" b="1" dirty="0">
              <a:latin typeface="Poppins Light" panose="00000400000000000000" pitchFamily="2" charset="0"/>
              <a:cs typeface="Poppins Light" panose="00000400000000000000" pitchFamily="2" charset="0"/>
            </a:endParaRPr>
          </a:p>
          <a:p>
            <a:pPr algn="just"/>
            <a:endParaRPr lang="en-US" sz="1500" b="1" dirty="0">
              <a:latin typeface="Poppins Light" panose="00000400000000000000" pitchFamily="2" charset="0"/>
              <a:cs typeface="Poppins Light" panose="00000400000000000000" pitchFamily="2" charset="0"/>
            </a:endParaRPr>
          </a:p>
          <a:p>
            <a:pPr algn="just"/>
            <a:endParaRPr lang="en-US" sz="1500" b="1" dirty="0">
              <a:latin typeface="Poppins Light" panose="00000400000000000000" pitchFamily="2" charset="0"/>
              <a:cs typeface="Poppins Light" panose="00000400000000000000" pitchFamily="2" charset="0"/>
            </a:endParaRPr>
          </a:p>
        </p:txBody>
      </p:sp>
      <p:pic>
        <p:nvPicPr>
          <p:cNvPr id="4" name="Picture 3">
            <a:extLst>
              <a:ext uri="{FF2B5EF4-FFF2-40B4-BE49-F238E27FC236}">
                <a16:creationId xmlns:a16="http://schemas.microsoft.com/office/drawing/2014/main" id="{7F2E05A4-8E6D-F04A-AAFA-5888055C79A1}"/>
              </a:ext>
            </a:extLst>
          </p:cNvPr>
          <p:cNvPicPr>
            <a:picLocks noChangeAspect="1"/>
          </p:cNvPicPr>
          <p:nvPr/>
        </p:nvPicPr>
        <p:blipFill rotWithShape="1">
          <a:blip r:embed="rId2"/>
          <a:srcRect l="11149" t="10555" r="9264" b="12491"/>
          <a:stretch/>
        </p:blipFill>
        <p:spPr>
          <a:xfrm>
            <a:off x="7644553" y="1386346"/>
            <a:ext cx="4311475" cy="4168878"/>
          </a:xfrm>
          <a:prstGeom prst="rect">
            <a:avLst/>
          </a:prstGeom>
        </p:spPr>
      </p:pic>
      <p:pic>
        <p:nvPicPr>
          <p:cNvPr id="6" name="Picture 5">
            <a:extLst>
              <a:ext uri="{FF2B5EF4-FFF2-40B4-BE49-F238E27FC236}">
                <a16:creationId xmlns:a16="http://schemas.microsoft.com/office/drawing/2014/main" id="{6DECEF0D-7222-E443-94B1-56AC137ED0D0}"/>
              </a:ext>
            </a:extLst>
          </p:cNvPr>
          <p:cNvPicPr>
            <a:picLocks noChangeAspect="1"/>
          </p:cNvPicPr>
          <p:nvPr/>
        </p:nvPicPr>
        <p:blipFill rotWithShape="1">
          <a:blip r:embed="rId3"/>
          <a:srcRect l="95059"/>
          <a:stretch/>
        </p:blipFill>
        <p:spPr>
          <a:xfrm>
            <a:off x="-76997" y="-89807"/>
            <a:ext cx="617767" cy="7037614"/>
          </a:xfrm>
          <a:prstGeom prst="rect">
            <a:avLst/>
          </a:prstGeom>
        </p:spPr>
      </p:pic>
    </p:spTree>
    <p:extLst>
      <p:ext uri="{BB962C8B-B14F-4D97-AF65-F5344CB8AC3E}">
        <p14:creationId xmlns:p14="http://schemas.microsoft.com/office/powerpoint/2010/main" val="258867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51957D3-3AAD-41E0-AC2D-858D159B9E52}"/>
              </a:ext>
            </a:extLst>
          </p:cNvPr>
          <p:cNvSpPr txBox="1"/>
          <p:nvPr/>
        </p:nvSpPr>
        <p:spPr>
          <a:xfrm>
            <a:off x="248384" y="292192"/>
            <a:ext cx="6097464" cy="1692771"/>
          </a:xfrm>
          <a:prstGeom prst="rect">
            <a:avLst/>
          </a:prstGeom>
          <a:noFill/>
        </p:spPr>
        <p:txBody>
          <a:bodyPr wrap="square">
            <a:spAutoFit/>
          </a:bodyPr>
          <a:lstStyle/>
          <a:p>
            <a:r>
              <a:rPr lang="en-US" sz="1600" dirty="0">
                <a:latin typeface="Poppins Light" panose="00000400000000000000" pitchFamily="2" charset="0"/>
                <a:cs typeface="Poppins Light" panose="00000400000000000000" pitchFamily="2" charset="0"/>
              </a:rPr>
              <a:t>CASE STUDY 2 :</a:t>
            </a:r>
          </a:p>
          <a:p>
            <a:r>
              <a:rPr lang="en-US" sz="1600" b="1" dirty="0">
                <a:latin typeface="Poppins Light" panose="00000400000000000000" pitchFamily="2" charset="0"/>
                <a:cs typeface="Poppins Light" panose="00000400000000000000" pitchFamily="2" charset="0"/>
              </a:rPr>
              <a:t>NATIONAL ATTESTATION PORTAL (e-</a:t>
            </a:r>
            <a:r>
              <a:rPr lang="en-US" sz="1600" b="1" dirty="0" err="1">
                <a:latin typeface="Poppins Light" panose="00000400000000000000" pitchFamily="2" charset="0"/>
                <a:cs typeface="Poppins Light" panose="00000400000000000000" pitchFamily="2" charset="0"/>
              </a:rPr>
              <a:t>sanad</a:t>
            </a:r>
            <a:r>
              <a:rPr lang="en-US" sz="1600" b="1" dirty="0">
                <a:latin typeface="Poppins Light" panose="00000400000000000000" pitchFamily="2" charset="0"/>
                <a:cs typeface="Poppins Light" panose="00000400000000000000" pitchFamily="2" charset="0"/>
              </a:rPr>
              <a:t>)</a:t>
            </a:r>
          </a:p>
          <a:p>
            <a:endParaRPr lang="en-US" sz="1800" b="1" dirty="0">
              <a:latin typeface="Poppins Light" panose="00000400000000000000" pitchFamily="2" charset="0"/>
              <a:cs typeface="Poppins Light" panose="00000400000000000000" pitchFamily="2" charset="0"/>
            </a:endParaRPr>
          </a:p>
          <a:p>
            <a:endParaRPr lang="en-US" sz="1800" b="1" dirty="0">
              <a:latin typeface="Poppins Light" panose="00000400000000000000" pitchFamily="2" charset="0"/>
              <a:cs typeface="Poppins Light" panose="00000400000000000000" pitchFamily="2" charset="0"/>
            </a:endParaRPr>
          </a:p>
          <a:p>
            <a:endParaRPr lang="en-US" sz="1800" b="1" dirty="0">
              <a:latin typeface="Poppins Light" panose="00000400000000000000" pitchFamily="2" charset="0"/>
              <a:cs typeface="Poppins Light" panose="00000400000000000000" pitchFamily="2" charset="0"/>
            </a:endParaRPr>
          </a:p>
          <a:p>
            <a:endParaRPr lang="en-US" sz="1800" b="1" dirty="0">
              <a:latin typeface="Poppins Light" panose="00000400000000000000" pitchFamily="2" charset="0"/>
              <a:cs typeface="Poppins Light" panose="00000400000000000000" pitchFamily="2" charset="0"/>
            </a:endParaRPr>
          </a:p>
        </p:txBody>
      </p:sp>
      <p:pic>
        <p:nvPicPr>
          <p:cNvPr id="3" name="Picture 2">
            <a:extLst>
              <a:ext uri="{FF2B5EF4-FFF2-40B4-BE49-F238E27FC236}">
                <a16:creationId xmlns:a16="http://schemas.microsoft.com/office/drawing/2014/main" id="{9FC2A27D-3A1D-49FA-81C4-F4525E3048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4632" y="949086"/>
            <a:ext cx="8462736" cy="5720716"/>
          </a:xfrm>
          <a:prstGeom prst="rect">
            <a:avLst/>
          </a:prstGeom>
        </p:spPr>
      </p:pic>
    </p:spTree>
    <p:extLst>
      <p:ext uri="{BB962C8B-B14F-4D97-AF65-F5344CB8AC3E}">
        <p14:creationId xmlns:p14="http://schemas.microsoft.com/office/powerpoint/2010/main" val="1548460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420976-433C-F04B-8AD5-2ACFDCC03932}"/>
              </a:ext>
            </a:extLst>
          </p:cNvPr>
          <p:cNvPicPr>
            <a:picLocks noChangeAspect="1"/>
          </p:cNvPicPr>
          <p:nvPr/>
        </p:nvPicPr>
        <p:blipFill rotWithShape="1">
          <a:blip r:embed="rId2"/>
          <a:srcRect l="11149" t="10555" r="9264" b="12491"/>
          <a:stretch/>
        </p:blipFill>
        <p:spPr>
          <a:xfrm>
            <a:off x="7792042" y="1465004"/>
            <a:ext cx="4311475" cy="4168878"/>
          </a:xfrm>
          <a:prstGeom prst="rect">
            <a:avLst/>
          </a:prstGeom>
        </p:spPr>
      </p:pic>
      <p:pic>
        <p:nvPicPr>
          <p:cNvPr id="9" name="Picture 8">
            <a:extLst>
              <a:ext uri="{FF2B5EF4-FFF2-40B4-BE49-F238E27FC236}">
                <a16:creationId xmlns:a16="http://schemas.microsoft.com/office/drawing/2014/main" id="{C795BD1C-343A-2244-B27F-828A6D0766CF}"/>
              </a:ext>
            </a:extLst>
          </p:cNvPr>
          <p:cNvPicPr>
            <a:picLocks noChangeAspect="1"/>
          </p:cNvPicPr>
          <p:nvPr/>
        </p:nvPicPr>
        <p:blipFill rotWithShape="1">
          <a:blip r:embed="rId3"/>
          <a:srcRect l="95059"/>
          <a:stretch/>
        </p:blipFill>
        <p:spPr>
          <a:xfrm>
            <a:off x="-76997" y="-89807"/>
            <a:ext cx="617767" cy="7037614"/>
          </a:xfrm>
          <a:prstGeom prst="rect">
            <a:avLst/>
          </a:prstGeom>
        </p:spPr>
      </p:pic>
      <p:sp>
        <p:nvSpPr>
          <p:cNvPr id="2" name="Rectangle 1">
            <a:extLst>
              <a:ext uri="{FF2B5EF4-FFF2-40B4-BE49-F238E27FC236}">
                <a16:creationId xmlns:a16="http://schemas.microsoft.com/office/drawing/2014/main" id="{666265DB-A434-1B45-A6FC-337C8B03B974}"/>
              </a:ext>
            </a:extLst>
          </p:cNvPr>
          <p:cNvSpPr/>
          <p:nvPr/>
        </p:nvSpPr>
        <p:spPr>
          <a:xfrm>
            <a:off x="592378" y="385334"/>
            <a:ext cx="7148056" cy="5970865"/>
          </a:xfrm>
          <a:prstGeom prst="rect">
            <a:avLst/>
          </a:prstGeom>
        </p:spPr>
        <p:txBody>
          <a:bodyPr wrap="square">
            <a:spAutoFit/>
          </a:bodyPr>
          <a:lstStyle/>
          <a:p>
            <a:r>
              <a:rPr lang="en-IN" sz="2000" b="1" u="sng" dirty="0">
                <a:solidFill>
                  <a:srgbClr val="3D80ED"/>
                </a:solidFill>
                <a:latin typeface="Poppins" pitchFamily="2" charset="77"/>
                <a:cs typeface="Poppins" pitchFamily="2" charset="77"/>
              </a:rPr>
              <a:t>PROBLEM STATEMENT :</a:t>
            </a:r>
          </a:p>
          <a:p>
            <a:r>
              <a:rPr lang="en-US" sz="1500" dirty="0">
                <a:latin typeface="Poppins Light" panose="00000400000000000000" pitchFamily="2" charset="0"/>
                <a:cs typeface="Poppins Light" panose="00000400000000000000" pitchFamily="2" charset="0"/>
              </a:rPr>
              <a:t>The use of technology is increasing nowadays. On the other hand, most governments and university offices still do not use technology to implement simple things such as signing a document because they still rely on face-to-face to ensure the authenticity of the signatory. Several challenges may come while signing documents online such as, how to authenticate the signing parties and how to ensure that signing parties will not deny their signatures in future? </a:t>
            </a:r>
            <a:r>
              <a:rPr lang="en-IN" sz="1500" dirty="0">
                <a:latin typeface="Poppins Light" panose="00000400000000000000" pitchFamily="2" charset="0"/>
                <a:cs typeface="Poppins Light" panose="00000400000000000000" pitchFamily="2" charset="0"/>
              </a:rPr>
              <a:t>Students/Employees face a lot of problems while getting attestations for their documents, as the present system is not flexible, accessible to all and is not secured.</a:t>
            </a:r>
          </a:p>
          <a:p>
            <a:pPr algn="just"/>
            <a:endParaRPr lang="en-IN" sz="1500" dirty="0">
              <a:latin typeface="Poppins Light" panose="00000400000000000000" pitchFamily="2" charset="0"/>
              <a:cs typeface="Poppins Light" panose="00000400000000000000" pitchFamily="2" charset="0"/>
            </a:endParaRPr>
          </a:p>
          <a:p>
            <a:r>
              <a:rPr lang="en-IN" b="1" u="sng" dirty="0">
                <a:solidFill>
                  <a:srgbClr val="3D80ED"/>
                </a:solidFill>
                <a:latin typeface="Poppins" panose="00000800000000000000" pitchFamily="2" charset="0"/>
                <a:cs typeface="Poppins" panose="00000800000000000000" pitchFamily="2" charset="0"/>
              </a:rPr>
              <a:t>EMNINENT PROFESSOR:</a:t>
            </a:r>
          </a:p>
          <a:p>
            <a:r>
              <a:rPr lang="en-IN" sz="1500" dirty="0">
                <a:latin typeface="Poppins Light" panose="00000400000000000000" pitchFamily="2" charset="0"/>
                <a:cs typeface="Poppins Light" panose="00000400000000000000" pitchFamily="2" charset="0"/>
              </a:rPr>
              <a:t>Dr </a:t>
            </a:r>
            <a:r>
              <a:rPr lang="en-IN" sz="1500" dirty="0" err="1">
                <a:latin typeface="Poppins Light" panose="00000400000000000000" pitchFamily="2" charset="0"/>
                <a:cs typeface="Poppins Light" panose="00000400000000000000" pitchFamily="2" charset="0"/>
              </a:rPr>
              <a:t>Wanpeng</a:t>
            </a:r>
            <a:r>
              <a:rPr lang="en-IN" sz="1500" dirty="0">
                <a:latin typeface="Poppins Light" panose="00000400000000000000" pitchFamily="2" charset="0"/>
                <a:cs typeface="Poppins Light" panose="00000400000000000000" pitchFamily="2" charset="0"/>
              </a:rPr>
              <a:t> Li</a:t>
            </a:r>
            <a:endParaRPr lang="en-IN" sz="1500" b="1" u="sng" dirty="0">
              <a:latin typeface="Poppins Light" panose="00000400000000000000" pitchFamily="2" charset="0"/>
              <a:cs typeface="Poppins Light" panose="00000400000000000000" pitchFamily="2" charset="0"/>
            </a:endParaRPr>
          </a:p>
          <a:p>
            <a:r>
              <a:rPr lang="en-IN" sz="1500" dirty="0">
                <a:latin typeface="Poppins Light" panose="00000400000000000000" pitchFamily="2" charset="0"/>
                <a:cs typeface="Poppins Light" panose="00000400000000000000" pitchFamily="2" charset="0"/>
                <a:hlinkClick r:id="rId4">
                  <a:extLst>
                    <a:ext uri="{A12FA001-AC4F-418D-AE19-62706E023703}">
                      <ahyp:hlinkClr xmlns:ahyp="http://schemas.microsoft.com/office/drawing/2018/hyperlinkcolor" val="tx"/>
                    </a:ext>
                  </a:extLst>
                </a:hlinkClick>
              </a:rPr>
              <a:t>wanpeng.li@abdn.ac.uk</a:t>
            </a:r>
            <a:endParaRPr lang="en-IN" sz="1500" dirty="0">
              <a:latin typeface="Poppins Light" panose="00000400000000000000" pitchFamily="2" charset="0"/>
              <a:cs typeface="Poppins Light" panose="00000400000000000000" pitchFamily="2" charset="0"/>
            </a:endParaRPr>
          </a:p>
          <a:p>
            <a:endParaRPr lang="en-IN" sz="1500" b="1" u="sng" dirty="0">
              <a:latin typeface="Poppins Light" panose="00000400000000000000" pitchFamily="2" charset="0"/>
              <a:cs typeface="Poppins Light" panose="00000400000000000000" pitchFamily="2" charset="0"/>
            </a:endParaRPr>
          </a:p>
          <a:p>
            <a:r>
              <a:rPr lang="en-IN" b="1" u="sng" dirty="0">
                <a:solidFill>
                  <a:srgbClr val="3D80ED"/>
                </a:solidFill>
                <a:latin typeface="Poppins" panose="00000800000000000000" pitchFamily="2" charset="0"/>
                <a:cs typeface="Poppins" panose="00000800000000000000" pitchFamily="2" charset="0"/>
              </a:rPr>
              <a:t>OVERSEAS LAB:</a:t>
            </a:r>
          </a:p>
          <a:p>
            <a:r>
              <a:rPr lang="en-US" sz="1500" dirty="0">
                <a:latin typeface="Poppins Light" panose="00000400000000000000" pitchFamily="2" charset="0"/>
                <a:cs typeface="Poppins Light" panose="00000400000000000000" pitchFamily="2" charset="0"/>
                <a:hlinkClick r:id="rId5">
                  <a:extLst>
                    <a:ext uri="{A12FA001-AC4F-418D-AE19-62706E023703}">
                      <ahyp:hlinkClr xmlns:ahyp="http://schemas.microsoft.com/office/drawing/2018/hyperlinkcolor" val="tx"/>
                    </a:ext>
                  </a:extLst>
                </a:hlinkClick>
              </a:rPr>
              <a:t>Cybersecurity, Information Protection, and Hardware Evaluation Research | GTRI (gatech.edu)</a:t>
            </a:r>
            <a:endParaRPr lang="en-US" sz="1500" dirty="0">
              <a:latin typeface="Poppins Light" panose="00000400000000000000" pitchFamily="2" charset="0"/>
              <a:cs typeface="Poppins Light" panose="00000400000000000000" pitchFamily="2" charset="0"/>
            </a:endParaRPr>
          </a:p>
          <a:p>
            <a:endParaRPr lang="en-IN" b="1" u="sng" dirty="0">
              <a:solidFill>
                <a:srgbClr val="3D80ED"/>
              </a:solidFill>
              <a:latin typeface="Poppins Light" panose="00000400000000000000" pitchFamily="2" charset="0"/>
              <a:cs typeface="Poppins Light" panose="00000400000000000000" pitchFamily="2" charset="0"/>
            </a:endParaRPr>
          </a:p>
          <a:p>
            <a:r>
              <a:rPr lang="en-IN" b="1" u="sng" dirty="0">
                <a:solidFill>
                  <a:srgbClr val="3D80ED"/>
                </a:solidFill>
                <a:latin typeface="Poppins" panose="00000800000000000000" pitchFamily="2" charset="0"/>
                <a:cs typeface="Poppins" panose="00000800000000000000" pitchFamily="2" charset="0"/>
              </a:rPr>
              <a:t>REFERENCE PAPER:</a:t>
            </a:r>
          </a:p>
          <a:p>
            <a:endParaRPr lang="en-IN" sz="1500" b="1" u="sng" dirty="0">
              <a:solidFill>
                <a:srgbClr val="00B0F0"/>
              </a:solidFill>
              <a:latin typeface="Poppins" panose="00000800000000000000" pitchFamily="2" charset="0"/>
              <a:cs typeface="Poppins" panose="00000800000000000000" pitchFamily="2" charset="0"/>
            </a:endParaRPr>
          </a:p>
          <a:p>
            <a:r>
              <a:rPr lang="en-US" sz="1500" b="1" dirty="0">
                <a:latin typeface="Poppins Light" panose="00000400000000000000" pitchFamily="2" charset="0"/>
                <a:cs typeface="Poppins Light" panose="00000400000000000000" pitchFamily="2" charset="0"/>
                <a:hlinkClick r:id="rId6"/>
              </a:rPr>
              <a:t>Tamper-Proof Certificate Management System - IEEE Conference Publication</a:t>
            </a:r>
            <a:r>
              <a:rPr lang="en-US" sz="1500" b="1" dirty="0">
                <a:latin typeface="Poppins Light" panose="00000400000000000000" pitchFamily="2" charset="0"/>
                <a:cs typeface="Poppins Light" panose="00000400000000000000" pitchFamily="2" charset="0"/>
              </a:rPr>
              <a:t> (BASE)</a:t>
            </a:r>
            <a:endParaRPr lang="en-IN" sz="2000" dirty="0">
              <a:solidFill>
                <a:srgbClr val="00B0F0"/>
              </a:solidFill>
              <a:latin typeface="Poppins ExtraLight" panose="00000300000000000000" pitchFamily="2" charset="0"/>
              <a:cs typeface="Poppins ExtraLight" panose="00000300000000000000" pitchFamily="2" charset="0"/>
            </a:endParaRPr>
          </a:p>
          <a:p>
            <a:pPr marL="285750" indent="-285750">
              <a:buFontTx/>
              <a:buChar char="-"/>
            </a:pPr>
            <a:endParaRPr lang="en-IN" sz="2000" b="1" dirty="0">
              <a:solidFill>
                <a:srgbClr val="00B0F0"/>
              </a:solidFill>
              <a:latin typeface="Poppins ExtraLight" panose="00000300000000000000" pitchFamily="2" charset="0"/>
              <a:cs typeface="Poppins ExtraLight" panose="00000300000000000000" pitchFamily="2" charset="0"/>
            </a:endParaRPr>
          </a:p>
        </p:txBody>
      </p:sp>
    </p:spTree>
    <p:extLst>
      <p:ext uri="{BB962C8B-B14F-4D97-AF65-F5344CB8AC3E}">
        <p14:creationId xmlns:p14="http://schemas.microsoft.com/office/powerpoint/2010/main" val="1466707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51957D3-3AAD-41E0-AC2D-858D159B9E52}"/>
              </a:ext>
            </a:extLst>
          </p:cNvPr>
          <p:cNvSpPr txBox="1"/>
          <p:nvPr/>
        </p:nvSpPr>
        <p:spPr>
          <a:xfrm>
            <a:off x="248384" y="292192"/>
            <a:ext cx="6097464" cy="1692771"/>
          </a:xfrm>
          <a:prstGeom prst="rect">
            <a:avLst/>
          </a:prstGeom>
          <a:noFill/>
        </p:spPr>
        <p:txBody>
          <a:bodyPr wrap="square">
            <a:spAutoFit/>
          </a:bodyPr>
          <a:lstStyle/>
          <a:p>
            <a:r>
              <a:rPr lang="en-US" sz="1600" dirty="0">
                <a:latin typeface="Poppins Light" panose="00000400000000000000" pitchFamily="2" charset="0"/>
                <a:cs typeface="Poppins Light" panose="00000400000000000000" pitchFamily="2" charset="0"/>
              </a:rPr>
              <a:t>CASE STUDY 2 :</a:t>
            </a:r>
          </a:p>
          <a:p>
            <a:r>
              <a:rPr lang="en-US" sz="1600" b="1" dirty="0">
                <a:latin typeface="Poppins Light" panose="00000400000000000000" pitchFamily="2" charset="0"/>
                <a:cs typeface="Poppins Light" panose="00000400000000000000" pitchFamily="2" charset="0"/>
              </a:rPr>
              <a:t>NATIONAL ATTESTATION PORTAL (e-</a:t>
            </a:r>
            <a:r>
              <a:rPr lang="en-US" sz="1600" b="1" dirty="0" err="1">
                <a:latin typeface="Poppins Light" panose="00000400000000000000" pitchFamily="2" charset="0"/>
                <a:cs typeface="Poppins Light" panose="00000400000000000000" pitchFamily="2" charset="0"/>
              </a:rPr>
              <a:t>sanad</a:t>
            </a:r>
            <a:r>
              <a:rPr lang="en-US" sz="1600" b="1" dirty="0">
                <a:latin typeface="Poppins Light" panose="00000400000000000000" pitchFamily="2" charset="0"/>
                <a:cs typeface="Poppins Light" panose="00000400000000000000" pitchFamily="2" charset="0"/>
              </a:rPr>
              <a:t>)</a:t>
            </a:r>
          </a:p>
          <a:p>
            <a:endParaRPr lang="en-US" sz="1800" b="1" dirty="0">
              <a:latin typeface="Poppins Light" panose="00000400000000000000" pitchFamily="2" charset="0"/>
              <a:cs typeface="Poppins Light" panose="00000400000000000000" pitchFamily="2" charset="0"/>
            </a:endParaRPr>
          </a:p>
          <a:p>
            <a:endParaRPr lang="en-US" sz="1800" b="1" dirty="0">
              <a:latin typeface="Poppins Light" panose="00000400000000000000" pitchFamily="2" charset="0"/>
              <a:cs typeface="Poppins Light" panose="00000400000000000000" pitchFamily="2" charset="0"/>
            </a:endParaRPr>
          </a:p>
          <a:p>
            <a:endParaRPr lang="en-US" sz="1800" b="1" dirty="0">
              <a:latin typeface="Poppins Light" panose="00000400000000000000" pitchFamily="2" charset="0"/>
              <a:cs typeface="Poppins Light" panose="00000400000000000000" pitchFamily="2" charset="0"/>
            </a:endParaRPr>
          </a:p>
          <a:p>
            <a:endParaRPr lang="en-US" sz="1800" b="1" dirty="0">
              <a:latin typeface="Poppins Light" panose="00000400000000000000" pitchFamily="2" charset="0"/>
              <a:cs typeface="Poppins Light" panose="00000400000000000000" pitchFamily="2" charset="0"/>
            </a:endParaRPr>
          </a:p>
        </p:txBody>
      </p:sp>
      <p:pic>
        <p:nvPicPr>
          <p:cNvPr id="4" name="Picture 3">
            <a:extLst>
              <a:ext uri="{FF2B5EF4-FFF2-40B4-BE49-F238E27FC236}">
                <a16:creationId xmlns:a16="http://schemas.microsoft.com/office/drawing/2014/main" id="{D841E061-8BD1-4186-AA13-6C63F01F7E8F}"/>
              </a:ext>
            </a:extLst>
          </p:cNvPr>
          <p:cNvPicPr>
            <a:picLocks noChangeAspect="1"/>
          </p:cNvPicPr>
          <p:nvPr/>
        </p:nvPicPr>
        <p:blipFill rotWithShape="1">
          <a:blip r:embed="rId2">
            <a:extLst>
              <a:ext uri="{28A0092B-C50C-407E-A947-70E740481C1C}">
                <a14:useLocalDpi xmlns:a14="http://schemas.microsoft.com/office/drawing/2010/main" val="0"/>
              </a:ext>
            </a:extLst>
          </a:blip>
          <a:srcRect t="3903" r="11129" b="3531"/>
          <a:stretch/>
        </p:blipFill>
        <p:spPr>
          <a:xfrm>
            <a:off x="1908310" y="1417263"/>
            <a:ext cx="8118761" cy="4756639"/>
          </a:xfrm>
          <a:prstGeom prst="rect">
            <a:avLst/>
          </a:prstGeom>
        </p:spPr>
      </p:pic>
    </p:spTree>
    <p:extLst>
      <p:ext uri="{BB962C8B-B14F-4D97-AF65-F5344CB8AC3E}">
        <p14:creationId xmlns:p14="http://schemas.microsoft.com/office/powerpoint/2010/main" val="2656309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51957D3-3AAD-41E0-AC2D-858D159B9E52}"/>
              </a:ext>
            </a:extLst>
          </p:cNvPr>
          <p:cNvSpPr txBox="1"/>
          <p:nvPr/>
        </p:nvSpPr>
        <p:spPr>
          <a:xfrm>
            <a:off x="248384" y="292192"/>
            <a:ext cx="6097464" cy="1692771"/>
          </a:xfrm>
          <a:prstGeom prst="rect">
            <a:avLst/>
          </a:prstGeom>
          <a:noFill/>
        </p:spPr>
        <p:txBody>
          <a:bodyPr wrap="square">
            <a:spAutoFit/>
          </a:bodyPr>
          <a:lstStyle/>
          <a:p>
            <a:r>
              <a:rPr lang="en-US" sz="1600" dirty="0">
                <a:latin typeface="Poppins Light" panose="00000400000000000000" pitchFamily="2" charset="0"/>
                <a:cs typeface="Poppins Light" panose="00000400000000000000" pitchFamily="2" charset="0"/>
              </a:rPr>
              <a:t>CASE STUDY 2 :</a:t>
            </a:r>
          </a:p>
          <a:p>
            <a:r>
              <a:rPr lang="en-US" sz="1600" b="1" dirty="0">
                <a:latin typeface="Poppins Light" panose="00000400000000000000" pitchFamily="2" charset="0"/>
                <a:cs typeface="Poppins Light" panose="00000400000000000000" pitchFamily="2" charset="0"/>
              </a:rPr>
              <a:t>NATIONAL ATTESTATION PORTAL (e-</a:t>
            </a:r>
            <a:r>
              <a:rPr lang="en-US" sz="1600" b="1" dirty="0" err="1">
                <a:latin typeface="Poppins Light" panose="00000400000000000000" pitchFamily="2" charset="0"/>
                <a:cs typeface="Poppins Light" panose="00000400000000000000" pitchFamily="2" charset="0"/>
              </a:rPr>
              <a:t>sanad</a:t>
            </a:r>
            <a:r>
              <a:rPr lang="en-US" sz="1600" b="1" dirty="0">
                <a:latin typeface="Poppins Light" panose="00000400000000000000" pitchFamily="2" charset="0"/>
                <a:cs typeface="Poppins Light" panose="00000400000000000000" pitchFamily="2" charset="0"/>
              </a:rPr>
              <a:t>)</a:t>
            </a:r>
          </a:p>
          <a:p>
            <a:endParaRPr lang="en-US" sz="1800" b="1" dirty="0">
              <a:latin typeface="Poppins Light" panose="00000400000000000000" pitchFamily="2" charset="0"/>
              <a:cs typeface="Poppins Light" panose="00000400000000000000" pitchFamily="2" charset="0"/>
            </a:endParaRPr>
          </a:p>
          <a:p>
            <a:endParaRPr lang="en-US" sz="1800" b="1" dirty="0">
              <a:latin typeface="Poppins Light" panose="00000400000000000000" pitchFamily="2" charset="0"/>
              <a:cs typeface="Poppins Light" panose="00000400000000000000" pitchFamily="2" charset="0"/>
            </a:endParaRPr>
          </a:p>
          <a:p>
            <a:endParaRPr lang="en-US" sz="1800" b="1" dirty="0">
              <a:latin typeface="Poppins Light" panose="00000400000000000000" pitchFamily="2" charset="0"/>
              <a:cs typeface="Poppins Light" panose="00000400000000000000" pitchFamily="2" charset="0"/>
            </a:endParaRPr>
          </a:p>
          <a:p>
            <a:endParaRPr lang="en-US" sz="1800" b="1" dirty="0">
              <a:latin typeface="Poppins Light" panose="00000400000000000000" pitchFamily="2" charset="0"/>
              <a:cs typeface="Poppins Light" panose="00000400000000000000" pitchFamily="2" charset="0"/>
            </a:endParaRPr>
          </a:p>
        </p:txBody>
      </p:sp>
      <p:pic>
        <p:nvPicPr>
          <p:cNvPr id="3" name="Picture 2">
            <a:extLst>
              <a:ext uri="{FF2B5EF4-FFF2-40B4-BE49-F238E27FC236}">
                <a16:creationId xmlns:a16="http://schemas.microsoft.com/office/drawing/2014/main" id="{F98776A4-44BE-4E63-AAA3-F010D6810071}"/>
              </a:ext>
            </a:extLst>
          </p:cNvPr>
          <p:cNvPicPr>
            <a:picLocks noChangeAspect="1"/>
          </p:cNvPicPr>
          <p:nvPr/>
        </p:nvPicPr>
        <p:blipFill rotWithShape="1">
          <a:blip r:embed="rId2">
            <a:extLst>
              <a:ext uri="{28A0092B-C50C-407E-A947-70E740481C1C}">
                <a14:useLocalDpi xmlns:a14="http://schemas.microsoft.com/office/drawing/2010/main" val="0"/>
              </a:ext>
            </a:extLst>
          </a:blip>
          <a:srcRect t="4228" r="11204" b="3493"/>
          <a:stretch/>
        </p:blipFill>
        <p:spPr>
          <a:xfrm>
            <a:off x="2050072" y="1321021"/>
            <a:ext cx="8091855" cy="4730261"/>
          </a:xfrm>
          <a:prstGeom prst="rect">
            <a:avLst/>
          </a:prstGeom>
        </p:spPr>
      </p:pic>
    </p:spTree>
    <p:extLst>
      <p:ext uri="{BB962C8B-B14F-4D97-AF65-F5344CB8AC3E}">
        <p14:creationId xmlns:p14="http://schemas.microsoft.com/office/powerpoint/2010/main" val="1087512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51957D3-3AAD-41E0-AC2D-858D159B9E52}"/>
              </a:ext>
            </a:extLst>
          </p:cNvPr>
          <p:cNvSpPr txBox="1"/>
          <p:nvPr/>
        </p:nvSpPr>
        <p:spPr>
          <a:xfrm>
            <a:off x="540770" y="1639590"/>
            <a:ext cx="7103783" cy="4678204"/>
          </a:xfrm>
          <a:prstGeom prst="rect">
            <a:avLst/>
          </a:prstGeom>
          <a:noFill/>
        </p:spPr>
        <p:txBody>
          <a:bodyPr wrap="square">
            <a:spAutoFit/>
          </a:bodyPr>
          <a:lstStyle/>
          <a:p>
            <a:pPr algn="just"/>
            <a:r>
              <a:rPr lang="en-US" sz="1500" dirty="0">
                <a:latin typeface="Poppins Light" panose="00000400000000000000" pitchFamily="2" charset="0"/>
                <a:cs typeface="Poppins Light" panose="00000400000000000000" pitchFamily="2" charset="0"/>
              </a:rPr>
              <a:t>CASE STUDY 2 :</a:t>
            </a:r>
          </a:p>
          <a:p>
            <a:pPr algn="just"/>
            <a:r>
              <a:rPr lang="en-US" sz="1500" b="1" dirty="0">
                <a:latin typeface="Poppins Light" panose="00000400000000000000" pitchFamily="2" charset="0"/>
                <a:cs typeface="Poppins Light" panose="00000400000000000000" pitchFamily="2" charset="0"/>
              </a:rPr>
              <a:t>NATIONAL ATTESTATION PORTAL (e-</a:t>
            </a:r>
            <a:r>
              <a:rPr lang="en-US" sz="1500" b="1" dirty="0" err="1">
                <a:latin typeface="Poppins Light" panose="00000400000000000000" pitchFamily="2" charset="0"/>
                <a:cs typeface="Poppins Light" panose="00000400000000000000" pitchFamily="2" charset="0"/>
              </a:rPr>
              <a:t>sanad</a:t>
            </a:r>
            <a:r>
              <a:rPr lang="en-US" sz="1500" b="1" dirty="0">
                <a:latin typeface="Poppins Light" panose="00000400000000000000" pitchFamily="2" charset="0"/>
                <a:cs typeface="Poppins Light" panose="00000400000000000000" pitchFamily="2" charset="0"/>
              </a:rPr>
              <a:t>)</a:t>
            </a:r>
          </a:p>
          <a:p>
            <a:pPr algn="just"/>
            <a:endParaRPr lang="en-US" sz="1500" b="1" dirty="0">
              <a:latin typeface="Poppins Light" panose="00000400000000000000" pitchFamily="2" charset="0"/>
              <a:cs typeface="Poppins Light" panose="00000400000000000000" pitchFamily="2" charset="0"/>
            </a:endParaRPr>
          </a:p>
          <a:p>
            <a:pPr algn="just"/>
            <a:r>
              <a:rPr lang="en-US" sz="1500" b="1" dirty="0">
                <a:latin typeface="Poppins Light" panose="00000400000000000000" pitchFamily="2" charset="0"/>
                <a:cs typeface="Poppins Light" panose="00000400000000000000" pitchFamily="2" charset="0"/>
              </a:rPr>
              <a:t>LIMITATIONS:</a:t>
            </a:r>
          </a:p>
          <a:p>
            <a:pPr marL="285750" indent="-285750" algn="just">
              <a:buFont typeface="Arial" panose="020B0604020202020204" pitchFamily="34" charset="0"/>
              <a:buChar char="•"/>
            </a:pPr>
            <a:r>
              <a:rPr lang="en-US" sz="1500" dirty="0">
                <a:latin typeface="Poppins Light" panose="00000400000000000000" pitchFamily="2" charset="0"/>
                <a:cs typeface="Poppins Light" panose="00000400000000000000" pitchFamily="2" charset="0"/>
              </a:rPr>
              <a:t>Registration procedure not secure, as no means of verification of identity is used.</a:t>
            </a:r>
          </a:p>
          <a:p>
            <a:pPr marL="285750" indent="-285750" algn="just">
              <a:buFont typeface="Arial" panose="020B0604020202020204" pitchFamily="34" charset="0"/>
              <a:buChar char="•"/>
            </a:pPr>
            <a:r>
              <a:rPr lang="en-US" sz="1500" dirty="0">
                <a:latin typeface="Poppins Light" panose="00000400000000000000" pitchFamily="2" charset="0"/>
                <a:cs typeface="Poppins Light" panose="00000400000000000000" pitchFamily="2" charset="0"/>
              </a:rPr>
              <a:t>Is prone to fake identity/document fabrication.</a:t>
            </a:r>
          </a:p>
          <a:p>
            <a:pPr marL="285750" indent="-285750" algn="just">
              <a:buFont typeface="Arial" panose="020B0604020202020204" pitchFamily="34" charset="0"/>
              <a:buChar char="•"/>
            </a:pPr>
            <a:r>
              <a:rPr lang="en-US" sz="1500" dirty="0">
                <a:latin typeface="Poppins Light" panose="00000400000000000000" pitchFamily="2" charset="0"/>
                <a:cs typeface="Poppins Light" panose="00000400000000000000" pitchFamily="2" charset="0"/>
              </a:rPr>
              <a:t>No means of resolving a conflict or any applicant support is available.</a:t>
            </a:r>
          </a:p>
          <a:p>
            <a:pPr marL="285750" indent="-285750" algn="just">
              <a:buFont typeface="Arial" panose="020B0604020202020204" pitchFamily="34" charset="0"/>
              <a:buChar char="•"/>
            </a:pPr>
            <a:r>
              <a:rPr lang="en-US" sz="1500" dirty="0">
                <a:latin typeface="Poppins Light" panose="00000400000000000000" pitchFamily="2" charset="0"/>
                <a:cs typeface="Poppins Light" panose="00000400000000000000" pitchFamily="2" charset="0"/>
              </a:rPr>
              <a:t>Limited documents allowed to be uploaded for attestation.</a:t>
            </a:r>
          </a:p>
          <a:p>
            <a:pPr marL="285750" indent="-285750" algn="just">
              <a:buFont typeface="Arial" panose="020B0604020202020204" pitchFamily="34" charset="0"/>
              <a:buChar char="•"/>
            </a:pPr>
            <a:r>
              <a:rPr lang="en-US" sz="1500" dirty="0">
                <a:latin typeface="Poppins Light" panose="00000400000000000000" pitchFamily="2" charset="0"/>
                <a:cs typeface="Poppins Light" panose="00000400000000000000" pitchFamily="2" charset="0"/>
              </a:rPr>
              <a:t>Processing time of a request is extremely high due to unavailability of a streamlined process.</a:t>
            </a:r>
          </a:p>
          <a:p>
            <a:pPr marL="285750" indent="-285750" algn="just">
              <a:buFont typeface="Arial" panose="020B0604020202020204" pitchFamily="34" charset="0"/>
              <a:buChar char="•"/>
            </a:pPr>
            <a:r>
              <a:rPr lang="en-US" sz="1500" dirty="0">
                <a:latin typeface="Poppins Light" panose="00000400000000000000" pitchFamily="2" charset="0"/>
                <a:cs typeface="Poppins Light" panose="00000400000000000000" pitchFamily="2" charset="0"/>
              </a:rPr>
              <a:t>Multiple Authority Signature facility not available, some documents are needed to be signed by multiple people which currently is not supported by the platform.</a:t>
            </a:r>
          </a:p>
          <a:p>
            <a:pPr marL="285750" indent="-285750">
              <a:buFont typeface="Arial" panose="020B0604020202020204" pitchFamily="34" charset="0"/>
              <a:buChar char="•"/>
            </a:pPr>
            <a:endParaRPr lang="en-US" sz="1600" dirty="0">
              <a:latin typeface="Poppins Light" panose="00000400000000000000" pitchFamily="2" charset="0"/>
              <a:cs typeface="Poppins Light" panose="00000400000000000000" pitchFamily="2" charset="0"/>
            </a:endParaRPr>
          </a:p>
          <a:p>
            <a:endParaRPr lang="en-US" sz="1800" b="1" dirty="0">
              <a:latin typeface="Poppins Light" panose="00000400000000000000" pitchFamily="2" charset="0"/>
              <a:cs typeface="Poppins Light" panose="00000400000000000000" pitchFamily="2" charset="0"/>
            </a:endParaRPr>
          </a:p>
          <a:p>
            <a:endParaRPr lang="en-US" sz="1800" b="1" dirty="0">
              <a:latin typeface="Poppins Light" panose="00000400000000000000" pitchFamily="2" charset="0"/>
              <a:cs typeface="Poppins Light" panose="00000400000000000000" pitchFamily="2" charset="0"/>
            </a:endParaRPr>
          </a:p>
          <a:p>
            <a:endParaRPr lang="en-US" sz="1800" b="1" dirty="0">
              <a:latin typeface="Poppins Light" panose="00000400000000000000" pitchFamily="2" charset="0"/>
              <a:cs typeface="Poppins Light" panose="00000400000000000000" pitchFamily="2" charset="0"/>
            </a:endParaRPr>
          </a:p>
          <a:p>
            <a:endParaRPr lang="en-US" sz="1800" b="1" dirty="0">
              <a:latin typeface="Poppins Light" panose="00000400000000000000" pitchFamily="2" charset="0"/>
              <a:cs typeface="Poppins Light" panose="00000400000000000000" pitchFamily="2" charset="0"/>
            </a:endParaRPr>
          </a:p>
        </p:txBody>
      </p:sp>
      <p:pic>
        <p:nvPicPr>
          <p:cNvPr id="4" name="Picture 3">
            <a:extLst>
              <a:ext uri="{FF2B5EF4-FFF2-40B4-BE49-F238E27FC236}">
                <a16:creationId xmlns:a16="http://schemas.microsoft.com/office/drawing/2014/main" id="{46376E79-7AE6-054F-AE39-1C67B25C8AFD}"/>
              </a:ext>
            </a:extLst>
          </p:cNvPr>
          <p:cNvPicPr>
            <a:picLocks noChangeAspect="1"/>
          </p:cNvPicPr>
          <p:nvPr/>
        </p:nvPicPr>
        <p:blipFill rotWithShape="1">
          <a:blip r:embed="rId2"/>
          <a:srcRect l="11149" t="10555" r="9264" b="12491"/>
          <a:stretch/>
        </p:blipFill>
        <p:spPr>
          <a:xfrm>
            <a:off x="7644553" y="1386346"/>
            <a:ext cx="4311475" cy="4168878"/>
          </a:xfrm>
          <a:prstGeom prst="rect">
            <a:avLst/>
          </a:prstGeom>
        </p:spPr>
      </p:pic>
      <p:pic>
        <p:nvPicPr>
          <p:cNvPr id="6" name="Picture 5">
            <a:extLst>
              <a:ext uri="{FF2B5EF4-FFF2-40B4-BE49-F238E27FC236}">
                <a16:creationId xmlns:a16="http://schemas.microsoft.com/office/drawing/2014/main" id="{4776D907-63D0-054C-875C-97867C1D320E}"/>
              </a:ext>
            </a:extLst>
          </p:cNvPr>
          <p:cNvPicPr>
            <a:picLocks noChangeAspect="1"/>
          </p:cNvPicPr>
          <p:nvPr/>
        </p:nvPicPr>
        <p:blipFill rotWithShape="1">
          <a:blip r:embed="rId3"/>
          <a:srcRect l="95059"/>
          <a:stretch/>
        </p:blipFill>
        <p:spPr>
          <a:xfrm>
            <a:off x="-76997" y="-89807"/>
            <a:ext cx="617767" cy="7037614"/>
          </a:xfrm>
          <a:prstGeom prst="rect">
            <a:avLst/>
          </a:prstGeom>
        </p:spPr>
      </p:pic>
    </p:spTree>
    <p:extLst>
      <p:ext uri="{BB962C8B-B14F-4D97-AF65-F5344CB8AC3E}">
        <p14:creationId xmlns:p14="http://schemas.microsoft.com/office/powerpoint/2010/main" val="4025573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420976-433C-F04B-8AD5-2ACFDCC03932}"/>
              </a:ext>
            </a:extLst>
          </p:cNvPr>
          <p:cNvPicPr>
            <a:picLocks noChangeAspect="1"/>
          </p:cNvPicPr>
          <p:nvPr/>
        </p:nvPicPr>
        <p:blipFill rotWithShape="1">
          <a:blip r:embed="rId2"/>
          <a:srcRect l="11149" t="10555" r="9264" b="12491"/>
          <a:stretch/>
        </p:blipFill>
        <p:spPr>
          <a:xfrm>
            <a:off x="7822508" y="1478557"/>
            <a:ext cx="4311475" cy="4168878"/>
          </a:xfrm>
          <a:prstGeom prst="rect">
            <a:avLst/>
          </a:prstGeom>
        </p:spPr>
      </p:pic>
      <p:pic>
        <p:nvPicPr>
          <p:cNvPr id="9" name="Picture 8">
            <a:extLst>
              <a:ext uri="{FF2B5EF4-FFF2-40B4-BE49-F238E27FC236}">
                <a16:creationId xmlns:a16="http://schemas.microsoft.com/office/drawing/2014/main" id="{C795BD1C-343A-2244-B27F-828A6D0766CF}"/>
              </a:ext>
            </a:extLst>
          </p:cNvPr>
          <p:cNvPicPr>
            <a:picLocks noChangeAspect="1"/>
          </p:cNvPicPr>
          <p:nvPr/>
        </p:nvPicPr>
        <p:blipFill rotWithShape="1">
          <a:blip r:embed="rId3"/>
          <a:srcRect l="95059"/>
          <a:stretch/>
        </p:blipFill>
        <p:spPr>
          <a:xfrm>
            <a:off x="-76997" y="-89807"/>
            <a:ext cx="617767" cy="7037614"/>
          </a:xfrm>
          <a:prstGeom prst="rect">
            <a:avLst/>
          </a:prstGeom>
        </p:spPr>
      </p:pic>
      <p:sp>
        <p:nvSpPr>
          <p:cNvPr id="4" name="Google Shape;114;p20">
            <a:extLst>
              <a:ext uri="{FF2B5EF4-FFF2-40B4-BE49-F238E27FC236}">
                <a16:creationId xmlns:a16="http://schemas.microsoft.com/office/drawing/2014/main" id="{EF82A9B9-F0F9-CD47-889C-281EA3295B1C}"/>
              </a:ext>
            </a:extLst>
          </p:cNvPr>
          <p:cNvSpPr txBox="1">
            <a:spLocks/>
          </p:cNvSpPr>
          <p:nvPr/>
        </p:nvSpPr>
        <p:spPr>
          <a:xfrm>
            <a:off x="754208" y="722054"/>
            <a:ext cx="7068300" cy="396300"/>
          </a:xfrm>
          <a:prstGeom prst="rect">
            <a:avLst/>
          </a:prstGeom>
        </p:spPr>
        <p:txBody>
          <a:bodyPr spcFirstLastPara="1" vert="horz" wrap="square" lIns="0" tIns="0" rIns="0" bIns="0"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pPr>
            <a:r>
              <a:rPr lang="en-IN" sz="2400" b="1" dirty="0">
                <a:solidFill>
                  <a:srgbClr val="3D80ED"/>
                </a:solidFill>
                <a:latin typeface="Poppins" pitchFamily="2" charset="77"/>
                <a:cs typeface="Poppins" pitchFamily="2" charset="77"/>
              </a:rPr>
              <a:t>Proposed System</a:t>
            </a:r>
          </a:p>
        </p:txBody>
      </p:sp>
      <p:sp>
        <p:nvSpPr>
          <p:cNvPr id="5" name="Google Shape;115;p20">
            <a:extLst>
              <a:ext uri="{FF2B5EF4-FFF2-40B4-BE49-F238E27FC236}">
                <a16:creationId xmlns:a16="http://schemas.microsoft.com/office/drawing/2014/main" id="{497CA114-E3AE-A44E-BD1F-213D8149F1EB}"/>
              </a:ext>
            </a:extLst>
          </p:cNvPr>
          <p:cNvSpPr txBox="1">
            <a:spLocks/>
          </p:cNvSpPr>
          <p:nvPr/>
        </p:nvSpPr>
        <p:spPr>
          <a:xfrm>
            <a:off x="540770" y="1252350"/>
            <a:ext cx="6941578" cy="4353300"/>
          </a:xfrm>
          <a:prstGeom prst="rect">
            <a:avLst/>
          </a:prstGeom>
        </p:spPr>
        <p:txBody>
          <a:bodyPr spcFirstLastPara="1" vert="horz" wrap="square"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304800" algn="just">
              <a:spcBef>
                <a:spcPts val="600"/>
              </a:spcBef>
              <a:buClr>
                <a:srgbClr val="000000"/>
              </a:buClr>
              <a:buSzPts val="1200"/>
              <a:buFont typeface="Arial" panose="020B0604020202020204" pitchFamily="34" charset="0"/>
              <a:buChar char="•"/>
            </a:pPr>
            <a:r>
              <a:rPr lang="en-IN" sz="1500" dirty="0">
                <a:solidFill>
                  <a:srgbClr val="000000"/>
                </a:solidFill>
                <a:latin typeface="Poppins Light" pitchFamily="2" charset="77"/>
                <a:cs typeface="Poppins Light" pitchFamily="2" charset="77"/>
              </a:rPr>
              <a:t>The proposed project consists of four sided model: </a:t>
            </a:r>
          </a:p>
          <a:p>
            <a:pPr marL="914400" lvl="1" indent="-304800" algn="just">
              <a:spcBef>
                <a:spcPts val="600"/>
              </a:spcBef>
              <a:buClr>
                <a:srgbClr val="000000"/>
              </a:buClr>
              <a:buSzPts val="1200"/>
              <a:buFont typeface="Arial" panose="020B0604020202020204" pitchFamily="34" charset="0"/>
              <a:buChar char="•"/>
            </a:pPr>
            <a:r>
              <a:rPr lang="en-IN" sz="1500" dirty="0">
                <a:solidFill>
                  <a:srgbClr val="000000"/>
                </a:solidFill>
                <a:latin typeface="Poppins Light" pitchFamily="2" charset="77"/>
                <a:cs typeface="Poppins Light" pitchFamily="2" charset="77"/>
              </a:rPr>
              <a:t>Applicant Side</a:t>
            </a:r>
          </a:p>
          <a:p>
            <a:pPr marL="914400" lvl="1" indent="-304800" algn="just">
              <a:spcBef>
                <a:spcPts val="600"/>
              </a:spcBef>
              <a:buClr>
                <a:srgbClr val="000000"/>
              </a:buClr>
              <a:buSzPts val="1200"/>
              <a:buFont typeface="Arial" panose="020B0604020202020204" pitchFamily="34" charset="0"/>
              <a:buChar char="•"/>
            </a:pPr>
            <a:r>
              <a:rPr lang="en-IN" sz="1500" dirty="0">
                <a:solidFill>
                  <a:srgbClr val="000000"/>
                </a:solidFill>
                <a:latin typeface="Poppins Light" pitchFamily="2" charset="77"/>
                <a:cs typeface="Poppins Light" pitchFamily="2" charset="77"/>
              </a:rPr>
              <a:t>Authority Side.</a:t>
            </a:r>
          </a:p>
          <a:p>
            <a:pPr marL="914400" lvl="1" indent="-304800" algn="just">
              <a:spcBef>
                <a:spcPts val="600"/>
              </a:spcBef>
              <a:buClr>
                <a:srgbClr val="000000"/>
              </a:buClr>
              <a:buSzPts val="1200"/>
              <a:buFont typeface="Arial" panose="020B0604020202020204" pitchFamily="34" charset="0"/>
              <a:buChar char="•"/>
            </a:pPr>
            <a:r>
              <a:rPr lang="en-IN" sz="1500" dirty="0">
                <a:solidFill>
                  <a:srgbClr val="000000"/>
                </a:solidFill>
                <a:latin typeface="Poppins Light" pitchFamily="2" charset="77"/>
                <a:cs typeface="Poppins Light" pitchFamily="2" charset="77"/>
              </a:rPr>
              <a:t>Admin Side</a:t>
            </a:r>
          </a:p>
          <a:p>
            <a:pPr marL="914400" lvl="1" indent="-304800" algn="just">
              <a:spcBef>
                <a:spcPts val="600"/>
              </a:spcBef>
              <a:buClr>
                <a:srgbClr val="000000"/>
              </a:buClr>
              <a:buSzPts val="1200"/>
              <a:buFont typeface="Arial" panose="020B0604020202020204" pitchFamily="34" charset="0"/>
              <a:buChar char="•"/>
            </a:pPr>
            <a:r>
              <a:rPr lang="en-IN" sz="1500" dirty="0">
                <a:solidFill>
                  <a:srgbClr val="000000"/>
                </a:solidFill>
                <a:latin typeface="Poppins Light" pitchFamily="2" charset="77"/>
                <a:cs typeface="Poppins Light" pitchFamily="2" charset="77"/>
              </a:rPr>
              <a:t>Registration portal</a:t>
            </a:r>
          </a:p>
          <a:p>
            <a:pPr marL="914400" lvl="1" indent="-304800" algn="just">
              <a:spcBef>
                <a:spcPts val="600"/>
              </a:spcBef>
              <a:buClr>
                <a:srgbClr val="000000"/>
              </a:buClr>
              <a:buSzPts val="1200"/>
              <a:buFont typeface="Arial" panose="020B0604020202020204" pitchFamily="34" charset="0"/>
              <a:buChar char="•"/>
            </a:pPr>
            <a:endParaRPr lang="en-IN" sz="1500" dirty="0">
              <a:solidFill>
                <a:srgbClr val="000000"/>
              </a:solidFill>
              <a:latin typeface="Poppins Light" pitchFamily="2" charset="77"/>
              <a:cs typeface="Poppins Light" pitchFamily="2" charset="77"/>
            </a:endParaRPr>
          </a:p>
          <a:p>
            <a:pPr marL="457200" indent="-304800" algn="just">
              <a:spcBef>
                <a:spcPts val="0"/>
              </a:spcBef>
              <a:buClr>
                <a:srgbClr val="000000"/>
              </a:buClr>
              <a:buSzPts val="1200"/>
              <a:buFont typeface="Arial" panose="020B0604020202020204" pitchFamily="34" charset="0"/>
              <a:buChar char="•"/>
            </a:pPr>
            <a:r>
              <a:rPr lang="en-IN" sz="1500" dirty="0">
                <a:solidFill>
                  <a:srgbClr val="000000"/>
                </a:solidFill>
                <a:latin typeface="Poppins Light" pitchFamily="2" charset="77"/>
                <a:cs typeface="Poppins Light" pitchFamily="2" charset="77"/>
              </a:rPr>
              <a:t>Both the applicant and the authority are allowed to register for the portal, making it accessible to all.</a:t>
            </a:r>
          </a:p>
          <a:p>
            <a:pPr marL="457200" indent="-304800" algn="just">
              <a:spcBef>
                <a:spcPts val="0"/>
              </a:spcBef>
              <a:buClr>
                <a:srgbClr val="000000"/>
              </a:buClr>
              <a:buSzPts val="1200"/>
              <a:buFont typeface="Arial" panose="020B0604020202020204" pitchFamily="34" charset="0"/>
              <a:buChar char="•"/>
            </a:pPr>
            <a:endParaRPr lang="en-IN" sz="1500" dirty="0">
              <a:solidFill>
                <a:srgbClr val="000000"/>
              </a:solidFill>
              <a:latin typeface="Poppins Light" pitchFamily="2" charset="77"/>
              <a:cs typeface="Poppins Light" pitchFamily="2" charset="77"/>
            </a:endParaRPr>
          </a:p>
          <a:p>
            <a:pPr marL="457200" indent="-304800" algn="just">
              <a:spcBef>
                <a:spcPts val="0"/>
              </a:spcBef>
              <a:buClr>
                <a:srgbClr val="000000"/>
              </a:buClr>
              <a:buSzPts val="1200"/>
              <a:buFont typeface="Arial" panose="020B0604020202020204" pitchFamily="34" charset="0"/>
              <a:buChar char="•"/>
            </a:pPr>
            <a:r>
              <a:rPr lang="en-IN" sz="1500" dirty="0">
                <a:solidFill>
                  <a:srgbClr val="000000"/>
                </a:solidFill>
                <a:latin typeface="Poppins Light" pitchFamily="2" charset="77"/>
                <a:cs typeface="Poppins Light" pitchFamily="2" charset="77"/>
              </a:rPr>
              <a:t>The applicant gets to choose which type of document he wants to upload, and authorities he needs signature from.</a:t>
            </a:r>
          </a:p>
          <a:p>
            <a:pPr marL="152400" algn="just">
              <a:spcBef>
                <a:spcPts val="0"/>
              </a:spcBef>
              <a:buClr>
                <a:srgbClr val="000000"/>
              </a:buClr>
              <a:buSzPts val="1200"/>
            </a:pPr>
            <a:endParaRPr lang="en-IN" sz="1500" dirty="0">
              <a:solidFill>
                <a:srgbClr val="000000"/>
              </a:solidFill>
              <a:latin typeface="Poppins Light" pitchFamily="2" charset="77"/>
              <a:cs typeface="Poppins Light" pitchFamily="2" charset="77"/>
            </a:endParaRPr>
          </a:p>
          <a:p>
            <a:pPr marL="457200" indent="-304800" algn="just">
              <a:spcBef>
                <a:spcPts val="0"/>
              </a:spcBef>
              <a:buClr>
                <a:srgbClr val="000000"/>
              </a:buClr>
              <a:buSzPts val="1200"/>
              <a:buFont typeface="Arial" panose="020B0604020202020204" pitchFamily="34" charset="0"/>
              <a:buChar char="•"/>
            </a:pPr>
            <a:r>
              <a:rPr lang="en-IN" sz="1500" dirty="0">
                <a:solidFill>
                  <a:srgbClr val="000000"/>
                </a:solidFill>
                <a:latin typeface="Poppins Light" pitchFamily="2" charset="77"/>
                <a:cs typeface="Poppins Light" pitchFamily="2" charset="77"/>
              </a:rPr>
              <a:t>The </a:t>
            </a:r>
            <a:r>
              <a:rPr lang="en-IN" sz="1500" dirty="0" err="1">
                <a:solidFill>
                  <a:srgbClr val="000000"/>
                </a:solidFill>
                <a:latin typeface="Poppins Light" pitchFamily="2" charset="77"/>
                <a:cs typeface="Poppins Light" pitchFamily="2" charset="77"/>
              </a:rPr>
              <a:t>verifyer</a:t>
            </a:r>
            <a:r>
              <a:rPr lang="en-IN" sz="1500" dirty="0">
                <a:solidFill>
                  <a:srgbClr val="000000"/>
                </a:solidFill>
                <a:latin typeface="Poppins Light" pitchFamily="2" charset="77"/>
                <a:cs typeface="Poppins Light" pitchFamily="2" charset="77"/>
              </a:rPr>
              <a:t> consists of the registration portal and the mobile app, on the registration portal using the username and the password a symmetric key is calculated which is used to encrypt the </a:t>
            </a:r>
            <a:r>
              <a:rPr lang="en-IN" sz="1500" dirty="0" err="1">
                <a:solidFill>
                  <a:srgbClr val="000000"/>
                </a:solidFill>
                <a:latin typeface="Poppins Light" pitchFamily="2" charset="77"/>
                <a:cs typeface="Poppins Light" pitchFamily="2" charset="77"/>
              </a:rPr>
              <a:t>registeration</a:t>
            </a:r>
            <a:r>
              <a:rPr lang="en-IN" sz="1500" dirty="0">
                <a:solidFill>
                  <a:srgbClr val="000000"/>
                </a:solidFill>
                <a:latin typeface="Poppins Light" pitchFamily="2" charset="77"/>
                <a:cs typeface="Poppins Light" pitchFamily="2" charset="77"/>
              </a:rPr>
              <a:t> link, this link is decrypted by scanning through a mobile app where the user has to enter the username and password again and after calculating the symmetric key the link is decrypted and later redirected.</a:t>
            </a:r>
          </a:p>
          <a:p>
            <a:pPr marL="457200" indent="-304800" algn="just">
              <a:spcBef>
                <a:spcPts val="0"/>
              </a:spcBef>
              <a:buClr>
                <a:srgbClr val="000000"/>
              </a:buClr>
              <a:buSzPts val="1200"/>
              <a:buFont typeface="Arial" panose="020B0604020202020204" pitchFamily="34" charset="0"/>
              <a:buChar char="•"/>
            </a:pPr>
            <a:endParaRPr lang="en-IN" sz="1500" dirty="0">
              <a:solidFill>
                <a:srgbClr val="000000"/>
              </a:solidFill>
              <a:latin typeface="Poppins Light" pitchFamily="2" charset="77"/>
              <a:cs typeface="Poppins Light" pitchFamily="2" charset="77"/>
            </a:endParaRPr>
          </a:p>
          <a:p>
            <a:pPr marL="457200" indent="-304800" algn="just">
              <a:spcBef>
                <a:spcPts val="0"/>
              </a:spcBef>
              <a:buClr>
                <a:srgbClr val="000000"/>
              </a:buClr>
              <a:buSzPts val="1200"/>
              <a:buFont typeface="Arial" panose="020B0604020202020204" pitchFamily="34" charset="0"/>
              <a:buChar char="•"/>
            </a:pPr>
            <a:r>
              <a:rPr lang="en-IN" sz="1500" dirty="0">
                <a:solidFill>
                  <a:srgbClr val="000000"/>
                </a:solidFill>
                <a:latin typeface="Poppins Light" pitchFamily="2" charset="77"/>
                <a:cs typeface="Poppins Light" pitchFamily="2" charset="77"/>
              </a:rPr>
              <a:t>The </a:t>
            </a:r>
            <a:r>
              <a:rPr lang="en-IN" sz="1500" dirty="0" err="1">
                <a:solidFill>
                  <a:srgbClr val="000000"/>
                </a:solidFill>
                <a:latin typeface="Poppins Light" pitchFamily="2" charset="77"/>
                <a:cs typeface="Poppins Light" pitchFamily="2" charset="77"/>
              </a:rPr>
              <a:t>verifyer</a:t>
            </a:r>
            <a:r>
              <a:rPr lang="en-IN" sz="1500" dirty="0">
                <a:solidFill>
                  <a:srgbClr val="000000"/>
                </a:solidFill>
                <a:latin typeface="Poppins Light" pitchFamily="2" charset="77"/>
                <a:cs typeface="Poppins Light" pitchFamily="2" charset="77"/>
              </a:rPr>
              <a:t> uses a token generating mechanism to maintain user session and the authenticity of the requested attestation.</a:t>
            </a:r>
          </a:p>
        </p:txBody>
      </p:sp>
    </p:spTree>
    <p:extLst>
      <p:ext uri="{BB962C8B-B14F-4D97-AF65-F5344CB8AC3E}">
        <p14:creationId xmlns:p14="http://schemas.microsoft.com/office/powerpoint/2010/main" val="3162675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795BD1C-343A-2244-B27F-828A6D0766CF}"/>
              </a:ext>
            </a:extLst>
          </p:cNvPr>
          <p:cNvPicPr>
            <a:picLocks noChangeAspect="1"/>
          </p:cNvPicPr>
          <p:nvPr/>
        </p:nvPicPr>
        <p:blipFill rotWithShape="1">
          <a:blip r:embed="rId2"/>
          <a:srcRect l="95059"/>
          <a:stretch/>
        </p:blipFill>
        <p:spPr>
          <a:xfrm>
            <a:off x="-76997" y="-89807"/>
            <a:ext cx="617767" cy="7037614"/>
          </a:xfrm>
          <a:prstGeom prst="rect">
            <a:avLst/>
          </a:prstGeom>
        </p:spPr>
      </p:pic>
      <p:pic>
        <p:nvPicPr>
          <p:cNvPr id="4" name="Picture 3">
            <a:extLst>
              <a:ext uri="{FF2B5EF4-FFF2-40B4-BE49-F238E27FC236}">
                <a16:creationId xmlns:a16="http://schemas.microsoft.com/office/drawing/2014/main" id="{F122E9B6-DCD7-D44D-92F1-7CB122082650}"/>
              </a:ext>
            </a:extLst>
          </p:cNvPr>
          <p:cNvPicPr>
            <a:picLocks noChangeAspect="1"/>
          </p:cNvPicPr>
          <p:nvPr/>
        </p:nvPicPr>
        <p:blipFill>
          <a:blip r:embed="rId3"/>
          <a:stretch>
            <a:fillRect/>
          </a:stretch>
        </p:blipFill>
        <p:spPr>
          <a:xfrm>
            <a:off x="1635007" y="747252"/>
            <a:ext cx="9435154" cy="5919224"/>
          </a:xfrm>
          <a:prstGeom prst="rect">
            <a:avLst/>
          </a:prstGeom>
        </p:spPr>
      </p:pic>
      <p:sp>
        <p:nvSpPr>
          <p:cNvPr id="6" name="Google Shape;138;p24">
            <a:extLst>
              <a:ext uri="{FF2B5EF4-FFF2-40B4-BE49-F238E27FC236}">
                <a16:creationId xmlns:a16="http://schemas.microsoft.com/office/drawing/2014/main" id="{F8AD42DA-4983-BB49-B616-66B7C2BA733C}"/>
              </a:ext>
            </a:extLst>
          </p:cNvPr>
          <p:cNvSpPr txBox="1">
            <a:spLocks/>
          </p:cNvSpPr>
          <p:nvPr/>
        </p:nvSpPr>
        <p:spPr>
          <a:xfrm>
            <a:off x="1037875" y="452543"/>
            <a:ext cx="7068300" cy="396300"/>
          </a:xfrm>
          <a:prstGeom prst="rect">
            <a:avLst/>
          </a:prstGeom>
        </p:spPr>
        <p:txBody>
          <a:bodyPr spcFirstLastPara="1" vert="horz" wrap="square" lIns="0" tIns="0" rIns="0" bIns="0"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pPr>
            <a:r>
              <a:rPr lang="en-IN" sz="2400" b="1" dirty="0">
                <a:solidFill>
                  <a:srgbClr val="3D80ED"/>
                </a:solidFill>
                <a:latin typeface="Poppins" pitchFamily="2" charset="77"/>
                <a:cs typeface="Poppins" pitchFamily="2" charset="77"/>
              </a:rPr>
              <a:t>UML Diagram</a:t>
            </a:r>
          </a:p>
        </p:txBody>
      </p:sp>
    </p:spTree>
    <p:extLst>
      <p:ext uri="{BB962C8B-B14F-4D97-AF65-F5344CB8AC3E}">
        <p14:creationId xmlns:p14="http://schemas.microsoft.com/office/powerpoint/2010/main" val="1627119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795BD1C-343A-2244-B27F-828A6D0766CF}"/>
              </a:ext>
            </a:extLst>
          </p:cNvPr>
          <p:cNvPicPr>
            <a:picLocks noChangeAspect="1"/>
          </p:cNvPicPr>
          <p:nvPr/>
        </p:nvPicPr>
        <p:blipFill rotWithShape="1">
          <a:blip r:embed="rId2"/>
          <a:srcRect l="95059"/>
          <a:stretch/>
        </p:blipFill>
        <p:spPr>
          <a:xfrm>
            <a:off x="-76997" y="-89807"/>
            <a:ext cx="617767" cy="7037614"/>
          </a:xfrm>
          <a:prstGeom prst="rect">
            <a:avLst/>
          </a:prstGeom>
        </p:spPr>
      </p:pic>
      <p:sp>
        <p:nvSpPr>
          <p:cNvPr id="5" name="Google Shape;138;p24">
            <a:extLst>
              <a:ext uri="{FF2B5EF4-FFF2-40B4-BE49-F238E27FC236}">
                <a16:creationId xmlns:a16="http://schemas.microsoft.com/office/drawing/2014/main" id="{97C45AF5-CEEE-AD41-A144-D4D9917EEEF5}"/>
              </a:ext>
            </a:extLst>
          </p:cNvPr>
          <p:cNvSpPr txBox="1">
            <a:spLocks/>
          </p:cNvSpPr>
          <p:nvPr/>
        </p:nvSpPr>
        <p:spPr>
          <a:xfrm>
            <a:off x="988714" y="609860"/>
            <a:ext cx="7068300" cy="396300"/>
          </a:xfrm>
          <a:prstGeom prst="rect">
            <a:avLst/>
          </a:prstGeom>
        </p:spPr>
        <p:txBody>
          <a:bodyPr spcFirstLastPara="1" vert="horz" wrap="square" lIns="0" tIns="0" rIns="0" bIns="0"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pPr>
            <a:r>
              <a:rPr lang="en-IN" sz="2400" b="1" dirty="0">
                <a:solidFill>
                  <a:srgbClr val="3D80ED"/>
                </a:solidFill>
                <a:latin typeface="Poppins" pitchFamily="2" charset="77"/>
                <a:cs typeface="Poppins" pitchFamily="2" charset="77"/>
              </a:rPr>
              <a:t>Architecture Diagram</a:t>
            </a:r>
          </a:p>
        </p:txBody>
      </p:sp>
      <p:pic>
        <p:nvPicPr>
          <p:cNvPr id="7" name="image3.png">
            <a:extLst>
              <a:ext uri="{FF2B5EF4-FFF2-40B4-BE49-F238E27FC236}">
                <a16:creationId xmlns:a16="http://schemas.microsoft.com/office/drawing/2014/main" id="{12C2E858-659D-E048-9E86-91708370C048}"/>
              </a:ext>
            </a:extLst>
          </p:cNvPr>
          <p:cNvPicPr/>
          <p:nvPr/>
        </p:nvPicPr>
        <p:blipFill>
          <a:blip r:embed="rId3">
            <a:extLst>
              <a:ext uri="{28A0092B-C50C-407E-A947-70E740481C1C}">
                <a14:useLocalDpi xmlns:a14="http://schemas.microsoft.com/office/drawing/2010/main" val="0"/>
              </a:ext>
            </a:extLst>
          </a:blip>
          <a:srcRect/>
          <a:stretch>
            <a:fillRect/>
          </a:stretch>
        </p:blipFill>
        <p:spPr>
          <a:xfrm>
            <a:off x="1183855" y="1453656"/>
            <a:ext cx="10103070" cy="4149475"/>
          </a:xfrm>
          <a:prstGeom prst="rect">
            <a:avLst/>
          </a:prstGeom>
          <a:ln/>
        </p:spPr>
      </p:pic>
    </p:spTree>
    <p:extLst>
      <p:ext uri="{BB962C8B-B14F-4D97-AF65-F5344CB8AC3E}">
        <p14:creationId xmlns:p14="http://schemas.microsoft.com/office/powerpoint/2010/main" val="4280745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795BD1C-343A-2244-B27F-828A6D0766CF}"/>
              </a:ext>
            </a:extLst>
          </p:cNvPr>
          <p:cNvPicPr>
            <a:picLocks noChangeAspect="1"/>
          </p:cNvPicPr>
          <p:nvPr/>
        </p:nvPicPr>
        <p:blipFill rotWithShape="1">
          <a:blip r:embed="rId2"/>
          <a:srcRect l="95059"/>
          <a:stretch/>
        </p:blipFill>
        <p:spPr>
          <a:xfrm>
            <a:off x="-76997" y="-89807"/>
            <a:ext cx="617767" cy="7037614"/>
          </a:xfrm>
          <a:prstGeom prst="rect">
            <a:avLst/>
          </a:prstGeom>
        </p:spPr>
      </p:pic>
      <p:sp>
        <p:nvSpPr>
          <p:cNvPr id="6" name="Google Shape;138;p24">
            <a:extLst>
              <a:ext uri="{FF2B5EF4-FFF2-40B4-BE49-F238E27FC236}">
                <a16:creationId xmlns:a16="http://schemas.microsoft.com/office/drawing/2014/main" id="{DCF11604-C50E-FD4A-8D31-408EC24CA0F8}"/>
              </a:ext>
            </a:extLst>
          </p:cNvPr>
          <p:cNvSpPr txBox="1">
            <a:spLocks/>
          </p:cNvSpPr>
          <p:nvPr/>
        </p:nvSpPr>
        <p:spPr>
          <a:xfrm>
            <a:off x="998546" y="442712"/>
            <a:ext cx="7068300" cy="396300"/>
          </a:xfrm>
          <a:prstGeom prst="rect">
            <a:avLst/>
          </a:prstGeom>
        </p:spPr>
        <p:txBody>
          <a:bodyPr spcFirstLastPara="1" vert="horz" wrap="square" lIns="0" tIns="0" rIns="0" bIns="0"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pPr>
            <a:r>
              <a:rPr lang="en-IN" sz="2400" b="1" dirty="0">
                <a:solidFill>
                  <a:srgbClr val="3D80ED"/>
                </a:solidFill>
                <a:latin typeface="Poppins" pitchFamily="2" charset="77"/>
                <a:cs typeface="Poppins" pitchFamily="2" charset="77"/>
              </a:rPr>
              <a:t>Methodologies</a:t>
            </a:r>
          </a:p>
        </p:txBody>
      </p:sp>
      <p:pic>
        <p:nvPicPr>
          <p:cNvPr id="5" name="image2.png">
            <a:extLst>
              <a:ext uri="{FF2B5EF4-FFF2-40B4-BE49-F238E27FC236}">
                <a16:creationId xmlns:a16="http://schemas.microsoft.com/office/drawing/2014/main" id="{0314B8DE-187A-444B-81C2-8C64A9EF0D0F}"/>
              </a:ext>
            </a:extLst>
          </p:cNvPr>
          <p:cNvPicPr/>
          <p:nvPr/>
        </p:nvPicPr>
        <p:blipFill>
          <a:blip r:embed="rId3">
            <a:extLst>
              <a:ext uri="{28A0092B-C50C-407E-A947-70E740481C1C}">
                <a14:useLocalDpi xmlns:a14="http://schemas.microsoft.com/office/drawing/2010/main" val="0"/>
              </a:ext>
            </a:extLst>
          </a:blip>
          <a:srcRect/>
          <a:stretch>
            <a:fillRect/>
          </a:stretch>
        </p:blipFill>
        <p:spPr>
          <a:xfrm>
            <a:off x="2780499" y="1348296"/>
            <a:ext cx="6849884" cy="4161407"/>
          </a:xfrm>
          <a:prstGeom prst="rect">
            <a:avLst/>
          </a:prstGeom>
          <a:ln/>
        </p:spPr>
      </p:pic>
      <p:sp>
        <p:nvSpPr>
          <p:cNvPr id="2" name="TextBox 1">
            <a:extLst>
              <a:ext uri="{FF2B5EF4-FFF2-40B4-BE49-F238E27FC236}">
                <a16:creationId xmlns:a16="http://schemas.microsoft.com/office/drawing/2014/main" id="{FA09E5E8-D36C-5F4D-BB78-D5D20E367E7E}"/>
              </a:ext>
            </a:extLst>
          </p:cNvPr>
          <p:cNvSpPr txBox="1"/>
          <p:nvPr/>
        </p:nvSpPr>
        <p:spPr>
          <a:xfrm>
            <a:off x="5325088" y="5834321"/>
            <a:ext cx="1760706" cy="369332"/>
          </a:xfrm>
          <a:prstGeom prst="rect">
            <a:avLst/>
          </a:prstGeom>
          <a:noFill/>
        </p:spPr>
        <p:txBody>
          <a:bodyPr wrap="square" rtlCol="0">
            <a:spAutoFit/>
          </a:bodyPr>
          <a:lstStyle/>
          <a:p>
            <a:r>
              <a:rPr lang="en-US" dirty="0"/>
              <a:t>Fig : </a:t>
            </a:r>
            <a:r>
              <a:rPr lang="en-US" dirty="0" err="1"/>
              <a:t>Verifyer</a:t>
            </a:r>
            <a:endParaRPr lang="en-US" dirty="0"/>
          </a:p>
        </p:txBody>
      </p:sp>
    </p:spTree>
    <p:extLst>
      <p:ext uri="{BB962C8B-B14F-4D97-AF65-F5344CB8AC3E}">
        <p14:creationId xmlns:p14="http://schemas.microsoft.com/office/powerpoint/2010/main" val="1696072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795BD1C-343A-2244-B27F-828A6D0766CF}"/>
              </a:ext>
            </a:extLst>
          </p:cNvPr>
          <p:cNvPicPr>
            <a:picLocks noChangeAspect="1"/>
          </p:cNvPicPr>
          <p:nvPr/>
        </p:nvPicPr>
        <p:blipFill rotWithShape="1">
          <a:blip r:embed="rId2"/>
          <a:srcRect l="95059"/>
          <a:stretch/>
        </p:blipFill>
        <p:spPr>
          <a:xfrm>
            <a:off x="-76997" y="-89807"/>
            <a:ext cx="617767" cy="7037614"/>
          </a:xfrm>
          <a:prstGeom prst="rect">
            <a:avLst/>
          </a:prstGeom>
        </p:spPr>
      </p:pic>
      <p:pic>
        <p:nvPicPr>
          <p:cNvPr id="4" name="Picture 3">
            <a:extLst>
              <a:ext uri="{FF2B5EF4-FFF2-40B4-BE49-F238E27FC236}">
                <a16:creationId xmlns:a16="http://schemas.microsoft.com/office/drawing/2014/main" id="{55B6E5E2-554D-B94F-8132-46B8673F5EAA}"/>
              </a:ext>
            </a:extLst>
          </p:cNvPr>
          <p:cNvPicPr>
            <a:picLocks noChangeAspect="1"/>
          </p:cNvPicPr>
          <p:nvPr/>
        </p:nvPicPr>
        <p:blipFill>
          <a:blip r:embed="rId3"/>
          <a:stretch>
            <a:fillRect/>
          </a:stretch>
        </p:blipFill>
        <p:spPr>
          <a:xfrm>
            <a:off x="2759408" y="987175"/>
            <a:ext cx="7043353" cy="5133290"/>
          </a:xfrm>
          <a:prstGeom prst="rect">
            <a:avLst/>
          </a:prstGeom>
        </p:spPr>
      </p:pic>
      <p:sp>
        <p:nvSpPr>
          <p:cNvPr id="5" name="Text Box 10">
            <a:extLst>
              <a:ext uri="{FF2B5EF4-FFF2-40B4-BE49-F238E27FC236}">
                <a16:creationId xmlns:a16="http://schemas.microsoft.com/office/drawing/2014/main" id="{147142A7-22DC-1548-BC3D-8E6E18B2F261}"/>
              </a:ext>
            </a:extLst>
          </p:cNvPr>
          <p:cNvSpPr txBox="1"/>
          <p:nvPr/>
        </p:nvSpPr>
        <p:spPr>
          <a:xfrm>
            <a:off x="5190422" y="5219275"/>
            <a:ext cx="2105322" cy="901190"/>
          </a:xfrm>
          <a:prstGeom prst="rect">
            <a:avLst/>
          </a:prstGeom>
          <a:solidFill>
            <a:schemeClr val="bg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US" dirty="0">
                <a:effectLst/>
                <a:latin typeface="Times New Roman" panose="02020603050405020304" pitchFamily="18" charset="0"/>
                <a:ea typeface="SimSun" panose="02010600030101010101" pitchFamily="2" charset="-122"/>
              </a:rPr>
              <a:t>Fig : Authenticator</a:t>
            </a:r>
            <a:endParaRPr lang="en-IN"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3895016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420976-433C-F04B-8AD5-2ACFDCC03932}"/>
              </a:ext>
            </a:extLst>
          </p:cNvPr>
          <p:cNvPicPr>
            <a:picLocks noChangeAspect="1"/>
          </p:cNvPicPr>
          <p:nvPr/>
        </p:nvPicPr>
        <p:blipFill rotWithShape="1">
          <a:blip r:embed="rId2"/>
          <a:srcRect l="11149" t="10555" r="9264" b="12491"/>
          <a:stretch/>
        </p:blipFill>
        <p:spPr>
          <a:xfrm>
            <a:off x="7644553" y="1386346"/>
            <a:ext cx="4311475" cy="4168878"/>
          </a:xfrm>
          <a:prstGeom prst="rect">
            <a:avLst/>
          </a:prstGeom>
        </p:spPr>
      </p:pic>
      <p:pic>
        <p:nvPicPr>
          <p:cNvPr id="9" name="Picture 8">
            <a:extLst>
              <a:ext uri="{FF2B5EF4-FFF2-40B4-BE49-F238E27FC236}">
                <a16:creationId xmlns:a16="http://schemas.microsoft.com/office/drawing/2014/main" id="{C795BD1C-343A-2244-B27F-828A6D0766CF}"/>
              </a:ext>
            </a:extLst>
          </p:cNvPr>
          <p:cNvPicPr>
            <a:picLocks noChangeAspect="1"/>
          </p:cNvPicPr>
          <p:nvPr/>
        </p:nvPicPr>
        <p:blipFill rotWithShape="1">
          <a:blip r:embed="rId3"/>
          <a:srcRect l="95059"/>
          <a:stretch/>
        </p:blipFill>
        <p:spPr>
          <a:xfrm>
            <a:off x="-76997" y="-89807"/>
            <a:ext cx="617767" cy="7037614"/>
          </a:xfrm>
          <a:prstGeom prst="rect">
            <a:avLst/>
          </a:prstGeom>
        </p:spPr>
      </p:pic>
      <p:sp>
        <p:nvSpPr>
          <p:cNvPr id="5" name="TextBox 4">
            <a:extLst>
              <a:ext uri="{FF2B5EF4-FFF2-40B4-BE49-F238E27FC236}">
                <a16:creationId xmlns:a16="http://schemas.microsoft.com/office/drawing/2014/main" id="{EAA1D73D-B590-AD4E-B46A-B0481B74581D}"/>
              </a:ext>
            </a:extLst>
          </p:cNvPr>
          <p:cNvSpPr txBox="1"/>
          <p:nvPr/>
        </p:nvSpPr>
        <p:spPr>
          <a:xfrm>
            <a:off x="830574" y="1504333"/>
            <a:ext cx="6524175" cy="3708708"/>
          </a:xfrm>
          <a:prstGeom prst="rect">
            <a:avLst/>
          </a:prstGeom>
          <a:noFill/>
        </p:spPr>
        <p:txBody>
          <a:bodyPr wrap="square" rtlCol="0">
            <a:spAutoFit/>
          </a:bodyPr>
          <a:lstStyle/>
          <a:p>
            <a:r>
              <a:rPr lang="en-IN" sz="2000" b="1" dirty="0">
                <a:solidFill>
                  <a:srgbClr val="3D80ED"/>
                </a:solidFill>
                <a:latin typeface="Poppins" panose="00000800000000000000" pitchFamily="2" charset="0"/>
                <a:cs typeface="Poppins" panose="00000800000000000000" pitchFamily="2" charset="0"/>
              </a:rPr>
              <a:t>IMPLEMENTATION:</a:t>
            </a:r>
          </a:p>
          <a:p>
            <a:endParaRPr lang="en-IN" sz="1600" dirty="0">
              <a:solidFill>
                <a:srgbClr val="00B0F0"/>
              </a:solidFill>
              <a:latin typeface="Poppins ExtraLight" panose="00000300000000000000" pitchFamily="2" charset="0"/>
              <a:cs typeface="Poppins ExtraLight" panose="00000300000000000000" pitchFamily="2" charset="0"/>
            </a:endParaRPr>
          </a:p>
          <a:p>
            <a:r>
              <a:rPr lang="en-IN" sz="1500" dirty="0" err="1">
                <a:latin typeface="Poppins ExtraLight" panose="00000300000000000000" pitchFamily="2" charset="0"/>
                <a:cs typeface="Poppins ExtraLight" panose="00000300000000000000" pitchFamily="2" charset="0"/>
              </a:rPr>
              <a:t>Verifyer</a:t>
            </a:r>
            <a:r>
              <a:rPr lang="en-IN" sz="1500" dirty="0">
                <a:latin typeface="Poppins ExtraLight" panose="00000300000000000000" pitchFamily="2" charset="0"/>
                <a:cs typeface="Poppins ExtraLight" panose="00000300000000000000" pitchFamily="2" charset="0"/>
              </a:rPr>
              <a:t> : Android App and the Registration portal</a:t>
            </a:r>
          </a:p>
          <a:p>
            <a:r>
              <a:rPr lang="en-IN" sz="1500" dirty="0">
                <a:latin typeface="Poppins ExtraLight" panose="00000300000000000000" pitchFamily="2" charset="0"/>
                <a:cs typeface="Poppins ExtraLight" panose="00000300000000000000" pitchFamily="2" charset="0"/>
              </a:rPr>
              <a:t>Authenticator : Python scripts</a:t>
            </a:r>
          </a:p>
          <a:p>
            <a:r>
              <a:rPr lang="en-IN" sz="1500" dirty="0">
                <a:latin typeface="Poppins ExtraLight" panose="00000300000000000000" pitchFamily="2" charset="0"/>
                <a:cs typeface="Poppins ExtraLight" panose="00000300000000000000" pitchFamily="2" charset="0"/>
              </a:rPr>
              <a:t>Securing the websites : OpenSSL certificate</a:t>
            </a:r>
          </a:p>
          <a:p>
            <a:r>
              <a:rPr lang="en-IN" sz="1500" dirty="0">
                <a:latin typeface="Poppins ExtraLight" panose="00000300000000000000" pitchFamily="2" charset="0"/>
                <a:cs typeface="Poppins ExtraLight" panose="00000300000000000000" pitchFamily="2" charset="0"/>
              </a:rPr>
              <a:t>Conflict resolution tech : Google/Zoom meet</a:t>
            </a:r>
          </a:p>
          <a:p>
            <a:r>
              <a:rPr lang="en-IN" sz="1500" dirty="0">
                <a:latin typeface="Poppins ExtraLight" panose="00000300000000000000" pitchFamily="2" charset="0"/>
                <a:cs typeface="Poppins ExtraLight" panose="00000300000000000000" pitchFamily="2" charset="0"/>
              </a:rPr>
              <a:t>Languages for making portals : HTML, CSS, </a:t>
            </a:r>
            <a:r>
              <a:rPr lang="en-IN" sz="1500" dirty="0" err="1">
                <a:latin typeface="Poppins ExtraLight" panose="00000300000000000000" pitchFamily="2" charset="0"/>
                <a:cs typeface="Poppins ExtraLight" panose="00000300000000000000" pitchFamily="2" charset="0"/>
              </a:rPr>
              <a:t>Javascript</a:t>
            </a:r>
            <a:endParaRPr lang="en-IN" sz="1500" dirty="0">
              <a:latin typeface="Poppins ExtraLight" panose="00000300000000000000" pitchFamily="2" charset="0"/>
              <a:cs typeface="Poppins ExtraLight" panose="00000300000000000000" pitchFamily="2" charset="0"/>
            </a:endParaRPr>
          </a:p>
          <a:p>
            <a:r>
              <a:rPr lang="en-IN" sz="1500" dirty="0">
                <a:latin typeface="Poppins ExtraLight" panose="00000300000000000000" pitchFamily="2" charset="0"/>
                <a:cs typeface="Poppins ExtraLight" panose="00000300000000000000" pitchFamily="2" charset="0"/>
              </a:rPr>
              <a:t>Software : Google Chrome</a:t>
            </a:r>
          </a:p>
          <a:p>
            <a:endParaRPr lang="en-IN" sz="1400" dirty="0">
              <a:latin typeface="Poppins ExtraLight" panose="00000300000000000000" pitchFamily="2" charset="0"/>
              <a:cs typeface="Poppins ExtraLight" panose="00000300000000000000" pitchFamily="2" charset="0"/>
            </a:endParaRPr>
          </a:p>
          <a:p>
            <a:r>
              <a:rPr lang="en-IN" sz="2000" b="1" dirty="0">
                <a:solidFill>
                  <a:srgbClr val="3D80ED"/>
                </a:solidFill>
                <a:latin typeface="Poppins" panose="00000800000000000000" pitchFamily="2" charset="0"/>
                <a:cs typeface="Poppins" panose="00000800000000000000" pitchFamily="2" charset="0"/>
              </a:rPr>
              <a:t>OUTPUT:</a:t>
            </a:r>
          </a:p>
          <a:p>
            <a:endParaRPr lang="en-IN" sz="1400" dirty="0">
              <a:latin typeface="Poppins ExtraLight" panose="00000300000000000000" pitchFamily="2" charset="0"/>
              <a:cs typeface="Poppins ExtraLight" panose="00000300000000000000" pitchFamily="2" charset="0"/>
            </a:endParaRPr>
          </a:p>
          <a:p>
            <a:r>
              <a:rPr lang="en-IN" sz="1500" dirty="0">
                <a:latin typeface="Poppins ExtraLight" panose="00000300000000000000" pitchFamily="2" charset="0"/>
                <a:cs typeface="Poppins ExtraLight" panose="00000300000000000000" pitchFamily="2" charset="0"/>
              </a:rPr>
              <a:t>A working prototype of a portal that allows user and authority to register for it and verifies their identity and allows them to ask for attestation or give attestation respective to their roles.</a:t>
            </a:r>
          </a:p>
          <a:p>
            <a:pPr marL="285750" indent="-285750">
              <a:buFontTx/>
              <a:buChar char="-"/>
            </a:pPr>
            <a:endParaRPr lang="en-IN" sz="1600" b="1" dirty="0">
              <a:solidFill>
                <a:srgbClr val="00B0F0"/>
              </a:solidFill>
              <a:latin typeface="Poppins ExtraLight" panose="00000300000000000000" pitchFamily="2" charset="0"/>
              <a:cs typeface="Poppins ExtraLight" panose="00000300000000000000" pitchFamily="2" charset="0"/>
            </a:endParaRPr>
          </a:p>
        </p:txBody>
      </p:sp>
    </p:spTree>
    <p:extLst>
      <p:ext uri="{BB962C8B-B14F-4D97-AF65-F5344CB8AC3E}">
        <p14:creationId xmlns:p14="http://schemas.microsoft.com/office/powerpoint/2010/main" val="33517634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420976-433C-F04B-8AD5-2ACFDCC03932}"/>
              </a:ext>
            </a:extLst>
          </p:cNvPr>
          <p:cNvPicPr>
            <a:picLocks noChangeAspect="1"/>
          </p:cNvPicPr>
          <p:nvPr/>
        </p:nvPicPr>
        <p:blipFill rotWithShape="1">
          <a:blip r:embed="rId2"/>
          <a:srcRect l="11149" t="10555" r="9264" b="12491"/>
          <a:stretch/>
        </p:blipFill>
        <p:spPr>
          <a:xfrm>
            <a:off x="7644553" y="1386346"/>
            <a:ext cx="4311475" cy="4168878"/>
          </a:xfrm>
          <a:prstGeom prst="rect">
            <a:avLst/>
          </a:prstGeom>
        </p:spPr>
      </p:pic>
      <p:pic>
        <p:nvPicPr>
          <p:cNvPr id="9" name="Picture 8">
            <a:extLst>
              <a:ext uri="{FF2B5EF4-FFF2-40B4-BE49-F238E27FC236}">
                <a16:creationId xmlns:a16="http://schemas.microsoft.com/office/drawing/2014/main" id="{C795BD1C-343A-2244-B27F-828A6D0766CF}"/>
              </a:ext>
            </a:extLst>
          </p:cNvPr>
          <p:cNvPicPr>
            <a:picLocks noChangeAspect="1"/>
          </p:cNvPicPr>
          <p:nvPr/>
        </p:nvPicPr>
        <p:blipFill rotWithShape="1">
          <a:blip r:embed="rId3"/>
          <a:srcRect l="95059"/>
          <a:stretch/>
        </p:blipFill>
        <p:spPr>
          <a:xfrm>
            <a:off x="-76997" y="-89807"/>
            <a:ext cx="617767" cy="7037614"/>
          </a:xfrm>
          <a:prstGeom prst="rect">
            <a:avLst/>
          </a:prstGeom>
        </p:spPr>
      </p:pic>
      <p:sp>
        <p:nvSpPr>
          <p:cNvPr id="2" name="Rectangle 1">
            <a:extLst>
              <a:ext uri="{FF2B5EF4-FFF2-40B4-BE49-F238E27FC236}">
                <a16:creationId xmlns:a16="http://schemas.microsoft.com/office/drawing/2014/main" id="{60B49700-7ACA-CD40-A800-59F6167CDEF0}"/>
              </a:ext>
            </a:extLst>
          </p:cNvPr>
          <p:cNvSpPr/>
          <p:nvPr/>
        </p:nvSpPr>
        <p:spPr>
          <a:xfrm>
            <a:off x="806245" y="1613966"/>
            <a:ext cx="6096000" cy="3154710"/>
          </a:xfrm>
          <a:prstGeom prst="rect">
            <a:avLst/>
          </a:prstGeom>
        </p:spPr>
        <p:txBody>
          <a:bodyPr>
            <a:spAutoFit/>
          </a:bodyPr>
          <a:lstStyle/>
          <a:p>
            <a:r>
              <a:rPr lang="en-US" sz="2000" b="1" dirty="0">
                <a:solidFill>
                  <a:srgbClr val="3D80ED"/>
                </a:solidFill>
                <a:latin typeface="Poppins" panose="00000800000000000000" pitchFamily="2" charset="0"/>
                <a:cs typeface="Poppins" panose="00000800000000000000" pitchFamily="2" charset="0"/>
              </a:rPr>
              <a:t>HARDWARE AND SOFTWARE REQUIREMENTS</a:t>
            </a:r>
          </a:p>
          <a:p>
            <a:endParaRPr lang="en-US" sz="2000" b="1" dirty="0">
              <a:solidFill>
                <a:srgbClr val="3D80ED"/>
              </a:solidFill>
              <a:latin typeface="Poppins" panose="00000800000000000000" pitchFamily="2" charset="0"/>
              <a:cs typeface="Poppins" panose="00000800000000000000" pitchFamily="2" charset="0"/>
            </a:endParaRPr>
          </a:p>
          <a:p>
            <a:r>
              <a:rPr lang="en-US" sz="1600" b="1" dirty="0">
                <a:solidFill>
                  <a:srgbClr val="3D80ED"/>
                </a:solidFill>
                <a:latin typeface="Poppins" panose="00000800000000000000" pitchFamily="2" charset="0"/>
                <a:cs typeface="Poppins" panose="00000800000000000000" pitchFamily="2" charset="0"/>
              </a:rPr>
              <a:t>HARDWARE</a:t>
            </a:r>
          </a:p>
          <a:p>
            <a:pPr marL="285750" indent="-285750">
              <a:buFont typeface="Arial" panose="020B0604020202020204" pitchFamily="34" charset="0"/>
              <a:buChar char="•"/>
            </a:pPr>
            <a:r>
              <a:rPr lang="en-US" sz="1500" dirty="0">
                <a:latin typeface="Poppins Light" panose="00000400000000000000" pitchFamily="2" charset="0"/>
                <a:cs typeface="Poppins Light" panose="00000400000000000000" pitchFamily="2" charset="0"/>
              </a:rPr>
              <a:t>Intel Core i7-7700HQ Processor </a:t>
            </a:r>
          </a:p>
          <a:p>
            <a:pPr marL="285750" indent="-285750">
              <a:buFont typeface="Arial" panose="020B0604020202020204" pitchFamily="34" charset="0"/>
              <a:buChar char="•"/>
            </a:pPr>
            <a:r>
              <a:rPr lang="en-US" sz="1500" dirty="0">
                <a:latin typeface="Poppins Light" panose="00000400000000000000" pitchFamily="2" charset="0"/>
                <a:cs typeface="Poppins Light" panose="00000400000000000000" pitchFamily="2" charset="0"/>
              </a:rPr>
              <a:t>6M Cache, up to 3.80 GHz</a:t>
            </a:r>
          </a:p>
          <a:p>
            <a:pPr marL="285750" indent="-285750">
              <a:buFont typeface="Arial" panose="020B0604020202020204" pitchFamily="34" charset="0"/>
              <a:buChar char="•"/>
            </a:pPr>
            <a:r>
              <a:rPr lang="en-US" sz="1500" dirty="0">
                <a:latin typeface="Poppins Light" panose="00000400000000000000" pitchFamily="2" charset="0"/>
                <a:cs typeface="Poppins Light" panose="00000400000000000000" pitchFamily="2" charset="0"/>
              </a:rPr>
              <a:t>Has DDR IV 16GB</a:t>
            </a:r>
          </a:p>
          <a:p>
            <a:pPr marL="285750" indent="-285750">
              <a:buFont typeface="Arial" panose="020B0604020202020204" pitchFamily="34" charset="0"/>
              <a:buChar char="•"/>
            </a:pPr>
            <a:r>
              <a:rPr lang="en-IN" sz="1500" dirty="0">
                <a:latin typeface="Poppins Light" panose="00000400000000000000" pitchFamily="2" charset="0"/>
                <a:cs typeface="Poppins Light" panose="00000400000000000000" pitchFamily="2" charset="0"/>
              </a:rPr>
              <a:t>DDR4 SDRAM</a:t>
            </a:r>
          </a:p>
          <a:p>
            <a:pPr marL="285750" indent="-285750">
              <a:buFont typeface="Arial" panose="020B0604020202020204" pitchFamily="34" charset="0"/>
              <a:buChar char="•"/>
            </a:pPr>
            <a:r>
              <a:rPr lang="en-IN" sz="1500" dirty="0">
                <a:latin typeface="Poppins Light" panose="00000400000000000000" pitchFamily="2" charset="0"/>
                <a:cs typeface="Poppins Light" panose="00000400000000000000" pitchFamily="2" charset="0"/>
              </a:rPr>
              <a:t>100 GB Hard disk/SSD</a:t>
            </a:r>
          </a:p>
          <a:p>
            <a:pPr>
              <a:buFont typeface="Arial" panose="020B0604020202020204" pitchFamily="34" charset="0"/>
              <a:buChar char="•"/>
            </a:pPr>
            <a:endParaRPr lang="en-IN" dirty="0">
              <a:latin typeface="Poppins Light" panose="00000400000000000000" pitchFamily="2" charset="0"/>
              <a:cs typeface="Poppins Light" panose="00000400000000000000" pitchFamily="2" charset="0"/>
            </a:endParaRPr>
          </a:p>
          <a:p>
            <a:r>
              <a:rPr lang="en-US" sz="1600" b="1" dirty="0">
                <a:solidFill>
                  <a:srgbClr val="3D80ED"/>
                </a:solidFill>
                <a:latin typeface="Poppins" panose="00000800000000000000" pitchFamily="2" charset="0"/>
                <a:cs typeface="Poppins" panose="00000800000000000000" pitchFamily="2" charset="0"/>
              </a:rPr>
              <a:t>SOFTWARE</a:t>
            </a:r>
          </a:p>
          <a:p>
            <a:pPr marL="285750" indent="-285750">
              <a:buFont typeface="Arial" panose="020B0604020202020204" pitchFamily="34" charset="0"/>
              <a:buChar char="•"/>
            </a:pPr>
            <a:r>
              <a:rPr lang="en-US" sz="1500" dirty="0">
                <a:latin typeface="Poppins Light" panose="00000400000000000000" pitchFamily="2" charset="0"/>
                <a:cs typeface="Poppins Light" panose="00000400000000000000" pitchFamily="2" charset="0"/>
              </a:rPr>
              <a:t>Windows 10</a:t>
            </a:r>
          </a:p>
          <a:p>
            <a:pPr marL="285750" indent="-285750">
              <a:buFont typeface="Arial" panose="020B0604020202020204" pitchFamily="34" charset="0"/>
              <a:buChar char="•"/>
            </a:pPr>
            <a:r>
              <a:rPr lang="en-US" sz="1500" dirty="0">
                <a:latin typeface="Poppins Light" panose="00000400000000000000" pitchFamily="2" charset="0"/>
                <a:cs typeface="Poppins Light" panose="00000400000000000000" pitchFamily="2" charset="0"/>
              </a:rPr>
              <a:t>HTML browser preferably Google Chrome</a:t>
            </a:r>
          </a:p>
        </p:txBody>
      </p:sp>
    </p:spTree>
    <p:extLst>
      <p:ext uri="{BB962C8B-B14F-4D97-AF65-F5344CB8AC3E}">
        <p14:creationId xmlns:p14="http://schemas.microsoft.com/office/powerpoint/2010/main" val="1914202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420976-433C-F04B-8AD5-2ACFDCC03932}"/>
              </a:ext>
            </a:extLst>
          </p:cNvPr>
          <p:cNvPicPr>
            <a:picLocks noChangeAspect="1"/>
          </p:cNvPicPr>
          <p:nvPr/>
        </p:nvPicPr>
        <p:blipFill rotWithShape="1">
          <a:blip r:embed="rId2"/>
          <a:srcRect l="11149" t="10555" r="9264" b="12491"/>
          <a:stretch/>
        </p:blipFill>
        <p:spPr>
          <a:xfrm>
            <a:off x="7644553" y="1386346"/>
            <a:ext cx="4311475" cy="4168878"/>
          </a:xfrm>
          <a:prstGeom prst="rect">
            <a:avLst/>
          </a:prstGeom>
        </p:spPr>
      </p:pic>
      <p:pic>
        <p:nvPicPr>
          <p:cNvPr id="9" name="Picture 8">
            <a:extLst>
              <a:ext uri="{FF2B5EF4-FFF2-40B4-BE49-F238E27FC236}">
                <a16:creationId xmlns:a16="http://schemas.microsoft.com/office/drawing/2014/main" id="{C795BD1C-343A-2244-B27F-828A6D0766CF}"/>
              </a:ext>
            </a:extLst>
          </p:cNvPr>
          <p:cNvPicPr>
            <a:picLocks noChangeAspect="1"/>
          </p:cNvPicPr>
          <p:nvPr/>
        </p:nvPicPr>
        <p:blipFill rotWithShape="1">
          <a:blip r:embed="rId3"/>
          <a:srcRect l="95059"/>
          <a:stretch/>
        </p:blipFill>
        <p:spPr>
          <a:xfrm>
            <a:off x="-76997" y="-89807"/>
            <a:ext cx="617767" cy="7037614"/>
          </a:xfrm>
          <a:prstGeom prst="rect">
            <a:avLst/>
          </a:prstGeom>
        </p:spPr>
      </p:pic>
      <p:sp>
        <p:nvSpPr>
          <p:cNvPr id="4" name="Title 1">
            <a:extLst>
              <a:ext uri="{FF2B5EF4-FFF2-40B4-BE49-F238E27FC236}">
                <a16:creationId xmlns:a16="http://schemas.microsoft.com/office/drawing/2014/main" id="{84BD0044-3274-C34F-9568-5480AC6C8922}"/>
              </a:ext>
            </a:extLst>
          </p:cNvPr>
          <p:cNvSpPr txBox="1">
            <a:spLocks/>
          </p:cNvSpPr>
          <p:nvPr/>
        </p:nvSpPr>
        <p:spPr>
          <a:xfrm>
            <a:off x="716616" y="502265"/>
            <a:ext cx="7948749" cy="47089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solidFill>
                  <a:srgbClr val="3D80ED"/>
                </a:solidFill>
                <a:latin typeface="Poppins" panose="00000800000000000000" pitchFamily="2" charset="0"/>
                <a:cs typeface="Poppins" panose="00000800000000000000" pitchFamily="2" charset="0"/>
              </a:rPr>
              <a:t>TABLE OF CONTENTS</a:t>
            </a:r>
            <a:endParaRPr lang="en-IN" sz="2000" b="1" dirty="0">
              <a:solidFill>
                <a:srgbClr val="3D80ED"/>
              </a:solidFill>
              <a:latin typeface="Poppins" panose="00000800000000000000" pitchFamily="2" charset="0"/>
              <a:cs typeface="Poppins" panose="00000800000000000000" pitchFamily="2" charset="0"/>
            </a:endParaRPr>
          </a:p>
        </p:txBody>
      </p:sp>
      <p:sp>
        <p:nvSpPr>
          <p:cNvPr id="5" name="Content Placeholder 2">
            <a:extLst>
              <a:ext uri="{FF2B5EF4-FFF2-40B4-BE49-F238E27FC236}">
                <a16:creationId xmlns:a16="http://schemas.microsoft.com/office/drawing/2014/main" id="{3FA5E4A1-06DD-C844-8817-FA8324415A10}"/>
              </a:ext>
            </a:extLst>
          </p:cNvPr>
          <p:cNvSpPr txBox="1">
            <a:spLocks/>
          </p:cNvSpPr>
          <p:nvPr/>
        </p:nvSpPr>
        <p:spPr>
          <a:xfrm>
            <a:off x="755953" y="1080038"/>
            <a:ext cx="7582989" cy="339080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dirty="0">
                <a:latin typeface="Poppins ExtraLight" panose="00000300000000000000"/>
              </a:rPr>
              <a:t>ABSTRACT</a:t>
            </a:r>
          </a:p>
          <a:p>
            <a:pPr algn="l"/>
            <a:r>
              <a:rPr lang="en-IN" sz="1600" dirty="0">
                <a:latin typeface="Poppins ExtraLight" panose="00000300000000000000"/>
              </a:rPr>
              <a:t>INTRODUCTION</a:t>
            </a:r>
          </a:p>
          <a:p>
            <a:pPr algn="l"/>
            <a:r>
              <a:rPr lang="en-IN" sz="1600" dirty="0">
                <a:latin typeface="Poppins ExtraLight" panose="00000300000000000000"/>
              </a:rPr>
              <a:t>LITERATURE SURVEY</a:t>
            </a:r>
          </a:p>
          <a:p>
            <a:pPr algn="l"/>
            <a:r>
              <a:rPr lang="en-IN" sz="1600" dirty="0">
                <a:latin typeface="Poppins ExtraLight" panose="00000300000000000000"/>
              </a:rPr>
              <a:t>INFERENCE FROM THE SURVEY</a:t>
            </a:r>
          </a:p>
          <a:p>
            <a:pPr algn="l"/>
            <a:r>
              <a:rPr lang="en-IN" sz="1600" dirty="0">
                <a:latin typeface="Poppins ExtraLight" panose="00000300000000000000"/>
              </a:rPr>
              <a:t>INNOVATION IDEA OF THE PROJECT</a:t>
            </a:r>
          </a:p>
          <a:p>
            <a:pPr algn="l"/>
            <a:r>
              <a:rPr lang="en-IN" sz="1600" dirty="0">
                <a:latin typeface="Poppins ExtraLight" panose="00000300000000000000"/>
              </a:rPr>
              <a:t>PURPOSE</a:t>
            </a:r>
          </a:p>
          <a:p>
            <a:pPr algn="l"/>
            <a:r>
              <a:rPr lang="en-IN" sz="1600" dirty="0">
                <a:latin typeface="Poppins ExtraLight" panose="00000300000000000000"/>
              </a:rPr>
              <a:t>OBJECTIVES</a:t>
            </a:r>
          </a:p>
          <a:p>
            <a:pPr algn="l"/>
            <a:r>
              <a:rPr lang="en-IN" sz="1600" dirty="0">
                <a:latin typeface="Poppins ExtraLight" panose="00000300000000000000"/>
              </a:rPr>
              <a:t>SCOPE </a:t>
            </a:r>
          </a:p>
          <a:p>
            <a:pPr algn="l"/>
            <a:r>
              <a:rPr lang="en-IN" sz="1600" dirty="0">
                <a:latin typeface="Poppins ExtraLight" panose="00000300000000000000"/>
              </a:rPr>
              <a:t>PRESENT SYSTEM</a:t>
            </a:r>
          </a:p>
          <a:p>
            <a:pPr algn="l"/>
            <a:r>
              <a:rPr lang="en-IN" sz="1600" dirty="0">
                <a:latin typeface="Poppins ExtraLight" panose="00000300000000000000"/>
              </a:rPr>
              <a:t>PROPOSED SYSTEM</a:t>
            </a:r>
          </a:p>
          <a:p>
            <a:pPr algn="l"/>
            <a:r>
              <a:rPr lang="en-IN" sz="1600" dirty="0">
                <a:latin typeface="Poppins ExtraLight" panose="00000300000000000000"/>
              </a:rPr>
              <a:t>UML</a:t>
            </a:r>
          </a:p>
          <a:p>
            <a:pPr algn="l"/>
            <a:r>
              <a:rPr lang="en-IN" sz="1600" dirty="0">
                <a:latin typeface="Poppins ExtraLight" panose="00000300000000000000"/>
              </a:rPr>
              <a:t>ARCHITECTURE</a:t>
            </a:r>
          </a:p>
          <a:p>
            <a:pPr algn="l"/>
            <a:r>
              <a:rPr lang="en-IN" sz="1600" dirty="0">
                <a:latin typeface="Poppins ExtraLight" panose="00000300000000000000"/>
              </a:rPr>
              <a:t>METHODOLOGIES</a:t>
            </a:r>
          </a:p>
          <a:p>
            <a:pPr algn="l"/>
            <a:r>
              <a:rPr lang="en-IN" sz="1600" dirty="0">
                <a:latin typeface="Poppins ExtraLight" panose="00000300000000000000"/>
              </a:rPr>
              <a:t>RESULT</a:t>
            </a:r>
          </a:p>
          <a:p>
            <a:pPr algn="l"/>
            <a:r>
              <a:rPr lang="en-US" sz="1600" dirty="0">
                <a:latin typeface="Poppins ExtraLight" panose="00000300000000000000"/>
              </a:rPr>
              <a:t>REFERENCES</a:t>
            </a:r>
          </a:p>
        </p:txBody>
      </p:sp>
    </p:spTree>
    <p:extLst>
      <p:ext uri="{BB962C8B-B14F-4D97-AF65-F5344CB8AC3E}">
        <p14:creationId xmlns:p14="http://schemas.microsoft.com/office/powerpoint/2010/main" val="3884820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420976-433C-F04B-8AD5-2ACFDCC03932}"/>
              </a:ext>
            </a:extLst>
          </p:cNvPr>
          <p:cNvPicPr>
            <a:picLocks noChangeAspect="1"/>
          </p:cNvPicPr>
          <p:nvPr/>
        </p:nvPicPr>
        <p:blipFill rotWithShape="1">
          <a:blip r:embed="rId2"/>
          <a:srcRect l="11149" t="10555" r="9264" b="12491"/>
          <a:stretch/>
        </p:blipFill>
        <p:spPr>
          <a:xfrm>
            <a:off x="7644553" y="1386346"/>
            <a:ext cx="4311475" cy="4168878"/>
          </a:xfrm>
          <a:prstGeom prst="rect">
            <a:avLst/>
          </a:prstGeom>
        </p:spPr>
      </p:pic>
      <p:pic>
        <p:nvPicPr>
          <p:cNvPr id="9" name="Picture 8">
            <a:extLst>
              <a:ext uri="{FF2B5EF4-FFF2-40B4-BE49-F238E27FC236}">
                <a16:creationId xmlns:a16="http://schemas.microsoft.com/office/drawing/2014/main" id="{C795BD1C-343A-2244-B27F-828A6D0766CF}"/>
              </a:ext>
            </a:extLst>
          </p:cNvPr>
          <p:cNvPicPr>
            <a:picLocks noChangeAspect="1"/>
          </p:cNvPicPr>
          <p:nvPr/>
        </p:nvPicPr>
        <p:blipFill rotWithShape="1">
          <a:blip r:embed="rId3"/>
          <a:srcRect l="95059"/>
          <a:stretch/>
        </p:blipFill>
        <p:spPr>
          <a:xfrm>
            <a:off x="-76997" y="-89807"/>
            <a:ext cx="617767" cy="7037614"/>
          </a:xfrm>
          <a:prstGeom prst="rect">
            <a:avLst/>
          </a:prstGeom>
        </p:spPr>
      </p:pic>
      <p:sp>
        <p:nvSpPr>
          <p:cNvPr id="2" name="Rectangle 1">
            <a:extLst>
              <a:ext uri="{FF2B5EF4-FFF2-40B4-BE49-F238E27FC236}">
                <a16:creationId xmlns:a16="http://schemas.microsoft.com/office/drawing/2014/main" id="{07741E8A-56FB-BD45-9EF2-4A7FE02D4D9A}"/>
              </a:ext>
            </a:extLst>
          </p:cNvPr>
          <p:cNvSpPr/>
          <p:nvPr/>
        </p:nvSpPr>
        <p:spPr>
          <a:xfrm>
            <a:off x="825909" y="1193238"/>
            <a:ext cx="6361470" cy="4555093"/>
          </a:xfrm>
          <a:prstGeom prst="rect">
            <a:avLst/>
          </a:prstGeom>
        </p:spPr>
        <p:txBody>
          <a:bodyPr wrap="square">
            <a:spAutoFit/>
          </a:bodyPr>
          <a:lstStyle/>
          <a:p>
            <a:r>
              <a:rPr lang="en-US" sz="2000" b="1" dirty="0">
                <a:solidFill>
                  <a:srgbClr val="3D80ED"/>
                </a:solidFill>
                <a:latin typeface="Poppins" panose="00000800000000000000" pitchFamily="2" charset="0"/>
                <a:cs typeface="Poppins" panose="00000800000000000000" pitchFamily="2" charset="0"/>
              </a:rPr>
              <a:t>BENEFITS OF PROPOSED SYSTEM</a:t>
            </a:r>
          </a:p>
          <a:p>
            <a:endParaRPr lang="en-US" sz="1500" dirty="0">
              <a:solidFill>
                <a:srgbClr val="37AADE"/>
              </a:solidFill>
              <a:latin typeface="Poppins Light" pitchFamily="2" charset="77"/>
              <a:cs typeface="Poppins Light" pitchFamily="2" charset="77"/>
            </a:endParaRPr>
          </a:p>
          <a:p>
            <a:pPr marL="285750" indent="-285750" algn="just">
              <a:buFont typeface="Arial" panose="020B0604020202020204" pitchFamily="34" charset="0"/>
              <a:buChar char="•"/>
            </a:pPr>
            <a:r>
              <a:rPr lang="en-US" sz="1500" dirty="0">
                <a:latin typeface="Poppins Light" pitchFamily="2" charset="77"/>
                <a:cs typeface="Poppins Light" pitchFamily="2" charset="77"/>
              </a:rPr>
              <a:t>Is more streamlined and less hectic than any of the portal currently available.</a:t>
            </a:r>
          </a:p>
          <a:p>
            <a:pPr marL="285750" indent="-285750" algn="just">
              <a:buFont typeface="Arial" panose="020B0604020202020204" pitchFamily="34" charset="0"/>
              <a:buChar char="•"/>
            </a:pPr>
            <a:endParaRPr lang="en-US" sz="1500" dirty="0">
              <a:latin typeface="Poppins Light" pitchFamily="2" charset="77"/>
              <a:cs typeface="Poppins Light" pitchFamily="2" charset="77"/>
            </a:endParaRPr>
          </a:p>
          <a:p>
            <a:pPr marL="285750" indent="-285750" algn="just">
              <a:buFont typeface="Arial" panose="020B0604020202020204" pitchFamily="34" charset="0"/>
              <a:buChar char="•"/>
            </a:pPr>
            <a:r>
              <a:rPr lang="en-US" sz="1500" dirty="0">
                <a:latin typeface="Poppins Light" pitchFamily="2" charset="77"/>
                <a:cs typeface="Poppins Light" pitchFamily="2" charset="77"/>
              </a:rPr>
              <a:t>More secured as it has an SSL certificate and an identity verification procedure in place</a:t>
            </a:r>
          </a:p>
          <a:p>
            <a:pPr marL="285750" indent="-285750" algn="just">
              <a:buFont typeface="Arial" panose="020B0604020202020204" pitchFamily="34" charset="0"/>
              <a:buChar char="•"/>
            </a:pPr>
            <a:endParaRPr lang="en-US" sz="1500" dirty="0">
              <a:latin typeface="Poppins Light" pitchFamily="2" charset="77"/>
              <a:cs typeface="Poppins Light" pitchFamily="2" charset="77"/>
            </a:endParaRPr>
          </a:p>
          <a:p>
            <a:pPr marL="285750" indent="-285750" algn="just">
              <a:buFont typeface="Arial" panose="020B0604020202020204" pitchFamily="34" charset="0"/>
              <a:buChar char="•"/>
            </a:pPr>
            <a:r>
              <a:rPr lang="en-US" sz="1500" dirty="0">
                <a:latin typeface="Poppins Light" pitchFamily="2" charset="77"/>
                <a:cs typeface="Poppins Light" pitchFamily="2" charset="77"/>
              </a:rPr>
              <a:t>Modes to allow applicant support and resolve conflicts are provided.</a:t>
            </a:r>
          </a:p>
          <a:p>
            <a:pPr marL="285750" indent="-285750" algn="just">
              <a:buFont typeface="Arial" panose="020B0604020202020204" pitchFamily="34" charset="0"/>
              <a:buChar char="•"/>
            </a:pPr>
            <a:endParaRPr lang="en-US" sz="1500" dirty="0">
              <a:latin typeface="Poppins Light" pitchFamily="2" charset="77"/>
              <a:cs typeface="Poppins Light" pitchFamily="2" charset="77"/>
            </a:endParaRPr>
          </a:p>
          <a:p>
            <a:pPr marL="285750" indent="-285750" algn="just">
              <a:buFont typeface="Arial" panose="020B0604020202020204" pitchFamily="34" charset="0"/>
              <a:buChar char="•"/>
            </a:pPr>
            <a:r>
              <a:rPr lang="en-US" sz="1500" dirty="0">
                <a:latin typeface="Poppins Light" pitchFamily="2" charset="77"/>
                <a:cs typeface="Poppins Light" pitchFamily="2" charset="77"/>
              </a:rPr>
              <a:t>Multiple signatures from different authorities can be achieved.</a:t>
            </a:r>
          </a:p>
          <a:p>
            <a:pPr marL="285750" indent="-285750" algn="just">
              <a:buFont typeface="Arial" panose="020B0604020202020204" pitchFamily="34" charset="0"/>
              <a:buChar char="•"/>
            </a:pPr>
            <a:endParaRPr lang="en-US" sz="1500" dirty="0">
              <a:latin typeface="Poppins Light" pitchFamily="2" charset="77"/>
              <a:cs typeface="Poppins Light" pitchFamily="2" charset="77"/>
            </a:endParaRPr>
          </a:p>
          <a:p>
            <a:pPr marL="285750" indent="-285750" algn="just">
              <a:buFont typeface="Arial" panose="020B0604020202020204" pitchFamily="34" charset="0"/>
              <a:buChar char="•"/>
            </a:pPr>
            <a:r>
              <a:rPr lang="en-US" sz="1500" dirty="0">
                <a:latin typeface="Poppins Light" pitchFamily="2" charset="77"/>
                <a:cs typeface="Poppins Light" pitchFamily="2" charset="77"/>
              </a:rPr>
              <a:t>Accessible to all Authorities and Applicants approved by the institution/organization.</a:t>
            </a:r>
          </a:p>
          <a:p>
            <a:pPr marL="285750" indent="-285750" algn="just">
              <a:buFont typeface="Arial" panose="020B0604020202020204" pitchFamily="34" charset="0"/>
              <a:buChar char="•"/>
            </a:pPr>
            <a:endParaRPr lang="en-US" sz="1500" dirty="0">
              <a:latin typeface="Poppins Light" pitchFamily="2" charset="77"/>
              <a:cs typeface="Poppins Light" pitchFamily="2" charset="77"/>
            </a:endParaRPr>
          </a:p>
          <a:p>
            <a:pPr marL="285750" indent="-285750" algn="just">
              <a:buFont typeface="Arial" panose="020B0604020202020204" pitchFamily="34" charset="0"/>
              <a:buChar char="•"/>
            </a:pPr>
            <a:r>
              <a:rPr lang="en-US" sz="1500" dirty="0">
                <a:latin typeface="Poppins Light" pitchFamily="2" charset="77"/>
                <a:cs typeface="Poppins Light" pitchFamily="2" charset="77"/>
              </a:rPr>
              <a:t>The proposed system is not prone to any illegal activities such as document fabrication as identity verification is done at both applicant side as well as the authority side.</a:t>
            </a:r>
          </a:p>
        </p:txBody>
      </p:sp>
    </p:spTree>
    <p:extLst>
      <p:ext uri="{BB962C8B-B14F-4D97-AF65-F5344CB8AC3E}">
        <p14:creationId xmlns:p14="http://schemas.microsoft.com/office/powerpoint/2010/main" val="12430227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420976-433C-F04B-8AD5-2ACFDCC03932}"/>
              </a:ext>
            </a:extLst>
          </p:cNvPr>
          <p:cNvPicPr>
            <a:picLocks noChangeAspect="1"/>
          </p:cNvPicPr>
          <p:nvPr/>
        </p:nvPicPr>
        <p:blipFill rotWithShape="1">
          <a:blip r:embed="rId2"/>
          <a:srcRect l="11149" t="10555" r="9264" b="12491"/>
          <a:stretch/>
        </p:blipFill>
        <p:spPr>
          <a:xfrm>
            <a:off x="7644553" y="1386346"/>
            <a:ext cx="4311475" cy="4168878"/>
          </a:xfrm>
          <a:prstGeom prst="rect">
            <a:avLst/>
          </a:prstGeom>
        </p:spPr>
      </p:pic>
      <p:pic>
        <p:nvPicPr>
          <p:cNvPr id="9" name="Picture 8">
            <a:extLst>
              <a:ext uri="{FF2B5EF4-FFF2-40B4-BE49-F238E27FC236}">
                <a16:creationId xmlns:a16="http://schemas.microsoft.com/office/drawing/2014/main" id="{C795BD1C-343A-2244-B27F-828A6D0766CF}"/>
              </a:ext>
            </a:extLst>
          </p:cNvPr>
          <p:cNvPicPr>
            <a:picLocks noChangeAspect="1"/>
          </p:cNvPicPr>
          <p:nvPr/>
        </p:nvPicPr>
        <p:blipFill rotWithShape="1">
          <a:blip r:embed="rId3"/>
          <a:srcRect l="95059"/>
          <a:stretch/>
        </p:blipFill>
        <p:spPr>
          <a:xfrm>
            <a:off x="-76997" y="-89807"/>
            <a:ext cx="617767" cy="7037614"/>
          </a:xfrm>
          <a:prstGeom prst="rect">
            <a:avLst/>
          </a:prstGeom>
        </p:spPr>
      </p:pic>
      <p:sp>
        <p:nvSpPr>
          <p:cNvPr id="4" name="TextBox 3">
            <a:extLst>
              <a:ext uri="{FF2B5EF4-FFF2-40B4-BE49-F238E27FC236}">
                <a16:creationId xmlns:a16="http://schemas.microsoft.com/office/drawing/2014/main" id="{1B27C76A-5A1A-7144-A48D-4305D4620B0F}"/>
              </a:ext>
            </a:extLst>
          </p:cNvPr>
          <p:cNvSpPr txBox="1"/>
          <p:nvPr/>
        </p:nvSpPr>
        <p:spPr>
          <a:xfrm>
            <a:off x="697903" y="702611"/>
            <a:ext cx="8603280" cy="1323439"/>
          </a:xfrm>
          <a:prstGeom prst="rect">
            <a:avLst/>
          </a:prstGeom>
          <a:noFill/>
        </p:spPr>
        <p:txBody>
          <a:bodyPr wrap="square" rtlCol="0">
            <a:spAutoFit/>
          </a:bodyPr>
          <a:lstStyle/>
          <a:p>
            <a:r>
              <a:rPr lang="en-US" sz="2000" b="1" dirty="0">
                <a:solidFill>
                  <a:srgbClr val="3D80ED"/>
                </a:solidFill>
                <a:latin typeface="Poppins" pitchFamily="2" charset="77"/>
                <a:cs typeface="Poppins" pitchFamily="2" charset="77"/>
              </a:rPr>
              <a:t>TRADE-OFFs PRESENT SYSTEM VS PROPOSED SYSTEM</a:t>
            </a:r>
          </a:p>
          <a:p>
            <a:endParaRPr lang="en-US" sz="2000" b="1" dirty="0">
              <a:solidFill>
                <a:srgbClr val="3D80ED"/>
              </a:solidFill>
              <a:latin typeface="Poppins" pitchFamily="2" charset="77"/>
              <a:cs typeface="Poppins" pitchFamily="2" charset="77"/>
            </a:endParaRPr>
          </a:p>
          <a:p>
            <a:endParaRPr lang="en-US" sz="2000" b="1" dirty="0">
              <a:solidFill>
                <a:srgbClr val="3D80ED"/>
              </a:solidFill>
              <a:latin typeface="Poppins" pitchFamily="2" charset="77"/>
              <a:cs typeface="Poppins" pitchFamily="2" charset="77"/>
            </a:endParaRPr>
          </a:p>
          <a:p>
            <a:pPr marL="285750" indent="-285750">
              <a:buFont typeface="Arial" panose="020B0604020202020204" pitchFamily="34" charset="0"/>
              <a:buChar char="•"/>
            </a:pPr>
            <a:endParaRPr lang="en-US" sz="2000" b="1" dirty="0">
              <a:solidFill>
                <a:srgbClr val="3D80ED"/>
              </a:solidFill>
              <a:latin typeface="Poppins" pitchFamily="2" charset="77"/>
              <a:cs typeface="Poppins" pitchFamily="2" charset="77"/>
            </a:endParaRPr>
          </a:p>
        </p:txBody>
      </p:sp>
      <p:sp>
        <p:nvSpPr>
          <p:cNvPr id="5" name="TextBox 4">
            <a:extLst>
              <a:ext uri="{FF2B5EF4-FFF2-40B4-BE49-F238E27FC236}">
                <a16:creationId xmlns:a16="http://schemas.microsoft.com/office/drawing/2014/main" id="{3DED9A6E-B650-484F-AF31-026584749349}"/>
              </a:ext>
            </a:extLst>
          </p:cNvPr>
          <p:cNvSpPr txBox="1"/>
          <p:nvPr/>
        </p:nvSpPr>
        <p:spPr>
          <a:xfrm>
            <a:off x="697902" y="1516077"/>
            <a:ext cx="3323492" cy="4154984"/>
          </a:xfrm>
          <a:prstGeom prst="rect">
            <a:avLst/>
          </a:prstGeom>
        </p:spPr>
        <p:txBody>
          <a:bodyPr wrap="square" rtlCol="0">
            <a:spAutoFit/>
          </a:bodyPr>
          <a:lstStyle/>
          <a:p>
            <a:r>
              <a:rPr lang="en-US" sz="1800" b="1" dirty="0">
                <a:solidFill>
                  <a:srgbClr val="3D80ED"/>
                </a:solidFill>
                <a:latin typeface="Poppins" panose="00000800000000000000" pitchFamily="2" charset="0"/>
                <a:cs typeface="Poppins" panose="00000800000000000000" pitchFamily="2" charset="0"/>
              </a:rPr>
              <a:t>PRESENT SYSTEM</a:t>
            </a:r>
          </a:p>
          <a:p>
            <a:endParaRPr lang="en-US" b="1" dirty="0">
              <a:solidFill>
                <a:srgbClr val="37AADE"/>
              </a:solidFill>
              <a:latin typeface="Poppins" panose="00000800000000000000" pitchFamily="2" charset="0"/>
              <a:cs typeface="Poppins" panose="00000800000000000000" pitchFamily="2" charset="0"/>
            </a:endParaRPr>
          </a:p>
          <a:p>
            <a:pPr marL="342900" indent="-342900">
              <a:buAutoNum type="arabicPeriod"/>
            </a:pPr>
            <a:r>
              <a:rPr lang="en-US" sz="1500" dirty="0">
                <a:latin typeface="Poppins Light" panose="00000400000000000000" pitchFamily="2" charset="0"/>
                <a:cs typeface="Poppins Light" panose="00000400000000000000" pitchFamily="2" charset="0"/>
              </a:rPr>
              <a:t>More complex </a:t>
            </a:r>
          </a:p>
          <a:p>
            <a:pPr marL="342900" indent="-342900">
              <a:buAutoNum type="arabicPeriod"/>
            </a:pPr>
            <a:endParaRPr lang="en-US" sz="1500" dirty="0">
              <a:latin typeface="Poppins Light" panose="00000400000000000000" pitchFamily="2" charset="0"/>
              <a:cs typeface="Poppins Light" panose="00000400000000000000" pitchFamily="2" charset="0"/>
            </a:endParaRPr>
          </a:p>
          <a:p>
            <a:pPr marL="342900" indent="-342900">
              <a:buAutoNum type="arabicPeriod"/>
            </a:pPr>
            <a:r>
              <a:rPr lang="en-US" sz="1500" dirty="0">
                <a:latin typeface="Poppins Light" panose="00000400000000000000" pitchFamily="2" charset="0"/>
                <a:cs typeface="Poppins Light" panose="00000400000000000000" pitchFamily="2" charset="0"/>
              </a:rPr>
              <a:t>Needs more memory space</a:t>
            </a:r>
          </a:p>
          <a:p>
            <a:pPr marL="342900" indent="-342900">
              <a:buAutoNum type="arabicPeriod"/>
            </a:pPr>
            <a:endParaRPr lang="en-US" sz="1500" dirty="0">
              <a:latin typeface="Poppins Light" panose="00000400000000000000" pitchFamily="2" charset="0"/>
              <a:cs typeface="Poppins Light" panose="00000400000000000000" pitchFamily="2" charset="0"/>
            </a:endParaRPr>
          </a:p>
          <a:p>
            <a:pPr marL="342900" indent="-342900">
              <a:buAutoNum type="arabicPeriod"/>
            </a:pPr>
            <a:r>
              <a:rPr lang="en-US" sz="1500" dirty="0">
                <a:latin typeface="Poppins Light" panose="00000400000000000000" pitchFamily="2" charset="0"/>
                <a:cs typeface="Poppins Light" panose="00000400000000000000" pitchFamily="2" charset="0"/>
              </a:rPr>
              <a:t>Easy to temper with</a:t>
            </a:r>
          </a:p>
          <a:p>
            <a:pPr marL="342900" indent="-342900">
              <a:buAutoNum type="arabicPeriod"/>
            </a:pPr>
            <a:endParaRPr lang="en-US" sz="1500" dirty="0">
              <a:latin typeface="Poppins Light" panose="00000400000000000000" pitchFamily="2" charset="0"/>
              <a:cs typeface="Poppins Light" panose="00000400000000000000" pitchFamily="2" charset="0"/>
            </a:endParaRPr>
          </a:p>
          <a:p>
            <a:pPr marL="342900" indent="-342900">
              <a:buAutoNum type="arabicPeriod"/>
            </a:pPr>
            <a:r>
              <a:rPr lang="en-US" sz="1500" dirty="0">
                <a:latin typeface="Poppins Light" panose="00000400000000000000" pitchFamily="2" charset="0"/>
                <a:cs typeface="Poppins Light" panose="00000400000000000000" pitchFamily="2" charset="0"/>
              </a:rPr>
              <a:t>Slow </a:t>
            </a:r>
          </a:p>
          <a:p>
            <a:pPr marL="342900" indent="-342900">
              <a:buAutoNum type="arabicPeriod"/>
            </a:pPr>
            <a:endParaRPr lang="en-US" sz="1500" dirty="0">
              <a:latin typeface="Poppins Light" panose="00000400000000000000" pitchFamily="2" charset="0"/>
              <a:cs typeface="Poppins Light" panose="00000400000000000000" pitchFamily="2" charset="0"/>
            </a:endParaRPr>
          </a:p>
          <a:p>
            <a:pPr marL="342900" indent="-342900">
              <a:buAutoNum type="arabicPeriod"/>
            </a:pPr>
            <a:r>
              <a:rPr lang="en-US" sz="1500" dirty="0">
                <a:latin typeface="Poppins Light" panose="00000400000000000000" pitchFamily="2" charset="0"/>
                <a:cs typeface="Poppins Light" panose="00000400000000000000" pitchFamily="2" charset="0"/>
              </a:rPr>
              <a:t>No conflict resolution available</a:t>
            </a:r>
          </a:p>
          <a:p>
            <a:pPr marL="342900" indent="-342900">
              <a:buAutoNum type="arabicPeriod"/>
            </a:pPr>
            <a:endParaRPr lang="en-US" sz="1500" dirty="0">
              <a:latin typeface="Poppins Light" panose="00000400000000000000" pitchFamily="2" charset="0"/>
              <a:cs typeface="Poppins Light" panose="00000400000000000000" pitchFamily="2" charset="0"/>
            </a:endParaRPr>
          </a:p>
          <a:p>
            <a:pPr marL="342900" indent="-342900">
              <a:buAutoNum type="arabicPeriod"/>
            </a:pPr>
            <a:r>
              <a:rPr lang="en-US" sz="1500" dirty="0">
                <a:latin typeface="Poppins Light" panose="00000400000000000000" pitchFamily="2" charset="0"/>
                <a:cs typeface="Poppins Light" panose="00000400000000000000" pitchFamily="2" charset="0"/>
              </a:rPr>
              <a:t>No site security</a:t>
            </a:r>
          </a:p>
          <a:p>
            <a:pPr marL="342900" indent="-342900">
              <a:buAutoNum type="arabicPeriod"/>
            </a:pPr>
            <a:endParaRPr lang="en-US" sz="1500" dirty="0">
              <a:latin typeface="Poppins Light" panose="00000400000000000000" pitchFamily="2" charset="0"/>
              <a:cs typeface="Poppins Light" panose="00000400000000000000" pitchFamily="2" charset="0"/>
            </a:endParaRPr>
          </a:p>
          <a:p>
            <a:pPr marL="342900" indent="-342900">
              <a:buAutoNum type="arabicPeriod"/>
            </a:pPr>
            <a:r>
              <a:rPr lang="en-US" sz="1500" dirty="0">
                <a:latin typeface="Poppins Light" panose="00000400000000000000" pitchFamily="2" charset="0"/>
                <a:cs typeface="Poppins Light" panose="00000400000000000000" pitchFamily="2" charset="0"/>
              </a:rPr>
              <a:t>Support for only e certificates</a:t>
            </a:r>
          </a:p>
          <a:p>
            <a:endParaRPr lang="en-IN" dirty="0"/>
          </a:p>
        </p:txBody>
      </p:sp>
      <p:sp>
        <p:nvSpPr>
          <p:cNvPr id="6" name="TextBox 5">
            <a:extLst>
              <a:ext uri="{FF2B5EF4-FFF2-40B4-BE49-F238E27FC236}">
                <a16:creationId xmlns:a16="http://schemas.microsoft.com/office/drawing/2014/main" id="{C67AD74C-3D2C-C94C-ADF1-4EF2E992B757}"/>
              </a:ext>
            </a:extLst>
          </p:cNvPr>
          <p:cNvSpPr txBox="1"/>
          <p:nvPr/>
        </p:nvSpPr>
        <p:spPr>
          <a:xfrm>
            <a:off x="4301453" y="1516077"/>
            <a:ext cx="3343100" cy="4862870"/>
          </a:xfrm>
          <a:prstGeom prst="rect">
            <a:avLst/>
          </a:prstGeom>
          <a:noFill/>
        </p:spPr>
        <p:txBody>
          <a:bodyPr wrap="square" rtlCol="0">
            <a:spAutoFit/>
          </a:bodyPr>
          <a:lstStyle/>
          <a:p>
            <a:r>
              <a:rPr lang="en-US" sz="1800" b="1" dirty="0">
                <a:solidFill>
                  <a:srgbClr val="3D80ED"/>
                </a:solidFill>
                <a:latin typeface="Poppins" panose="00000800000000000000" pitchFamily="2" charset="0"/>
                <a:cs typeface="Poppins" panose="00000800000000000000" pitchFamily="2" charset="0"/>
              </a:rPr>
              <a:t>PROPOSED SYSTEM</a:t>
            </a:r>
          </a:p>
          <a:p>
            <a:endParaRPr lang="en-US" sz="1500" b="1" dirty="0">
              <a:solidFill>
                <a:srgbClr val="37AADE"/>
              </a:solidFill>
              <a:latin typeface="Poppins" panose="00000800000000000000" pitchFamily="2" charset="0"/>
              <a:cs typeface="Poppins" panose="00000800000000000000" pitchFamily="2" charset="0"/>
            </a:endParaRPr>
          </a:p>
          <a:p>
            <a:pPr marL="342900" indent="-342900">
              <a:buAutoNum type="arabicPeriod"/>
            </a:pPr>
            <a:r>
              <a:rPr lang="en-US" sz="1500" dirty="0">
                <a:latin typeface="Poppins Light" panose="00000400000000000000" pitchFamily="2" charset="0"/>
                <a:cs typeface="Poppins Light" panose="00000400000000000000" pitchFamily="2" charset="0"/>
              </a:rPr>
              <a:t>Less complex</a:t>
            </a:r>
          </a:p>
          <a:p>
            <a:pPr marL="342900" indent="-342900">
              <a:buAutoNum type="arabicPeriod"/>
            </a:pPr>
            <a:endParaRPr lang="en-US" sz="1500" dirty="0">
              <a:latin typeface="Poppins Light" panose="00000400000000000000" pitchFamily="2" charset="0"/>
              <a:cs typeface="Poppins Light" panose="00000400000000000000" pitchFamily="2" charset="0"/>
            </a:endParaRPr>
          </a:p>
          <a:p>
            <a:pPr marL="342900" indent="-342900">
              <a:buAutoNum type="arabicPeriod"/>
            </a:pPr>
            <a:r>
              <a:rPr lang="en-US" sz="1500" dirty="0">
                <a:latin typeface="Poppins Light" panose="00000400000000000000" pitchFamily="2" charset="0"/>
                <a:cs typeface="Poppins Light" panose="00000400000000000000" pitchFamily="2" charset="0"/>
              </a:rPr>
              <a:t>Needs less memory space</a:t>
            </a:r>
          </a:p>
          <a:p>
            <a:pPr marL="342900" indent="-342900">
              <a:buAutoNum type="arabicPeriod"/>
            </a:pPr>
            <a:endParaRPr lang="en-US" sz="1500" dirty="0">
              <a:latin typeface="Poppins Light" panose="00000400000000000000" pitchFamily="2" charset="0"/>
              <a:cs typeface="Poppins Light" panose="00000400000000000000" pitchFamily="2" charset="0"/>
            </a:endParaRPr>
          </a:p>
          <a:p>
            <a:pPr marL="342900" indent="-342900">
              <a:buAutoNum type="arabicPeriod"/>
            </a:pPr>
            <a:r>
              <a:rPr lang="en-US" sz="1500" dirty="0">
                <a:latin typeface="Poppins Light" panose="00000400000000000000" pitchFamily="2" charset="0"/>
                <a:cs typeface="Poppins Light" panose="00000400000000000000" pitchFamily="2" charset="0"/>
              </a:rPr>
              <a:t>Hard to temper with</a:t>
            </a:r>
          </a:p>
          <a:p>
            <a:pPr marL="342900" indent="-342900">
              <a:buAutoNum type="arabicPeriod"/>
            </a:pPr>
            <a:endParaRPr lang="en-US" sz="1500" dirty="0">
              <a:latin typeface="Poppins Light" panose="00000400000000000000" pitchFamily="2" charset="0"/>
              <a:cs typeface="Poppins Light" panose="00000400000000000000" pitchFamily="2" charset="0"/>
            </a:endParaRPr>
          </a:p>
          <a:p>
            <a:pPr marL="342900" indent="-342900">
              <a:buAutoNum type="arabicPeriod"/>
            </a:pPr>
            <a:r>
              <a:rPr lang="en-US" sz="1500" dirty="0">
                <a:latin typeface="Poppins Light" panose="00000400000000000000" pitchFamily="2" charset="0"/>
                <a:cs typeface="Poppins Light" panose="00000400000000000000" pitchFamily="2" charset="0"/>
              </a:rPr>
              <a:t>Faster</a:t>
            </a:r>
          </a:p>
          <a:p>
            <a:pPr marL="342900" indent="-342900">
              <a:buAutoNum type="arabicPeriod"/>
            </a:pPr>
            <a:endParaRPr lang="en-US" sz="1500" dirty="0">
              <a:latin typeface="Poppins Light" panose="00000400000000000000" pitchFamily="2" charset="0"/>
              <a:cs typeface="Poppins Light" panose="00000400000000000000" pitchFamily="2" charset="0"/>
            </a:endParaRPr>
          </a:p>
          <a:p>
            <a:pPr marL="342900" indent="-342900">
              <a:buAutoNum type="arabicPeriod"/>
            </a:pPr>
            <a:r>
              <a:rPr lang="en-US" sz="1500" dirty="0">
                <a:latin typeface="Poppins Light" panose="00000400000000000000" pitchFamily="2" charset="0"/>
                <a:cs typeface="Poppins Light" panose="00000400000000000000" pitchFamily="2" charset="0"/>
              </a:rPr>
              <a:t>Conflict resolution available</a:t>
            </a:r>
          </a:p>
          <a:p>
            <a:pPr marL="342900" indent="-342900">
              <a:buAutoNum type="arabicPeriod"/>
            </a:pPr>
            <a:endParaRPr lang="en-US" sz="1500" dirty="0">
              <a:latin typeface="Poppins Light" panose="00000400000000000000" pitchFamily="2" charset="0"/>
              <a:cs typeface="Poppins Light" panose="00000400000000000000" pitchFamily="2" charset="0"/>
            </a:endParaRPr>
          </a:p>
          <a:p>
            <a:pPr marL="342900" indent="-342900">
              <a:buAutoNum type="arabicPeriod"/>
            </a:pPr>
            <a:r>
              <a:rPr lang="en-US" sz="1500" dirty="0">
                <a:latin typeface="Poppins Light" panose="00000400000000000000" pitchFamily="2" charset="0"/>
                <a:cs typeface="Poppins Light" panose="00000400000000000000" pitchFamily="2" charset="0"/>
              </a:rPr>
              <a:t>site security is given using </a:t>
            </a:r>
            <a:r>
              <a:rPr lang="en-US" sz="1500">
                <a:latin typeface="Poppins Light" panose="00000400000000000000" pitchFamily="2" charset="0"/>
                <a:cs typeface="Poppins Light" panose="00000400000000000000" pitchFamily="2" charset="0"/>
              </a:rPr>
              <a:t>openSSL</a:t>
            </a:r>
            <a:endParaRPr lang="en-US" sz="1500" dirty="0">
              <a:latin typeface="Poppins Light" panose="00000400000000000000" pitchFamily="2" charset="0"/>
              <a:cs typeface="Poppins Light" panose="00000400000000000000" pitchFamily="2" charset="0"/>
            </a:endParaRPr>
          </a:p>
          <a:p>
            <a:pPr marL="342900" indent="-342900">
              <a:buAutoNum type="arabicPeriod"/>
            </a:pPr>
            <a:endParaRPr lang="en-US" sz="1500" dirty="0">
              <a:latin typeface="Poppins Light" panose="00000400000000000000" pitchFamily="2" charset="0"/>
              <a:cs typeface="Poppins Light" panose="00000400000000000000" pitchFamily="2" charset="0"/>
            </a:endParaRPr>
          </a:p>
          <a:p>
            <a:pPr marL="342900" indent="-342900">
              <a:buAutoNum type="arabicPeriod"/>
            </a:pPr>
            <a:r>
              <a:rPr lang="en-US" sz="1500" dirty="0">
                <a:latin typeface="Poppins Light" panose="00000400000000000000" pitchFamily="2" charset="0"/>
                <a:cs typeface="Poppins Light" panose="00000400000000000000" pitchFamily="2" charset="0"/>
              </a:rPr>
              <a:t>Support for all types of documentation</a:t>
            </a:r>
          </a:p>
          <a:p>
            <a:pPr marL="342900" indent="-342900">
              <a:buAutoNum type="arabicPeriod"/>
            </a:pPr>
            <a:endParaRPr lang="en-US" sz="1600" dirty="0">
              <a:latin typeface="Poppins Light" panose="00000400000000000000" pitchFamily="2" charset="0"/>
              <a:cs typeface="Poppins Light" panose="00000400000000000000" pitchFamily="2" charset="0"/>
            </a:endParaRPr>
          </a:p>
          <a:p>
            <a:endParaRPr lang="en-US" sz="1800" dirty="0">
              <a:latin typeface="Poppins Light" panose="00000400000000000000" pitchFamily="2" charset="0"/>
              <a:cs typeface="Poppins Light" panose="00000400000000000000" pitchFamily="2" charset="0"/>
            </a:endParaRPr>
          </a:p>
          <a:p>
            <a:endParaRPr lang="en-IN" dirty="0"/>
          </a:p>
        </p:txBody>
      </p:sp>
    </p:spTree>
    <p:extLst>
      <p:ext uri="{BB962C8B-B14F-4D97-AF65-F5344CB8AC3E}">
        <p14:creationId xmlns:p14="http://schemas.microsoft.com/office/powerpoint/2010/main" val="10715887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420976-433C-F04B-8AD5-2ACFDCC03932}"/>
              </a:ext>
            </a:extLst>
          </p:cNvPr>
          <p:cNvPicPr>
            <a:picLocks noChangeAspect="1"/>
          </p:cNvPicPr>
          <p:nvPr/>
        </p:nvPicPr>
        <p:blipFill rotWithShape="1">
          <a:blip r:embed="rId2"/>
          <a:srcRect l="11149" t="10555" r="9264" b="12491"/>
          <a:stretch/>
        </p:blipFill>
        <p:spPr>
          <a:xfrm>
            <a:off x="7644553" y="1386346"/>
            <a:ext cx="4311475" cy="4168878"/>
          </a:xfrm>
          <a:prstGeom prst="rect">
            <a:avLst/>
          </a:prstGeom>
        </p:spPr>
      </p:pic>
      <p:pic>
        <p:nvPicPr>
          <p:cNvPr id="9" name="Picture 8">
            <a:extLst>
              <a:ext uri="{FF2B5EF4-FFF2-40B4-BE49-F238E27FC236}">
                <a16:creationId xmlns:a16="http://schemas.microsoft.com/office/drawing/2014/main" id="{C795BD1C-343A-2244-B27F-828A6D0766CF}"/>
              </a:ext>
            </a:extLst>
          </p:cNvPr>
          <p:cNvPicPr>
            <a:picLocks noChangeAspect="1"/>
          </p:cNvPicPr>
          <p:nvPr/>
        </p:nvPicPr>
        <p:blipFill rotWithShape="1">
          <a:blip r:embed="rId3"/>
          <a:srcRect l="95059"/>
          <a:stretch/>
        </p:blipFill>
        <p:spPr>
          <a:xfrm>
            <a:off x="-76997" y="-89807"/>
            <a:ext cx="617767" cy="7037614"/>
          </a:xfrm>
          <a:prstGeom prst="rect">
            <a:avLst/>
          </a:prstGeom>
        </p:spPr>
      </p:pic>
      <p:sp>
        <p:nvSpPr>
          <p:cNvPr id="2" name="Rectangle 1">
            <a:extLst>
              <a:ext uri="{FF2B5EF4-FFF2-40B4-BE49-F238E27FC236}">
                <a16:creationId xmlns:a16="http://schemas.microsoft.com/office/drawing/2014/main" id="{FF832428-8F26-1641-A182-C2E9618A8DC5}"/>
              </a:ext>
            </a:extLst>
          </p:cNvPr>
          <p:cNvSpPr/>
          <p:nvPr/>
        </p:nvSpPr>
        <p:spPr>
          <a:xfrm>
            <a:off x="1044661" y="1634046"/>
            <a:ext cx="6096000" cy="2893100"/>
          </a:xfrm>
          <a:prstGeom prst="rect">
            <a:avLst/>
          </a:prstGeom>
        </p:spPr>
        <p:txBody>
          <a:bodyPr>
            <a:spAutoFit/>
          </a:bodyPr>
          <a:lstStyle/>
          <a:p>
            <a:r>
              <a:rPr lang="en-US" sz="2000" b="1" dirty="0">
                <a:solidFill>
                  <a:srgbClr val="3D80ED"/>
                </a:solidFill>
                <a:latin typeface="Poppins" panose="00000800000000000000" pitchFamily="2" charset="0"/>
                <a:cs typeface="Poppins" panose="00000800000000000000" pitchFamily="2" charset="0"/>
              </a:rPr>
              <a:t>REFERNCES:</a:t>
            </a:r>
          </a:p>
          <a:p>
            <a:endParaRPr lang="en-US" b="1" dirty="0">
              <a:solidFill>
                <a:srgbClr val="37AADE"/>
              </a:solidFill>
              <a:latin typeface="Poppins" panose="00000800000000000000" pitchFamily="2" charset="0"/>
              <a:cs typeface="Poppins" panose="00000800000000000000" pitchFamily="2" charset="0"/>
            </a:endParaRPr>
          </a:p>
          <a:p>
            <a:pPr marL="285750" indent="-285750">
              <a:buFont typeface="Arial" panose="020B0604020202020204" pitchFamily="34" charset="0"/>
              <a:buChar char="•"/>
            </a:pPr>
            <a:r>
              <a:rPr lang="en-US" dirty="0">
                <a:latin typeface="Poppins Light" panose="00000400000000000000" pitchFamily="2" charset="0"/>
                <a:cs typeface="Poppins Light" panose="00000400000000000000" pitchFamily="2" charset="0"/>
                <a:hlinkClick r:id="rId4"/>
              </a:rPr>
              <a:t>https://esanad.nic.in/</a:t>
            </a:r>
            <a:endParaRPr lang="en-US" dirty="0">
              <a:latin typeface="Poppins Light" panose="00000400000000000000" pitchFamily="2" charset="0"/>
              <a:cs typeface="Poppins Light" panose="00000400000000000000" pitchFamily="2" charset="0"/>
            </a:endParaRPr>
          </a:p>
          <a:p>
            <a:pPr marL="285750" indent="-285750">
              <a:buFont typeface="Arial" panose="020B0604020202020204" pitchFamily="34" charset="0"/>
              <a:buChar char="•"/>
            </a:pPr>
            <a:r>
              <a:rPr lang="en-US" dirty="0">
                <a:latin typeface="Poppins Light" panose="00000400000000000000" pitchFamily="2" charset="0"/>
                <a:cs typeface="Poppins Light" panose="00000400000000000000" pitchFamily="2" charset="0"/>
                <a:hlinkClick r:id="rId5"/>
              </a:rPr>
              <a:t>https://evarsity.srmist.edu.in/srmcrp/</a:t>
            </a:r>
            <a:endParaRPr lang="en-US" dirty="0">
              <a:latin typeface="Poppins Light" panose="00000400000000000000" pitchFamily="2" charset="0"/>
              <a:cs typeface="Poppins Light" panose="00000400000000000000" pitchFamily="2" charset="0"/>
            </a:endParaRPr>
          </a:p>
          <a:p>
            <a:pPr marL="285750" indent="-285750">
              <a:buFont typeface="Arial" panose="020B0604020202020204" pitchFamily="34" charset="0"/>
              <a:buChar char="•"/>
            </a:pPr>
            <a:r>
              <a:rPr lang="en-US" dirty="0">
                <a:latin typeface="Poppins Light" panose="00000400000000000000" pitchFamily="2" charset="0"/>
                <a:cs typeface="Poppins Light" panose="00000400000000000000" pitchFamily="2" charset="0"/>
                <a:hlinkClick r:id="rId6"/>
              </a:rPr>
              <a:t>authentication - How does Google Authenticator work? - Information Security Stack Exchange</a:t>
            </a:r>
            <a:endParaRPr lang="en-US" dirty="0">
              <a:latin typeface="Poppins Light" panose="00000400000000000000" pitchFamily="2" charset="0"/>
              <a:cs typeface="Poppins Light" panose="00000400000000000000" pitchFamily="2" charset="0"/>
            </a:endParaRPr>
          </a:p>
          <a:p>
            <a:pPr marL="285750" indent="-285750">
              <a:buFont typeface="Arial" panose="020B0604020202020204" pitchFamily="34" charset="0"/>
              <a:buChar char="•"/>
            </a:pPr>
            <a:r>
              <a:rPr lang="en-US" dirty="0">
                <a:latin typeface="Poppins Light" panose="00000400000000000000" pitchFamily="2" charset="0"/>
                <a:cs typeface="Poppins Light" panose="00000400000000000000" pitchFamily="2" charset="0"/>
                <a:hlinkClick r:id="rId7"/>
              </a:rPr>
              <a:t>http://qpleple.com/how-to-make-people-login-into-your-website-with-their-google-account/?fb_comment_id=fbc_10150173502428237_23388744_10150972953433237</a:t>
            </a:r>
            <a:endParaRPr lang="en-US" dirty="0">
              <a:latin typeface="Poppins Light" panose="00000400000000000000" pitchFamily="2" charset="0"/>
              <a:cs typeface="Poppins Light" panose="00000400000000000000" pitchFamily="2" charset="0"/>
            </a:endParaRPr>
          </a:p>
        </p:txBody>
      </p:sp>
    </p:spTree>
    <p:extLst>
      <p:ext uri="{BB962C8B-B14F-4D97-AF65-F5344CB8AC3E}">
        <p14:creationId xmlns:p14="http://schemas.microsoft.com/office/powerpoint/2010/main" val="1797301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420976-433C-F04B-8AD5-2ACFDCC03932}"/>
              </a:ext>
            </a:extLst>
          </p:cNvPr>
          <p:cNvPicPr>
            <a:picLocks noChangeAspect="1"/>
          </p:cNvPicPr>
          <p:nvPr/>
        </p:nvPicPr>
        <p:blipFill rotWithShape="1">
          <a:blip r:embed="rId2"/>
          <a:srcRect l="11149" t="10555" r="9264" b="12491"/>
          <a:stretch/>
        </p:blipFill>
        <p:spPr>
          <a:xfrm>
            <a:off x="7644553" y="1386346"/>
            <a:ext cx="4311475" cy="4168878"/>
          </a:xfrm>
          <a:prstGeom prst="rect">
            <a:avLst/>
          </a:prstGeom>
        </p:spPr>
      </p:pic>
      <p:pic>
        <p:nvPicPr>
          <p:cNvPr id="9" name="Picture 8">
            <a:extLst>
              <a:ext uri="{FF2B5EF4-FFF2-40B4-BE49-F238E27FC236}">
                <a16:creationId xmlns:a16="http://schemas.microsoft.com/office/drawing/2014/main" id="{C795BD1C-343A-2244-B27F-828A6D0766CF}"/>
              </a:ext>
            </a:extLst>
          </p:cNvPr>
          <p:cNvPicPr>
            <a:picLocks noChangeAspect="1"/>
          </p:cNvPicPr>
          <p:nvPr/>
        </p:nvPicPr>
        <p:blipFill rotWithShape="1">
          <a:blip r:embed="rId3"/>
          <a:srcRect l="95059"/>
          <a:stretch/>
        </p:blipFill>
        <p:spPr>
          <a:xfrm>
            <a:off x="-76997" y="-89807"/>
            <a:ext cx="617767" cy="7037614"/>
          </a:xfrm>
          <a:prstGeom prst="rect">
            <a:avLst/>
          </a:prstGeom>
        </p:spPr>
      </p:pic>
      <p:sp>
        <p:nvSpPr>
          <p:cNvPr id="10" name="Google Shape;75;p14">
            <a:extLst>
              <a:ext uri="{FF2B5EF4-FFF2-40B4-BE49-F238E27FC236}">
                <a16:creationId xmlns:a16="http://schemas.microsoft.com/office/drawing/2014/main" id="{692CA21D-ACDD-3E4B-A8A3-384CBFDEF691}"/>
              </a:ext>
            </a:extLst>
          </p:cNvPr>
          <p:cNvSpPr txBox="1">
            <a:spLocks/>
          </p:cNvSpPr>
          <p:nvPr/>
        </p:nvSpPr>
        <p:spPr>
          <a:xfrm>
            <a:off x="1008378" y="414222"/>
            <a:ext cx="7068300" cy="396300"/>
          </a:xfrm>
          <a:prstGeom prst="rect">
            <a:avLst/>
          </a:prstGeom>
        </p:spPr>
        <p:txBody>
          <a:bodyPr spcFirstLastPara="1" vert="horz" wrap="square" lIns="0" tIns="0" rIns="0" bIns="0"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pPr>
            <a:r>
              <a:rPr lang="en-IN" sz="2400" b="1" dirty="0">
                <a:solidFill>
                  <a:srgbClr val="3D80ED"/>
                </a:solidFill>
                <a:latin typeface="Poppins" pitchFamily="2" charset="77"/>
                <a:cs typeface="Poppins" pitchFamily="2" charset="77"/>
              </a:rPr>
              <a:t>Abstract</a:t>
            </a:r>
          </a:p>
        </p:txBody>
      </p:sp>
      <p:sp>
        <p:nvSpPr>
          <p:cNvPr id="11" name="Google Shape;76;p14">
            <a:extLst>
              <a:ext uri="{FF2B5EF4-FFF2-40B4-BE49-F238E27FC236}">
                <a16:creationId xmlns:a16="http://schemas.microsoft.com/office/drawing/2014/main" id="{89BB85F6-5290-1D4A-8E81-34F8C7498B29}"/>
              </a:ext>
            </a:extLst>
          </p:cNvPr>
          <p:cNvSpPr txBox="1">
            <a:spLocks/>
          </p:cNvSpPr>
          <p:nvPr/>
        </p:nvSpPr>
        <p:spPr>
          <a:xfrm>
            <a:off x="558511" y="1014934"/>
            <a:ext cx="7068300" cy="4285500"/>
          </a:xfrm>
          <a:prstGeom prst="rect">
            <a:avLst/>
          </a:prstGeom>
        </p:spPr>
        <p:txBody>
          <a:bodyPr spcFirstLastPara="1" vert="horz" wrap="square"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304800" algn="just">
              <a:spcBef>
                <a:spcPts val="600"/>
              </a:spcBef>
              <a:buClr>
                <a:srgbClr val="000000"/>
              </a:buClr>
              <a:buSzPts val="1200"/>
              <a:buFont typeface="Arial" panose="020B0604020202020204" pitchFamily="34" charset="0"/>
              <a:buChar char="•"/>
            </a:pPr>
            <a:r>
              <a:rPr lang="en-IN" sz="1500" dirty="0">
                <a:solidFill>
                  <a:srgbClr val="000000"/>
                </a:solidFill>
                <a:latin typeface="Poppins Light" pitchFamily="2" charset="77"/>
                <a:cs typeface="Poppins Light" pitchFamily="2" charset="77"/>
              </a:rPr>
              <a:t>Document Authentication is one of the most tedious as well as important job in today’s world. We need attested documents in each and every sphere of life.</a:t>
            </a:r>
          </a:p>
          <a:p>
            <a:pPr marL="457200" indent="-304800" algn="just">
              <a:spcBef>
                <a:spcPts val="0"/>
              </a:spcBef>
              <a:buClr>
                <a:srgbClr val="000000"/>
              </a:buClr>
              <a:buSzPts val="1200"/>
              <a:buFont typeface="Arial" panose="020B0604020202020204" pitchFamily="34" charset="0"/>
              <a:buChar char="•"/>
            </a:pPr>
            <a:endParaRPr lang="en-IN" sz="1500" dirty="0">
              <a:solidFill>
                <a:srgbClr val="000000"/>
              </a:solidFill>
              <a:latin typeface="Poppins Light" pitchFamily="2" charset="77"/>
              <a:cs typeface="Poppins Light" pitchFamily="2" charset="77"/>
            </a:endParaRPr>
          </a:p>
          <a:p>
            <a:pPr marL="457200" indent="-304800" algn="just">
              <a:spcBef>
                <a:spcPts val="0"/>
              </a:spcBef>
              <a:buClr>
                <a:srgbClr val="000000"/>
              </a:buClr>
              <a:buSzPts val="1200"/>
              <a:buFont typeface="Arial" panose="020B0604020202020204" pitchFamily="34" charset="0"/>
              <a:buChar char="•"/>
            </a:pPr>
            <a:r>
              <a:rPr lang="en-IN" sz="1500" dirty="0">
                <a:solidFill>
                  <a:srgbClr val="000000"/>
                </a:solidFill>
                <a:latin typeface="Poppins Light" pitchFamily="2" charset="77"/>
                <a:cs typeface="Poppins Light" pitchFamily="2" charset="77"/>
              </a:rPr>
              <a:t>We need attestation even in schools and colleges while submitting projects and research papers.</a:t>
            </a:r>
          </a:p>
          <a:p>
            <a:pPr marL="457200" indent="-304800" algn="just">
              <a:spcBef>
                <a:spcPts val="0"/>
              </a:spcBef>
              <a:buClr>
                <a:srgbClr val="000000"/>
              </a:buClr>
              <a:buSzPts val="1200"/>
              <a:buFont typeface="Arial" panose="020B0604020202020204" pitchFamily="34" charset="0"/>
              <a:buChar char="•"/>
            </a:pPr>
            <a:endParaRPr lang="en-IN" sz="1500" dirty="0">
              <a:solidFill>
                <a:srgbClr val="000000"/>
              </a:solidFill>
              <a:latin typeface="Poppins Light" pitchFamily="2" charset="77"/>
              <a:cs typeface="Poppins Light" pitchFamily="2" charset="77"/>
            </a:endParaRPr>
          </a:p>
          <a:p>
            <a:pPr marL="457200" indent="-304800" algn="just">
              <a:spcBef>
                <a:spcPts val="0"/>
              </a:spcBef>
              <a:buClr>
                <a:srgbClr val="000000"/>
              </a:buClr>
              <a:buSzPts val="1200"/>
              <a:buFont typeface="Arial" panose="020B0604020202020204" pitchFamily="34" charset="0"/>
              <a:buChar char="•"/>
            </a:pPr>
            <a:r>
              <a:rPr lang="en-IN" sz="1500" dirty="0">
                <a:solidFill>
                  <a:srgbClr val="000000"/>
                </a:solidFill>
                <a:latin typeface="Poppins Light" pitchFamily="2" charset="77"/>
                <a:cs typeface="Poppins Light" pitchFamily="2" charset="77"/>
              </a:rPr>
              <a:t>However with this epidemic and lockdown everything came to a standstill, every college, government office and other civic bodies were closed to common people.</a:t>
            </a:r>
          </a:p>
          <a:p>
            <a:pPr marL="457200" indent="-304800" algn="just">
              <a:spcBef>
                <a:spcPts val="0"/>
              </a:spcBef>
              <a:buClr>
                <a:srgbClr val="000000"/>
              </a:buClr>
              <a:buSzPts val="1200"/>
              <a:buFont typeface="Arial" panose="020B0604020202020204" pitchFamily="34" charset="0"/>
              <a:buChar char="•"/>
            </a:pPr>
            <a:endParaRPr lang="en-IN" sz="1500" dirty="0">
              <a:solidFill>
                <a:srgbClr val="000000"/>
              </a:solidFill>
              <a:latin typeface="Poppins Light" pitchFamily="2" charset="77"/>
              <a:cs typeface="Poppins Light" pitchFamily="2" charset="77"/>
            </a:endParaRPr>
          </a:p>
          <a:p>
            <a:pPr marL="457200" indent="-304800" algn="just">
              <a:spcBef>
                <a:spcPts val="0"/>
              </a:spcBef>
              <a:buClr>
                <a:srgbClr val="000000"/>
              </a:buClr>
              <a:buSzPts val="1200"/>
              <a:buFont typeface="Arial" panose="020B0604020202020204" pitchFamily="34" charset="0"/>
              <a:buChar char="•"/>
            </a:pPr>
            <a:r>
              <a:rPr lang="en-IN" sz="1500" dirty="0">
                <a:solidFill>
                  <a:srgbClr val="000000"/>
                </a:solidFill>
                <a:latin typeface="Poppins Light" pitchFamily="2" charset="77"/>
                <a:cs typeface="Poppins Light" pitchFamily="2" charset="77"/>
              </a:rPr>
              <a:t>Prior to this situation many institutions and official firms used a physical mode of providing attestation.</a:t>
            </a:r>
          </a:p>
          <a:p>
            <a:pPr marL="457200" indent="-304800" algn="just">
              <a:spcBef>
                <a:spcPts val="0"/>
              </a:spcBef>
              <a:buClr>
                <a:srgbClr val="000000"/>
              </a:buClr>
              <a:buSzPts val="1200"/>
              <a:buFont typeface="Arial" panose="020B0604020202020204" pitchFamily="34" charset="0"/>
              <a:buChar char="•"/>
            </a:pPr>
            <a:endParaRPr lang="en-IN" sz="1500" dirty="0">
              <a:solidFill>
                <a:srgbClr val="000000"/>
              </a:solidFill>
              <a:latin typeface="Poppins Light" pitchFamily="2" charset="77"/>
              <a:cs typeface="Poppins Light" pitchFamily="2" charset="77"/>
            </a:endParaRPr>
          </a:p>
          <a:p>
            <a:pPr marL="457200" indent="-304800" algn="just">
              <a:spcBef>
                <a:spcPts val="0"/>
              </a:spcBef>
              <a:buClr>
                <a:srgbClr val="000000"/>
              </a:buClr>
              <a:buSzPts val="1200"/>
              <a:buFont typeface="Arial" panose="020B0604020202020204" pitchFamily="34" charset="0"/>
              <a:buChar char="•"/>
            </a:pPr>
            <a:r>
              <a:rPr lang="en-IN" sz="1500" dirty="0">
                <a:solidFill>
                  <a:srgbClr val="000000"/>
                </a:solidFill>
                <a:latin typeface="Poppins Light" pitchFamily="2" charset="77"/>
                <a:cs typeface="Poppins Light" pitchFamily="2" charset="77"/>
              </a:rPr>
              <a:t>But with the lockdown and the fear of transmitting disease, many firms and institutions moved to online form of attestation, one which is more convenient in today’s fast moving world.</a:t>
            </a:r>
          </a:p>
          <a:p>
            <a:pPr marL="457200" indent="-304800" algn="just">
              <a:spcBef>
                <a:spcPts val="0"/>
              </a:spcBef>
              <a:buClr>
                <a:srgbClr val="000000"/>
              </a:buClr>
              <a:buSzPts val="1200"/>
              <a:buFont typeface="Arial" panose="020B0604020202020204" pitchFamily="34" charset="0"/>
              <a:buChar char="•"/>
            </a:pPr>
            <a:endParaRPr lang="en-IN" sz="1500" dirty="0">
              <a:solidFill>
                <a:srgbClr val="000000"/>
              </a:solidFill>
              <a:latin typeface="Poppins Light" pitchFamily="2" charset="77"/>
              <a:cs typeface="Poppins Light" pitchFamily="2" charset="77"/>
            </a:endParaRPr>
          </a:p>
          <a:p>
            <a:pPr marL="457200" indent="-304800" algn="just">
              <a:spcBef>
                <a:spcPts val="0"/>
              </a:spcBef>
              <a:buClr>
                <a:srgbClr val="000000"/>
              </a:buClr>
              <a:buSzPts val="1200"/>
              <a:buFont typeface="Arial" panose="020B0604020202020204" pitchFamily="34" charset="0"/>
              <a:buChar char="•"/>
            </a:pPr>
            <a:r>
              <a:rPr lang="en-IN" sz="1500" dirty="0">
                <a:solidFill>
                  <a:srgbClr val="000000"/>
                </a:solidFill>
                <a:latin typeface="Poppins Light" pitchFamily="2" charset="77"/>
                <a:cs typeface="Poppins Light" pitchFamily="2" charset="77"/>
              </a:rPr>
              <a:t>In this project we aim to provide a more secure and diverse platform for the same work.</a:t>
            </a:r>
          </a:p>
          <a:p>
            <a:pPr marL="457200" indent="-304800" algn="just">
              <a:spcBef>
                <a:spcPts val="0"/>
              </a:spcBef>
              <a:buClr>
                <a:srgbClr val="000000"/>
              </a:buClr>
              <a:buSzPts val="1200"/>
              <a:buFont typeface="Arial" panose="020B0604020202020204" pitchFamily="34" charset="0"/>
              <a:buChar char="•"/>
            </a:pPr>
            <a:endParaRPr lang="en-IN" sz="1500" dirty="0">
              <a:solidFill>
                <a:srgbClr val="000000"/>
              </a:solidFill>
              <a:latin typeface="Poppins Light" pitchFamily="2" charset="77"/>
              <a:cs typeface="Poppins Light" pitchFamily="2" charset="77"/>
            </a:endParaRPr>
          </a:p>
          <a:p>
            <a:pPr marL="457200" indent="-304800" algn="just">
              <a:spcBef>
                <a:spcPts val="0"/>
              </a:spcBef>
              <a:buClr>
                <a:srgbClr val="000000"/>
              </a:buClr>
              <a:buSzPts val="1200"/>
              <a:buFont typeface="Arial" panose="020B0604020202020204" pitchFamily="34" charset="0"/>
              <a:buChar char="•"/>
            </a:pPr>
            <a:r>
              <a:rPr lang="en-IN" sz="1500" dirty="0">
                <a:solidFill>
                  <a:srgbClr val="000000"/>
                </a:solidFill>
                <a:latin typeface="Poppins Light" pitchFamily="2" charset="77"/>
                <a:cs typeface="Poppins Light" pitchFamily="2" charset="77"/>
              </a:rPr>
              <a:t>Based on the dynamic behaviour of the communication entities, the model can not only achieve dynamic authorization, but also overcome the complex management issue of role-based remote attestation</a:t>
            </a:r>
          </a:p>
        </p:txBody>
      </p:sp>
    </p:spTree>
    <p:extLst>
      <p:ext uri="{BB962C8B-B14F-4D97-AF65-F5344CB8AC3E}">
        <p14:creationId xmlns:p14="http://schemas.microsoft.com/office/powerpoint/2010/main" val="3483726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420976-433C-F04B-8AD5-2ACFDCC03932}"/>
              </a:ext>
            </a:extLst>
          </p:cNvPr>
          <p:cNvPicPr>
            <a:picLocks noChangeAspect="1"/>
          </p:cNvPicPr>
          <p:nvPr/>
        </p:nvPicPr>
        <p:blipFill rotWithShape="1">
          <a:blip r:embed="rId2"/>
          <a:srcRect l="11149" t="10555" r="9264" b="12491"/>
          <a:stretch/>
        </p:blipFill>
        <p:spPr>
          <a:xfrm>
            <a:off x="7752708" y="1344561"/>
            <a:ext cx="4311475" cy="4168878"/>
          </a:xfrm>
          <a:prstGeom prst="rect">
            <a:avLst/>
          </a:prstGeom>
        </p:spPr>
      </p:pic>
      <p:pic>
        <p:nvPicPr>
          <p:cNvPr id="9" name="Picture 8">
            <a:extLst>
              <a:ext uri="{FF2B5EF4-FFF2-40B4-BE49-F238E27FC236}">
                <a16:creationId xmlns:a16="http://schemas.microsoft.com/office/drawing/2014/main" id="{C795BD1C-343A-2244-B27F-828A6D0766CF}"/>
              </a:ext>
            </a:extLst>
          </p:cNvPr>
          <p:cNvPicPr>
            <a:picLocks noChangeAspect="1"/>
          </p:cNvPicPr>
          <p:nvPr/>
        </p:nvPicPr>
        <p:blipFill rotWithShape="1">
          <a:blip r:embed="rId3"/>
          <a:srcRect l="95059"/>
          <a:stretch/>
        </p:blipFill>
        <p:spPr>
          <a:xfrm>
            <a:off x="-76997" y="-89807"/>
            <a:ext cx="617767" cy="7037614"/>
          </a:xfrm>
          <a:prstGeom prst="rect">
            <a:avLst/>
          </a:prstGeom>
        </p:spPr>
      </p:pic>
      <p:sp>
        <p:nvSpPr>
          <p:cNvPr id="10" name="Google Shape;75;p14">
            <a:extLst>
              <a:ext uri="{FF2B5EF4-FFF2-40B4-BE49-F238E27FC236}">
                <a16:creationId xmlns:a16="http://schemas.microsoft.com/office/drawing/2014/main" id="{692CA21D-ACDD-3E4B-A8A3-384CBFDEF691}"/>
              </a:ext>
            </a:extLst>
          </p:cNvPr>
          <p:cNvSpPr txBox="1">
            <a:spLocks/>
          </p:cNvSpPr>
          <p:nvPr/>
        </p:nvSpPr>
        <p:spPr>
          <a:xfrm>
            <a:off x="998546" y="532209"/>
            <a:ext cx="7068300" cy="396300"/>
          </a:xfrm>
          <a:prstGeom prst="rect">
            <a:avLst/>
          </a:prstGeom>
        </p:spPr>
        <p:txBody>
          <a:bodyPr spcFirstLastPara="1" vert="horz" wrap="square" lIns="0" tIns="0" rIns="0" bIns="0"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pPr>
            <a:r>
              <a:rPr lang="en-IN" sz="2400" b="1" dirty="0">
                <a:solidFill>
                  <a:srgbClr val="3D80ED"/>
                </a:solidFill>
                <a:latin typeface="Poppins" pitchFamily="2" charset="77"/>
                <a:cs typeface="Poppins" pitchFamily="2" charset="77"/>
              </a:rPr>
              <a:t>Introduction</a:t>
            </a:r>
          </a:p>
        </p:txBody>
      </p:sp>
      <p:sp>
        <p:nvSpPr>
          <p:cNvPr id="11" name="Google Shape;76;p14">
            <a:extLst>
              <a:ext uri="{FF2B5EF4-FFF2-40B4-BE49-F238E27FC236}">
                <a16:creationId xmlns:a16="http://schemas.microsoft.com/office/drawing/2014/main" id="{89BB85F6-5290-1D4A-8E81-34F8C7498B29}"/>
              </a:ext>
            </a:extLst>
          </p:cNvPr>
          <p:cNvSpPr txBox="1">
            <a:spLocks/>
          </p:cNvSpPr>
          <p:nvPr/>
        </p:nvSpPr>
        <p:spPr>
          <a:xfrm>
            <a:off x="455520" y="928509"/>
            <a:ext cx="7068300" cy="4285500"/>
          </a:xfrm>
          <a:prstGeom prst="rect">
            <a:avLst/>
          </a:prstGeom>
        </p:spPr>
        <p:txBody>
          <a:bodyPr spcFirstLastPara="1" vert="horz" wrap="square"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52400" lvl="0" algn="just">
              <a:spcBef>
                <a:spcPts val="0"/>
              </a:spcBef>
              <a:buClr>
                <a:srgbClr val="000000"/>
              </a:buClr>
              <a:buSzPts val="1200"/>
            </a:pPr>
            <a:endParaRPr lang="en-IN" sz="1500" dirty="0">
              <a:solidFill>
                <a:srgbClr val="000000"/>
              </a:solidFill>
              <a:latin typeface="Poppins Light" pitchFamily="2" charset="77"/>
              <a:cs typeface="Poppins Light" pitchFamily="2" charset="77"/>
            </a:endParaRPr>
          </a:p>
          <a:p>
            <a:pPr marL="457200" lvl="0" indent="-304800" algn="just">
              <a:spcBef>
                <a:spcPts val="0"/>
              </a:spcBef>
              <a:buClr>
                <a:srgbClr val="000000"/>
              </a:buClr>
              <a:buSzPts val="1200"/>
              <a:buFont typeface="Arial" panose="020B0604020202020204" pitchFamily="34" charset="0"/>
              <a:buChar char="•"/>
            </a:pPr>
            <a:r>
              <a:rPr lang="en-IN" sz="1500" dirty="0">
                <a:solidFill>
                  <a:srgbClr val="000000"/>
                </a:solidFill>
                <a:latin typeface="Poppins Light" pitchFamily="2" charset="77"/>
                <a:cs typeface="Poppins Light" pitchFamily="2" charset="77"/>
              </a:rPr>
              <a:t>The proposed project consists of 4 sided model</a:t>
            </a:r>
          </a:p>
          <a:p>
            <a:pPr marL="457200" lvl="0" indent="-304800" algn="just">
              <a:spcBef>
                <a:spcPts val="0"/>
              </a:spcBef>
              <a:buClr>
                <a:srgbClr val="000000"/>
              </a:buClr>
              <a:buSzPts val="1200"/>
              <a:buFont typeface="Arial" panose="020B0604020202020204" pitchFamily="34" charset="0"/>
              <a:buChar char="•"/>
            </a:pPr>
            <a:endParaRPr lang="en-IN" sz="1500" dirty="0">
              <a:solidFill>
                <a:srgbClr val="000000"/>
              </a:solidFill>
              <a:latin typeface="Poppins Light" pitchFamily="2" charset="77"/>
              <a:cs typeface="Poppins Light" pitchFamily="2" charset="77"/>
            </a:endParaRPr>
          </a:p>
          <a:p>
            <a:pPr marL="952500" lvl="1" indent="-342900" algn="just">
              <a:spcBef>
                <a:spcPts val="0"/>
              </a:spcBef>
              <a:buClr>
                <a:srgbClr val="000000"/>
              </a:buClr>
              <a:buSzPts val="1200"/>
              <a:buFont typeface="+mj-lt"/>
              <a:buAutoNum type="arabicPeriod"/>
            </a:pPr>
            <a:r>
              <a:rPr lang="en-IN" sz="1500" dirty="0">
                <a:solidFill>
                  <a:srgbClr val="000000"/>
                </a:solidFill>
                <a:latin typeface="Poppins Light" pitchFamily="2" charset="77"/>
                <a:cs typeface="Poppins Light" pitchFamily="2" charset="77"/>
              </a:rPr>
              <a:t>Applicant Side: which allows user to request for attestations, upload documents, create his/her ID.</a:t>
            </a:r>
          </a:p>
          <a:p>
            <a:pPr marL="952500" lvl="1" indent="-342900" algn="just">
              <a:spcBef>
                <a:spcPts val="0"/>
              </a:spcBef>
              <a:buClr>
                <a:srgbClr val="000000"/>
              </a:buClr>
              <a:buSzPts val="1200"/>
              <a:buFont typeface="+mj-lt"/>
              <a:buAutoNum type="arabicPeriod"/>
            </a:pPr>
            <a:endParaRPr lang="en-IN" sz="1500" dirty="0">
              <a:solidFill>
                <a:srgbClr val="000000"/>
              </a:solidFill>
              <a:latin typeface="Poppins Light" pitchFamily="2" charset="77"/>
              <a:cs typeface="Poppins Light" pitchFamily="2" charset="77"/>
            </a:endParaRPr>
          </a:p>
          <a:p>
            <a:pPr marL="952500" lvl="1" indent="-342900" algn="just">
              <a:spcBef>
                <a:spcPts val="0"/>
              </a:spcBef>
              <a:buClr>
                <a:srgbClr val="000000"/>
              </a:buClr>
              <a:buSzPts val="1200"/>
              <a:buFont typeface="+mj-lt"/>
              <a:buAutoNum type="arabicPeriod"/>
            </a:pPr>
            <a:r>
              <a:rPr lang="en-IN" sz="1500" dirty="0">
                <a:solidFill>
                  <a:srgbClr val="000000"/>
                </a:solidFill>
                <a:latin typeface="Poppins Light" pitchFamily="2" charset="77"/>
                <a:cs typeface="Poppins Light" pitchFamily="2" charset="77"/>
              </a:rPr>
              <a:t>Authority Side: which allows user to attest the document, secure mode of contacting the applicant in case of issues.</a:t>
            </a:r>
          </a:p>
          <a:p>
            <a:pPr marL="952500" lvl="1" indent="-342900" algn="just">
              <a:spcBef>
                <a:spcPts val="0"/>
              </a:spcBef>
              <a:buClr>
                <a:srgbClr val="000000"/>
              </a:buClr>
              <a:buSzPts val="1200"/>
              <a:buFont typeface="+mj-lt"/>
              <a:buAutoNum type="arabicPeriod"/>
            </a:pPr>
            <a:endParaRPr lang="en-IN" sz="1500" dirty="0">
              <a:solidFill>
                <a:srgbClr val="000000"/>
              </a:solidFill>
              <a:latin typeface="Poppins Light" pitchFamily="2" charset="77"/>
              <a:cs typeface="Poppins Light" pitchFamily="2" charset="77"/>
            </a:endParaRPr>
          </a:p>
          <a:p>
            <a:pPr marL="952500" lvl="1" indent="-342900" algn="just">
              <a:spcBef>
                <a:spcPts val="0"/>
              </a:spcBef>
              <a:buClr>
                <a:srgbClr val="000000"/>
              </a:buClr>
              <a:buSzPts val="1200"/>
              <a:buFont typeface="+mj-lt"/>
              <a:buAutoNum type="arabicPeriod"/>
            </a:pPr>
            <a:r>
              <a:rPr lang="en-IN" sz="1500" dirty="0">
                <a:solidFill>
                  <a:srgbClr val="000000"/>
                </a:solidFill>
                <a:latin typeface="Poppins Light" pitchFamily="2" charset="77"/>
                <a:cs typeface="Poppins Light" pitchFamily="2" charset="77"/>
              </a:rPr>
              <a:t>Admin Side: for office side verification</a:t>
            </a:r>
          </a:p>
          <a:p>
            <a:pPr marL="952500" lvl="1" indent="-342900" algn="just">
              <a:spcBef>
                <a:spcPts val="0"/>
              </a:spcBef>
              <a:buClr>
                <a:srgbClr val="000000"/>
              </a:buClr>
              <a:buSzPts val="1200"/>
              <a:buFont typeface="+mj-lt"/>
              <a:buAutoNum type="arabicPeriod"/>
            </a:pPr>
            <a:endParaRPr lang="en-IN" sz="1500" dirty="0">
              <a:solidFill>
                <a:srgbClr val="000000"/>
              </a:solidFill>
              <a:latin typeface="Poppins Light" pitchFamily="2" charset="77"/>
              <a:cs typeface="Poppins Light" pitchFamily="2" charset="77"/>
            </a:endParaRPr>
          </a:p>
          <a:p>
            <a:pPr marL="952500" lvl="1" indent="-342900" algn="just">
              <a:spcBef>
                <a:spcPts val="0"/>
              </a:spcBef>
              <a:buClr>
                <a:srgbClr val="000000"/>
              </a:buClr>
              <a:buSzPts val="1200"/>
              <a:buFont typeface="+mj-lt"/>
              <a:buAutoNum type="arabicPeriod"/>
            </a:pPr>
            <a:r>
              <a:rPr lang="en-IN" sz="1500" dirty="0">
                <a:solidFill>
                  <a:srgbClr val="000000"/>
                </a:solidFill>
                <a:latin typeface="Poppins Light" pitchFamily="2" charset="77"/>
                <a:cs typeface="Poppins Light" pitchFamily="2" charset="77"/>
              </a:rPr>
              <a:t>Registration Portal : Allows user to register</a:t>
            </a:r>
          </a:p>
          <a:p>
            <a:pPr marL="952500" lvl="1" indent="-342900" algn="just">
              <a:spcBef>
                <a:spcPts val="0"/>
              </a:spcBef>
              <a:buClr>
                <a:srgbClr val="000000"/>
              </a:buClr>
              <a:buSzPts val="1200"/>
              <a:buFont typeface="+mj-lt"/>
              <a:buAutoNum type="arabicPeriod"/>
            </a:pPr>
            <a:endParaRPr lang="en-IN" sz="1500" dirty="0">
              <a:solidFill>
                <a:srgbClr val="000000"/>
              </a:solidFill>
              <a:latin typeface="Poppins Light" pitchFamily="2" charset="77"/>
              <a:cs typeface="Poppins Light" pitchFamily="2" charset="77"/>
            </a:endParaRPr>
          </a:p>
          <a:p>
            <a:pPr marL="438150" lvl="0" indent="-285750" algn="just">
              <a:spcBef>
                <a:spcPts val="0"/>
              </a:spcBef>
              <a:buClr>
                <a:srgbClr val="000000"/>
              </a:buClr>
              <a:buSzPts val="1200"/>
              <a:buFont typeface="Arial" panose="020B0604020202020204" pitchFamily="34" charset="0"/>
              <a:buChar char="•"/>
            </a:pPr>
            <a:r>
              <a:rPr lang="en-IN" sz="1500" dirty="0">
                <a:solidFill>
                  <a:srgbClr val="000000"/>
                </a:solidFill>
                <a:latin typeface="Poppins Light" pitchFamily="2" charset="77"/>
                <a:cs typeface="Poppins Light" pitchFamily="2" charset="77"/>
              </a:rPr>
              <a:t>The user is sent an encrypted link embedded in a QR which is decrypted using the mobile app.</a:t>
            </a:r>
          </a:p>
          <a:p>
            <a:pPr marL="438150" lvl="0" indent="-285750" algn="just">
              <a:spcBef>
                <a:spcPts val="0"/>
              </a:spcBef>
              <a:buClr>
                <a:srgbClr val="000000"/>
              </a:buClr>
              <a:buSzPts val="1200"/>
              <a:buFont typeface="Arial" panose="020B0604020202020204" pitchFamily="34" charset="0"/>
              <a:buChar char="•"/>
            </a:pPr>
            <a:endParaRPr lang="en-IN" sz="1500" dirty="0">
              <a:solidFill>
                <a:srgbClr val="000000"/>
              </a:solidFill>
              <a:latin typeface="Poppins Light" pitchFamily="2" charset="77"/>
              <a:cs typeface="Poppins Light" pitchFamily="2" charset="77"/>
            </a:endParaRPr>
          </a:p>
          <a:p>
            <a:pPr marL="438150" lvl="0" indent="-285750" algn="just">
              <a:spcBef>
                <a:spcPts val="0"/>
              </a:spcBef>
              <a:buClr>
                <a:srgbClr val="000000"/>
              </a:buClr>
              <a:buSzPts val="1200"/>
              <a:buFont typeface="Arial" panose="020B0604020202020204" pitchFamily="34" charset="0"/>
              <a:buChar char="•"/>
            </a:pPr>
            <a:r>
              <a:rPr lang="en-IN" sz="1500" dirty="0">
                <a:solidFill>
                  <a:srgbClr val="000000"/>
                </a:solidFill>
                <a:latin typeface="Poppins Light" pitchFamily="2" charset="77"/>
                <a:cs typeface="Poppins Light" pitchFamily="2" charset="77"/>
              </a:rPr>
              <a:t>Encryption and decryption follows AES symmetric key encryption and decryption.</a:t>
            </a:r>
          </a:p>
          <a:p>
            <a:pPr marL="457200" lvl="0" indent="-304800" algn="just">
              <a:spcBef>
                <a:spcPts val="0"/>
              </a:spcBef>
              <a:buClr>
                <a:srgbClr val="000000"/>
              </a:buClr>
              <a:buSzPts val="1200"/>
              <a:buFont typeface="Arial" panose="020B0604020202020204" pitchFamily="34" charset="0"/>
              <a:buChar char="•"/>
            </a:pPr>
            <a:endParaRPr lang="en-IN" sz="1500" dirty="0">
              <a:solidFill>
                <a:srgbClr val="000000"/>
              </a:solidFill>
              <a:latin typeface="Poppins Light" pitchFamily="2" charset="77"/>
              <a:cs typeface="Poppins Light" pitchFamily="2" charset="77"/>
            </a:endParaRPr>
          </a:p>
          <a:p>
            <a:pPr marL="457200" lvl="0" indent="-304800" algn="just">
              <a:spcBef>
                <a:spcPts val="0"/>
              </a:spcBef>
              <a:buClr>
                <a:srgbClr val="000000"/>
              </a:buClr>
              <a:buSzPts val="1200"/>
              <a:buFont typeface="Arial" panose="020B0604020202020204" pitchFamily="34" charset="0"/>
              <a:buChar char="•"/>
            </a:pPr>
            <a:r>
              <a:rPr lang="en-IN" sz="1500" dirty="0">
                <a:solidFill>
                  <a:srgbClr val="000000"/>
                </a:solidFill>
                <a:latin typeface="Poppins Light" pitchFamily="2" charset="77"/>
                <a:cs typeface="Poppins Light" pitchFamily="2" charset="77"/>
              </a:rPr>
              <a:t>The registration portal uses a </a:t>
            </a:r>
            <a:r>
              <a:rPr lang="en-IN" sz="1500" dirty="0" err="1">
                <a:solidFill>
                  <a:srgbClr val="000000"/>
                </a:solidFill>
                <a:latin typeface="Poppins Light" pitchFamily="2" charset="77"/>
                <a:cs typeface="Poppins Light" pitchFamily="2" charset="77"/>
              </a:rPr>
              <a:t>verifyer</a:t>
            </a:r>
            <a:r>
              <a:rPr lang="en-IN" sz="1500" dirty="0">
                <a:solidFill>
                  <a:srgbClr val="000000"/>
                </a:solidFill>
                <a:latin typeface="Poppins Light" pitchFamily="2" charset="77"/>
                <a:cs typeface="Poppins Light" pitchFamily="2" charset="77"/>
              </a:rPr>
              <a:t> and an authenticator which verifies an applicant and maintains it’s sessions.</a:t>
            </a:r>
          </a:p>
          <a:p>
            <a:pPr marL="457200" lvl="0" indent="-304800" algn="just">
              <a:spcBef>
                <a:spcPts val="0"/>
              </a:spcBef>
              <a:buClr>
                <a:srgbClr val="000000"/>
              </a:buClr>
              <a:buSzPts val="1200"/>
              <a:buFont typeface="Arial" panose="020B0604020202020204" pitchFamily="34" charset="0"/>
              <a:buChar char="•"/>
            </a:pPr>
            <a:endParaRPr lang="en-IN" sz="1500" dirty="0">
              <a:solidFill>
                <a:srgbClr val="000000"/>
              </a:solidFill>
              <a:latin typeface="Poppins Light" pitchFamily="2" charset="77"/>
              <a:cs typeface="Poppins Light" pitchFamily="2" charset="77"/>
            </a:endParaRPr>
          </a:p>
          <a:p>
            <a:pPr marL="457200" lvl="0" indent="-304800" algn="just">
              <a:spcBef>
                <a:spcPts val="0"/>
              </a:spcBef>
              <a:buClr>
                <a:srgbClr val="000000"/>
              </a:buClr>
              <a:buSzPts val="1200"/>
              <a:buFont typeface="Arial" panose="020B0604020202020204" pitchFamily="34" charset="0"/>
              <a:buChar char="•"/>
            </a:pPr>
            <a:r>
              <a:rPr lang="en-IN" sz="1500" dirty="0">
                <a:solidFill>
                  <a:srgbClr val="000000"/>
                </a:solidFill>
                <a:latin typeface="Poppins Light" pitchFamily="2" charset="77"/>
                <a:cs typeface="Poppins Light" pitchFamily="2" charset="77"/>
              </a:rPr>
              <a:t>The architecture of the proposed site is developed using html, CSS, and JavaScript.</a:t>
            </a:r>
          </a:p>
          <a:p>
            <a:pPr marL="457200" lvl="0" indent="-304800" algn="just">
              <a:spcBef>
                <a:spcPts val="0"/>
              </a:spcBef>
              <a:buClr>
                <a:srgbClr val="000000"/>
              </a:buClr>
              <a:buSzPts val="1200"/>
              <a:buFont typeface="Arial" panose="020B0604020202020204" pitchFamily="34" charset="0"/>
              <a:buChar char="•"/>
            </a:pPr>
            <a:endParaRPr lang="en-IN" sz="1500" dirty="0">
              <a:solidFill>
                <a:srgbClr val="000000"/>
              </a:solidFill>
              <a:latin typeface="Poppins Light" pitchFamily="2" charset="77"/>
              <a:cs typeface="Poppins Light" pitchFamily="2" charset="77"/>
            </a:endParaRPr>
          </a:p>
          <a:p>
            <a:pPr marL="457200" lvl="0" indent="-304800" algn="just">
              <a:spcBef>
                <a:spcPts val="0"/>
              </a:spcBef>
              <a:buClr>
                <a:srgbClr val="000000"/>
              </a:buClr>
              <a:buSzPts val="1200"/>
              <a:buFont typeface="Arial" panose="020B0604020202020204" pitchFamily="34" charset="0"/>
              <a:buChar char="•"/>
            </a:pPr>
            <a:r>
              <a:rPr lang="en-IN" sz="1500" dirty="0">
                <a:solidFill>
                  <a:srgbClr val="000000"/>
                </a:solidFill>
                <a:latin typeface="Poppins Light" pitchFamily="2" charset="77"/>
                <a:cs typeface="Poppins Light" pitchFamily="2" charset="77"/>
              </a:rPr>
              <a:t>In case of conflicts options such as video call service is embedded in the web site to resolve the issue.</a:t>
            </a:r>
          </a:p>
        </p:txBody>
      </p:sp>
    </p:spTree>
    <p:extLst>
      <p:ext uri="{BB962C8B-B14F-4D97-AF65-F5344CB8AC3E}">
        <p14:creationId xmlns:p14="http://schemas.microsoft.com/office/powerpoint/2010/main" val="3752762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795BD1C-343A-2244-B27F-828A6D0766CF}"/>
              </a:ext>
            </a:extLst>
          </p:cNvPr>
          <p:cNvPicPr>
            <a:picLocks noChangeAspect="1"/>
          </p:cNvPicPr>
          <p:nvPr/>
        </p:nvPicPr>
        <p:blipFill rotWithShape="1">
          <a:blip r:embed="rId2"/>
          <a:srcRect l="95059"/>
          <a:stretch/>
        </p:blipFill>
        <p:spPr>
          <a:xfrm>
            <a:off x="-76997" y="-89807"/>
            <a:ext cx="617767" cy="7037614"/>
          </a:xfrm>
          <a:prstGeom prst="rect">
            <a:avLst/>
          </a:prstGeom>
        </p:spPr>
      </p:pic>
      <p:sp>
        <p:nvSpPr>
          <p:cNvPr id="6" name="Google Shape;75;p14">
            <a:extLst>
              <a:ext uri="{FF2B5EF4-FFF2-40B4-BE49-F238E27FC236}">
                <a16:creationId xmlns:a16="http://schemas.microsoft.com/office/drawing/2014/main" id="{2A6F5EF1-68B8-4246-A296-88A21C5AE3F0}"/>
              </a:ext>
            </a:extLst>
          </p:cNvPr>
          <p:cNvSpPr txBox="1">
            <a:spLocks/>
          </p:cNvSpPr>
          <p:nvPr/>
        </p:nvSpPr>
        <p:spPr>
          <a:xfrm>
            <a:off x="1037875" y="276570"/>
            <a:ext cx="7068300" cy="396300"/>
          </a:xfrm>
          <a:prstGeom prst="rect">
            <a:avLst/>
          </a:prstGeom>
        </p:spPr>
        <p:txBody>
          <a:bodyPr spcFirstLastPara="1" vert="horz" wrap="square" lIns="0" tIns="0" rIns="0" bIns="0"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pPr>
            <a:r>
              <a:rPr lang="en-IN" sz="2400" b="1" dirty="0">
                <a:solidFill>
                  <a:srgbClr val="3D80ED"/>
                </a:solidFill>
                <a:latin typeface="Poppins" pitchFamily="2" charset="77"/>
                <a:cs typeface="Poppins" pitchFamily="2" charset="77"/>
              </a:rPr>
              <a:t>Literature Survey</a:t>
            </a:r>
          </a:p>
        </p:txBody>
      </p:sp>
      <p:graphicFrame>
        <p:nvGraphicFramePr>
          <p:cNvPr id="8" name="Google Shape;83;p15">
            <a:extLst>
              <a:ext uri="{FF2B5EF4-FFF2-40B4-BE49-F238E27FC236}">
                <a16:creationId xmlns:a16="http://schemas.microsoft.com/office/drawing/2014/main" id="{CA166FB6-B815-5049-9BF1-333AF545BD4D}"/>
              </a:ext>
            </a:extLst>
          </p:cNvPr>
          <p:cNvGraphicFramePr/>
          <p:nvPr>
            <p:extLst>
              <p:ext uri="{D42A27DB-BD31-4B8C-83A1-F6EECF244321}">
                <p14:modId xmlns:p14="http://schemas.microsoft.com/office/powerpoint/2010/main" val="474605778"/>
              </p:ext>
            </p:extLst>
          </p:nvPr>
        </p:nvGraphicFramePr>
        <p:xfrm>
          <a:off x="1037875" y="965828"/>
          <a:ext cx="10574022" cy="5376327"/>
        </p:xfrm>
        <a:graphic>
          <a:graphicData uri="http://schemas.openxmlformats.org/drawingml/2006/table">
            <a:tbl>
              <a:tblPr firstRow="1" firstCol="1">
                <a:tableStyleId>{3C2FFA5D-87B4-456A-9821-1D502468CF0F}</a:tableStyleId>
              </a:tblPr>
              <a:tblGrid>
                <a:gridCol w="2226435">
                  <a:extLst>
                    <a:ext uri="{9D8B030D-6E8A-4147-A177-3AD203B41FA5}">
                      <a16:colId xmlns:a16="http://schemas.microsoft.com/office/drawing/2014/main" val="20000"/>
                    </a:ext>
                  </a:extLst>
                </a:gridCol>
                <a:gridCol w="2261419">
                  <a:extLst>
                    <a:ext uri="{9D8B030D-6E8A-4147-A177-3AD203B41FA5}">
                      <a16:colId xmlns:a16="http://schemas.microsoft.com/office/drawing/2014/main" val="20001"/>
                    </a:ext>
                  </a:extLst>
                </a:gridCol>
                <a:gridCol w="1966452">
                  <a:extLst>
                    <a:ext uri="{9D8B030D-6E8A-4147-A177-3AD203B41FA5}">
                      <a16:colId xmlns:a16="http://schemas.microsoft.com/office/drawing/2014/main" val="20002"/>
                    </a:ext>
                  </a:extLst>
                </a:gridCol>
                <a:gridCol w="2379406">
                  <a:extLst>
                    <a:ext uri="{9D8B030D-6E8A-4147-A177-3AD203B41FA5}">
                      <a16:colId xmlns:a16="http://schemas.microsoft.com/office/drawing/2014/main" val="20003"/>
                    </a:ext>
                  </a:extLst>
                </a:gridCol>
                <a:gridCol w="1740310">
                  <a:extLst>
                    <a:ext uri="{9D8B030D-6E8A-4147-A177-3AD203B41FA5}">
                      <a16:colId xmlns:a16="http://schemas.microsoft.com/office/drawing/2014/main" val="20004"/>
                    </a:ext>
                  </a:extLst>
                </a:gridCol>
              </a:tblGrid>
              <a:tr h="864927">
                <a:tc>
                  <a:txBody>
                    <a:bodyPr/>
                    <a:lstStyle/>
                    <a:p>
                      <a:pPr marL="0" lvl="0" indent="0" algn="l" rtl="0">
                        <a:spcBef>
                          <a:spcPts val="0"/>
                        </a:spcBef>
                        <a:spcAft>
                          <a:spcPts val="0"/>
                        </a:spcAft>
                        <a:buNone/>
                      </a:pPr>
                      <a:r>
                        <a:rPr lang="en" sz="2100" dirty="0"/>
                        <a:t>Author and Research Paper</a:t>
                      </a:r>
                      <a:endParaRPr sz="2100" dirty="0"/>
                    </a:p>
                  </a:txBody>
                  <a:tcPr marL="107206" marR="107206" marT="107206" marB="107206"/>
                </a:tc>
                <a:tc>
                  <a:txBody>
                    <a:bodyPr/>
                    <a:lstStyle/>
                    <a:p>
                      <a:pPr marL="0" lvl="0" indent="0" algn="l" rtl="0">
                        <a:spcBef>
                          <a:spcPts val="0"/>
                        </a:spcBef>
                        <a:spcAft>
                          <a:spcPts val="0"/>
                        </a:spcAft>
                        <a:buNone/>
                      </a:pPr>
                      <a:r>
                        <a:rPr lang="en" sz="2100" dirty="0"/>
                        <a:t>Concepts</a:t>
                      </a:r>
                      <a:endParaRPr sz="2100" dirty="0"/>
                    </a:p>
                  </a:txBody>
                  <a:tcPr marL="107206" marR="107206" marT="107206" marB="107206"/>
                </a:tc>
                <a:tc>
                  <a:txBody>
                    <a:bodyPr/>
                    <a:lstStyle/>
                    <a:p>
                      <a:pPr marL="0" lvl="0" indent="0" algn="l" rtl="0">
                        <a:spcBef>
                          <a:spcPts val="0"/>
                        </a:spcBef>
                        <a:spcAft>
                          <a:spcPts val="0"/>
                        </a:spcAft>
                        <a:buNone/>
                      </a:pPr>
                      <a:r>
                        <a:rPr lang="en" sz="2100"/>
                        <a:t>Advantages</a:t>
                      </a:r>
                      <a:endParaRPr sz="2100"/>
                    </a:p>
                  </a:txBody>
                  <a:tcPr marL="107206" marR="107206" marT="107206" marB="107206"/>
                </a:tc>
                <a:tc>
                  <a:txBody>
                    <a:bodyPr/>
                    <a:lstStyle/>
                    <a:p>
                      <a:pPr marL="0" lvl="0" indent="0" algn="l" rtl="0">
                        <a:spcBef>
                          <a:spcPts val="0"/>
                        </a:spcBef>
                        <a:spcAft>
                          <a:spcPts val="0"/>
                        </a:spcAft>
                        <a:buNone/>
                      </a:pPr>
                      <a:r>
                        <a:rPr lang="en" sz="2100"/>
                        <a:t>Disadvantages</a:t>
                      </a:r>
                      <a:endParaRPr sz="2100"/>
                    </a:p>
                  </a:txBody>
                  <a:tcPr marL="107206" marR="107206" marT="107206" marB="107206"/>
                </a:tc>
                <a:tc>
                  <a:txBody>
                    <a:bodyPr/>
                    <a:lstStyle/>
                    <a:p>
                      <a:pPr marL="0" lvl="0" indent="0" algn="l" rtl="0">
                        <a:spcBef>
                          <a:spcPts val="0"/>
                        </a:spcBef>
                        <a:spcAft>
                          <a:spcPts val="0"/>
                        </a:spcAft>
                        <a:buNone/>
                      </a:pPr>
                      <a:r>
                        <a:rPr lang="en" sz="2100"/>
                        <a:t>Publication</a:t>
                      </a:r>
                      <a:endParaRPr sz="2100"/>
                    </a:p>
                  </a:txBody>
                  <a:tcPr marL="107206" marR="107206" marT="107206" marB="107206"/>
                </a:tc>
                <a:extLst>
                  <a:ext uri="{0D108BD9-81ED-4DB2-BD59-A6C34878D82A}">
                    <a16:rowId xmlns:a16="http://schemas.microsoft.com/office/drawing/2014/main" val="10000"/>
                  </a:ext>
                </a:extLst>
              </a:tr>
              <a:tr h="4511400">
                <a:tc>
                  <a:txBody>
                    <a:bodyPr/>
                    <a:lstStyle/>
                    <a:p>
                      <a:pPr marL="0" lvl="0" indent="0" algn="l" rtl="0">
                        <a:lnSpc>
                          <a:spcPct val="115000"/>
                        </a:lnSpc>
                        <a:spcBef>
                          <a:spcPts val="1200"/>
                        </a:spcBef>
                        <a:spcAft>
                          <a:spcPts val="0"/>
                        </a:spcAft>
                        <a:buNone/>
                      </a:pPr>
                      <a:r>
                        <a:rPr lang="en" sz="1300" dirty="0">
                          <a:sym typeface="Calibri"/>
                        </a:rPr>
                        <a:t>Al Anood K. </a:t>
                      </a:r>
                      <a:r>
                        <a:rPr lang="en" sz="1300" dirty="0" err="1">
                          <a:sym typeface="Calibri"/>
                        </a:rPr>
                        <a:t>Alzahrani</a:t>
                      </a:r>
                      <a:r>
                        <a:rPr lang="en" sz="1300" dirty="0">
                          <a:sym typeface="Calibri"/>
                        </a:rPr>
                        <a:t>, Malak K. </a:t>
                      </a:r>
                      <a:r>
                        <a:rPr lang="en" sz="1300" dirty="0" err="1">
                          <a:sym typeface="Calibri"/>
                        </a:rPr>
                        <a:t>Alfosail</a:t>
                      </a:r>
                      <a:r>
                        <a:rPr lang="en" sz="1300" dirty="0">
                          <a:sym typeface="Calibri"/>
                        </a:rPr>
                        <a:t>, Maryam M. </a:t>
                      </a:r>
                      <a:r>
                        <a:rPr lang="en" sz="1300" dirty="0" err="1">
                          <a:sym typeface="Calibri"/>
                        </a:rPr>
                        <a:t>Aldossary</a:t>
                      </a:r>
                      <a:r>
                        <a:rPr lang="en" sz="1300" dirty="0">
                          <a:sym typeface="Calibri"/>
                        </a:rPr>
                        <a:t>, </a:t>
                      </a:r>
                      <a:r>
                        <a:rPr lang="en" sz="1300" dirty="0" err="1">
                          <a:sym typeface="Calibri"/>
                        </a:rPr>
                        <a:t>Muneera</a:t>
                      </a:r>
                      <a:r>
                        <a:rPr lang="en" sz="1300" dirty="0">
                          <a:sym typeface="Calibri"/>
                        </a:rPr>
                        <a:t> M. </a:t>
                      </a:r>
                      <a:r>
                        <a:rPr lang="en" sz="1300" dirty="0" err="1">
                          <a:sym typeface="Calibri"/>
                        </a:rPr>
                        <a:t>Almuhaidib</a:t>
                      </a:r>
                      <a:r>
                        <a:rPr lang="en" sz="1300" dirty="0">
                          <a:sym typeface="Calibri"/>
                        </a:rPr>
                        <a:t>, Sarah T. </a:t>
                      </a:r>
                      <a:r>
                        <a:rPr lang="en" sz="1300" dirty="0" err="1">
                          <a:sym typeface="Calibri"/>
                        </a:rPr>
                        <a:t>Alqahtani</a:t>
                      </a:r>
                      <a:r>
                        <a:rPr lang="en" sz="1300" dirty="0">
                          <a:sym typeface="Calibri"/>
                        </a:rPr>
                        <a:t> </a:t>
                      </a:r>
                      <a:r>
                        <a:rPr lang="en" sz="1300" dirty="0" err="1">
                          <a:sym typeface="Calibri"/>
                        </a:rPr>
                        <a:t>Nazar</a:t>
                      </a:r>
                      <a:r>
                        <a:rPr lang="en" sz="1300" dirty="0">
                          <a:sym typeface="Calibri"/>
                        </a:rPr>
                        <a:t> A. Saqib, Khalid A. Alissa, Norah A. </a:t>
                      </a:r>
                      <a:r>
                        <a:rPr lang="en" sz="1300" dirty="0" err="1">
                          <a:sym typeface="Calibri"/>
                        </a:rPr>
                        <a:t>Almubairik</a:t>
                      </a:r>
                      <a:endParaRPr sz="1300" dirty="0">
                        <a:sym typeface="Calibri"/>
                      </a:endParaRPr>
                    </a:p>
                    <a:p>
                      <a:pPr marL="0" lvl="0" indent="0" algn="l" rtl="0">
                        <a:lnSpc>
                          <a:spcPct val="115000"/>
                        </a:lnSpc>
                        <a:spcBef>
                          <a:spcPts val="1200"/>
                        </a:spcBef>
                        <a:spcAft>
                          <a:spcPts val="0"/>
                        </a:spcAft>
                        <a:buNone/>
                      </a:pPr>
                      <a:r>
                        <a:rPr lang="en" sz="1300" b="1" dirty="0">
                          <a:sym typeface="Calibri"/>
                        </a:rPr>
                        <a:t>Secure Sign: Signing Documents Online	</a:t>
                      </a:r>
                      <a:r>
                        <a:rPr lang="en" sz="1300" dirty="0">
                          <a:sym typeface="Calibri"/>
                        </a:rPr>
                        <a:t>			</a:t>
                      </a:r>
                      <a:endParaRPr sz="1300" dirty="0">
                        <a:sym typeface="Calibri"/>
                      </a:endParaRPr>
                    </a:p>
                    <a:p>
                      <a:pPr marL="0" lvl="0" indent="0" algn="l" rtl="0">
                        <a:spcBef>
                          <a:spcPts val="0"/>
                        </a:spcBef>
                        <a:spcAft>
                          <a:spcPts val="0"/>
                        </a:spcAft>
                        <a:buNone/>
                      </a:pPr>
                      <a:r>
                        <a:rPr lang="en" sz="1300" dirty="0">
                          <a:sym typeface="Calibri"/>
                        </a:rPr>
                        <a:t>			</a:t>
                      </a:r>
                      <a:endParaRPr sz="1300" dirty="0">
                        <a:sym typeface="Calibri"/>
                      </a:endParaRPr>
                    </a:p>
                    <a:p>
                      <a:pPr marL="0" lvl="0" indent="0" algn="l" rtl="0">
                        <a:spcBef>
                          <a:spcPts val="0"/>
                        </a:spcBef>
                        <a:spcAft>
                          <a:spcPts val="0"/>
                        </a:spcAft>
                        <a:buNone/>
                      </a:pPr>
                      <a:r>
                        <a:rPr lang="en" sz="1300" dirty="0">
                          <a:sym typeface="Calibri"/>
                        </a:rPr>
                        <a:t>		</a:t>
                      </a:r>
                      <a:endParaRPr sz="1300" dirty="0">
                        <a:sym typeface="Calibri"/>
                      </a:endParaRPr>
                    </a:p>
                    <a:p>
                      <a:pPr marL="0" lvl="0" indent="0" algn="l" rtl="0">
                        <a:spcBef>
                          <a:spcPts val="0"/>
                        </a:spcBef>
                        <a:spcAft>
                          <a:spcPts val="0"/>
                        </a:spcAft>
                        <a:buNone/>
                      </a:pPr>
                      <a:endParaRPr sz="1300" dirty="0">
                        <a:latin typeface="Calibri"/>
                        <a:ea typeface="Calibri"/>
                        <a:cs typeface="Calibri"/>
                        <a:sym typeface="Calibri"/>
                      </a:endParaRPr>
                    </a:p>
                  </a:txBody>
                  <a:tcPr marL="107206" marR="107206" marT="107206" marB="107206"/>
                </a:tc>
                <a:tc>
                  <a:txBody>
                    <a:bodyPr/>
                    <a:lstStyle/>
                    <a:p>
                      <a:pPr marL="0" lvl="0" indent="0" algn="l" rtl="0">
                        <a:spcBef>
                          <a:spcPts val="0"/>
                        </a:spcBef>
                        <a:spcAft>
                          <a:spcPts val="0"/>
                        </a:spcAft>
                        <a:buClr>
                          <a:srgbClr val="000000"/>
                        </a:buClr>
                        <a:buFont typeface="Arial"/>
                        <a:buNone/>
                      </a:pPr>
                      <a:r>
                        <a:rPr lang="en" sz="1300">
                          <a:sym typeface="Calibri"/>
                        </a:rPr>
                        <a:t>The Secure Sign aims at making the e-signatures secure and confidential. It uses various technologies such as AES Encryption, user fingerprints and user id embedding in the documents using QR barcode. It aims at making the e-signing as secure as possible</a:t>
                      </a:r>
                      <a:endParaRPr sz="1300">
                        <a:latin typeface="Calibri"/>
                        <a:ea typeface="Calibri"/>
                        <a:cs typeface="Calibri"/>
                        <a:sym typeface="Calibri"/>
                      </a:endParaRPr>
                    </a:p>
                  </a:txBody>
                  <a:tcPr marL="107206" marR="107206" marT="107206" marB="107206"/>
                </a:tc>
                <a:tc>
                  <a:txBody>
                    <a:bodyPr/>
                    <a:lstStyle/>
                    <a:p>
                      <a:pPr marL="457200" lvl="0" indent="-298450" algn="l" rtl="0">
                        <a:spcBef>
                          <a:spcPts val="0"/>
                        </a:spcBef>
                        <a:spcAft>
                          <a:spcPts val="0"/>
                        </a:spcAft>
                        <a:buSzPts val="1100"/>
                        <a:buFont typeface="Calibri"/>
                        <a:buChar char="●"/>
                      </a:pPr>
                      <a:r>
                        <a:rPr lang="en" sz="1300">
                          <a:sym typeface="Calibri"/>
                        </a:rPr>
                        <a:t>The Secure Sign provides a very secure and tamper proof system of signing documents.</a:t>
                      </a:r>
                      <a:endParaRPr sz="1300">
                        <a:sym typeface="Calibri"/>
                      </a:endParaRPr>
                    </a:p>
                    <a:p>
                      <a:pPr marL="457200" lvl="0" indent="-298450" algn="l" rtl="0">
                        <a:spcBef>
                          <a:spcPts val="0"/>
                        </a:spcBef>
                        <a:spcAft>
                          <a:spcPts val="0"/>
                        </a:spcAft>
                        <a:buSzPts val="1100"/>
                        <a:buFont typeface="Calibri"/>
                        <a:buChar char="●"/>
                      </a:pPr>
                      <a:r>
                        <a:rPr lang="en" sz="1300">
                          <a:sym typeface="Calibri"/>
                        </a:rPr>
                        <a:t>It can be used in a wide range of areas where from school to businesses etc.</a:t>
                      </a:r>
                      <a:endParaRPr sz="1300">
                        <a:sym typeface="Calibri"/>
                      </a:endParaRPr>
                    </a:p>
                    <a:p>
                      <a:pPr marL="457200" lvl="0" indent="-298450" algn="l" rtl="0">
                        <a:spcBef>
                          <a:spcPts val="0"/>
                        </a:spcBef>
                        <a:spcAft>
                          <a:spcPts val="0"/>
                        </a:spcAft>
                        <a:buSzPts val="1100"/>
                        <a:buFont typeface="Calibri"/>
                        <a:buChar char="●"/>
                      </a:pPr>
                      <a:r>
                        <a:rPr lang="en" sz="1300">
                          <a:sym typeface="Calibri"/>
                        </a:rPr>
                        <a:t>It reduces the risk of frauds and forgery</a:t>
                      </a:r>
                      <a:endParaRPr sz="1300">
                        <a:latin typeface="Calibri"/>
                        <a:ea typeface="Calibri"/>
                        <a:cs typeface="Calibri"/>
                        <a:sym typeface="Calibri"/>
                      </a:endParaRPr>
                    </a:p>
                  </a:txBody>
                  <a:tcPr marL="107206" marR="107206" marT="107206" marB="107206"/>
                </a:tc>
                <a:tc>
                  <a:txBody>
                    <a:bodyPr/>
                    <a:lstStyle/>
                    <a:p>
                      <a:pPr marL="457200" lvl="0" indent="-298450" algn="l" rtl="0">
                        <a:spcBef>
                          <a:spcPts val="0"/>
                        </a:spcBef>
                        <a:spcAft>
                          <a:spcPts val="0"/>
                        </a:spcAft>
                        <a:buSzPts val="1100"/>
                        <a:buFont typeface="Calibri"/>
                        <a:buChar char="●"/>
                      </a:pPr>
                      <a:r>
                        <a:rPr lang="en" sz="1300">
                          <a:sym typeface="Calibri"/>
                        </a:rPr>
                        <a:t>There is no facility of two people signing the document making is unusable in most situations.</a:t>
                      </a:r>
                      <a:endParaRPr sz="1300">
                        <a:sym typeface="Calibri"/>
                      </a:endParaRPr>
                    </a:p>
                    <a:p>
                      <a:pPr marL="457200" lvl="0" indent="-298450" algn="l" rtl="0">
                        <a:spcBef>
                          <a:spcPts val="0"/>
                        </a:spcBef>
                        <a:spcAft>
                          <a:spcPts val="0"/>
                        </a:spcAft>
                        <a:buSzPts val="1100"/>
                        <a:buFont typeface="Calibri"/>
                        <a:buChar char="●"/>
                      </a:pPr>
                      <a:r>
                        <a:rPr lang="en" sz="1300">
                          <a:sym typeface="Calibri"/>
                        </a:rPr>
                        <a:t>There is no use of PDF417 which could have been more efficient as it generates a QR for greater number of characters.</a:t>
                      </a:r>
                      <a:endParaRPr sz="1300">
                        <a:sym typeface="Calibri"/>
                      </a:endParaRPr>
                    </a:p>
                    <a:p>
                      <a:pPr marL="457200" lvl="0" indent="-298450" algn="l" rtl="0">
                        <a:spcBef>
                          <a:spcPts val="0"/>
                        </a:spcBef>
                        <a:spcAft>
                          <a:spcPts val="0"/>
                        </a:spcAft>
                        <a:buSzPts val="1100"/>
                        <a:buFont typeface="Calibri"/>
                        <a:buChar char="●"/>
                      </a:pPr>
                      <a:r>
                        <a:rPr lang="en" sz="1300">
                          <a:sym typeface="Calibri"/>
                        </a:rPr>
                        <a:t>There can be more factors added to the authentication such as signature analysis and multi-biometric feature</a:t>
                      </a:r>
                      <a:endParaRPr sz="1300">
                        <a:latin typeface="Calibri"/>
                        <a:ea typeface="Calibri"/>
                        <a:cs typeface="Calibri"/>
                        <a:sym typeface="Calibri"/>
                      </a:endParaRPr>
                    </a:p>
                  </a:txBody>
                  <a:tcPr marL="107206" marR="107206" marT="107206" marB="107206"/>
                </a:tc>
                <a:tc>
                  <a:txBody>
                    <a:bodyPr/>
                    <a:lstStyle/>
                    <a:p>
                      <a:pPr marL="0" lvl="0" indent="0" algn="l" rtl="0">
                        <a:spcBef>
                          <a:spcPts val="0"/>
                        </a:spcBef>
                        <a:spcAft>
                          <a:spcPts val="0"/>
                        </a:spcAft>
                        <a:buNone/>
                      </a:pPr>
                      <a:r>
                        <a:rPr lang="en" sz="1300" dirty="0">
                          <a:sym typeface="Calibri"/>
                        </a:rPr>
                        <a:t>Published in :</a:t>
                      </a:r>
                      <a:endParaRPr sz="1300" dirty="0">
                        <a:sym typeface="Calibri"/>
                      </a:endParaRPr>
                    </a:p>
                    <a:p>
                      <a:pPr marL="0" lvl="0" indent="0" algn="l" rtl="0">
                        <a:spcBef>
                          <a:spcPts val="0"/>
                        </a:spcBef>
                        <a:spcAft>
                          <a:spcPts val="0"/>
                        </a:spcAft>
                        <a:buNone/>
                      </a:pPr>
                      <a:endParaRPr sz="1300" dirty="0">
                        <a:sym typeface="Calibri"/>
                      </a:endParaRPr>
                    </a:p>
                    <a:p>
                      <a:pPr marL="0" lvl="0" indent="0" algn="l" rtl="0">
                        <a:spcBef>
                          <a:spcPts val="0"/>
                        </a:spcBef>
                        <a:spcAft>
                          <a:spcPts val="0"/>
                        </a:spcAft>
                        <a:buNone/>
                      </a:pPr>
                      <a:r>
                        <a:rPr lang="en" sz="1300" dirty="0">
                          <a:sym typeface="Calibri"/>
                        </a:rPr>
                        <a:t>31st December 2018</a:t>
                      </a:r>
                      <a:endParaRPr sz="1300" dirty="0">
                        <a:sym typeface="Calibri"/>
                      </a:endParaRPr>
                    </a:p>
                    <a:p>
                      <a:pPr marL="0" lvl="0" indent="0" algn="l" rtl="0">
                        <a:spcBef>
                          <a:spcPts val="0"/>
                        </a:spcBef>
                        <a:spcAft>
                          <a:spcPts val="0"/>
                        </a:spcAft>
                        <a:buNone/>
                      </a:pPr>
                      <a:endParaRPr sz="1300" dirty="0">
                        <a:sym typeface="Calibri"/>
                      </a:endParaRPr>
                    </a:p>
                    <a:p>
                      <a:pPr marL="0" lvl="0" indent="0" algn="l" rtl="0">
                        <a:spcBef>
                          <a:spcPts val="0"/>
                        </a:spcBef>
                        <a:spcAft>
                          <a:spcPts val="0"/>
                        </a:spcAft>
                        <a:buNone/>
                      </a:pPr>
                      <a:r>
                        <a:rPr lang="en" sz="1300" dirty="0">
                          <a:sym typeface="Calibri"/>
                        </a:rPr>
                        <a:t>21st Saudi Computer Society</a:t>
                      </a:r>
                      <a:endParaRPr sz="1300" dirty="0">
                        <a:sym typeface="Calibri"/>
                      </a:endParaRPr>
                    </a:p>
                    <a:p>
                      <a:pPr marL="0" lvl="0" indent="0" algn="l" rtl="0">
                        <a:spcBef>
                          <a:spcPts val="0"/>
                        </a:spcBef>
                        <a:spcAft>
                          <a:spcPts val="0"/>
                        </a:spcAft>
                        <a:buNone/>
                      </a:pPr>
                      <a:r>
                        <a:rPr lang="en" sz="1300" dirty="0">
                          <a:sym typeface="Calibri"/>
                        </a:rPr>
                        <a:t>National Computer Conference (NCC)</a:t>
                      </a:r>
                      <a:endParaRPr sz="1300" dirty="0">
                        <a:latin typeface="Calibri"/>
                        <a:ea typeface="Calibri"/>
                        <a:cs typeface="Calibri"/>
                        <a:sym typeface="Calibri"/>
                      </a:endParaRPr>
                    </a:p>
                  </a:txBody>
                  <a:tcPr marL="107206" marR="107206" marT="107206" marB="107206"/>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38488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795BD1C-343A-2244-B27F-828A6D0766CF}"/>
              </a:ext>
            </a:extLst>
          </p:cNvPr>
          <p:cNvPicPr>
            <a:picLocks noChangeAspect="1"/>
          </p:cNvPicPr>
          <p:nvPr/>
        </p:nvPicPr>
        <p:blipFill rotWithShape="1">
          <a:blip r:embed="rId2"/>
          <a:srcRect l="95059"/>
          <a:stretch/>
        </p:blipFill>
        <p:spPr>
          <a:xfrm>
            <a:off x="-76997" y="-89807"/>
            <a:ext cx="617767" cy="7037614"/>
          </a:xfrm>
          <a:prstGeom prst="rect">
            <a:avLst/>
          </a:prstGeom>
        </p:spPr>
      </p:pic>
      <p:graphicFrame>
        <p:nvGraphicFramePr>
          <p:cNvPr id="4" name="Google Shape;90;p16">
            <a:extLst>
              <a:ext uri="{FF2B5EF4-FFF2-40B4-BE49-F238E27FC236}">
                <a16:creationId xmlns:a16="http://schemas.microsoft.com/office/drawing/2014/main" id="{06A8237D-DB49-F24E-A528-0BBE38AE5AD4}"/>
              </a:ext>
            </a:extLst>
          </p:cNvPr>
          <p:cNvGraphicFramePr/>
          <p:nvPr>
            <p:extLst>
              <p:ext uri="{D42A27DB-BD31-4B8C-83A1-F6EECF244321}">
                <p14:modId xmlns:p14="http://schemas.microsoft.com/office/powerpoint/2010/main" val="4115725501"/>
              </p:ext>
            </p:extLst>
          </p:nvPr>
        </p:nvGraphicFramePr>
        <p:xfrm>
          <a:off x="1142607" y="381368"/>
          <a:ext cx="10398795" cy="5940774"/>
        </p:xfrm>
        <a:graphic>
          <a:graphicData uri="http://schemas.openxmlformats.org/drawingml/2006/table">
            <a:tbl>
              <a:tblPr firstCol="1">
                <a:tableStyleId>{3C2FFA5D-87B4-456A-9821-1D502468CF0F}</a:tableStyleId>
              </a:tblPr>
              <a:tblGrid>
                <a:gridCol w="2079759">
                  <a:extLst>
                    <a:ext uri="{9D8B030D-6E8A-4147-A177-3AD203B41FA5}">
                      <a16:colId xmlns:a16="http://schemas.microsoft.com/office/drawing/2014/main" val="20000"/>
                    </a:ext>
                  </a:extLst>
                </a:gridCol>
                <a:gridCol w="2079759">
                  <a:extLst>
                    <a:ext uri="{9D8B030D-6E8A-4147-A177-3AD203B41FA5}">
                      <a16:colId xmlns:a16="http://schemas.microsoft.com/office/drawing/2014/main" val="20001"/>
                    </a:ext>
                  </a:extLst>
                </a:gridCol>
                <a:gridCol w="2079759">
                  <a:extLst>
                    <a:ext uri="{9D8B030D-6E8A-4147-A177-3AD203B41FA5}">
                      <a16:colId xmlns:a16="http://schemas.microsoft.com/office/drawing/2014/main" val="20002"/>
                    </a:ext>
                  </a:extLst>
                </a:gridCol>
                <a:gridCol w="2079759">
                  <a:extLst>
                    <a:ext uri="{9D8B030D-6E8A-4147-A177-3AD203B41FA5}">
                      <a16:colId xmlns:a16="http://schemas.microsoft.com/office/drawing/2014/main" val="20003"/>
                    </a:ext>
                  </a:extLst>
                </a:gridCol>
                <a:gridCol w="2079759">
                  <a:extLst>
                    <a:ext uri="{9D8B030D-6E8A-4147-A177-3AD203B41FA5}">
                      <a16:colId xmlns:a16="http://schemas.microsoft.com/office/drawing/2014/main" val="20004"/>
                    </a:ext>
                  </a:extLst>
                </a:gridCol>
              </a:tblGrid>
              <a:tr h="3021273">
                <a:tc>
                  <a:txBody>
                    <a:bodyPr/>
                    <a:lstStyle/>
                    <a:p>
                      <a:pPr marL="0" lvl="0" indent="0" algn="l" rtl="0">
                        <a:lnSpc>
                          <a:spcPct val="115000"/>
                        </a:lnSpc>
                        <a:spcBef>
                          <a:spcPts val="1200"/>
                        </a:spcBef>
                        <a:spcAft>
                          <a:spcPts val="0"/>
                        </a:spcAft>
                        <a:buNone/>
                      </a:pPr>
                      <a:r>
                        <a:rPr lang="en" sz="1300">
                          <a:sym typeface="Calibri"/>
                        </a:rPr>
                        <a:t>Hani Sami Brdesee, King Abdulaziz University, Jeddah, Saudi Arabia</a:t>
                      </a:r>
                      <a:r>
                        <a:rPr lang="en" sz="1000"/>
                        <a:t> </a:t>
                      </a:r>
                      <a:endParaRPr sz="1000"/>
                    </a:p>
                    <a:p>
                      <a:pPr marL="0" lvl="0" indent="0" algn="l" rtl="0">
                        <a:lnSpc>
                          <a:spcPct val="115000"/>
                        </a:lnSpc>
                        <a:spcBef>
                          <a:spcPts val="1200"/>
                        </a:spcBef>
                        <a:spcAft>
                          <a:spcPts val="0"/>
                        </a:spcAft>
                        <a:buNone/>
                      </a:pPr>
                      <a:r>
                        <a:rPr lang="en" sz="1300" b="1">
                          <a:sym typeface="Calibri"/>
                        </a:rPr>
                        <a:t>An Online Verification System of Students and Graduates Documents and Certificates: A Developed Strategy That Prevents Fraud Qualifications </a:t>
                      </a:r>
                      <a:endParaRPr sz="1300">
                        <a:sym typeface="Calibri"/>
                      </a:endParaRPr>
                    </a:p>
                    <a:p>
                      <a:pPr marL="0" lvl="0" indent="0" algn="l" rtl="0">
                        <a:spcBef>
                          <a:spcPts val="1200"/>
                        </a:spcBef>
                        <a:spcAft>
                          <a:spcPts val="0"/>
                        </a:spcAft>
                        <a:buNone/>
                      </a:pPr>
                      <a:endParaRPr sz="1300" b="1">
                        <a:latin typeface="Calibri"/>
                        <a:ea typeface="Calibri"/>
                        <a:cs typeface="Calibri"/>
                        <a:sym typeface="Calibri"/>
                      </a:endParaRPr>
                    </a:p>
                  </a:txBody>
                  <a:tcPr marL="109186" marR="109186" marT="109186" marB="109186"/>
                </a:tc>
                <a:tc>
                  <a:txBody>
                    <a:bodyPr/>
                    <a:lstStyle/>
                    <a:p>
                      <a:pPr marL="0" lvl="0" indent="0" algn="l" rtl="0">
                        <a:spcBef>
                          <a:spcPts val="0"/>
                        </a:spcBef>
                        <a:spcAft>
                          <a:spcPts val="0"/>
                        </a:spcAft>
                        <a:buClr>
                          <a:srgbClr val="000000"/>
                        </a:buClr>
                        <a:buFont typeface="Arial"/>
                        <a:buNone/>
                      </a:pPr>
                      <a:r>
                        <a:rPr lang="en" sz="1300" dirty="0">
                          <a:sym typeface="Calibri"/>
                        </a:rPr>
                        <a:t>Verification of documents and resume is an important step in job recruitment and admission procedure. The system proposed removes the need of verification of these documents via traditional means and propose and online portal where all these things can be done for students both in the country and outside the country</a:t>
                      </a:r>
                      <a:endParaRPr sz="1300" dirty="0">
                        <a:latin typeface="Calibri"/>
                        <a:ea typeface="Calibri"/>
                        <a:cs typeface="Calibri"/>
                        <a:sym typeface="Calibri"/>
                      </a:endParaRPr>
                    </a:p>
                  </a:txBody>
                  <a:tcPr marL="109186" marR="109186" marT="109186" marB="109186"/>
                </a:tc>
                <a:tc>
                  <a:txBody>
                    <a:bodyPr/>
                    <a:lstStyle/>
                    <a:p>
                      <a:pPr marL="228600" lvl="0" indent="-241300" algn="l" rtl="0">
                        <a:spcBef>
                          <a:spcPts val="0"/>
                        </a:spcBef>
                        <a:spcAft>
                          <a:spcPts val="0"/>
                        </a:spcAft>
                        <a:buSzPts val="1100"/>
                        <a:buFont typeface="Calibri"/>
                        <a:buChar char="●"/>
                      </a:pPr>
                      <a:r>
                        <a:rPr lang="en" sz="1300">
                          <a:sym typeface="Calibri"/>
                        </a:rPr>
                        <a:t>The University can stay in touch with its students anytime and can cater to their needs and issues.</a:t>
                      </a:r>
                      <a:endParaRPr sz="1300">
                        <a:sym typeface="Calibri"/>
                      </a:endParaRPr>
                    </a:p>
                    <a:p>
                      <a:pPr marL="228600" lvl="0" indent="-241300" algn="l" rtl="0">
                        <a:spcBef>
                          <a:spcPts val="0"/>
                        </a:spcBef>
                        <a:spcAft>
                          <a:spcPts val="0"/>
                        </a:spcAft>
                        <a:buSzPts val="1100"/>
                        <a:buFont typeface="Calibri"/>
                        <a:buChar char="●"/>
                      </a:pPr>
                      <a:r>
                        <a:rPr lang="en" sz="1300">
                          <a:sym typeface="Calibri"/>
                        </a:rPr>
                        <a:t>The system improves job recruitment process by going through all the documents and checking for fraudulent information</a:t>
                      </a:r>
                      <a:endParaRPr sz="1300">
                        <a:latin typeface="Calibri"/>
                        <a:ea typeface="Calibri"/>
                        <a:cs typeface="Calibri"/>
                        <a:sym typeface="Calibri"/>
                      </a:endParaRPr>
                    </a:p>
                  </a:txBody>
                  <a:tcPr marL="109186" marR="109186" marT="109186" marB="109186"/>
                </a:tc>
                <a:tc>
                  <a:txBody>
                    <a:bodyPr/>
                    <a:lstStyle/>
                    <a:p>
                      <a:pPr marL="228600" lvl="0" indent="-241300" algn="l" rtl="0">
                        <a:spcBef>
                          <a:spcPts val="0"/>
                        </a:spcBef>
                        <a:spcAft>
                          <a:spcPts val="0"/>
                        </a:spcAft>
                        <a:buSzPts val="1100"/>
                        <a:buFont typeface="Calibri"/>
                        <a:buChar char="●"/>
                      </a:pPr>
                      <a:r>
                        <a:rPr lang="en" sz="1300">
                          <a:sym typeface="Calibri"/>
                        </a:rPr>
                        <a:t>The use of system might not be user friendly, as there might be a lack of access of rights for each service.</a:t>
                      </a:r>
                      <a:endParaRPr sz="1300">
                        <a:sym typeface="Calibri"/>
                      </a:endParaRPr>
                    </a:p>
                    <a:p>
                      <a:pPr marL="228600" lvl="0" indent="-241300" algn="l" rtl="0">
                        <a:spcBef>
                          <a:spcPts val="0"/>
                        </a:spcBef>
                        <a:spcAft>
                          <a:spcPts val="0"/>
                        </a:spcAft>
                        <a:buSzPts val="1100"/>
                        <a:buFont typeface="Calibri"/>
                        <a:buChar char="●"/>
                      </a:pPr>
                      <a:r>
                        <a:rPr lang="en" sz="1300">
                          <a:sym typeface="Calibri"/>
                        </a:rPr>
                        <a:t>Scaling up of the system imposes a trouble as the number of students and universities increase.</a:t>
                      </a:r>
                      <a:endParaRPr sz="1300">
                        <a:latin typeface="Calibri"/>
                        <a:ea typeface="Calibri"/>
                        <a:cs typeface="Calibri"/>
                        <a:sym typeface="Calibri"/>
                      </a:endParaRPr>
                    </a:p>
                  </a:txBody>
                  <a:tcPr marL="109186" marR="109186" marT="109186" marB="109186"/>
                </a:tc>
                <a:tc>
                  <a:txBody>
                    <a:bodyPr/>
                    <a:lstStyle/>
                    <a:p>
                      <a:pPr marL="0" lvl="0" indent="0" algn="l" rtl="0">
                        <a:spcBef>
                          <a:spcPts val="0"/>
                        </a:spcBef>
                        <a:spcAft>
                          <a:spcPts val="0"/>
                        </a:spcAft>
                        <a:buNone/>
                      </a:pPr>
                      <a:r>
                        <a:rPr lang="en" sz="1300">
                          <a:sym typeface="Calibri"/>
                        </a:rPr>
                        <a:t>Published in :</a:t>
                      </a:r>
                      <a:endParaRPr sz="1300">
                        <a:sym typeface="Calibri"/>
                      </a:endParaRPr>
                    </a:p>
                    <a:p>
                      <a:pPr marL="0" lvl="0" indent="0" algn="l" rtl="0">
                        <a:spcBef>
                          <a:spcPts val="0"/>
                        </a:spcBef>
                        <a:spcAft>
                          <a:spcPts val="0"/>
                        </a:spcAft>
                        <a:buNone/>
                      </a:pPr>
                      <a:endParaRPr sz="1300">
                        <a:sym typeface="Calibri"/>
                      </a:endParaRPr>
                    </a:p>
                    <a:p>
                      <a:pPr marL="0" lvl="0" indent="0" algn="l" rtl="0">
                        <a:spcBef>
                          <a:spcPts val="0"/>
                        </a:spcBef>
                        <a:spcAft>
                          <a:spcPts val="0"/>
                        </a:spcAft>
                        <a:buNone/>
                      </a:pPr>
                      <a:r>
                        <a:rPr lang="en" sz="1300">
                          <a:sym typeface="Calibri"/>
                        </a:rPr>
                        <a:t>April-June 2019</a:t>
                      </a:r>
                      <a:endParaRPr sz="1300">
                        <a:sym typeface="Calibri"/>
                      </a:endParaRPr>
                    </a:p>
                    <a:p>
                      <a:pPr marL="0" lvl="0" indent="0" algn="l" rtl="0">
                        <a:spcBef>
                          <a:spcPts val="0"/>
                        </a:spcBef>
                        <a:spcAft>
                          <a:spcPts val="0"/>
                        </a:spcAft>
                        <a:buNone/>
                      </a:pPr>
                      <a:endParaRPr sz="1300">
                        <a:sym typeface="Calibri"/>
                      </a:endParaRPr>
                    </a:p>
                    <a:p>
                      <a:pPr marL="0" lvl="0" indent="0" algn="l" rtl="0">
                        <a:spcBef>
                          <a:spcPts val="0"/>
                        </a:spcBef>
                        <a:spcAft>
                          <a:spcPts val="0"/>
                        </a:spcAft>
                        <a:buNone/>
                      </a:pPr>
                      <a:r>
                        <a:rPr lang="en" sz="1300">
                          <a:sym typeface="Calibri"/>
                        </a:rPr>
                        <a:t>International Journal of Smart Education and Urban Society, Vol. 10, Issue 2</a:t>
                      </a:r>
                      <a:endParaRPr sz="1300">
                        <a:latin typeface="Calibri"/>
                        <a:ea typeface="Calibri"/>
                        <a:cs typeface="Calibri"/>
                        <a:sym typeface="Calibri"/>
                      </a:endParaRPr>
                    </a:p>
                  </a:txBody>
                  <a:tcPr marL="109186" marR="109186" marT="109186" marB="109186"/>
                </a:tc>
                <a:extLst>
                  <a:ext uri="{0D108BD9-81ED-4DB2-BD59-A6C34878D82A}">
                    <a16:rowId xmlns:a16="http://schemas.microsoft.com/office/drawing/2014/main" val="10000"/>
                  </a:ext>
                </a:extLst>
              </a:tr>
              <a:tr h="2919501">
                <a:tc>
                  <a:txBody>
                    <a:bodyPr/>
                    <a:lstStyle/>
                    <a:p>
                      <a:pPr marL="0" lvl="0" indent="0" algn="l" rtl="0">
                        <a:lnSpc>
                          <a:spcPct val="115000"/>
                        </a:lnSpc>
                        <a:spcBef>
                          <a:spcPts val="1200"/>
                        </a:spcBef>
                        <a:spcAft>
                          <a:spcPts val="0"/>
                        </a:spcAft>
                        <a:buNone/>
                      </a:pPr>
                      <a:r>
                        <a:rPr lang="en" sz="1300">
                          <a:sym typeface="Calibri"/>
                        </a:rPr>
                        <a:t>Nikita I. Chesnokov, Denis A. Korochentsev, Larissa V. Cherckesova, Olga A. Safaryan, Vladislav E. Chumakov, Irina A. Pilipenko </a:t>
                      </a:r>
                      <a:endParaRPr sz="1300">
                        <a:sym typeface="Calibri"/>
                      </a:endParaRPr>
                    </a:p>
                    <a:p>
                      <a:pPr marL="0" lvl="0" indent="0" algn="l" rtl="0">
                        <a:lnSpc>
                          <a:spcPct val="115000"/>
                        </a:lnSpc>
                        <a:spcBef>
                          <a:spcPts val="1200"/>
                        </a:spcBef>
                        <a:spcAft>
                          <a:spcPts val="1200"/>
                        </a:spcAft>
                        <a:buNone/>
                      </a:pPr>
                      <a:r>
                        <a:rPr lang="en" sz="1300" b="1">
                          <a:sym typeface="Calibri"/>
                        </a:rPr>
                        <a:t>Software Development of Electronic Digital Signature Generation at Institution Electronic Document Circulation</a:t>
                      </a:r>
                      <a:endParaRPr sz="1300" b="1">
                        <a:latin typeface="Calibri"/>
                        <a:ea typeface="Calibri"/>
                        <a:cs typeface="Calibri"/>
                        <a:sym typeface="Calibri"/>
                      </a:endParaRPr>
                    </a:p>
                  </a:txBody>
                  <a:tcPr marL="109186" marR="109186" marT="109186" marB="109186"/>
                </a:tc>
                <a:tc>
                  <a:txBody>
                    <a:bodyPr/>
                    <a:lstStyle/>
                    <a:p>
                      <a:pPr marL="0" lvl="0" indent="0" algn="l" rtl="0">
                        <a:spcBef>
                          <a:spcPts val="0"/>
                        </a:spcBef>
                        <a:spcAft>
                          <a:spcPts val="0"/>
                        </a:spcAft>
                        <a:buNone/>
                      </a:pPr>
                      <a:r>
                        <a:rPr lang="en" sz="1300">
                          <a:sym typeface="Calibri"/>
                        </a:rPr>
                        <a:t>This paper focuses on the investigation of the  approaches to formation of digital signatures as well as intends to find the software developing the electronic signatures and how to make it a secure system.</a:t>
                      </a:r>
                      <a:endParaRPr sz="1300">
                        <a:latin typeface="Calibri"/>
                        <a:ea typeface="Calibri"/>
                        <a:cs typeface="Calibri"/>
                        <a:sym typeface="Calibri"/>
                      </a:endParaRPr>
                    </a:p>
                  </a:txBody>
                  <a:tcPr marL="109186" marR="109186" marT="109186" marB="109186"/>
                </a:tc>
                <a:tc>
                  <a:txBody>
                    <a:bodyPr/>
                    <a:lstStyle/>
                    <a:p>
                      <a:pPr marL="228600" lvl="0" indent="-241300" algn="l" rtl="0">
                        <a:spcBef>
                          <a:spcPts val="0"/>
                        </a:spcBef>
                        <a:spcAft>
                          <a:spcPts val="0"/>
                        </a:spcAft>
                        <a:buSzPts val="1100"/>
                        <a:buFont typeface="Calibri"/>
                        <a:buChar char="●"/>
                      </a:pPr>
                      <a:r>
                        <a:rPr lang="en" sz="1300">
                          <a:sym typeface="Calibri"/>
                        </a:rPr>
                        <a:t>The addition of additional security module increases the crypto-stability of the system</a:t>
                      </a:r>
                      <a:endParaRPr sz="1300">
                        <a:latin typeface="Calibri"/>
                        <a:ea typeface="Calibri"/>
                        <a:cs typeface="Calibri"/>
                        <a:sym typeface="Calibri"/>
                      </a:endParaRPr>
                    </a:p>
                  </a:txBody>
                  <a:tcPr marL="109186" marR="109186" marT="109186" marB="109186"/>
                </a:tc>
                <a:tc>
                  <a:txBody>
                    <a:bodyPr/>
                    <a:lstStyle/>
                    <a:p>
                      <a:pPr marL="228600" lvl="0" indent="-241300" algn="l" rtl="0">
                        <a:spcBef>
                          <a:spcPts val="0"/>
                        </a:spcBef>
                        <a:spcAft>
                          <a:spcPts val="0"/>
                        </a:spcAft>
                        <a:buSzPts val="1100"/>
                        <a:buFont typeface="Calibri"/>
                        <a:buChar char="●"/>
                      </a:pPr>
                      <a:r>
                        <a:rPr lang="en" sz="1300">
                          <a:sym typeface="Calibri"/>
                        </a:rPr>
                        <a:t>It is difficult to compare the developed model with the existing models also because of lack of ease to get commercial signatures.</a:t>
                      </a:r>
                      <a:endParaRPr sz="1300">
                        <a:latin typeface="Calibri"/>
                        <a:ea typeface="Calibri"/>
                        <a:cs typeface="Calibri"/>
                        <a:sym typeface="Calibri"/>
                      </a:endParaRPr>
                    </a:p>
                  </a:txBody>
                  <a:tcPr marL="109186" marR="109186" marT="109186" marB="109186"/>
                </a:tc>
                <a:tc>
                  <a:txBody>
                    <a:bodyPr/>
                    <a:lstStyle/>
                    <a:p>
                      <a:pPr marL="0" lvl="0" indent="0" algn="l" rtl="0">
                        <a:spcBef>
                          <a:spcPts val="0"/>
                        </a:spcBef>
                        <a:spcAft>
                          <a:spcPts val="0"/>
                        </a:spcAft>
                        <a:buNone/>
                      </a:pPr>
                      <a:r>
                        <a:rPr lang="en" sz="1300" dirty="0">
                          <a:sym typeface="Calibri"/>
                        </a:rPr>
                        <a:t>Published in :</a:t>
                      </a:r>
                      <a:endParaRPr sz="1300" dirty="0">
                        <a:sym typeface="Calibri"/>
                      </a:endParaRPr>
                    </a:p>
                    <a:p>
                      <a:pPr marL="0" lvl="0" indent="0" algn="l" rtl="0">
                        <a:spcBef>
                          <a:spcPts val="0"/>
                        </a:spcBef>
                        <a:spcAft>
                          <a:spcPts val="0"/>
                        </a:spcAft>
                        <a:buNone/>
                      </a:pPr>
                      <a:endParaRPr sz="1300" dirty="0">
                        <a:sym typeface="Calibri"/>
                      </a:endParaRPr>
                    </a:p>
                    <a:p>
                      <a:pPr marL="0" lvl="0" indent="0" algn="l" rtl="0">
                        <a:spcBef>
                          <a:spcPts val="0"/>
                        </a:spcBef>
                        <a:spcAft>
                          <a:spcPts val="0"/>
                        </a:spcAft>
                        <a:buNone/>
                      </a:pPr>
                      <a:r>
                        <a:rPr lang="en" sz="1300" dirty="0">
                          <a:sym typeface="Calibri"/>
                        </a:rPr>
                        <a:t>15th October 2020</a:t>
                      </a:r>
                      <a:endParaRPr sz="1300" dirty="0">
                        <a:sym typeface="Calibri"/>
                      </a:endParaRPr>
                    </a:p>
                    <a:p>
                      <a:pPr marL="0" lvl="0" indent="0" algn="l" rtl="0">
                        <a:spcBef>
                          <a:spcPts val="0"/>
                        </a:spcBef>
                        <a:spcAft>
                          <a:spcPts val="0"/>
                        </a:spcAft>
                        <a:buNone/>
                      </a:pPr>
                      <a:endParaRPr sz="1300" dirty="0">
                        <a:sym typeface="Calibri"/>
                      </a:endParaRPr>
                    </a:p>
                    <a:p>
                      <a:pPr marL="0" lvl="0" indent="0" algn="l" rtl="0">
                        <a:spcBef>
                          <a:spcPts val="0"/>
                        </a:spcBef>
                        <a:spcAft>
                          <a:spcPts val="0"/>
                        </a:spcAft>
                        <a:buNone/>
                      </a:pPr>
                      <a:r>
                        <a:rPr lang="en" sz="1300" dirty="0">
                          <a:sym typeface="Calibri"/>
                        </a:rPr>
                        <a:t>2020 IEEE East-West Design &amp; Test Symposium (EWDTS)</a:t>
                      </a:r>
                      <a:endParaRPr sz="1300" dirty="0">
                        <a:latin typeface="Calibri"/>
                        <a:ea typeface="Calibri"/>
                        <a:cs typeface="Calibri"/>
                        <a:sym typeface="Calibri"/>
                      </a:endParaRPr>
                    </a:p>
                  </a:txBody>
                  <a:tcPr marL="109186" marR="109186" marT="109186" marB="109186"/>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78995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795BD1C-343A-2244-B27F-828A6D0766CF}"/>
              </a:ext>
            </a:extLst>
          </p:cNvPr>
          <p:cNvPicPr>
            <a:picLocks noChangeAspect="1"/>
          </p:cNvPicPr>
          <p:nvPr/>
        </p:nvPicPr>
        <p:blipFill rotWithShape="1">
          <a:blip r:embed="rId2"/>
          <a:srcRect l="95059"/>
          <a:stretch/>
        </p:blipFill>
        <p:spPr>
          <a:xfrm>
            <a:off x="-76997" y="-89807"/>
            <a:ext cx="617767" cy="7037614"/>
          </a:xfrm>
          <a:prstGeom prst="rect">
            <a:avLst/>
          </a:prstGeom>
        </p:spPr>
      </p:pic>
      <p:graphicFrame>
        <p:nvGraphicFramePr>
          <p:cNvPr id="3" name="Table 2">
            <a:extLst>
              <a:ext uri="{FF2B5EF4-FFF2-40B4-BE49-F238E27FC236}">
                <a16:creationId xmlns:a16="http://schemas.microsoft.com/office/drawing/2014/main" id="{3919529A-8BBE-B241-8141-7D8160180620}"/>
              </a:ext>
            </a:extLst>
          </p:cNvPr>
          <p:cNvGraphicFramePr>
            <a:graphicFrameLocks noGrp="1"/>
          </p:cNvGraphicFramePr>
          <p:nvPr>
            <p:extLst>
              <p:ext uri="{D42A27DB-BD31-4B8C-83A1-F6EECF244321}">
                <p14:modId xmlns:p14="http://schemas.microsoft.com/office/powerpoint/2010/main" val="206801547"/>
              </p:ext>
            </p:extLst>
          </p:nvPr>
        </p:nvGraphicFramePr>
        <p:xfrm>
          <a:off x="1079630" y="305858"/>
          <a:ext cx="10410005" cy="6246284"/>
        </p:xfrm>
        <a:graphic>
          <a:graphicData uri="http://schemas.openxmlformats.org/drawingml/2006/table">
            <a:tbl>
              <a:tblPr>
                <a:tableStyleId>{3C2FFA5D-87B4-456A-9821-1D502468CF0F}</a:tableStyleId>
              </a:tblPr>
              <a:tblGrid>
                <a:gridCol w="2082001">
                  <a:extLst>
                    <a:ext uri="{9D8B030D-6E8A-4147-A177-3AD203B41FA5}">
                      <a16:colId xmlns:a16="http://schemas.microsoft.com/office/drawing/2014/main" val="406911123"/>
                    </a:ext>
                  </a:extLst>
                </a:gridCol>
                <a:gridCol w="2082001">
                  <a:extLst>
                    <a:ext uri="{9D8B030D-6E8A-4147-A177-3AD203B41FA5}">
                      <a16:colId xmlns:a16="http://schemas.microsoft.com/office/drawing/2014/main" val="2974524382"/>
                    </a:ext>
                  </a:extLst>
                </a:gridCol>
                <a:gridCol w="2082001">
                  <a:extLst>
                    <a:ext uri="{9D8B030D-6E8A-4147-A177-3AD203B41FA5}">
                      <a16:colId xmlns:a16="http://schemas.microsoft.com/office/drawing/2014/main" val="3759434473"/>
                    </a:ext>
                  </a:extLst>
                </a:gridCol>
                <a:gridCol w="2082001">
                  <a:extLst>
                    <a:ext uri="{9D8B030D-6E8A-4147-A177-3AD203B41FA5}">
                      <a16:colId xmlns:a16="http://schemas.microsoft.com/office/drawing/2014/main" val="3912264341"/>
                    </a:ext>
                  </a:extLst>
                </a:gridCol>
                <a:gridCol w="2082001">
                  <a:extLst>
                    <a:ext uri="{9D8B030D-6E8A-4147-A177-3AD203B41FA5}">
                      <a16:colId xmlns:a16="http://schemas.microsoft.com/office/drawing/2014/main" val="2868338128"/>
                    </a:ext>
                  </a:extLst>
                </a:gridCol>
              </a:tblGrid>
              <a:tr h="2311791">
                <a:tc>
                  <a:txBody>
                    <a:bodyPr/>
                    <a:lstStyle/>
                    <a:p>
                      <a:pPr rtl="0" fontAlgn="t">
                        <a:spcBef>
                          <a:spcPts val="1200"/>
                        </a:spcBef>
                        <a:spcAft>
                          <a:spcPts val="1200"/>
                        </a:spcAft>
                      </a:pPr>
                      <a:r>
                        <a:rPr lang="en-IN" sz="1400" b="0" u="none" strike="noStrike">
                          <a:solidFill>
                            <a:srgbClr val="000000"/>
                          </a:solidFill>
                          <a:effectLst/>
                        </a:rPr>
                        <a:t>Jiaohong Shi</a:t>
                      </a:r>
                      <a:r>
                        <a:rPr lang="en-IN" sz="1300" b="0" u="none" strike="noStrike">
                          <a:solidFill>
                            <a:srgbClr val="000000"/>
                          </a:solidFill>
                          <a:effectLst/>
                        </a:rPr>
                        <a:t>, Jinsong Ouyang</a:t>
                      </a:r>
                      <a:endParaRPr lang="en-IN" sz="2200">
                        <a:effectLst/>
                      </a:endParaRPr>
                    </a:p>
                    <a:p>
                      <a:pPr rtl="0" fontAlgn="t">
                        <a:spcBef>
                          <a:spcPts val="1200"/>
                        </a:spcBef>
                        <a:spcAft>
                          <a:spcPts val="1200"/>
                        </a:spcAft>
                      </a:pPr>
                      <a:r>
                        <a:rPr lang="en-IN" sz="1400" b="1" u="none" strike="noStrike">
                          <a:solidFill>
                            <a:srgbClr val="000000"/>
                          </a:solidFill>
                          <a:effectLst/>
                        </a:rPr>
                        <a:t>eSign: An Enterprise Portal for Secure Document Management</a:t>
                      </a:r>
                      <a:endParaRPr lang="en-IN" sz="2200">
                        <a:effectLst/>
                      </a:endParaRPr>
                    </a:p>
                  </a:txBody>
                  <a:tcPr marL="113771" marR="113771" marT="113771" marB="113771"/>
                </a:tc>
                <a:tc>
                  <a:txBody>
                    <a:bodyPr/>
                    <a:lstStyle/>
                    <a:p>
                      <a:pPr rtl="0" fontAlgn="t">
                        <a:spcBef>
                          <a:spcPts val="0"/>
                        </a:spcBef>
                        <a:spcAft>
                          <a:spcPts val="0"/>
                        </a:spcAft>
                      </a:pPr>
                      <a:r>
                        <a:rPr lang="en-IN" sz="1400" b="0" u="none" strike="noStrike">
                          <a:solidFill>
                            <a:srgbClr val="000000"/>
                          </a:solidFill>
                          <a:effectLst/>
                        </a:rPr>
                        <a:t>The purpose of this portal is to fulfill the need of signing and verifying important documents by trusted officials and thereby converting the paper based businesses to e-business processes</a:t>
                      </a:r>
                      <a:endParaRPr lang="en-IN" sz="2200">
                        <a:effectLst/>
                      </a:endParaRPr>
                    </a:p>
                  </a:txBody>
                  <a:tcPr marL="113771" marR="113771" marT="113771" marB="113771"/>
                </a:tc>
                <a:tc>
                  <a:txBody>
                    <a:bodyPr/>
                    <a:lstStyle/>
                    <a:p>
                      <a:pPr rtl="0" fontAlgn="base">
                        <a:spcBef>
                          <a:spcPts val="0"/>
                        </a:spcBef>
                        <a:spcAft>
                          <a:spcPts val="0"/>
                        </a:spcAft>
                        <a:buFont typeface="Arial" panose="020B0604020202020204" pitchFamily="34" charset="0"/>
                        <a:buChar char="•"/>
                      </a:pPr>
                      <a:r>
                        <a:rPr lang="en-IN" sz="1400" b="0" u="none" strike="noStrike">
                          <a:solidFill>
                            <a:srgbClr val="000000"/>
                          </a:solidFill>
                          <a:effectLst/>
                        </a:rPr>
                        <a:t>The system is pretty much scalable and can be used by large enterprises as well.</a:t>
                      </a:r>
                    </a:p>
                    <a:p>
                      <a:pPr rtl="0" fontAlgn="base">
                        <a:spcBef>
                          <a:spcPts val="0"/>
                        </a:spcBef>
                        <a:spcAft>
                          <a:spcPts val="0"/>
                        </a:spcAft>
                        <a:buFont typeface="Arial" panose="020B0604020202020204" pitchFamily="34" charset="0"/>
                        <a:buChar char="•"/>
                      </a:pPr>
                      <a:r>
                        <a:rPr lang="en-IN" sz="1400" b="0" u="none" strike="noStrike">
                          <a:solidFill>
                            <a:srgbClr val="000000"/>
                          </a:solidFill>
                          <a:effectLst/>
                        </a:rPr>
                        <a:t>It supports multiple document formats and hence is more convenient</a:t>
                      </a:r>
                      <a:endParaRPr lang="en-IN" sz="1400" b="0" i="0" u="none" strike="noStrike">
                        <a:solidFill>
                          <a:srgbClr val="000000"/>
                        </a:solidFill>
                        <a:effectLst/>
                        <a:latin typeface="Calibri" panose="020F0502020204030204" pitchFamily="34" charset="0"/>
                      </a:endParaRPr>
                    </a:p>
                  </a:txBody>
                  <a:tcPr marL="113771" marR="113771" marT="113771" marB="113771"/>
                </a:tc>
                <a:tc>
                  <a:txBody>
                    <a:bodyPr/>
                    <a:lstStyle/>
                    <a:p>
                      <a:pPr rtl="0" fontAlgn="base">
                        <a:spcBef>
                          <a:spcPts val="0"/>
                        </a:spcBef>
                        <a:spcAft>
                          <a:spcPts val="0"/>
                        </a:spcAft>
                        <a:buFont typeface="Arial" panose="020B0604020202020204" pitchFamily="34" charset="0"/>
                        <a:buChar char="•"/>
                      </a:pPr>
                      <a:r>
                        <a:rPr lang="en-IN" sz="1400" b="0" u="none" strike="noStrike">
                          <a:solidFill>
                            <a:srgbClr val="000000"/>
                          </a:solidFill>
                          <a:effectLst/>
                        </a:rPr>
                        <a:t>The system uses a central database to store all the signatures, thus making the data highly vulnerable.</a:t>
                      </a:r>
                    </a:p>
                    <a:p>
                      <a:pPr rtl="0" fontAlgn="base">
                        <a:spcBef>
                          <a:spcPts val="0"/>
                        </a:spcBef>
                        <a:spcAft>
                          <a:spcPts val="0"/>
                        </a:spcAft>
                        <a:buFont typeface="Arial" panose="020B0604020202020204" pitchFamily="34" charset="0"/>
                        <a:buChar char="•"/>
                      </a:pPr>
                      <a:r>
                        <a:rPr lang="en-IN" sz="1400" b="0" u="none" strike="noStrike">
                          <a:solidFill>
                            <a:srgbClr val="000000"/>
                          </a:solidFill>
                          <a:effectLst/>
                        </a:rPr>
                        <a:t>There aren’t multiple layers of security and no authentication of the people signing the documents.</a:t>
                      </a:r>
                      <a:endParaRPr lang="en-IN" sz="1400" b="0" i="0" u="none" strike="noStrike">
                        <a:solidFill>
                          <a:srgbClr val="000000"/>
                        </a:solidFill>
                        <a:effectLst/>
                        <a:latin typeface="Calibri" panose="020F0502020204030204" pitchFamily="34" charset="0"/>
                      </a:endParaRPr>
                    </a:p>
                  </a:txBody>
                  <a:tcPr marL="113771" marR="113771" marT="113771" marB="113771"/>
                </a:tc>
                <a:tc>
                  <a:txBody>
                    <a:bodyPr/>
                    <a:lstStyle/>
                    <a:p>
                      <a:pPr rtl="0" fontAlgn="t">
                        <a:spcBef>
                          <a:spcPts val="0"/>
                        </a:spcBef>
                        <a:spcAft>
                          <a:spcPts val="0"/>
                        </a:spcAft>
                      </a:pPr>
                      <a:r>
                        <a:rPr lang="en-IN" sz="1400" b="0" u="none" strike="noStrike">
                          <a:solidFill>
                            <a:srgbClr val="000000"/>
                          </a:solidFill>
                          <a:effectLst/>
                        </a:rPr>
                        <a:t>Published in :</a:t>
                      </a:r>
                      <a:endParaRPr lang="en-IN" sz="2200">
                        <a:effectLst/>
                      </a:endParaRPr>
                    </a:p>
                    <a:p>
                      <a:pPr rtl="0" fontAlgn="t">
                        <a:spcBef>
                          <a:spcPts val="0"/>
                        </a:spcBef>
                        <a:spcAft>
                          <a:spcPts val="0"/>
                        </a:spcAft>
                      </a:pPr>
                      <a:br>
                        <a:rPr lang="en-IN" sz="2200">
                          <a:effectLst/>
                        </a:rPr>
                      </a:br>
                      <a:r>
                        <a:rPr lang="en-IN" sz="1400" b="0" u="none" strike="noStrike">
                          <a:solidFill>
                            <a:srgbClr val="000000"/>
                          </a:solidFill>
                          <a:effectLst/>
                        </a:rPr>
                        <a:t>12th September 2005</a:t>
                      </a:r>
                      <a:endParaRPr lang="en-IN" sz="2200">
                        <a:effectLst/>
                      </a:endParaRPr>
                    </a:p>
                    <a:p>
                      <a:pPr rtl="0" fontAlgn="t">
                        <a:spcBef>
                          <a:spcPts val="0"/>
                        </a:spcBef>
                        <a:spcAft>
                          <a:spcPts val="0"/>
                        </a:spcAft>
                      </a:pPr>
                      <a:br>
                        <a:rPr lang="en-IN" sz="2200">
                          <a:effectLst/>
                        </a:rPr>
                      </a:br>
                      <a:r>
                        <a:rPr lang="en-IN" sz="1400" b="0" u="none" strike="noStrike">
                          <a:solidFill>
                            <a:srgbClr val="000000"/>
                          </a:solidFill>
                          <a:effectLst/>
                        </a:rPr>
                        <a:t>IRI -2005 IEEE International Conference on Information Reuse and Integration, Conf. 2005</a:t>
                      </a:r>
                      <a:endParaRPr lang="en-IN" sz="2200">
                        <a:effectLst/>
                      </a:endParaRPr>
                    </a:p>
                  </a:txBody>
                  <a:tcPr marL="113771" marR="113771" marT="113771" marB="113771"/>
                </a:tc>
                <a:extLst>
                  <a:ext uri="{0D108BD9-81ED-4DB2-BD59-A6C34878D82A}">
                    <a16:rowId xmlns:a16="http://schemas.microsoft.com/office/drawing/2014/main" val="319490557"/>
                  </a:ext>
                </a:extLst>
              </a:tr>
              <a:tr h="3770765">
                <a:tc>
                  <a:txBody>
                    <a:bodyPr/>
                    <a:lstStyle/>
                    <a:p>
                      <a:pPr rtl="0" fontAlgn="t">
                        <a:spcBef>
                          <a:spcPts val="1200"/>
                        </a:spcBef>
                        <a:spcAft>
                          <a:spcPts val="1200"/>
                        </a:spcAft>
                      </a:pPr>
                      <a:r>
                        <a:rPr lang="en-IN" sz="1400" b="0" u="none" strike="noStrike">
                          <a:solidFill>
                            <a:srgbClr val="000000"/>
                          </a:solidFill>
                          <a:effectLst/>
                        </a:rPr>
                        <a:t>Raghav, Nitish Andola, Rakhi Verma, S. Venkatesan, Shekhar Verma</a:t>
                      </a:r>
                      <a:endParaRPr lang="en-IN" sz="2200">
                        <a:effectLst/>
                      </a:endParaRPr>
                    </a:p>
                    <a:p>
                      <a:pPr rtl="0" fontAlgn="t">
                        <a:spcBef>
                          <a:spcPts val="1200"/>
                        </a:spcBef>
                        <a:spcAft>
                          <a:spcPts val="1200"/>
                        </a:spcAft>
                      </a:pPr>
                      <a:r>
                        <a:rPr lang="en-IN" sz="1400" b="1" u="none" strike="noStrike">
                          <a:solidFill>
                            <a:srgbClr val="000000"/>
                          </a:solidFill>
                          <a:effectLst/>
                        </a:rPr>
                        <a:t>Tamper-Proof Certificate Management System</a:t>
                      </a:r>
                      <a:endParaRPr lang="en-IN" sz="2200">
                        <a:effectLst/>
                      </a:endParaRPr>
                    </a:p>
                  </a:txBody>
                  <a:tcPr marL="113771" marR="113771" marT="113771" marB="113771"/>
                </a:tc>
                <a:tc>
                  <a:txBody>
                    <a:bodyPr/>
                    <a:lstStyle/>
                    <a:p>
                      <a:pPr rtl="0" fontAlgn="t">
                        <a:spcBef>
                          <a:spcPts val="0"/>
                        </a:spcBef>
                        <a:spcAft>
                          <a:spcPts val="0"/>
                        </a:spcAft>
                      </a:pPr>
                      <a:r>
                        <a:rPr lang="en-IN" sz="1400" b="0" u="none" strike="noStrike">
                          <a:solidFill>
                            <a:srgbClr val="000000"/>
                          </a:solidFill>
                          <a:effectLst/>
                        </a:rPr>
                        <a:t>Certificates are the most important documents in a person’s life, they are the proof of accomplishments. However these documents can be easily forged due to ineffective anti-forge mechanism. This paper proposes a system that keeps the management, generation and issuance of certificates tamper-proof by using IPFS(Interplanetary File System) and Hyperledger.</a:t>
                      </a:r>
                      <a:endParaRPr lang="en-IN" sz="2200">
                        <a:effectLst/>
                      </a:endParaRPr>
                    </a:p>
                  </a:txBody>
                  <a:tcPr marL="113771" marR="113771" marT="113771" marB="113771"/>
                </a:tc>
                <a:tc>
                  <a:txBody>
                    <a:bodyPr/>
                    <a:lstStyle/>
                    <a:p>
                      <a:pPr rtl="0" fontAlgn="base">
                        <a:spcBef>
                          <a:spcPts val="0"/>
                        </a:spcBef>
                        <a:spcAft>
                          <a:spcPts val="0"/>
                        </a:spcAft>
                        <a:buFont typeface="Arial" panose="020B0604020202020204" pitchFamily="34" charset="0"/>
                        <a:buChar char="•"/>
                      </a:pPr>
                      <a:r>
                        <a:rPr lang="en-IN" sz="1400" b="0" u="none" strike="noStrike">
                          <a:solidFill>
                            <a:srgbClr val="000000"/>
                          </a:solidFill>
                          <a:effectLst/>
                        </a:rPr>
                        <a:t>Only authorized entities are allowed to generate certificates.</a:t>
                      </a:r>
                    </a:p>
                    <a:p>
                      <a:pPr rtl="0" fontAlgn="base">
                        <a:spcBef>
                          <a:spcPts val="0"/>
                        </a:spcBef>
                        <a:spcAft>
                          <a:spcPts val="0"/>
                        </a:spcAft>
                        <a:buFont typeface="Arial" panose="020B0604020202020204" pitchFamily="34" charset="0"/>
                        <a:buChar char="•"/>
                      </a:pPr>
                      <a:r>
                        <a:rPr lang="en-IN" sz="1400" b="0" u="none" strike="noStrike">
                          <a:solidFill>
                            <a:srgbClr val="000000"/>
                          </a:solidFill>
                          <a:effectLst/>
                        </a:rPr>
                        <a:t>The proposed system will provide integrity, privacy and anonymity to each user. </a:t>
                      </a:r>
                    </a:p>
                    <a:p>
                      <a:pPr fontAlgn="t"/>
                      <a:br>
                        <a:rPr lang="en-IN" sz="2200">
                          <a:effectLst/>
                        </a:rPr>
                      </a:br>
                      <a:endParaRPr lang="en-IN" sz="2200">
                        <a:effectLst/>
                      </a:endParaRPr>
                    </a:p>
                  </a:txBody>
                  <a:tcPr marL="113771" marR="113771" marT="113771" marB="113771"/>
                </a:tc>
                <a:tc>
                  <a:txBody>
                    <a:bodyPr/>
                    <a:lstStyle/>
                    <a:p>
                      <a:pPr rtl="0" fontAlgn="base">
                        <a:spcBef>
                          <a:spcPts val="0"/>
                        </a:spcBef>
                        <a:spcAft>
                          <a:spcPts val="0"/>
                        </a:spcAft>
                        <a:buFont typeface="Arial" panose="020B0604020202020204" pitchFamily="34" charset="0"/>
                        <a:buChar char="•"/>
                      </a:pPr>
                      <a:r>
                        <a:rPr lang="en-IN" sz="1400" b="0" u="none" strike="noStrike">
                          <a:solidFill>
                            <a:srgbClr val="000000"/>
                          </a:solidFill>
                          <a:effectLst/>
                        </a:rPr>
                        <a:t>The use of hyperledger makes the system very complicated and also network-fault intolerant.</a:t>
                      </a:r>
                    </a:p>
                    <a:p>
                      <a:pPr rtl="0" fontAlgn="base">
                        <a:spcBef>
                          <a:spcPts val="0"/>
                        </a:spcBef>
                        <a:spcAft>
                          <a:spcPts val="0"/>
                        </a:spcAft>
                        <a:buFont typeface="Arial" panose="020B0604020202020204" pitchFamily="34" charset="0"/>
                        <a:buChar char="•"/>
                      </a:pPr>
                      <a:r>
                        <a:rPr lang="en-IN" sz="1400" b="0" u="none" strike="noStrike">
                          <a:solidFill>
                            <a:srgbClr val="000000"/>
                          </a:solidFill>
                          <a:effectLst/>
                        </a:rPr>
                        <a:t>The IPFS consumes a lot of bandwidth </a:t>
                      </a:r>
                      <a:endParaRPr lang="en-IN" sz="1400" b="0" i="0" u="none" strike="noStrike">
                        <a:solidFill>
                          <a:srgbClr val="000000"/>
                        </a:solidFill>
                        <a:effectLst/>
                        <a:latin typeface="Calibri" panose="020F0502020204030204" pitchFamily="34" charset="0"/>
                      </a:endParaRPr>
                    </a:p>
                  </a:txBody>
                  <a:tcPr marL="113771" marR="113771" marT="113771" marB="113771"/>
                </a:tc>
                <a:tc>
                  <a:txBody>
                    <a:bodyPr/>
                    <a:lstStyle/>
                    <a:p>
                      <a:pPr rtl="0" fontAlgn="t">
                        <a:spcBef>
                          <a:spcPts val="0"/>
                        </a:spcBef>
                        <a:spcAft>
                          <a:spcPts val="0"/>
                        </a:spcAft>
                      </a:pPr>
                      <a:r>
                        <a:rPr lang="en-IN" sz="1400" b="0" u="none" strike="noStrike" dirty="0">
                          <a:solidFill>
                            <a:srgbClr val="000000"/>
                          </a:solidFill>
                          <a:effectLst/>
                        </a:rPr>
                        <a:t>Published in :</a:t>
                      </a:r>
                      <a:endParaRPr lang="en-IN" sz="2200" dirty="0">
                        <a:effectLst/>
                      </a:endParaRPr>
                    </a:p>
                    <a:p>
                      <a:pPr rtl="0" fontAlgn="t">
                        <a:spcBef>
                          <a:spcPts val="0"/>
                        </a:spcBef>
                        <a:spcAft>
                          <a:spcPts val="0"/>
                        </a:spcAft>
                      </a:pPr>
                      <a:br>
                        <a:rPr lang="en-IN" sz="2200" dirty="0">
                          <a:effectLst/>
                        </a:rPr>
                      </a:br>
                      <a:r>
                        <a:rPr lang="en-IN" sz="1400" b="0" u="none" strike="noStrike" dirty="0">
                          <a:solidFill>
                            <a:srgbClr val="000000"/>
                          </a:solidFill>
                          <a:effectLst/>
                        </a:rPr>
                        <a:t>6-8 December 2019</a:t>
                      </a:r>
                      <a:endParaRPr lang="en-IN" sz="2200" dirty="0">
                        <a:effectLst/>
                      </a:endParaRPr>
                    </a:p>
                    <a:p>
                      <a:pPr rtl="0" fontAlgn="t">
                        <a:spcBef>
                          <a:spcPts val="0"/>
                        </a:spcBef>
                        <a:spcAft>
                          <a:spcPts val="0"/>
                        </a:spcAft>
                      </a:pPr>
                      <a:br>
                        <a:rPr lang="en-IN" sz="2200" dirty="0">
                          <a:effectLst/>
                        </a:rPr>
                      </a:br>
                      <a:r>
                        <a:rPr lang="en-IN" sz="1400" b="0" u="none" strike="noStrike" dirty="0">
                          <a:solidFill>
                            <a:srgbClr val="000000"/>
                          </a:solidFill>
                          <a:effectLst/>
                        </a:rPr>
                        <a:t>2019 IEEE Conference on Information and Communication Technology</a:t>
                      </a:r>
                      <a:endParaRPr lang="en-IN" sz="2200" dirty="0">
                        <a:effectLst/>
                      </a:endParaRPr>
                    </a:p>
                  </a:txBody>
                  <a:tcPr marL="113771" marR="113771" marT="113771" marB="113771"/>
                </a:tc>
                <a:extLst>
                  <a:ext uri="{0D108BD9-81ED-4DB2-BD59-A6C34878D82A}">
                    <a16:rowId xmlns:a16="http://schemas.microsoft.com/office/drawing/2014/main" val="3568498325"/>
                  </a:ext>
                </a:extLst>
              </a:tr>
            </a:tbl>
          </a:graphicData>
        </a:graphic>
      </p:graphicFrame>
      <p:sp>
        <p:nvSpPr>
          <p:cNvPr id="5" name="Rectangle 1">
            <a:extLst>
              <a:ext uri="{FF2B5EF4-FFF2-40B4-BE49-F238E27FC236}">
                <a16:creationId xmlns:a16="http://schemas.microsoft.com/office/drawing/2014/main" id="{53B0887F-421E-D84E-8D18-32671B6782C4}"/>
              </a:ext>
            </a:extLst>
          </p:cNvPr>
          <p:cNvSpPr>
            <a:spLocks noChangeArrowheads="1"/>
          </p:cNvSpPr>
          <p:nvPr/>
        </p:nvSpPr>
        <p:spPr bwMode="auto">
          <a:xfrm>
            <a:off x="1835150" y="16970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4342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420976-433C-F04B-8AD5-2ACFDCC03932}"/>
              </a:ext>
            </a:extLst>
          </p:cNvPr>
          <p:cNvPicPr>
            <a:picLocks noChangeAspect="1"/>
          </p:cNvPicPr>
          <p:nvPr/>
        </p:nvPicPr>
        <p:blipFill rotWithShape="1">
          <a:blip r:embed="rId2"/>
          <a:srcRect l="11149" t="10555" r="9264" b="12491"/>
          <a:stretch/>
        </p:blipFill>
        <p:spPr>
          <a:xfrm>
            <a:off x="7644553" y="1386346"/>
            <a:ext cx="4311475" cy="4168878"/>
          </a:xfrm>
          <a:prstGeom prst="rect">
            <a:avLst/>
          </a:prstGeom>
        </p:spPr>
      </p:pic>
      <p:pic>
        <p:nvPicPr>
          <p:cNvPr id="9" name="Picture 8">
            <a:extLst>
              <a:ext uri="{FF2B5EF4-FFF2-40B4-BE49-F238E27FC236}">
                <a16:creationId xmlns:a16="http://schemas.microsoft.com/office/drawing/2014/main" id="{C795BD1C-343A-2244-B27F-828A6D0766CF}"/>
              </a:ext>
            </a:extLst>
          </p:cNvPr>
          <p:cNvPicPr>
            <a:picLocks noChangeAspect="1"/>
          </p:cNvPicPr>
          <p:nvPr/>
        </p:nvPicPr>
        <p:blipFill rotWithShape="1">
          <a:blip r:embed="rId3"/>
          <a:srcRect l="95059"/>
          <a:stretch/>
        </p:blipFill>
        <p:spPr>
          <a:xfrm>
            <a:off x="-76997" y="-89807"/>
            <a:ext cx="617767" cy="7037614"/>
          </a:xfrm>
          <a:prstGeom prst="rect">
            <a:avLst/>
          </a:prstGeom>
        </p:spPr>
      </p:pic>
      <p:sp>
        <p:nvSpPr>
          <p:cNvPr id="6" name="Google Shape;75;p14">
            <a:extLst>
              <a:ext uri="{FF2B5EF4-FFF2-40B4-BE49-F238E27FC236}">
                <a16:creationId xmlns:a16="http://schemas.microsoft.com/office/drawing/2014/main" id="{940F83D7-E4F2-8847-9B90-BFF579208CCF}"/>
              </a:ext>
            </a:extLst>
          </p:cNvPr>
          <p:cNvSpPr txBox="1">
            <a:spLocks/>
          </p:cNvSpPr>
          <p:nvPr/>
        </p:nvSpPr>
        <p:spPr>
          <a:xfrm>
            <a:off x="1057540" y="906476"/>
            <a:ext cx="7068300" cy="396300"/>
          </a:xfrm>
          <a:prstGeom prst="rect">
            <a:avLst/>
          </a:prstGeom>
        </p:spPr>
        <p:txBody>
          <a:bodyPr spcFirstLastPara="1" vert="horz" wrap="square" lIns="0" tIns="0" rIns="0" bIns="0" rtlCol="0" anchor="b"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pPr>
            <a:r>
              <a:rPr lang="en-IN" sz="2400" b="1" dirty="0">
                <a:solidFill>
                  <a:srgbClr val="3D80ED"/>
                </a:solidFill>
                <a:latin typeface="Poppins" pitchFamily="2" charset="77"/>
                <a:cs typeface="Poppins" pitchFamily="2" charset="77"/>
              </a:rPr>
              <a:t>Inference from the survey</a:t>
            </a:r>
          </a:p>
        </p:txBody>
      </p:sp>
      <p:sp>
        <p:nvSpPr>
          <p:cNvPr id="7" name="Google Shape;76;p14">
            <a:extLst>
              <a:ext uri="{FF2B5EF4-FFF2-40B4-BE49-F238E27FC236}">
                <a16:creationId xmlns:a16="http://schemas.microsoft.com/office/drawing/2014/main" id="{2FA4AC36-D163-C74C-BA9D-57B8DFE5B1C1}"/>
              </a:ext>
            </a:extLst>
          </p:cNvPr>
          <p:cNvSpPr txBox="1">
            <a:spLocks/>
          </p:cNvSpPr>
          <p:nvPr/>
        </p:nvSpPr>
        <p:spPr>
          <a:xfrm>
            <a:off x="629534" y="1589277"/>
            <a:ext cx="6926255" cy="4285500"/>
          </a:xfrm>
          <a:prstGeom prst="rect">
            <a:avLst/>
          </a:prstGeom>
        </p:spPr>
        <p:txBody>
          <a:bodyPr spcFirstLastPara="1" vert="horz" wrap="square" lIns="0" tIns="0" rIns="0" bIns="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lvl="0" indent="-304800" algn="just">
              <a:spcBef>
                <a:spcPts val="600"/>
              </a:spcBef>
              <a:buClr>
                <a:srgbClr val="000000"/>
              </a:buClr>
              <a:buSzPts val="1200"/>
              <a:buFont typeface="Arial" panose="020B0604020202020204" pitchFamily="34" charset="0"/>
              <a:buChar char="•"/>
            </a:pPr>
            <a:r>
              <a:rPr lang="en-IN" sz="1500" dirty="0">
                <a:solidFill>
                  <a:srgbClr val="000000"/>
                </a:solidFill>
                <a:latin typeface="Poppins Light" pitchFamily="2" charset="77"/>
                <a:cs typeface="Poppins Light" pitchFamily="2" charset="77"/>
              </a:rPr>
              <a:t>We need a secure and global system for the attestation as the systems proposed in all the papers above use either means that are not scalable or means which are very complex.</a:t>
            </a:r>
          </a:p>
          <a:p>
            <a:pPr marL="457200" lvl="0" indent="-304800" algn="just">
              <a:spcBef>
                <a:spcPts val="600"/>
              </a:spcBef>
              <a:buClr>
                <a:srgbClr val="000000"/>
              </a:buClr>
              <a:buSzPts val="1200"/>
              <a:buFont typeface="Arial" panose="020B0604020202020204" pitchFamily="34" charset="0"/>
              <a:buChar char="•"/>
            </a:pPr>
            <a:endParaRPr lang="en-IN" sz="1500" dirty="0">
              <a:solidFill>
                <a:srgbClr val="000000"/>
              </a:solidFill>
              <a:latin typeface="Poppins Light" pitchFamily="2" charset="77"/>
              <a:cs typeface="Poppins Light" pitchFamily="2" charset="77"/>
            </a:endParaRPr>
          </a:p>
          <a:p>
            <a:pPr marL="457200" lvl="0" indent="-304800" algn="just">
              <a:spcBef>
                <a:spcPts val="0"/>
              </a:spcBef>
              <a:buClr>
                <a:srgbClr val="000000"/>
              </a:buClr>
              <a:buSzPts val="1200"/>
              <a:buFont typeface="Arial" panose="020B0604020202020204" pitchFamily="34" charset="0"/>
              <a:buChar char="•"/>
            </a:pPr>
            <a:r>
              <a:rPr lang="en-IN" sz="1500" dirty="0">
                <a:solidFill>
                  <a:srgbClr val="000000"/>
                </a:solidFill>
                <a:latin typeface="Poppins Light" pitchFamily="2" charset="77"/>
                <a:cs typeface="Poppins Light" pitchFamily="2" charset="77"/>
              </a:rPr>
              <a:t>A common thing lacking in each of the above models is the lack of authentication for the user or authority for each session.</a:t>
            </a:r>
          </a:p>
          <a:p>
            <a:pPr marL="457200" lvl="0" indent="-304800" algn="just">
              <a:spcBef>
                <a:spcPts val="0"/>
              </a:spcBef>
              <a:buClr>
                <a:srgbClr val="000000"/>
              </a:buClr>
              <a:buSzPts val="1200"/>
              <a:buFont typeface="Arial" panose="020B0604020202020204" pitchFamily="34" charset="0"/>
              <a:buChar char="•"/>
            </a:pPr>
            <a:endParaRPr lang="en-IN" sz="1500" dirty="0">
              <a:solidFill>
                <a:srgbClr val="000000"/>
              </a:solidFill>
              <a:latin typeface="Poppins Light" pitchFamily="2" charset="77"/>
              <a:cs typeface="Poppins Light" pitchFamily="2" charset="77"/>
            </a:endParaRPr>
          </a:p>
          <a:p>
            <a:pPr marL="457200" lvl="0" indent="-304800" algn="just">
              <a:spcBef>
                <a:spcPts val="0"/>
              </a:spcBef>
              <a:buClr>
                <a:srgbClr val="000000"/>
              </a:buClr>
              <a:buSzPts val="1200"/>
              <a:buFont typeface="Arial" panose="020B0604020202020204" pitchFamily="34" charset="0"/>
              <a:buChar char="•"/>
            </a:pPr>
            <a:r>
              <a:rPr lang="en-IN" sz="1500" dirty="0">
                <a:solidFill>
                  <a:srgbClr val="000000"/>
                </a:solidFill>
                <a:latin typeface="Poppins Light" pitchFamily="2" charset="77"/>
                <a:cs typeface="Poppins Light" pitchFamily="2" charset="77"/>
              </a:rPr>
              <a:t>There are no means to resolve any conflict between applicant and authority.</a:t>
            </a:r>
          </a:p>
          <a:p>
            <a:pPr marL="457200" lvl="0" indent="-304800" algn="just">
              <a:spcBef>
                <a:spcPts val="0"/>
              </a:spcBef>
              <a:buClr>
                <a:srgbClr val="000000"/>
              </a:buClr>
              <a:buSzPts val="1200"/>
              <a:buFont typeface="Arial" panose="020B0604020202020204" pitchFamily="34" charset="0"/>
              <a:buChar char="•"/>
            </a:pPr>
            <a:endParaRPr lang="en-IN" sz="1500" dirty="0">
              <a:solidFill>
                <a:srgbClr val="000000"/>
              </a:solidFill>
              <a:latin typeface="Poppins Light" pitchFamily="2" charset="77"/>
              <a:cs typeface="Poppins Light" pitchFamily="2" charset="77"/>
            </a:endParaRPr>
          </a:p>
          <a:p>
            <a:pPr marL="457200" lvl="0" indent="-304800" algn="just">
              <a:spcBef>
                <a:spcPts val="0"/>
              </a:spcBef>
              <a:buClr>
                <a:srgbClr val="000000"/>
              </a:buClr>
              <a:buSzPts val="1200"/>
              <a:buFont typeface="Arial" panose="020B0604020202020204" pitchFamily="34" charset="0"/>
              <a:buChar char="•"/>
            </a:pPr>
            <a:r>
              <a:rPr lang="en-IN" sz="1500" dirty="0">
                <a:solidFill>
                  <a:srgbClr val="000000"/>
                </a:solidFill>
                <a:latin typeface="Poppins Light" pitchFamily="2" charset="77"/>
                <a:cs typeface="Poppins Light" pitchFamily="2" charset="77"/>
              </a:rPr>
              <a:t>Multiple signatures from different authorities can be achieved.</a:t>
            </a:r>
          </a:p>
          <a:p>
            <a:pPr marL="457200" lvl="0" indent="-304800" algn="just">
              <a:spcBef>
                <a:spcPts val="0"/>
              </a:spcBef>
              <a:buClr>
                <a:srgbClr val="000000"/>
              </a:buClr>
              <a:buSzPts val="1200"/>
              <a:buFont typeface="Arial" panose="020B0604020202020204" pitchFamily="34" charset="0"/>
              <a:buChar char="•"/>
            </a:pPr>
            <a:r>
              <a:rPr lang="en-IN" sz="1500" dirty="0">
                <a:solidFill>
                  <a:srgbClr val="000000"/>
                </a:solidFill>
                <a:latin typeface="Poppins Light" pitchFamily="2" charset="77"/>
                <a:cs typeface="Poppins Light" pitchFamily="2" charset="77"/>
              </a:rPr>
              <a:t>The systems will only be accessible to only two part of institutions, say admin and applicant or admin and authority, not all three. </a:t>
            </a:r>
          </a:p>
          <a:p>
            <a:pPr marL="457200" lvl="0" indent="-304800" algn="just">
              <a:spcBef>
                <a:spcPts val="0"/>
              </a:spcBef>
              <a:buClr>
                <a:srgbClr val="000000"/>
              </a:buClr>
              <a:buSzPts val="1200"/>
              <a:buFont typeface="Arial" panose="020B0604020202020204" pitchFamily="34" charset="0"/>
              <a:buChar char="•"/>
            </a:pPr>
            <a:endParaRPr lang="en-IN" sz="1500" dirty="0">
              <a:solidFill>
                <a:srgbClr val="000000"/>
              </a:solidFill>
              <a:latin typeface="Poppins Light" pitchFamily="2" charset="77"/>
              <a:cs typeface="Poppins Light" pitchFamily="2" charset="77"/>
            </a:endParaRPr>
          </a:p>
          <a:p>
            <a:pPr marL="457200" lvl="0" indent="-304800" algn="just">
              <a:spcBef>
                <a:spcPts val="0"/>
              </a:spcBef>
              <a:buClr>
                <a:srgbClr val="000000"/>
              </a:buClr>
              <a:buSzPts val="1200"/>
              <a:buFont typeface="Arial" panose="020B0604020202020204" pitchFamily="34" charset="0"/>
              <a:buChar char="•"/>
            </a:pPr>
            <a:r>
              <a:rPr lang="en-IN" sz="1500" dirty="0">
                <a:solidFill>
                  <a:srgbClr val="000000"/>
                </a:solidFill>
                <a:latin typeface="Poppins Light" pitchFamily="2" charset="77"/>
                <a:cs typeface="Poppins Light" pitchFamily="2" charset="77"/>
              </a:rPr>
              <a:t>The systems that focus on the e-signing part do not focus on the verification of the document and the system that focus on the verification part ignore the signing and validation part. Our proposed system focuses on both.</a:t>
            </a:r>
          </a:p>
        </p:txBody>
      </p:sp>
    </p:spTree>
    <p:extLst>
      <p:ext uri="{BB962C8B-B14F-4D97-AF65-F5344CB8AC3E}">
        <p14:creationId xmlns:p14="http://schemas.microsoft.com/office/powerpoint/2010/main" val="30931165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TotalTime>
  <Words>2734</Words>
  <Application>Microsoft Macintosh PowerPoint</Application>
  <PresentationFormat>Widescreen</PresentationFormat>
  <Paragraphs>346</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Calibri Light</vt:lpstr>
      <vt:lpstr>Poppins</vt:lpstr>
      <vt:lpstr>Poppins ExtraLight</vt:lpstr>
      <vt:lpstr>Poppins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19</cp:revision>
  <dcterms:created xsi:type="dcterms:W3CDTF">2021-02-27T18:39:43Z</dcterms:created>
  <dcterms:modified xsi:type="dcterms:W3CDTF">2021-04-07T05:31:45Z</dcterms:modified>
</cp:coreProperties>
</file>