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29"/>
  </p:notesMasterIdLst>
  <p:sldIdLst>
    <p:sldId id="256" r:id="rId2"/>
    <p:sldId id="282" r:id="rId3"/>
    <p:sldId id="273" r:id="rId4"/>
    <p:sldId id="260" r:id="rId5"/>
    <p:sldId id="275" r:id="rId6"/>
    <p:sldId id="269" r:id="rId7"/>
    <p:sldId id="270" r:id="rId8"/>
    <p:sldId id="271" r:id="rId9"/>
    <p:sldId id="261" r:id="rId10"/>
    <p:sldId id="262" r:id="rId11"/>
    <p:sldId id="274" r:id="rId12"/>
    <p:sldId id="263" r:id="rId13"/>
    <p:sldId id="276" r:id="rId14"/>
    <p:sldId id="277" r:id="rId15"/>
    <p:sldId id="278" r:id="rId16"/>
    <p:sldId id="279" r:id="rId17"/>
    <p:sldId id="280" r:id="rId18"/>
    <p:sldId id="281" r:id="rId19"/>
    <p:sldId id="283" r:id="rId20"/>
    <p:sldId id="284" r:id="rId21"/>
    <p:sldId id="285" r:id="rId22"/>
    <p:sldId id="286" r:id="rId23"/>
    <p:sldId id="287" r:id="rId24"/>
    <p:sldId id="267" r:id="rId25"/>
    <p:sldId id="288" r:id="rId26"/>
    <p:sldId id="266" r:id="rId27"/>
    <p:sldId id="28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50" autoAdjust="0"/>
    <p:restoredTop sz="94624" autoAdjust="0"/>
  </p:normalViewPr>
  <p:slideViewPr>
    <p:cSldViewPr>
      <p:cViewPr>
        <p:scale>
          <a:sx n="75" d="100"/>
          <a:sy n="75" d="100"/>
        </p:scale>
        <p:origin x="-100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C63168-03AF-40FC-9846-FE64A66167D3}" type="datetimeFigureOut">
              <a:rPr lang="en-IN" smtClean="0"/>
              <a:t>04-05-2013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1FC477-0865-4C4A-844F-A48B95840EA0}" type="slidenum">
              <a:rPr lang="en-IN" smtClean="0"/>
              <a:t>‹#›</a:t>
            </a:fld>
            <a:endParaRPr lang="en-IN"/>
          </a:p>
        </p:txBody>
      </p:sp>
    </p:spTree>
    <p:extLst>
      <p:ext uri="{BB962C8B-B14F-4D97-AF65-F5344CB8AC3E}">
        <p14:creationId xmlns:p14="http://schemas.microsoft.com/office/powerpoint/2010/main" val="3415007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61FC477-0865-4C4A-844F-A48B95840EA0}" type="slidenum">
              <a:rPr lang="en-IN" smtClean="0"/>
              <a:t>3</a:t>
            </a:fld>
            <a:endParaRPr lang="en-IN"/>
          </a:p>
        </p:txBody>
      </p:sp>
    </p:spTree>
    <p:extLst>
      <p:ext uri="{BB962C8B-B14F-4D97-AF65-F5344CB8AC3E}">
        <p14:creationId xmlns:p14="http://schemas.microsoft.com/office/powerpoint/2010/main" val="3133238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47C9B81F-C347-4BEF-BFDF-29C42F48304A}" type="datetimeFigureOut">
              <a:rPr lang="en-US" smtClean="0"/>
              <a:pPr/>
              <a:t>5/4/2013</a:t>
            </a:fld>
            <a:endParaRPr lang="en-US"/>
          </a:p>
        </p:txBody>
      </p:sp>
      <p:sp>
        <p:nvSpPr>
          <p:cNvPr id="2" name="Footer Placeholder 1"/>
          <p:cNvSpPr>
            <a:spLocks noGrp="1"/>
          </p:cNvSpPr>
          <p:nvPr>
            <p:ph type="ftr" sz="quarter" idx="11"/>
          </p:nvPr>
        </p:nvSpPr>
        <p:spPr/>
        <p:txBody>
          <a:bodyPr/>
          <a:lstStyle/>
          <a:p>
            <a:endParaRPr kumimoji="0" lang="en-US"/>
          </a:p>
        </p:txBody>
      </p:sp>
      <p:sp>
        <p:nvSpPr>
          <p:cNvPr id="15" name="Slide Number Placeholder 14"/>
          <p:cNvSpPr>
            <a:spLocks noGrp="1"/>
          </p:cNvSpPr>
          <p:nvPr>
            <p:ph type="sldNum" sz="quarter" idx="12"/>
          </p:nvPr>
        </p:nvSpPr>
        <p:spPr>
          <a:xfrm>
            <a:off x="8229600" y="6473952"/>
            <a:ext cx="758952" cy="246888"/>
          </a:xfrm>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5/4/2013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5/4/2013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7C9B81F-C347-4BEF-BFDF-29C42F48304A}" type="datetimeFigureOut">
              <a:rPr lang="en-US" smtClean="0"/>
              <a:pPr/>
              <a:t>5/4/2013</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kumimoji="0" lang="en-US"/>
          </a:p>
        </p:txBody>
      </p:sp>
      <p:sp>
        <p:nvSpPr>
          <p:cNvPr id="16" name="Slide Number Placeholder 15"/>
          <p:cNvSpPr>
            <a:spLocks noGrp="1"/>
          </p:cNvSpPr>
          <p:nvPr>
            <p:ph type="sldNum" sz="quarter" idx="12"/>
          </p:nvPr>
        </p:nvSpPr>
        <p:spPr>
          <a:xfrm>
            <a:off x="8229600" y="6473952"/>
            <a:ext cx="758952" cy="246888"/>
          </a:xfrm>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47C9B81F-C347-4BEF-BFDF-29C42F48304A}" type="datetimeFigureOut">
              <a:rPr lang="en-US" smtClean="0"/>
              <a:pPr/>
              <a:t>5/4/2013</a:t>
            </a:fld>
            <a:endParaRPr lang="en-US"/>
          </a:p>
        </p:txBody>
      </p:sp>
      <p:sp>
        <p:nvSpPr>
          <p:cNvPr id="11" name="Footer Placeholder 10"/>
          <p:cNvSpPr>
            <a:spLocks noGrp="1"/>
          </p:cNvSpPr>
          <p:nvPr>
            <p:ph type="ftr" sz="quarter" idx="11"/>
          </p:nvPr>
        </p:nvSpPr>
        <p:spPr/>
        <p:txBody>
          <a:bodyPr/>
          <a:lstStyle/>
          <a:p>
            <a:endParaRPr kumimoji="0" lang="en-US"/>
          </a:p>
        </p:txBody>
      </p:sp>
      <p:sp>
        <p:nvSpPr>
          <p:cNvPr id="16" name="Slide Number Placeholder 15"/>
          <p:cNvSpPr>
            <a:spLocks noGrp="1"/>
          </p:cNvSpPr>
          <p:nvPr>
            <p:ph type="sldNum" sz="quarter" idx="12"/>
          </p:nvPr>
        </p:nvSpPr>
        <p:spPr/>
        <p:txBody>
          <a:bodyPr/>
          <a:lstStyle/>
          <a:p>
            <a:fld id="{042AED99-7FB4-404E-8A97-64753DCE42EC}" type="slidenum">
              <a:rPr kumimoji="0" lang="en-US" smtClean="0"/>
              <a:pPr/>
              <a:t>‹#›</a:t>
            </a:fld>
            <a:endParaRPr kumimoji="0"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47C9B81F-C347-4BEF-BFDF-29C42F48304A}" type="datetimeFigureOut">
              <a:rPr lang="en-US" smtClean="0"/>
              <a:pPr/>
              <a:t>5/4/2013</a:t>
            </a:fld>
            <a:endParaRPr lang="en-US"/>
          </a:p>
        </p:txBody>
      </p:sp>
      <p:sp>
        <p:nvSpPr>
          <p:cNvPr id="10" name="Footer Placeholder 9"/>
          <p:cNvSpPr>
            <a:spLocks noGrp="1"/>
          </p:cNvSpPr>
          <p:nvPr>
            <p:ph type="ftr" sz="quarter" idx="11"/>
          </p:nvPr>
        </p:nvSpPr>
        <p:spPr/>
        <p:txBody>
          <a:bodyPr/>
          <a:lstStyle/>
          <a:p>
            <a:endParaRPr kumimoji="0" lang="en-US"/>
          </a:p>
        </p:txBody>
      </p:sp>
      <p:sp>
        <p:nvSpPr>
          <p:cNvPr id="31" name="Slide Number Placeholder 30"/>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47C9B81F-C347-4BEF-BFDF-29C42F48304A}" type="datetimeFigureOut">
              <a:rPr lang="en-US" smtClean="0"/>
              <a:pPr/>
              <a:t>5/4/2013</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8229600" y="6477000"/>
            <a:ext cx="762000" cy="246888"/>
          </a:xfrm>
        </p:spPr>
        <p:txBody>
          <a:bodyPr/>
          <a:lstStyle/>
          <a:p>
            <a:fld id="{042AED99-7FB4-404E-8A97-64753DCE42EC}" type="slidenum">
              <a:rPr kumimoji="0" lang="en-US" smtClean="0"/>
              <a:pPr/>
              <a:t>‹#›</a:t>
            </a:fld>
            <a:endParaRPr kumimoji="0"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7C9B81F-C347-4BEF-BFDF-29C42F48304A}" type="datetimeFigureOut">
              <a:rPr lang="en-US" smtClean="0"/>
              <a:pPr/>
              <a:t>5/4/2013</a:t>
            </a:fld>
            <a:endParaRPr lang="en-US"/>
          </a:p>
        </p:txBody>
      </p:sp>
      <p:sp>
        <p:nvSpPr>
          <p:cNvPr id="21" name="Footer Placeholder 20"/>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7C9B81F-C347-4BEF-BFDF-29C42F48304A}" type="datetimeFigureOut">
              <a:rPr lang="en-US" smtClean="0"/>
              <a:pPr/>
              <a:t>5/4/2013</a:t>
            </a:fld>
            <a:endParaRPr lang="en-US"/>
          </a:p>
        </p:txBody>
      </p:sp>
      <p:sp>
        <p:nvSpPr>
          <p:cNvPr id="24" name="Footer Placeholder 23"/>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7C9B81F-C347-4BEF-BFDF-29C42F48304A}" type="datetimeFigureOut">
              <a:rPr lang="en-US" smtClean="0"/>
              <a:pPr/>
              <a:t>5/4/2013</a:t>
            </a:fld>
            <a:endParaRPr lang="en-US"/>
          </a:p>
        </p:txBody>
      </p:sp>
      <p:sp>
        <p:nvSpPr>
          <p:cNvPr id="29" name="Footer Placeholder 28"/>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47C9B81F-C347-4BEF-BFDF-29C42F48304A}" type="datetimeFigureOut">
              <a:rPr lang="en-US" smtClean="0"/>
              <a:pPr/>
              <a:t>5/4/2013</a:t>
            </a:fld>
            <a:endParaRPr lang="en-US"/>
          </a:p>
        </p:txBody>
      </p:sp>
      <p:sp>
        <p:nvSpPr>
          <p:cNvPr id="5" name="Footer Placeholder 4"/>
          <p:cNvSpPr>
            <a:spLocks noGrp="1"/>
          </p:cNvSpPr>
          <p:nvPr>
            <p:ph type="ftr" sz="quarter" idx="11"/>
          </p:nvPr>
        </p:nvSpPr>
        <p:spPr/>
        <p:txBody>
          <a:bodyPr/>
          <a:lstStyle/>
          <a:p>
            <a:endParaRPr kumimoji="0" lang="en-US"/>
          </a:p>
        </p:txBody>
      </p:sp>
      <p:sp>
        <p:nvSpPr>
          <p:cNvPr id="31" name="Slide Number Placeholder 30"/>
          <p:cNvSpPr>
            <a:spLocks noGrp="1"/>
          </p:cNvSpPr>
          <p:nvPr>
            <p:ph type="sldNum" sz="quarter" idx="12"/>
          </p:nvPr>
        </p:nvSpPr>
        <p:spPr/>
        <p:txBody>
          <a:bodyPr/>
          <a:lstStyle/>
          <a:p>
            <a:fld id="{042AED99-7FB4-404E-8A97-64753DCE42EC}" type="slidenum">
              <a:rPr kumimoji="0" lang="en-US" smtClean="0"/>
              <a:pPr/>
              <a:t>‹#›</a:t>
            </a:fld>
            <a:endParaRPr kumimoji="0"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47C9B81F-C347-4BEF-BFDF-29C42F48304A}" type="datetimeFigureOut">
              <a:rPr lang="en-US" smtClean="0"/>
              <a:pPr/>
              <a:t>5/4/2013</a:t>
            </a:fld>
            <a:endParaRPr lang="en-US" dirty="0">
              <a:solidFill>
                <a:schemeClr val="tx2">
                  <a:shade val="90000"/>
                </a:schemeClr>
              </a:solidFill>
            </a:endParaRPr>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lgn="l" eaLnBrk="1" latinLnBrk="0" hangingPunct="1"/>
            <a:endParaRPr kumimoji="0" lang="en-US" dirty="0">
              <a:solidFill>
                <a:schemeClr val="tx2">
                  <a:shade val="90000"/>
                </a:schemeClr>
              </a:solidFill>
            </a:endParaRPr>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8600" y="560294"/>
            <a:ext cx="8915400" cy="2308324"/>
          </a:xfrm>
          <a:prstGeom prst="rect">
            <a:avLst/>
          </a:prstGeom>
          <a:noFill/>
        </p:spPr>
        <p:txBody>
          <a:bodyPr wrap="square" lIns="91440" tIns="45720" rIns="91440" bIns="45720">
            <a:spAutoFit/>
          </a:bodyPr>
          <a:lstStyle/>
          <a:p>
            <a:pPr algn="ctr"/>
            <a:r>
              <a:rPr lang="en-US" sz="4800" b="1" spc="300" dirty="0" smtClean="0">
                <a:ln w="18415" cmpd="sng">
                  <a:solidFill>
                    <a:srgbClr val="FFFFFF"/>
                  </a:solidFill>
                  <a:prstDash val="solid"/>
                </a:ln>
                <a:solidFill>
                  <a:schemeClr val="tx2">
                    <a:lumMod val="75000"/>
                  </a:schemeClr>
                </a:solidFill>
                <a:latin typeface="+mj-lt"/>
              </a:rPr>
              <a:t>Feature Extraction and </a:t>
            </a:r>
            <a:r>
              <a:rPr lang="en-US" sz="4800" b="1" spc="300" dirty="0" smtClean="0">
                <a:ln w="18415" cmpd="sng">
                  <a:solidFill>
                    <a:srgbClr val="FFFFFF"/>
                  </a:solidFill>
                  <a:prstDash val="solid"/>
                </a:ln>
                <a:solidFill>
                  <a:schemeClr val="tx2">
                    <a:lumMod val="75000"/>
                  </a:schemeClr>
                </a:solidFill>
                <a:latin typeface="+mj-lt"/>
              </a:rPr>
              <a:t>Classification </a:t>
            </a:r>
            <a:r>
              <a:rPr lang="en-US" sz="4800" b="1" spc="300" dirty="0" smtClean="0">
                <a:ln w="18415" cmpd="sng">
                  <a:solidFill>
                    <a:srgbClr val="FFFFFF"/>
                  </a:solidFill>
                  <a:prstDash val="solid"/>
                </a:ln>
                <a:solidFill>
                  <a:schemeClr val="tx2">
                    <a:lumMod val="75000"/>
                  </a:schemeClr>
                </a:solidFill>
                <a:latin typeface="+mj-lt"/>
              </a:rPr>
              <a:t>of </a:t>
            </a:r>
            <a:r>
              <a:rPr lang="en-US" sz="4800" b="1" spc="300" dirty="0" smtClean="0">
                <a:ln w="18415" cmpd="sng">
                  <a:solidFill>
                    <a:srgbClr val="FFFFFF"/>
                  </a:solidFill>
                  <a:prstDash val="solid"/>
                </a:ln>
                <a:solidFill>
                  <a:schemeClr val="tx2">
                    <a:lumMod val="75000"/>
                  </a:schemeClr>
                </a:solidFill>
                <a:latin typeface="+mj-lt"/>
              </a:rPr>
              <a:t>EEG data for BCI Applications</a:t>
            </a:r>
            <a:endParaRPr lang="en-US" sz="4800" b="1" cap="none" spc="300" dirty="0">
              <a:ln w="18415" cmpd="sng">
                <a:solidFill>
                  <a:srgbClr val="FFFFFF"/>
                </a:solidFill>
                <a:prstDash val="solid"/>
              </a:ln>
              <a:solidFill>
                <a:schemeClr val="tx2">
                  <a:lumMod val="75000"/>
                </a:schemeClr>
              </a:solidFill>
              <a:latin typeface="+mj-lt"/>
            </a:endParaRPr>
          </a:p>
        </p:txBody>
      </p:sp>
      <p:sp>
        <p:nvSpPr>
          <p:cNvPr id="2" name="TextBox 1"/>
          <p:cNvSpPr txBox="1"/>
          <p:nvPr/>
        </p:nvSpPr>
        <p:spPr>
          <a:xfrm>
            <a:off x="609600" y="3962400"/>
            <a:ext cx="7239000" cy="1323439"/>
          </a:xfrm>
          <a:prstGeom prst="rect">
            <a:avLst/>
          </a:prstGeom>
          <a:noFill/>
        </p:spPr>
        <p:txBody>
          <a:bodyPr wrap="square" rtlCol="0">
            <a:spAutoFit/>
          </a:bodyPr>
          <a:lstStyle/>
          <a:p>
            <a:r>
              <a:rPr lang="en-IN" sz="2000" dirty="0" smtClean="0">
                <a:cs typeface="Arial" pitchFamily="34" charset="0"/>
              </a:rPr>
              <a:t>Mentor’s Name    :    C. P Sharma</a:t>
            </a:r>
          </a:p>
          <a:p>
            <a:r>
              <a:rPr lang="en-IN" sz="2000" dirty="0" smtClean="0">
                <a:cs typeface="Arial" pitchFamily="34" charset="0"/>
              </a:rPr>
              <a:t>Submitted By       :     </a:t>
            </a:r>
            <a:r>
              <a:rPr lang="en-IN" sz="2000" dirty="0" err="1" smtClean="0">
                <a:cs typeface="Arial" pitchFamily="34" charset="0"/>
              </a:rPr>
              <a:t>Kartik</a:t>
            </a:r>
            <a:r>
              <a:rPr lang="en-IN" sz="2000" dirty="0" smtClean="0">
                <a:cs typeface="Arial" pitchFamily="34" charset="0"/>
              </a:rPr>
              <a:t> Sharma</a:t>
            </a:r>
          </a:p>
          <a:p>
            <a:r>
              <a:rPr lang="en-IN" sz="2000" dirty="0">
                <a:cs typeface="Arial" pitchFamily="34" charset="0"/>
              </a:rPr>
              <a:t> </a:t>
            </a:r>
            <a:r>
              <a:rPr lang="en-IN" sz="2000" dirty="0" smtClean="0">
                <a:cs typeface="Arial" pitchFamily="34" charset="0"/>
              </a:rPr>
              <a:t>                                  </a:t>
            </a:r>
            <a:r>
              <a:rPr lang="en-IN" sz="2000" dirty="0" err="1" smtClean="0">
                <a:cs typeface="Arial" pitchFamily="34" charset="0"/>
              </a:rPr>
              <a:t>Gaurav</a:t>
            </a:r>
            <a:r>
              <a:rPr lang="en-IN" sz="2000" dirty="0" smtClean="0">
                <a:cs typeface="Arial" pitchFamily="34" charset="0"/>
              </a:rPr>
              <a:t> </a:t>
            </a:r>
            <a:r>
              <a:rPr lang="en-IN" sz="2000" dirty="0" err="1" smtClean="0">
                <a:cs typeface="Arial" pitchFamily="34" charset="0"/>
              </a:rPr>
              <a:t>Minocha</a:t>
            </a:r>
            <a:endParaRPr lang="en-IN" sz="2000" dirty="0" smtClean="0">
              <a:cs typeface="Arial" pitchFamily="34" charset="0"/>
            </a:endParaRPr>
          </a:p>
          <a:p>
            <a:r>
              <a:rPr lang="en-IN" sz="2000" dirty="0">
                <a:cs typeface="Arial" pitchFamily="34" charset="0"/>
              </a:rPr>
              <a:t> </a:t>
            </a:r>
            <a:r>
              <a:rPr lang="en-IN" sz="2000" dirty="0" smtClean="0">
                <a:cs typeface="Arial" pitchFamily="34" charset="0"/>
              </a:rPr>
              <a:t>                                  </a:t>
            </a:r>
            <a:r>
              <a:rPr lang="en-IN" sz="2000" dirty="0" err="1" smtClean="0">
                <a:cs typeface="Arial" pitchFamily="34" charset="0"/>
              </a:rPr>
              <a:t>Ankit</a:t>
            </a:r>
            <a:r>
              <a:rPr lang="en-IN" sz="2000" dirty="0" smtClean="0">
                <a:cs typeface="Arial" pitchFamily="34" charset="0"/>
              </a:rPr>
              <a:t> </a:t>
            </a:r>
            <a:r>
              <a:rPr lang="en-IN" sz="2000" dirty="0" err="1" smtClean="0">
                <a:cs typeface="Arial" pitchFamily="34" charset="0"/>
              </a:rPr>
              <a:t>Bhatnagar</a:t>
            </a:r>
            <a:endParaRPr lang="en-IN" sz="2000" dirty="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07539" y="381000"/>
            <a:ext cx="3851311" cy="769441"/>
          </a:xfrm>
          <a:prstGeom prst="rect">
            <a:avLst/>
          </a:prstGeom>
        </p:spPr>
        <p:txBody>
          <a:bodyPr wrap="none">
            <a:spAutoFit/>
          </a:bodyPr>
          <a:lstStyle/>
          <a:p>
            <a:pPr algn="ctr"/>
            <a:r>
              <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ADVANTAGES</a:t>
            </a:r>
            <a:endParaRPr 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TextBox 3"/>
          <p:cNvSpPr txBox="1"/>
          <p:nvPr/>
        </p:nvSpPr>
        <p:spPr>
          <a:xfrm>
            <a:off x="253425" y="1600200"/>
            <a:ext cx="8482322" cy="4093428"/>
          </a:xfrm>
          <a:prstGeom prst="rect">
            <a:avLst/>
          </a:prstGeom>
          <a:noFill/>
        </p:spPr>
        <p:txBody>
          <a:bodyPr wrap="none" rtlCol="0">
            <a:spAutoFit/>
          </a:bodyPr>
          <a:lstStyle/>
          <a:p>
            <a:pPr>
              <a:buFont typeface="Arial" pitchFamily="34" charset="0"/>
              <a:buChar char="•"/>
            </a:pPr>
            <a:r>
              <a:rPr lang="en-US" sz="2000" dirty="0" smtClean="0">
                <a:latin typeface="Arial" pitchFamily="34" charset="0"/>
                <a:cs typeface="Arial" pitchFamily="34" charset="0"/>
              </a:rPr>
              <a:t> </a:t>
            </a:r>
            <a:r>
              <a:rPr lang="en-US" sz="2000" dirty="0" smtClean="0">
                <a:cs typeface="Arial" pitchFamily="34" charset="0"/>
              </a:rPr>
              <a:t>Hardware costs are significantly lower than those of most other techniques.</a:t>
            </a:r>
          </a:p>
          <a:p>
            <a:pPr>
              <a:buFont typeface="Arial" pitchFamily="34" charset="0"/>
              <a:buChar char="•"/>
            </a:pPr>
            <a:endParaRPr lang="en-US" sz="2000" dirty="0" smtClean="0">
              <a:latin typeface="Arial" pitchFamily="34" charset="0"/>
              <a:cs typeface="Arial" pitchFamily="34" charset="0"/>
            </a:endParaRPr>
          </a:p>
          <a:p>
            <a:pPr>
              <a:buFont typeface="Arial" pitchFamily="34" charset="0"/>
              <a:buChar char="•"/>
            </a:pPr>
            <a:r>
              <a:rPr lang="en-US" sz="2000" dirty="0" smtClean="0">
                <a:latin typeface="Arial" pitchFamily="34" charset="0"/>
                <a:cs typeface="Arial" pitchFamily="34" charset="0"/>
              </a:rPr>
              <a:t> </a:t>
            </a:r>
            <a:r>
              <a:rPr lang="en-US" sz="2000" dirty="0" smtClean="0">
                <a:cs typeface="Arial" pitchFamily="34" charset="0"/>
              </a:rPr>
              <a:t>EEG sensors can be used in more places than fMRI, SPECT,PET, MRS</a:t>
            </a:r>
          </a:p>
          <a:p>
            <a:r>
              <a:rPr lang="en-US" sz="2000" dirty="0" smtClean="0">
                <a:cs typeface="Arial" pitchFamily="34" charset="0"/>
              </a:rPr>
              <a:t>  or MEG, as they require bulky and immobile equipment.</a:t>
            </a:r>
          </a:p>
          <a:p>
            <a:endParaRPr lang="en-US" sz="2000" dirty="0" smtClean="0">
              <a:latin typeface="Arial" pitchFamily="34" charset="0"/>
              <a:cs typeface="Arial" pitchFamily="34" charset="0"/>
            </a:endParaRPr>
          </a:p>
          <a:p>
            <a:pPr>
              <a:buFont typeface="Arial" pitchFamily="34" charset="0"/>
              <a:buChar char="•"/>
            </a:pPr>
            <a:r>
              <a:rPr lang="en-US" sz="2000" dirty="0" smtClean="0">
                <a:cs typeface="Arial" pitchFamily="34" charset="0"/>
              </a:rPr>
              <a:t> Detects very rapid changes in electrical activity easily,  allowing  </a:t>
            </a:r>
          </a:p>
          <a:p>
            <a:r>
              <a:rPr lang="en-US" sz="2000" dirty="0" smtClean="0">
                <a:cs typeface="Arial" pitchFamily="34" charset="0"/>
              </a:rPr>
              <a:t>   analysis of stages of cognitive activity.</a:t>
            </a:r>
          </a:p>
          <a:p>
            <a:pPr>
              <a:buFont typeface="Arial" pitchFamily="34" charset="0"/>
              <a:buChar char="•"/>
            </a:pPr>
            <a:endParaRPr lang="en-US" sz="2000" dirty="0" smtClean="0">
              <a:latin typeface="Arial" pitchFamily="34" charset="0"/>
              <a:cs typeface="Arial" pitchFamily="34" charset="0"/>
            </a:endParaRPr>
          </a:p>
          <a:p>
            <a:pPr>
              <a:buFont typeface="Arial" pitchFamily="34" charset="0"/>
              <a:buChar char="•"/>
            </a:pPr>
            <a:r>
              <a:rPr lang="en-US" sz="2000" dirty="0" smtClean="0">
                <a:latin typeface="Arial" pitchFamily="34" charset="0"/>
                <a:cs typeface="Arial" pitchFamily="34" charset="0"/>
              </a:rPr>
              <a:t> </a:t>
            </a:r>
            <a:r>
              <a:rPr lang="en-US" sz="2000" dirty="0" smtClean="0">
                <a:cs typeface="Arial" pitchFamily="34" charset="0"/>
              </a:rPr>
              <a:t>EEG is relatively tolerant of subject movement.</a:t>
            </a:r>
          </a:p>
          <a:p>
            <a:pPr>
              <a:buFont typeface="Arial" pitchFamily="34" charset="0"/>
              <a:buChar char="•"/>
            </a:pPr>
            <a:endParaRPr lang="en-US" sz="2000" dirty="0" smtClean="0">
              <a:latin typeface="Arial" pitchFamily="34" charset="0"/>
              <a:cs typeface="Arial" pitchFamily="34" charset="0"/>
            </a:endParaRPr>
          </a:p>
          <a:p>
            <a:pPr>
              <a:buFont typeface="Arial" pitchFamily="34" charset="0"/>
              <a:buChar char="•"/>
            </a:pPr>
            <a:r>
              <a:rPr lang="en-US" sz="2000" dirty="0" smtClean="0">
                <a:latin typeface="Arial" pitchFamily="34" charset="0"/>
                <a:cs typeface="Arial" pitchFamily="34" charset="0"/>
              </a:rPr>
              <a:t> </a:t>
            </a:r>
            <a:r>
              <a:rPr lang="en-US" sz="2000" dirty="0" smtClean="0">
                <a:cs typeface="Arial" pitchFamily="34" charset="0"/>
              </a:rPr>
              <a:t>EEG is silent which allows for better study  of responses .</a:t>
            </a:r>
          </a:p>
          <a:p>
            <a:pPr>
              <a:buFont typeface="Arial" pitchFamily="34" charset="0"/>
              <a:buChar char="•"/>
            </a:pPr>
            <a:endParaRPr lang="en-US" sz="2000" dirty="0" smtClean="0">
              <a:cs typeface="Arial" pitchFamily="34" charset="0"/>
            </a:endParaRPr>
          </a:p>
          <a:p>
            <a:pPr>
              <a:buFont typeface="Arial" pitchFamily="34" charset="0"/>
              <a:buChar char="•"/>
            </a:pPr>
            <a:r>
              <a:rPr lang="en-US" sz="2000" dirty="0" smtClean="0">
                <a:latin typeface="Arial" pitchFamily="34" charset="0"/>
                <a:cs typeface="Arial" pitchFamily="34" charset="0"/>
              </a:rPr>
              <a:t> </a:t>
            </a:r>
            <a:r>
              <a:rPr lang="en-US" sz="2000" dirty="0" smtClean="0">
                <a:cs typeface="Arial" pitchFamily="34" charset="0"/>
              </a:rPr>
              <a:t>EEG can be used in subjects who are  incapable of making motor response.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219200"/>
            <a:ext cx="8831585" cy="2880789"/>
          </a:xfrm>
          <a:prstGeom prst="rect">
            <a:avLst/>
          </a:prstGeom>
          <a:noFill/>
        </p:spPr>
        <p:txBody>
          <a:bodyPr wrap="none" rtlCol="0">
            <a:spAutoFit/>
          </a:bodyPr>
          <a:lstStyle/>
          <a:p>
            <a:pPr marL="736092" lvl="1" indent="-342900">
              <a:spcBef>
                <a:spcPct val="20000"/>
              </a:spcBef>
              <a:buClr>
                <a:schemeClr val="tx1"/>
              </a:buClr>
              <a:buSzPct val="100000"/>
              <a:buFont typeface="Arial" pitchFamily="34" charset="0"/>
              <a:buChar char="•"/>
              <a:defRPr/>
            </a:pPr>
            <a:r>
              <a:rPr lang="en-US" sz="2400" dirty="0" smtClean="0"/>
              <a:t>Provides poor spatial resolution of the source of electrical</a:t>
            </a:r>
          </a:p>
          <a:p>
            <a:pPr marL="393192" lvl="1">
              <a:spcBef>
                <a:spcPct val="20000"/>
              </a:spcBef>
              <a:buClr>
                <a:schemeClr val="tx1"/>
              </a:buClr>
              <a:buSzPct val="100000"/>
              <a:defRPr/>
            </a:pPr>
            <a:r>
              <a:rPr lang="en-US" sz="2400" dirty="0" smtClean="0"/>
              <a:t>     activity.</a:t>
            </a:r>
          </a:p>
          <a:p>
            <a:pPr marL="736092" lvl="1" indent="-342900">
              <a:spcBef>
                <a:spcPct val="20000"/>
              </a:spcBef>
              <a:buClr>
                <a:schemeClr val="tx1"/>
              </a:buClr>
              <a:buSzPct val="100000"/>
              <a:buFont typeface="Arial" pitchFamily="34" charset="0"/>
              <a:buChar char="•"/>
              <a:defRPr/>
            </a:pPr>
            <a:r>
              <a:rPr lang="en-US" sz="2400" dirty="0" smtClean="0"/>
              <a:t>Sometimes combined with magneto encephalography (MEG).</a:t>
            </a:r>
          </a:p>
          <a:p>
            <a:pPr marL="736092" lvl="1" indent="-342900">
              <a:spcBef>
                <a:spcPct val="20000"/>
              </a:spcBef>
              <a:buClr>
                <a:schemeClr val="tx1"/>
              </a:buClr>
              <a:buSzPct val="100000"/>
              <a:buFont typeface="Arial" pitchFamily="34" charset="0"/>
              <a:buChar char="•"/>
              <a:defRPr/>
            </a:pPr>
            <a:r>
              <a:rPr lang="en-US" sz="2400" dirty="0" smtClean="0"/>
              <a:t>Signal to noise ratio is poor .</a:t>
            </a:r>
          </a:p>
          <a:p>
            <a:pPr marL="736092" lvl="1" indent="-342900">
              <a:spcBef>
                <a:spcPct val="20000"/>
              </a:spcBef>
              <a:buClr>
                <a:schemeClr val="tx1"/>
              </a:buClr>
              <a:buSzPct val="100000"/>
              <a:buFont typeface="Arial" pitchFamily="34" charset="0"/>
              <a:buChar char="•"/>
              <a:defRPr/>
            </a:pPr>
            <a:r>
              <a:rPr lang="en-US" sz="2400" dirty="0" smtClean="0"/>
              <a:t>It takes time to connect a subject to EEG</a:t>
            </a:r>
          </a:p>
          <a:p>
            <a:pPr marL="285750" indent="-285750">
              <a:buClr>
                <a:schemeClr val="tx1"/>
              </a:buClr>
              <a:buSzPct val="100000"/>
              <a:buFont typeface="Arial" pitchFamily="34" charset="0"/>
              <a:buChar char="•"/>
            </a:pPr>
            <a:endParaRPr lang="en-US" dirty="0" smtClean="0"/>
          </a:p>
          <a:p>
            <a:pPr>
              <a:buClr>
                <a:schemeClr val="tx1"/>
              </a:buClr>
              <a:buSzPct val="100000"/>
            </a:pPr>
            <a:r>
              <a:rPr lang="en-IN" sz="2400" dirty="0" smtClean="0"/>
              <a:t>        </a:t>
            </a:r>
          </a:p>
        </p:txBody>
      </p:sp>
      <p:sp>
        <p:nvSpPr>
          <p:cNvPr id="5" name="Rectangle 4"/>
          <p:cNvSpPr/>
          <p:nvPr/>
        </p:nvSpPr>
        <p:spPr>
          <a:xfrm>
            <a:off x="2667000" y="304800"/>
            <a:ext cx="3916008" cy="769441"/>
          </a:xfrm>
          <a:prstGeom prst="rect">
            <a:avLst/>
          </a:prstGeom>
        </p:spPr>
        <p:txBody>
          <a:bodyPr wrap="none">
            <a:spAutoFit/>
          </a:bodyPr>
          <a:lstStyle/>
          <a:p>
            <a:pPr algn="ctr"/>
            <a:r>
              <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LIMITATIONS</a:t>
            </a:r>
            <a:endParaRPr 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524000"/>
            <a:ext cx="8077200" cy="3416320"/>
          </a:xfrm>
          <a:prstGeom prst="rect">
            <a:avLst/>
          </a:prstGeom>
        </p:spPr>
        <p:txBody>
          <a:bodyPr wrap="square">
            <a:spAutoFit/>
          </a:bodyPr>
          <a:lstStyle/>
          <a:p>
            <a:pPr marL="285750" indent="-285750">
              <a:buFont typeface="Arial" pitchFamily="34" charset="0"/>
              <a:buChar char="•"/>
            </a:pPr>
            <a:r>
              <a:rPr lang="en-IN" sz="2400" dirty="0" smtClean="0">
                <a:cs typeface="Arial" pitchFamily="34" charset="0"/>
              </a:rPr>
              <a:t>Bioengineering </a:t>
            </a:r>
            <a:r>
              <a:rPr lang="en-IN" sz="2400" dirty="0">
                <a:cs typeface="Arial" pitchFamily="34" charset="0"/>
              </a:rPr>
              <a:t>applications: </a:t>
            </a:r>
            <a:r>
              <a:rPr lang="en-IN" sz="2400" dirty="0" smtClean="0">
                <a:cs typeface="Arial" pitchFamily="34" charset="0"/>
              </a:rPr>
              <a:t>Assist </a:t>
            </a:r>
            <a:r>
              <a:rPr lang="en-IN" sz="2400" dirty="0">
                <a:cs typeface="Arial" pitchFamily="34" charset="0"/>
              </a:rPr>
              <a:t>devices for disabled people.</a:t>
            </a:r>
          </a:p>
          <a:p>
            <a:pPr marL="285750" indent="-285750">
              <a:buFont typeface="Arial" pitchFamily="34" charset="0"/>
              <a:buChar char="•"/>
            </a:pPr>
            <a:r>
              <a:rPr lang="en-IN" sz="2400" dirty="0" smtClean="0">
                <a:cs typeface="Arial" pitchFamily="34" charset="0"/>
              </a:rPr>
              <a:t>Human </a:t>
            </a:r>
            <a:r>
              <a:rPr lang="en-IN" sz="2400" dirty="0">
                <a:cs typeface="Arial" pitchFamily="34" charset="0"/>
              </a:rPr>
              <a:t>subject monitoring: </a:t>
            </a:r>
            <a:r>
              <a:rPr lang="en-IN" sz="2400" dirty="0" smtClean="0">
                <a:cs typeface="Arial" pitchFamily="34" charset="0"/>
              </a:rPr>
              <a:t>Sleep </a:t>
            </a:r>
            <a:r>
              <a:rPr lang="en-IN" sz="2400" dirty="0">
                <a:cs typeface="Arial" pitchFamily="34" charset="0"/>
              </a:rPr>
              <a:t>disorders, neurological diseases, </a:t>
            </a:r>
            <a:r>
              <a:rPr lang="en-IN" sz="2400" dirty="0" smtClean="0">
                <a:cs typeface="Arial" pitchFamily="34" charset="0"/>
              </a:rPr>
              <a:t>attention monitoring</a:t>
            </a:r>
            <a:r>
              <a:rPr lang="en-IN" sz="2400" dirty="0">
                <a:cs typeface="Arial" pitchFamily="34" charset="0"/>
              </a:rPr>
              <a:t>, and/or overall "mental state".</a:t>
            </a:r>
          </a:p>
          <a:p>
            <a:pPr marL="285750" indent="-285750">
              <a:buFont typeface="Arial" pitchFamily="34" charset="0"/>
              <a:buChar char="•"/>
            </a:pPr>
            <a:r>
              <a:rPr lang="en-IN" sz="2400" dirty="0" smtClean="0">
                <a:cs typeface="Arial" pitchFamily="34" charset="0"/>
              </a:rPr>
              <a:t>Neuroscience </a:t>
            </a:r>
            <a:r>
              <a:rPr lang="en-IN" sz="2400" dirty="0">
                <a:cs typeface="Arial" pitchFamily="34" charset="0"/>
              </a:rPr>
              <a:t>research: </a:t>
            </a:r>
            <a:r>
              <a:rPr lang="en-IN" sz="2400" dirty="0" smtClean="0">
                <a:cs typeface="Arial" pitchFamily="34" charset="0"/>
              </a:rPr>
              <a:t>Real-time </a:t>
            </a:r>
            <a:r>
              <a:rPr lang="en-IN" sz="2400" dirty="0">
                <a:cs typeface="Arial" pitchFamily="34" charset="0"/>
              </a:rPr>
              <a:t>methods for correlating observable </a:t>
            </a:r>
            <a:r>
              <a:rPr lang="en-IN" sz="2400" dirty="0" err="1" smtClean="0">
                <a:cs typeface="Arial" pitchFamily="34" charset="0"/>
              </a:rPr>
              <a:t>behavior</a:t>
            </a:r>
            <a:r>
              <a:rPr lang="en-IN" sz="2400" dirty="0">
                <a:cs typeface="Arial" pitchFamily="34" charset="0"/>
              </a:rPr>
              <a:t> </a:t>
            </a:r>
            <a:r>
              <a:rPr lang="en-IN" sz="2400" dirty="0" smtClean="0">
                <a:cs typeface="Arial" pitchFamily="34" charset="0"/>
              </a:rPr>
              <a:t>with </a:t>
            </a:r>
            <a:r>
              <a:rPr lang="en-IN" sz="2400" dirty="0">
                <a:cs typeface="Arial" pitchFamily="34" charset="0"/>
              </a:rPr>
              <a:t>recorded neural signals.</a:t>
            </a:r>
          </a:p>
          <a:p>
            <a:pPr marL="285750" indent="-285750">
              <a:buFont typeface="Arial" pitchFamily="34" charset="0"/>
              <a:buChar char="•"/>
            </a:pPr>
            <a:r>
              <a:rPr lang="en-IN" sz="2400" dirty="0" smtClean="0">
                <a:cs typeface="Arial" pitchFamily="34" charset="0"/>
              </a:rPr>
              <a:t> </a:t>
            </a:r>
            <a:r>
              <a:rPr lang="en-IN" sz="2400" dirty="0">
                <a:cs typeface="Arial" pitchFamily="34" charset="0"/>
              </a:rPr>
              <a:t>Man – Machine Interaction: Interface devices between human and </a:t>
            </a:r>
            <a:r>
              <a:rPr lang="en-IN" sz="2400" dirty="0" smtClean="0">
                <a:cs typeface="Arial" pitchFamily="34" charset="0"/>
              </a:rPr>
              <a:t>computers, machines</a:t>
            </a:r>
            <a:r>
              <a:rPr lang="en-IN" sz="2400" dirty="0">
                <a:cs typeface="Arial" pitchFamily="34" charset="0"/>
              </a:rPr>
              <a:t>.</a:t>
            </a:r>
          </a:p>
        </p:txBody>
      </p:sp>
      <p:sp>
        <p:nvSpPr>
          <p:cNvPr id="5" name="Rectangle 4"/>
          <p:cNvSpPr/>
          <p:nvPr/>
        </p:nvSpPr>
        <p:spPr>
          <a:xfrm>
            <a:off x="2483629" y="381000"/>
            <a:ext cx="4299127" cy="769441"/>
          </a:xfrm>
          <a:prstGeom prst="rect">
            <a:avLst/>
          </a:prstGeom>
        </p:spPr>
        <p:txBody>
          <a:bodyPr wrap="none">
            <a:spAutoFit/>
          </a:bodyPr>
          <a:lstStyle/>
          <a:p>
            <a:pPr algn="ctr"/>
            <a:r>
              <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APPLICATIONS</a:t>
            </a:r>
            <a:endParaRPr 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SIGNAL PREPROCESSING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838" y="1554163"/>
            <a:ext cx="7512562" cy="4242388"/>
          </a:xfrm>
        </p:spPr>
      </p:pic>
      <p:sp>
        <p:nvSpPr>
          <p:cNvPr id="6" name="TextBox 5"/>
          <p:cNvSpPr txBox="1"/>
          <p:nvPr/>
        </p:nvSpPr>
        <p:spPr>
          <a:xfrm>
            <a:off x="717176" y="6087035"/>
            <a:ext cx="7924800" cy="369332"/>
          </a:xfrm>
          <a:prstGeom prst="rect">
            <a:avLst/>
          </a:prstGeom>
          <a:noFill/>
        </p:spPr>
        <p:txBody>
          <a:bodyPr wrap="square" rtlCol="0">
            <a:spAutoFit/>
          </a:bodyPr>
          <a:lstStyle/>
          <a:p>
            <a:pPr algn="ctr"/>
            <a:r>
              <a:rPr lang="en-IN" dirty="0" smtClean="0"/>
              <a:t>Plot of EEG Data</a:t>
            </a:r>
            <a:endParaRPr lang="en-IN" dirty="0"/>
          </a:p>
        </p:txBody>
      </p:sp>
    </p:spTree>
    <p:extLst>
      <p:ext uri="{BB962C8B-B14F-4D97-AF65-F5344CB8AC3E}">
        <p14:creationId xmlns:p14="http://schemas.microsoft.com/office/powerpoint/2010/main" val="26759296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019800"/>
          </a:xfrm>
        </p:spPr>
      </p:pic>
      <p:sp>
        <p:nvSpPr>
          <p:cNvPr id="6" name="TextBox 5"/>
          <p:cNvSpPr txBox="1"/>
          <p:nvPr/>
        </p:nvSpPr>
        <p:spPr>
          <a:xfrm>
            <a:off x="304800" y="6248400"/>
            <a:ext cx="8382000" cy="381000"/>
          </a:xfrm>
          <a:prstGeom prst="rect">
            <a:avLst/>
          </a:prstGeom>
          <a:noFill/>
        </p:spPr>
        <p:txBody>
          <a:bodyPr wrap="square" rtlCol="0">
            <a:spAutoFit/>
          </a:bodyPr>
          <a:lstStyle/>
          <a:p>
            <a:pPr algn="ctr"/>
            <a:r>
              <a:rPr lang="en-IN" dirty="0" smtClean="0"/>
              <a:t>Plot of individual data of electrodes</a:t>
            </a:r>
            <a:endParaRPr lang="en-IN" dirty="0"/>
          </a:p>
        </p:txBody>
      </p:sp>
    </p:spTree>
    <p:extLst>
      <p:ext uri="{BB962C8B-B14F-4D97-AF65-F5344CB8AC3E}">
        <p14:creationId xmlns:p14="http://schemas.microsoft.com/office/powerpoint/2010/main" val="3475309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52400"/>
            <a:ext cx="8686800" cy="5791200"/>
          </a:xfrm>
        </p:spPr>
      </p:pic>
      <p:sp>
        <p:nvSpPr>
          <p:cNvPr id="6" name="TextBox 5"/>
          <p:cNvSpPr txBox="1"/>
          <p:nvPr/>
        </p:nvSpPr>
        <p:spPr>
          <a:xfrm>
            <a:off x="381000" y="6248400"/>
            <a:ext cx="8534400" cy="381000"/>
          </a:xfrm>
          <a:prstGeom prst="rect">
            <a:avLst/>
          </a:prstGeom>
          <a:noFill/>
        </p:spPr>
        <p:txBody>
          <a:bodyPr wrap="square" rtlCol="0">
            <a:spAutoFit/>
          </a:bodyPr>
          <a:lstStyle/>
          <a:p>
            <a:pPr algn="ctr"/>
            <a:r>
              <a:rPr lang="en-IN" dirty="0" smtClean="0"/>
              <a:t>Plot of Electrode1 Data (Occipital Lobe)</a:t>
            </a:r>
            <a:endParaRPr lang="en-IN" dirty="0"/>
          </a:p>
        </p:txBody>
      </p:sp>
    </p:spTree>
    <p:extLst>
      <p:ext uri="{BB962C8B-B14F-4D97-AF65-F5344CB8AC3E}">
        <p14:creationId xmlns:p14="http://schemas.microsoft.com/office/powerpoint/2010/main" val="31675521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65" y="304800"/>
            <a:ext cx="9144000" cy="5638800"/>
          </a:xfrm>
        </p:spPr>
      </p:pic>
      <p:sp>
        <p:nvSpPr>
          <p:cNvPr id="6" name="TextBox 5"/>
          <p:cNvSpPr txBox="1"/>
          <p:nvPr/>
        </p:nvSpPr>
        <p:spPr>
          <a:xfrm>
            <a:off x="304800" y="6248400"/>
            <a:ext cx="8458200" cy="381000"/>
          </a:xfrm>
          <a:prstGeom prst="rect">
            <a:avLst/>
          </a:prstGeom>
          <a:noFill/>
        </p:spPr>
        <p:txBody>
          <a:bodyPr wrap="square" rtlCol="0">
            <a:spAutoFit/>
          </a:bodyPr>
          <a:lstStyle/>
          <a:p>
            <a:pPr algn="ctr"/>
            <a:r>
              <a:rPr lang="en-IN" dirty="0" smtClean="0"/>
              <a:t>Electrode 2 Data (Occipital Lobe)</a:t>
            </a:r>
            <a:endParaRPr lang="en-IN" dirty="0"/>
          </a:p>
        </p:txBody>
      </p:sp>
    </p:spTree>
    <p:extLst>
      <p:ext uri="{BB962C8B-B14F-4D97-AF65-F5344CB8AC3E}">
        <p14:creationId xmlns:p14="http://schemas.microsoft.com/office/powerpoint/2010/main" val="454739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5791200"/>
          </a:xfrm>
        </p:spPr>
      </p:pic>
      <p:sp>
        <p:nvSpPr>
          <p:cNvPr id="5" name="TextBox 4"/>
          <p:cNvSpPr txBox="1"/>
          <p:nvPr/>
        </p:nvSpPr>
        <p:spPr>
          <a:xfrm>
            <a:off x="304800" y="6172200"/>
            <a:ext cx="8382000" cy="369332"/>
          </a:xfrm>
          <a:prstGeom prst="rect">
            <a:avLst/>
          </a:prstGeom>
          <a:noFill/>
        </p:spPr>
        <p:txBody>
          <a:bodyPr wrap="square" rtlCol="0">
            <a:spAutoFit/>
          </a:bodyPr>
          <a:lstStyle/>
          <a:p>
            <a:pPr algn="ctr"/>
            <a:r>
              <a:rPr lang="en-IN" dirty="0" smtClean="0"/>
              <a:t>Plot of Electrode 3 Data ( Temporal Lobe)</a:t>
            </a:r>
            <a:endParaRPr lang="en-IN" dirty="0"/>
          </a:p>
        </p:txBody>
      </p:sp>
    </p:spTree>
    <p:extLst>
      <p:ext uri="{BB962C8B-B14F-4D97-AF65-F5344CB8AC3E}">
        <p14:creationId xmlns:p14="http://schemas.microsoft.com/office/powerpoint/2010/main" val="27031899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096000"/>
          </a:xfrm>
        </p:spPr>
      </p:pic>
      <p:sp>
        <p:nvSpPr>
          <p:cNvPr id="7" name="TextBox 6"/>
          <p:cNvSpPr txBox="1"/>
          <p:nvPr/>
        </p:nvSpPr>
        <p:spPr>
          <a:xfrm>
            <a:off x="228600" y="6271701"/>
            <a:ext cx="8382000" cy="369332"/>
          </a:xfrm>
          <a:prstGeom prst="rect">
            <a:avLst/>
          </a:prstGeom>
          <a:noFill/>
        </p:spPr>
        <p:txBody>
          <a:bodyPr wrap="square" rtlCol="0">
            <a:spAutoFit/>
          </a:bodyPr>
          <a:lstStyle/>
          <a:p>
            <a:pPr algn="ctr"/>
            <a:r>
              <a:rPr lang="en-IN" dirty="0" smtClean="0"/>
              <a:t>Figure showing the Data extracted from the three electrodes</a:t>
            </a:r>
            <a:endParaRPr lang="en-IN" dirty="0"/>
          </a:p>
        </p:txBody>
      </p:sp>
    </p:spTree>
    <p:extLst>
      <p:ext uri="{BB962C8B-B14F-4D97-AF65-F5344CB8AC3E}">
        <p14:creationId xmlns:p14="http://schemas.microsoft.com/office/powerpoint/2010/main" val="28159029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6220"/>
            <a:ext cx="9144000" cy="5749780"/>
          </a:xfrm>
          <a:prstGeom prst="rect">
            <a:avLst/>
          </a:prstGeom>
        </p:spPr>
      </p:pic>
      <p:sp>
        <p:nvSpPr>
          <p:cNvPr id="5" name="TextBox 4"/>
          <p:cNvSpPr txBox="1"/>
          <p:nvPr/>
        </p:nvSpPr>
        <p:spPr>
          <a:xfrm>
            <a:off x="2590800" y="6266934"/>
            <a:ext cx="4495800" cy="369332"/>
          </a:xfrm>
          <a:prstGeom prst="rect">
            <a:avLst/>
          </a:prstGeom>
          <a:noFill/>
        </p:spPr>
        <p:txBody>
          <a:bodyPr wrap="square" rtlCol="0">
            <a:spAutoFit/>
          </a:bodyPr>
          <a:lstStyle/>
          <a:p>
            <a:r>
              <a:rPr lang="en-IN" dirty="0" smtClean="0"/>
              <a:t>Classification Results</a:t>
            </a:r>
            <a:endParaRPr lang="en-IN" dirty="0"/>
          </a:p>
        </p:txBody>
      </p:sp>
    </p:spTree>
    <p:extLst>
      <p:ext uri="{BB962C8B-B14F-4D97-AF65-F5344CB8AC3E}">
        <p14:creationId xmlns:p14="http://schemas.microsoft.com/office/powerpoint/2010/main" val="3266609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normAutofit fontScale="92500" lnSpcReduction="10000"/>
          </a:bodyPr>
          <a:lstStyle/>
          <a:p>
            <a:r>
              <a:rPr lang="en-IN" sz="2400" dirty="0" smtClean="0"/>
              <a:t>The BCI- Brain Computer Interface is a technical system that allows a person to control the external world without relying on muscular activity.</a:t>
            </a:r>
          </a:p>
          <a:p>
            <a:r>
              <a:rPr lang="en-IN" sz="2400" dirty="0" smtClean="0"/>
              <a:t>The goal of the project is to develop a classifier to classify the various activities of the brain.</a:t>
            </a:r>
            <a:endParaRPr lang="en-IN" sz="2400" dirty="0"/>
          </a:p>
          <a:p>
            <a:r>
              <a:rPr lang="en-IN" sz="2400" dirty="0" smtClean="0">
                <a:cs typeface="Arial" pitchFamily="34" charset="0"/>
              </a:rPr>
              <a:t>The </a:t>
            </a:r>
            <a:r>
              <a:rPr lang="en-IN" sz="2400" dirty="0">
                <a:cs typeface="Arial" pitchFamily="34" charset="0"/>
              </a:rPr>
              <a:t>project </a:t>
            </a:r>
            <a:r>
              <a:rPr lang="en-IN" sz="2400" dirty="0" smtClean="0">
                <a:cs typeface="Arial" pitchFamily="34" charset="0"/>
              </a:rPr>
              <a:t>can be used </a:t>
            </a:r>
            <a:r>
              <a:rPr lang="en-IN" sz="2400" dirty="0">
                <a:cs typeface="Arial" pitchFamily="34" charset="0"/>
              </a:rPr>
              <a:t>to build an intuitive communication system for operation by </a:t>
            </a:r>
            <a:r>
              <a:rPr lang="en-IN" sz="2400" dirty="0" smtClean="0">
                <a:cs typeface="Arial" pitchFamily="34" charset="0"/>
              </a:rPr>
              <a:t>disabled people. </a:t>
            </a:r>
            <a:r>
              <a:rPr lang="en-IN" sz="2400" dirty="0">
                <a:cs typeface="Arial" pitchFamily="34" charset="0"/>
              </a:rPr>
              <a:t>If successful, such system could </a:t>
            </a:r>
            <a:r>
              <a:rPr lang="en-IN" sz="2400" dirty="0" smtClean="0">
                <a:cs typeface="Arial" pitchFamily="34" charset="0"/>
              </a:rPr>
              <a:t>be </a:t>
            </a:r>
            <a:r>
              <a:rPr lang="en-IN" sz="2400" dirty="0">
                <a:cs typeface="Arial" pitchFamily="34" charset="0"/>
              </a:rPr>
              <a:t>used by a paralyzed patient to control a word processor or a wheelchair</a:t>
            </a:r>
            <a:r>
              <a:rPr lang="en-IN" sz="2400" dirty="0" smtClean="0">
                <a:cs typeface="Arial" pitchFamily="34" charset="0"/>
              </a:rPr>
              <a:t>.</a:t>
            </a:r>
          </a:p>
          <a:p>
            <a:r>
              <a:rPr lang="en-IN" sz="2400" dirty="0" smtClean="0">
                <a:cs typeface="Arial" pitchFamily="34" charset="0"/>
              </a:rPr>
              <a:t>The project consists of acquiring the signals from various subjects and processing the data for feature extraction. The features extracted are used as input for the classifier which classifies the signals for the brain computer interface.</a:t>
            </a:r>
            <a:endParaRPr lang="en-US" sz="2400" dirty="0">
              <a:cs typeface="Arial" pitchFamily="34" charset="0"/>
            </a:endParaRPr>
          </a:p>
          <a:p>
            <a:endParaRPr lang="en-US" sz="2400" b="1" dirty="0"/>
          </a:p>
          <a:p>
            <a:endParaRPr lang="en-IN" sz="2400" dirty="0"/>
          </a:p>
        </p:txBody>
      </p:sp>
    </p:spTree>
    <p:extLst>
      <p:ext uri="{BB962C8B-B14F-4D97-AF65-F5344CB8AC3E}">
        <p14:creationId xmlns:p14="http://schemas.microsoft.com/office/powerpoint/2010/main" val="15287498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52400"/>
            <a:ext cx="9144000" cy="5825980"/>
          </a:xfrm>
          <a:prstGeom prst="rect">
            <a:avLst/>
          </a:prstGeom>
        </p:spPr>
      </p:pic>
      <p:sp>
        <p:nvSpPr>
          <p:cNvPr id="5" name="TextBox 4"/>
          <p:cNvSpPr txBox="1"/>
          <p:nvPr/>
        </p:nvSpPr>
        <p:spPr>
          <a:xfrm>
            <a:off x="2616200" y="5978380"/>
            <a:ext cx="4038600" cy="646331"/>
          </a:xfrm>
          <a:prstGeom prst="rect">
            <a:avLst/>
          </a:prstGeom>
          <a:noFill/>
        </p:spPr>
        <p:txBody>
          <a:bodyPr wrap="square" rtlCol="0">
            <a:spAutoFit/>
          </a:bodyPr>
          <a:lstStyle/>
          <a:p>
            <a:r>
              <a:rPr lang="en-IN" dirty="0"/>
              <a:t>Classification Results</a:t>
            </a:r>
          </a:p>
          <a:p>
            <a:endParaRPr lang="en-IN" dirty="0"/>
          </a:p>
        </p:txBody>
      </p:sp>
    </p:spTree>
    <p:extLst>
      <p:ext uri="{BB962C8B-B14F-4D97-AF65-F5344CB8AC3E}">
        <p14:creationId xmlns:p14="http://schemas.microsoft.com/office/powerpoint/2010/main" val="3041299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061" y="0"/>
            <a:ext cx="4763878" cy="6858000"/>
          </a:xfrm>
          <a:prstGeom prst="rect">
            <a:avLst/>
          </a:prstGeom>
        </p:spPr>
      </p:pic>
      <p:sp>
        <p:nvSpPr>
          <p:cNvPr id="5" name="TextBox 4"/>
          <p:cNvSpPr txBox="1"/>
          <p:nvPr/>
        </p:nvSpPr>
        <p:spPr>
          <a:xfrm>
            <a:off x="7239000" y="1371600"/>
            <a:ext cx="1371600" cy="646331"/>
          </a:xfrm>
          <a:prstGeom prst="rect">
            <a:avLst/>
          </a:prstGeom>
          <a:noFill/>
        </p:spPr>
        <p:txBody>
          <a:bodyPr wrap="square" rtlCol="0">
            <a:spAutoFit/>
          </a:bodyPr>
          <a:lstStyle/>
          <a:p>
            <a:r>
              <a:rPr lang="en-IN" dirty="0" smtClean="0"/>
              <a:t>Training Tool</a:t>
            </a:r>
            <a:endParaRPr lang="en-IN" dirty="0"/>
          </a:p>
        </p:txBody>
      </p:sp>
    </p:spTree>
    <p:extLst>
      <p:ext uri="{BB962C8B-B14F-4D97-AF65-F5344CB8AC3E}">
        <p14:creationId xmlns:p14="http://schemas.microsoft.com/office/powerpoint/2010/main" val="837677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9144000" cy="5715000"/>
          </a:xfrm>
          <a:prstGeom prst="rect">
            <a:avLst/>
          </a:prstGeom>
        </p:spPr>
      </p:pic>
      <p:sp>
        <p:nvSpPr>
          <p:cNvPr id="5" name="TextBox 4"/>
          <p:cNvSpPr txBox="1"/>
          <p:nvPr/>
        </p:nvSpPr>
        <p:spPr>
          <a:xfrm>
            <a:off x="2743200" y="6210300"/>
            <a:ext cx="3962400" cy="646331"/>
          </a:xfrm>
          <a:prstGeom prst="rect">
            <a:avLst/>
          </a:prstGeom>
          <a:noFill/>
        </p:spPr>
        <p:txBody>
          <a:bodyPr wrap="square" rtlCol="0">
            <a:spAutoFit/>
          </a:bodyPr>
          <a:lstStyle/>
          <a:p>
            <a:r>
              <a:rPr lang="en-IN" dirty="0"/>
              <a:t>Classification Results</a:t>
            </a:r>
          </a:p>
          <a:p>
            <a:endParaRPr lang="en-IN" dirty="0"/>
          </a:p>
        </p:txBody>
      </p:sp>
    </p:spTree>
    <p:extLst>
      <p:ext uri="{BB962C8B-B14F-4D97-AF65-F5344CB8AC3E}">
        <p14:creationId xmlns:p14="http://schemas.microsoft.com/office/powerpoint/2010/main" val="1454694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7164"/>
            <a:ext cx="9144000" cy="5163671"/>
          </a:xfrm>
          <a:prstGeom prst="rect">
            <a:avLst/>
          </a:prstGeom>
        </p:spPr>
      </p:pic>
      <p:sp>
        <p:nvSpPr>
          <p:cNvPr id="5" name="TextBox 4"/>
          <p:cNvSpPr txBox="1"/>
          <p:nvPr/>
        </p:nvSpPr>
        <p:spPr>
          <a:xfrm>
            <a:off x="2286000" y="6248400"/>
            <a:ext cx="4191000" cy="369332"/>
          </a:xfrm>
          <a:prstGeom prst="rect">
            <a:avLst/>
          </a:prstGeom>
          <a:noFill/>
        </p:spPr>
        <p:txBody>
          <a:bodyPr wrap="square" rtlCol="0">
            <a:spAutoFit/>
          </a:bodyPr>
          <a:lstStyle/>
          <a:p>
            <a:r>
              <a:rPr lang="en-IN" dirty="0" smtClean="0"/>
              <a:t>Confusion Matrix</a:t>
            </a:r>
            <a:endParaRPr lang="en-IN" dirty="0"/>
          </a:p>
        </p:txBody>
      </p:sp>
    </p:spTree>
    <p:extLst>
      <p:ext uri="{BB962C8B-B14F-4D97-AF65-F5344CB8AC3E}">
        <p14:creationId xmlns:p14="http://schemas.microsoft.com/office/powerpoint/2010/main" val="599486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0200" y="-31376"/>
            <a:ext cx="5943600" cy="1754326"/>
          </a:xfrm>
          <a:prstGeom prst="rect">
            <a:avLst/>
          </a:prstGeom>
        </p:spPr>
        <p:txBody>
          <a:bodyPr wrap="square">
            <a:spAutoFit/>
          </a:bodyPr>
          <a:lstStyle/>
          <a:p>
            <a:pPr algn="ctr"/>
            <a:r>
              <a:rPr 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DIFFUCULTIES / CHALLENGES BEING FACED</a:t>
            </a:r>
            <a:endParaRPr 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 name="TextBox 1"/>
          <p:cNvSpPr txBox="1"/>
          <p:nvPr/>
        </p:nvSpPr>
        <p:spPr>
          <a:xfrm>
            <a:off x="990600" y="1828800"/>
            <a:ext cx="7620000" cy="3785652"/>
          </a:xfrm>
          <a:prstGeom prst="rect">
            <a:avLst/>
          </a:prstGeom>
          <a:noFill/>
        </p:spPr>
        <p:txBody>
          <a:bodyPr wrap="square" rtlCol="0">
            <a:spAutoFit/>
          </a:bodyPr>
          <a:lstStyle/>
          <a:p>
            <a:pPr marL="285750" indent="-285750">
              <a:buFont typeface="Arial" pitchFamily="34" charset="0"/>
              <a:buChar char="•"/>
            </a:pPr>
            <a:r>
              <a:rPr lang="en-IN" sz="2400" dirty="0" smtClean="0"/>
              <a:t>The EEG data has very large amount of data owing to large numbers of electrodes used to acquire the signals. Due to this very high amount of processing is needed to design the BCI.</a:t>
            </a:r>
            <a:endParaRPr lang="en-IN" sz="2400" dirty="0"/>
          </a:p>
          <a:p>
            <a:pPr marL="285750" indent="-285750">
              <a:buFont typeface="Arial" pitchFamily="34" charset="0"/>
              <a:buChar char="•"/>
            </a:pPr>
            <a:r>
              <a:rPr lang="en-IN" sz="2400" dirty="0" smtClean="0"/>
              <a:t>Various types of filters are used for processing. So the classification depends on the types of filters used which are difficult to predict for various subjects.</a:t>
            </a:r>
            <a:endParaRPr lang="en-IN" sz="2400" dirty="0"/>
          </a:p>
          <a:p>
            <a:pPr marL="285750" indent="-285750">
              <a:buFont typeface="Arial" pitchFamily="34" charset="0"/>
              <a:buChar char="•"/>
            </a:pPr>
            <a:r>
              <a:rPr lang="en-IN" sz="2400" dirty="0" smtClean="0"/>
              <a:t>The classification efficiency depends on the types of features used in the classifier which can vary greatly from subject to subject.</a:t>
            </a:r>
            <a:endParaRPr lang="en-IN"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Conclusion and FUTURE SCOPE</a:t>
            </a:r>
            <a:br>
              <a:rPr lang="en-IN" dirty="0" smtClean="0"/>
            </a:br>
            <a:endParaRPr lang="en-IN" dirty="0"/>
          </a:p>
        </p:txBody>
      </p:sp>
      <p:sp>
        <p:nvSpPr>
          <p:cNvPr id="3" name="Content Placeholder 2"/>
          <p:cNvSpPr>
            <a:spLocks noGrp="1"/>
          </p:cNvSpPr>
          <p:nvPr>
            <p:ph idx="1"/>
          </p:nvPr>
        </p:nvSpPr>
        <p:spPr/>
        <p:txBody>
          <a:bodyPr/>
          <a:lstStyle/>
          <a:p>
            <a:r>
              <a:rPr lang="en-IN" dirty="0" smtClean="0"/>
              <a:t>The accuracy of the classification </a:t>
            </a:r>
            <a:r>
              <a:rPr lang="en-IN" dirty="0" err="1" smtClean="0"/>
              <a:t>fresults</a:t>
            </a:r>
            <a:r>
              <a:rPr lang="en-IN" dirty="0" smtClean="0"/>
              <a:t> are found to be in the range 70-88%</a:t>
            </a:r>
          </a:p>
          <a:p>
            <a:r>
              <a:rPr lang="en-IN" dirty="0" smtClean="0"/>
              <a:t>To improve the efficiency of classification we have to use various efficient algorithms of classification and extraction (like STFT, Ambiguity function and energy density transforms)</a:t>
            </a:r>
            <a:endParaRPr lang="en-IN" dirty="0"/>
          </a:p>
        </p:txBody>
      </p:sp>
    </p:spTree>
    <p:extLst>
      <p:ext uri="{BB962C8B-B14F-4D97-AF65-F5344CB8AC3E}">
        <p14:creationId xmlns:p14="http://schemas.microsoft.com/office/powerpoint/2010/main" val="2030822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00077" y="304800"/>
            <a:ext cx="6416885" cy="769441"/>
          </a:xfrm>
          <a:prstGeom prst="rect">
            <a:avLst/>
          </a:prstGeom>
          <a:noFill/>
        </p:spPr>
        <p:txBody>
          <a:bodyPr wrap="none" lIns="91440" tIns="45720" rIns="91440" bIns="45720">
            <a:spAutoFit/>
          </a:bodyPr>
          <a:lstStyle/>
          <a:p>
            <a:pPr algn="ctr"/>
            <a:r>
              <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Application Software Used</a:t>
            </a:r>
            <a:endParaRPr lang="en-US" sz="4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 name="TextBox 1"/>
          <p:cNvSpPr txBox="1"/>
          <p:nvPr/>
        </p:nvSpPr>
        <p:spPr>
          <a:xfrm>
            <a:off x="914400" y="1828800"/>
            <a:ext cx="7467600" cy="707886"/>
          </a:xfrm>
          <a:prstGeom prst="rect">
            <a:avLst/>
          </a:prstGeom>
          <a:noFill/>
        </p:spPr>
        <p:txBody>
          <a:bodyPr wrap="square" rtlCol="0">
            <a:spAutoFit/>
          </a:bodyPr>
          <a:lstStyle/>
          <a:p>
            <a:pPr marL="342900" indent="-342900">
              <a:buFont typeface="Arial" pitchFamily="34" charset="0"/>
              <a:buChar char="•"/>
            </a:pPr>
            <a:r>
              <a:rPr lang="en-IN" sz="2000" dirty="0" smtClean="0">
                <a:latin typeface="Arial" pitchFamily="34" charset="0"/>
                <a:cs typeface="Arial" pitchFamily="34" charset="0"/>
              </a:rPr>
              <a:t>MATLAB version 12a</a:t>
            </a:r>
          </a:p>
          <a:p>
            <a:pPr marL="342900" indent="-342900">
              <a:buFont typeface="Arial" pitchFamily="34" charset="0"/>
              <a:buChar char="•"/>
            </a:pPr>
            <a:r>
              <a:rPr lang="en-IN" sz="2000" dirty="0" smtClean="0">
                <a:latin typeface="Arial" pitchFamily="34" charset="0"/>
                <a:cs typeface="Arial" pitchFamily="34" charset="0"/>
              </a:rPr>
              <a:t>EEGLAB</a:t>
            </a:r>
            <a:endParaRPr lang="en-IN"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97149" y="304800"/>
            <a:ext cx="3422733" cy="769441"/>
          </a:xfrm>
          <a:prstGeom prst="rect">
            <a:avLst/>
          </a:prstGeom>
          <a:noFill/>
        </p:spPr>
        <p:txBody>
          <a:bodyPr wrap="none" lIns="91440" tIns="45720" rIns="91440" bIns="45720">
            <a:spAutoFit/>
          </a:bodyPr>
          <a:lstStyle/>
          <a:p>
            <a:pPr algn="ctr"/>
            <a:r>
              <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REFERENCES</a:t>
            </a:r>
            <a:endParaRPr lang="en-US" sz="4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 name="TextBox 1"/>
          <p:cNvSpPr txBox="1"/>
          <p:nvPr/>
        </p:nvSpPr>
        <p:spPr>
          <a:xfrm>
            <a:off x="914400" y="1828800"/>
            <a:ext cx="7467600" cy="4062651"/>
          </a:xfrm>
          <a:prstGeom prst="rect">
            <a:avLst/>
          </a:prstGeom>
          <a:noFill/>
        </p:spPr>
        <p:txBody>
          <a:bodyPr wrap="square" rtlCol="0">
            <a:spAutoFit/>
          </a:bodyPr>
          <a:lstStyle/>
          <a:p>
            <a:r>
              <a:rPr lang="en-IN" sz="2000" b="1" dirty="0"/>
              <a:t>1</a:t>
            </a:r>
            <a:r>
              <a:rPr lang="en-IN" sz="2000" dirty="0"/>
              <a:t> </a:t>
            </a:r>
            <a:r>
              <a:rPr lang="en-IN" sz="2000" dirty="0" smtClean="0"/>
              <a:t>. </a:t>
            </a:r>
            <a:r>
              <a:rPr lang="en-IN" sz="2000" b="1" dirty="0" smtClean="0"/>
              <a:t>[</a:t>
            </a:r>
            <a:r>
              <a:rPr lang="en-IN" sz="2000" b="1" dirty="0"/>
              <a:t>June 2003]  Deon Garrett, David A. Peterson, Charles W. Anderson, Michael H. </a:t>
            </a:r>
            <a:r>
              <a:rPr lang="en-IN" sz="2000" b="1" dirty="0" err="1"/>
              <a:t>Thaut</a:t>
            </a:r>
            <a:r>
              <a:rPr lang="en-IN" sz="2000" b="1" dirty="0"/>
              <a:t> </a:t>
            </a:r>
          </a:p>
          <a:p>
            <a:r>
              <a:rPr lang="en-IN" sz="2000" b="1" dirty="0"/>
              <a:t>    Comparison of Linear and   Nonlinear Methods for EEG Signal Classification</a:t>
            </a:r>
          </a:p>
          <a:p>
            <a:r>
              <a:rPr lang="en-IN" sz="2000" dirty="0"/>
              <a:t> </a:t>
            </a:r>
          </a:p>
          <a:p>
            <a:r>
              <a:rPr lang="en-IN" sz="2000" b="1" dirty="0"/>
              <a:t>2.  </a:t>
            </a:r>
            <a:r>
              <a:rPr lang="en-IN" sz="2000" dirty="0"/>
              <a:t>[</a:t>
            </a:r>
            <a:r>
              <a:rPr lang="en-IN" sz="2000" b="1" dirty="0"/>
              <a:t>December 2000] Herbert </a:t>
            </a:r>
            <a:r>
              <a:rPr lang="en-IN" sz="2000" b="1" dirty="0" err="1"/>
              <a:t>Ramoser</a:t>
            </a:r>
            <a:r>
              <a:rPr lang="en-IN" sz="2000" b="1" dirty="0"/>
              <a:t>, Johannes Müller-</a:t>
            </a:r>
            <a:r>
              <a:rPr lang="en-IN" sz="2000" b="1" dirty="0" err="1"/>
              <a:t>Gerking</a:t>
            </a:r>
            <a:r>
              <a:rPr lang="en-IN" sz="2000" b="1" dirty="0"/>
              <a:t>, and </a:t>
            </a:r>
            <a:r>
              <a:rPr lang="en-IN" sz="2000" b="1" dirty="0" err="1"/>
              <a:t>Gert</a:t>
            </a:r>
            <a:r>
              <a:rPr lang="en-IN" sz="2000" b="1" dirty="0"/>
              <a:t> </a:t>
            </a:r>
            <a:r>
              <a:rPr lang="en-IN" sz="2000" b="1" dirty="0" err="1"/>
              <a:t>Pfurtscheller</a:t>
            </a:r>
            <a:endParaRPr lang="en-IN" sz="2000" b="1" dirty="0"/>
          </a:p>
          <a:p>
            <a:r>
              <a:rPr lang="en-IN" sz="2000" b="1" dirty="0"/>
              <a:t>       Features extraction techniques of EEG signal for BCI applications</a:t>
            </a:r>
          </a:p>
          <a:p>
            <a:r>
              <a:rPr lang="en-IN" sz="2000" dirty="0"/>
              <a:t> </a:t>
            </a:r>
          </a:p>
          <a:p>
            <a:r>
              <a:rPr lang="en-IN" sz="2000" b="1" dirty="0"/>
              <a:t>3.  [December 2004]  Abdul-</a:t>
            </a:r>
            <a:r>
              <a:rPr lang="en-IN" sz="2000" b="1" dirty="0" err="1"/>
              <a:t>Bary</a:t>
            </a:r>
            <a:r>
              <a:rPr lang="en-IN" sz="2000" b="1" dirty="0"/>
              <a:t> </a:t>
            </a:r>
            <a:r>
              <a:rPr lang="en-IN" sz="2000" b="1" dirty="0" err="1"/>
              <a:t>Raouf</a:t>
            </a:r>
            <a:r>
              <a:rPr lang="en-IN" sz="2000" b="1" dirty="0"/>
              <a:t> Suleiman, </a:t>
            </a:r>
            <a:r>
              <a:rPr lang="en-IN" sz="2000" b="1" dirty="0" err="1"/>
              <a:t>Toka</a:t>
            </a:r>
            <a:r>
              <a:rPr lang="en-IN" sz="2000" b="1" dirty="0"/>
              <a:t> Abdul-Hammed </a:t>
            </a:r>
            <a:r>
              <a:rPr lang="en-IN" sz="2000" b="1" dirty="0" err="1"/>
              <a:t>Fatehi</a:t>
            </a:r>
            <a:endParaRPr lang="en-IN" sz="2000" b="1" dirty="0"/>
          </a:p>
          <a:p>
            <a:r>
              <a:rPr lang="en-IN" sz="2000" b="1" dirty="0"/>
              <a:t>      EEG and VEP Signal Processing</a:t>
            </a:r>
          </a:p>
        </p:txBody>
      </p:sp>
    </p:spTree>
    <p:extLst>
      <p:ext uri="{BB962C8B-B14F-4D97-AF65-F5344CB8AC3E}">
        <p14:creationId xmlns:p14="http://schemas.microsoft.com/office/powerpoint/2010/main" val="563368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80416" y="381000"/>
            <a:ext cx="3888051" cy="769441"/>
          </a:xfrm>
          <a:prstGeom prst="rect">
            <a:avLst/>
          </a:prstGeom>
        </p:spPr>
        <p:txBody>
          <a:bodyPr wrap="none">
            <a:spAutoFit/>
          </a:bodyPr>
          <a:lstStyle/>
          <a:p>
            <a:pPr algn="ctr"/>
            <a:r>
              <a:rPr lang="en-US" sz="4400" b="1" dirty="0" smtClean="0">
                <a:ln w="12700">
                  <a:solidFill>
                    <a:schemeClr val="tx2">
                      <a:satMod val="155000"/>
                    </a:schemeClr>
                  </a:solidFill>
                  <a:prstDash val="solid"/>
                </a:ln>
                <a:solidFill>
                  <a:schemeClr val="bg2">
                    <a:tint val="85000"/>
                    <a:satMod val="155000"/>
                  </a:schemeClr>
                </a:solidFill>
                <a:effectLst>
                  <a:outerShdw blurRad="38100" dist="38100" dir="2700000" algn="tl">
                    <a:srgbClr val="000000">
                      <a:alpha val="43137"/>
                    </a:srgbClr>
                  </a:outerShdw>
                </a:effectLst>
              </a:rPr>
              <a:t>INTRODUCTION</a:t>
            </a:r>
            <a:endParaRPr lang="en-US" sz="4400" b="1" dirty="0">
              <a:ln w="12700">
                <a:solidFill>
                  <a:schemeClr val="tx2">
                    <a:satMod val="155000"/>
                  </a:schemeClr>
                </a:solidFill>
                <a:prstDash val="solid"/>
              </a:ln>
              <a:solidFill>
                <a:schemeClr val="bg2">
                  <a:tint val="85000"/>
                  <a:satMod val="155000"/>
                </a:schemeClr>
              </a:solidFill>
              <a:effectLst>
                <a:outerShdw blurRad="38100" dist="38100" dir="2700000" algn="tl">
                  <a:srgbClr val="000000">
                    <a:alpha val="43137"/>
                  </a:srgbClr>
                </a:outerShdw>
              </a:effectLst>
            </a:endParaRPr>
          </a:p>
        </p:txBody>
      </p:sp>
      <p:sp>
        <p:nvSpPr>
          <p:cNvPr id="5" name="TextBox 4"/>
          <p:cNvSpPr txBox="1"/>
          <p:nvPr/>
        </p:nvSpPr>
        <p:spPr>
          <a:xfrm>
            <a:off x="601541" y="1905000"/>
            <a:ext cx="7845802" cy="3785652"/>
          </a:xfrm>
          <a:prstGeom prst="rect">
            <a:avLst/>
          </a:prstGeom>
          <a:noFill/>
        </p:spPr>
        <p:txBody>
          <a:bodyPr wrap="none" rtlCol="0">
            <a:spAutoFit/>
          </a:bodyPr>
          <a:lstStyle/>
          <a:p>
            <a:pPr algn="just">
              <a:buFont typeface="Arial" pitchFamily="34" charset="0"/>
              <a:buChar char="•"/>
            </a:pPr>
            <a:r>
              <a:rPr lang="en-US" sz="2000" dirty="0" smtClean="0">
                <a:latin typeface="Arial" pitchFamily="34" charset="0"/>
                <a:cs typeface="Arial" pitchFamily="34" charset="0"/>
              </a:rPr>
              <a:t> </a:t>
            </a:r>
            <a:r>
              <a:rPr lang="en-US" sz="2000" dirty="0" smtClean="0">
                <a:cs typeface="Arial" pitchFamily="34" charset="0"/>
              </a:rPr>
              <a:t>Electroencephalography (EEG) is the recording of electrical activity</a:t>
            </a:r>
          </a:p>
          <a:p>
            <a:pPr algn="just"/>
            <a:r>
              <a:rPr lang="en-US" sz="2000" dirty="0" smtClean="0">
                <a:cs typeface="Arial" pitchFamily="34" charset="0"/>
              </a:rPr>
              <a:t>  and measures voltage fluctuations resulting from ionic current</a:t>
            </a:r>
          </a:p>
          <a:p>
            <a:pPr algn="just"/>
            <a:r>
              <a:rPr lang="en-US" sz="2000" dirty="0" smtClean="0">
                <a:cs typeface="Arial" pitchFamily="34" charset="0"/>
              </a:rPr>
              <a:t>  flows within the neurons of the brain.</a:t>
            </a:r>
          </a:p>
          <a:p>
            <a:pPr>
              <a:buFont typeface="Arial" pitchFamily="34" charset="0"/>
              <a:buChar char="•"/>
            </a:pPr>
            <a:endParaRPr lang="en-US" sz="2000" dirty="0" smtClean="0">
              <a:latin typeface="Arial" pitchFamily="34" charset="0"/>
              <a:cs typeface="Arial" pitchFamily="34" charset="0"/>
            </a:endParaRPr>
          </a:p>
          <a:p>
            <a:pPr>
              <a:buFont typeface="Arial" pitchFamily="34" charset="0"/>
              <a:buChar char="•"/>
            </a:pPr>
            <a:r>
              <a:rPr lang="en-US" sz="2000" dirty="0" smtClean="0">
                <a:latin typeface="Arial" pitchFamily="34" charset="0"/>
                <a:cs typeface="Arial" pitchFamily="34" charset="0"/>
              </a:rPr>
              <a:t> </a:t>
            </a:r>
            <a:r>
              <a:rPr lang="en-US" sz="2000" dirty="0" smtClean="0">
                <a:cs typeface="Arial" pitchFamily="34" charset="0"/>
              </a:rPr>
              <a:t>It records the brain's spontaneous electrical activity over a short </a:t>
            </a:r>
          </a:p>
          <a:p>
            <a:r>
              <a:rPr lang="en-US" sz="2000" dirty="0" smtClean="0">
                <a:cs typeface="Arial" pitchFamily="34" charset="0"/>
              </a:rPr>
              <a:t>   period of time, usually 20–40 minutes, as recorded from multiple </a:t>
            </a:r>
          </a:p>
          <a:p>
            <a:r>
              <a:rPr lang="en-US" sz="2000" dirty="0">
                <a:cs typeface="Arial" pitchFamily="34" charset="0"/>
              </a:rPr>
              <a:t> </a:t>
            </a:r>
            <a:r>
              <a:rPr lang="en-US" sz="2000" dirty="0" smtClean="0">
                <a:cs typeface="Arial" pitchFamily="34" charset="0"/>
              </a:rPr>
              <a:t>  electrodes placed on the scalp.</a:t>
            </a:r>
          </a:p>
          <a:p>
            <a:pPr>
              <a:buFont typeface="Arial" pitchFamily="34" charset="0"/>
              <a:buChar char="•"/>
            </a:pPr>
            <a:endParaRPr lang="en-US" sz="2000" dirty="0" smtClean="0">
              <a:latin typeface="Arial" pitchFamily="34" charset="0"/>
              <a:cs typeface="Arial" pitchFamily="34" charset="0"/>
            </a:endParaRPr>
          </a:p>
          <a:p>
            <a:pPr algn="just">
              <a:buFont typeface="Arial" pitchFamily="34" charset="0"/>
              <a:buChar char="•"/>
            </a:pPr>
            <a:r>
              <a:rPr lang="en-US" sz="2000" dirty="0" smtClean="0">
                <a:latin typeface="Arial" pitchFamily="34" charset="0"/>
                <a:cs typeface="Arial" pitchFamily="34" charset="0"/>
              </a:rPr>
              <a:t> </a:t>
            </a:r>
            <a:r>
              <a:rPr lang="en-US" sz="2000" dirty="0" smtClean="0">
                <a:cs typeface="Arial" pitchFamily="34" charset="0"/>
              </a:rPr>
              <a:t>Same charge ions repel each other, so many ions are pushed out of </a:t>
            </a:r>
          </a:p>
          <a:p>
            <a:pPr algn="just"/>
            <a:r>
              <a:rPr lang="en-US" sz="2000" dirty="0" smtClean="0">
                <a:cs typeface="Arial" pitchFamily="34" charset="0"/>
              </a:rPr>
              <a:t>  neurons and push their neighbors which results in a wave. Now this</a:t>
            </a:r>
          </a:p>
          <a:p>
            <a:pPr algn="just"/>
            <a:r>
              <a:rPr lang="en-US" sz="2000" dirty="0" smtClean="0">
                <a:cs typeface="Arial" pitchFamily="34" charset="0"/>
              </a:rPr>
              <a:t>  causes push and pull at the electrode. This gives the potential</a:t>
            </a:r>
          </a:p>
          <a:p>
            <a:pPr algn="just"/>
            <a:r>
              <a:rPr lang="en-US" sz="2000" dirty="0" smtClean="0">
                <a:cs typeface="Arial" pitchFamily="34" charset="0"/>
              </a:rPr>
              <a:t>  difference, that can be measured by  voltmeter. Thus EEG is obtained</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38131" y="367553"/>
            <a:ext cx="6125909" cy="769441"/>
          </a:xfrm>
          <a:prstGeom prst="rect">
            <a:avLst/>
          </a:prstGeom>
        </p:spPr>
        <p:txBody>
          <a:bodyPr wrap="none">
            <a:spAutoFit/>
          </a:bodyPr>
          <a:lstStyle/>
          <a:p>
            <a:pPr algn="ctr"/>
            <a:r>
              <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LITERATURE  SURVEY</a:t>
            </a:r>
            <a:endParaRPr 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 name="TextBox 1"/>
          <p:cNvSpPr txBox="1"/>
          <p:nvPr/>
        </p:nvSpPr>
        <p:spPr>
          <a:xfrm>
            <a:off x="762000" y="1447800"/>
            <a:ext cx="7848600" cy="6247864"/>
          </a:xfrm>
          <a:prstGeom prst="rect">
            <a:avLst/>
          </a:prstGeom>
          <a:noFill/>
        </p:spPr>
        <p:txBody>
          <a:bodyPr wrap="square" rtlCol="0">
            <a:spAutoFit/>
          </a:bodyPr>
          <a:lstStyle/>
          <a:p>
            <a:r>
              <a:rPr lang="en-IN" sz="2000" b="1" dirty="0" smtClean="0"/>
              <a:t>1 . Deon </a:t>
            </a:r>
            <a:r>
              <a:rPr lang="en-IN" sz="2000" b="1" dirty="0"/>
              <a:t>Garrett, David A. Peterson, Charles W. Anderson, Michael H. </a:t>
            </a:r>
            <a:r>
              <a:rPr lang="en-IN" sz="2000" b="1" dirty="0" smtClean="0"/>
              <a:t>   </a:t>
            </a:r>
            <a:r>
              <a:rPr lang="en-IN" sz="2000" b="1" dirty="0" err="1" smtClean="0"/>
              <a:t>Thaut</a:t>
            </a:r>
            <a:r>
              <a:rPr lang="en-IN" sz="2000" b="1" dirty="0" smtClean="0"/>
              <a:t> , June 2003 </a:t>
            </a:r>
          </a:p>
          <a:p>
            <a:pPr marL="342900" indent="-342900">
              <a:buFont typeface="Arial" pitchFamily="34" charset="0"/>
              <a:buChar char="•"/>
            </a:pPr>
            <a:r>
              <a:rPr lang="en-IN" sz="2000" dirty="0" smtClean="0"/>
              <a:t>They published a paper  ‘Comparison </a:t>
            </a:r>
            <a:r>
              <a:rPr lang="en-IN" sz="2000" dirty="0"/>
              <a:t>of Linear and </a:t>
            </a:r>
            <a:r>
              <a:rPr lang="en-IN" sz="2000" dirty="0" smtClean="0"/>
              <a:t>      Nonlinear </a:t>
            </a:r>
            <a:r>
              <a:rPr lang="en-IN" sz="2000" dirty="0"/>
              <a:t>Methods </a:t>
            </a:r>
            <a:r>
              <a:rPr lang="en-IN" sz="2000" dirty="0" smtClean="0"/>
              <a:t>for EEG </a:t>
            </a:r>
            <a:r>
              <a:rPr lang="en-IN" sz="2000" dirty="0"/>
              <a:t>Signal </a:t>
            </a:r>
            <a:r>
              <a:rPr lang="en-IN" sz="2000" dirty="0" smtClean="0"/>
              <a:t>Classification’</a:t>
            </a:r>
          </a:p>
          <a:p>
            <a:pPr marL="342900" indent="-342900">
              <a:buFont typeface="Arial" pitchFamily="34" charset="0"/>
              <a:buChar char="•"/>
            </a:pPr>
            <a:r>
              <a:rPr lang="en-IN" sz="2000" dirty="0"/>
              <a:t>This article reports the results of a linear (</a:t>
            </a:r>
            <a:r>
              <a:rPr lang="en-IN" sz="2000" dirty="0" smtClean="0"/>
              <a:t>linear discriminant  analysis</a:t>
            </a:r>
            <a:r>
              <a:rPr lang="en-IN" sz="2000" dirty="0"/>
              <a:t>) and two nonlinear classifiers (neural </a:t>
            </a:r>
            <a:r>
              <a:rPr lang="en-IN" sz="2000" dirty="0" smtClean="0"/>
              <a:t>networks</a:t>
            </a:r>
          </a:p>
          <a:p>
            <a:r>
              <a:rPr lang="en-IN" sz="2000" dirty="0" smtClean="0"/>
              <a:t>     and support vector machines) applied to the classification of</a:t>
            </a:r>
          </a:p>
          <a:p>
            <a:r>
              <a:rPr lang="en-IN" sz="2000" dirty="0" smtClean="0"/>
              <a:t>     spontaneous</a:t>
            </a:r>
            <a:r>
              <a:rPr lang="en-IN" sz="2000" dirty="0"/>
              <a:t>, six-channel EEG</a:t>
            </a:r>
            <a:r>
              <a:rPr lang="en-IN" sz="2000" dirty="0" smtClean="0"/>
              <a:t>.</a:t>
            </a:r>
          </a:p>
          <a:p>
            <a:pPr marL="342900" indent="-342900">
              <a:buFont typeface="Arial" pitchFamily="34" charset="0"/>
              <a:buChar char="•"/>
            </a:pPr>
            <a:r>
              <a:rPr lang="en-IN" sz="2000" dirty="0" smtClean="0"/>
              <a:t>It was found that the </a:t>
            </a:r>
            <a:r>
              <a:rPr lang="en-IN" sz="2000" dirty="0"/>
              <a:t>nonlinear classifiers </a:t>
            </a:r>
            <a:r>
              <a:rPr lang="en-IN" sz="2000" dirty="0" smtClean="0"/>
              <a:t>produce only </a:t>
            </a:r>
            <a:r>
              <a:rPr lang="en-IN" sz="2000" dirty="0"/>
              <a:t>slightly better classification results</a:t>
            </a:r>
            <a:r>
              <a:rPr lang="en-IN" sz="2000" dirty="0" smtClean="0"/>
              <a:t>.</a:t>
            </a:r>
          </a:p>
          <a:p>
            <a:endParaRPr lang="en-IN" sz="2000" dirty="0"/>
          </a:p>
          <a:p>
            <a:r>
              <a:rPr lang="en-IN" sz="2000" b="1" dirty="0" smtClean="0"/>
              <a:t>2. </a:t>
            </a:r>
            <a:r>
              <a:rPr lang="de-DE" sz="2000" b="1" dirty="0"/>
              <a:t>Herbert Ramoser, Johannes Müller-Gerking, and Gert </a:t>
            </a:r>
            <a:r>
              <a:rPr lang="de-DE" sz="2000" b="1" dirty="0" smtClean="0"/>
              <a:t>Pfurtscheller</a:t>
            </a:r>
          </a:p>
          <a:p>
            <a:r>
              <a:rPr lang="de-DE" sz="2000" b="1" dirty="0"/>
              <a:t> </a:t>
            </a:r>
            <a:r>
              <a:rPr lang="de-DE" sz="2000" b="1" dirty="0" smtClean="0"/>
              <a:t>   December 2000</a:t>
            </a:r>
          </a:p>
          <a:p>
            <a:pPr marL="342900" indent="-342900">
              <a:buFont typeface="Arial" pitchFamily="34" charset="0"/>
              <a:buChar char="•"/>
            </a:pPr>
            <a:r>
              <a:rPr lang="de-DE" sz="2000" dirty="0" smtClean="0"/>
              <a:t>They published a paper </a:t>
            </a:r>
            <a:r>
              <a:rPr lang="en-IN" sz="2000" dirty="0" smtClean="0"/>
              <a:t>‘</a:t>
            </a:r>
            <a:r>
              <a:rPr lang="en-IN" sz="2000" dirty="0"/>
              <a:t>Optimal Spatial Filtering of Single Trial </a:t>
            </a:r>
            <a:r>
              <a:rPr lang="en-IN" sz="2000" dirty="0" smtClean="0"/>
              <a:t>EEG   During Imagined </a:t>
            </a:r>
            <a:r>
              <a:rPr lang="en-IN" sz="2000" dirty="0"/>
              <a:t>Hand </a:t>
            </a:r>
            <a:r>
              <a:rPr lang="en-IN" sz="2000" dirty="0" smtClean="0"/>
              <a:t>Movement’ .</a:t>
            </a:r>
          </a:p>
          <a:p>
            <a:endParaRPr lang="en-IN" sz="2000" dirty="0" smtClean="0"/>
          </a:p>
          <a:p>
            <a:endParaRPr lang="en-IN" sz="2000" dirty="0" smtClean="0"/>
          </a:p>
          <a:p>
            <a:pPr marL="342900" indent="-342900">
              <a:buFont typeface="Arial" pitchFamily="34" charset="0"/>
              <a:buChar char="•"/>
            </a:pPr>
            <a:endParaRPr lang="en-IN" sz="2000" dirty="0"/>
          </a:p>
          <a:p>
            <a:pPr marL="342900" indent="-342900">
              <a:buFont typeface="Arial" pitchFamily="34" charset="0"/>
              <a:buChar char="•"/>
            </a:pPr>
            <a:endParaRPr lang="en-IN" sz="2000" b="1" dirty="0" smtClean="0"/>
          </a:p>
          <a:p>
            <a:pPr marL="342900" indent="-342900">
              <a:buFont typeface="Arial" pitchFamily="34" charset="0"/>
              <a:buChar char="•"/>
            </a:pPr>
            <a:endParaRPr lang="en-IN"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28600" y="838200"/>
            <a:ext cx="8686800" cy="4525963"/>
          </a:xfrm>
        </p:spPr>
        <p:txBody>
          <a:bodyPr/>
          <a:lstStyle/>
          <a:p>
            <a:pPr marL="0" indent="0">
              <a:buNone/>
            </a:pPr>
            <a:endParaRPr lang="en-IN" b="1" dirty="0">
              <a:solidFill>
                <a:schemeClr val="tx2">
                  <a:lumMod val="75000"/>
                </a:schemeClr>
              </a:solidFill>
            </a:endParaRPr>
          </a:p>
          <a:p>
            <a:pPr marL="0" indent="0">
              <a:buNone/>
            </a:pPr>
            <a:r>
              <a:rPr lang="en-IN" sz="2000" b="1" dirty="0">
                <a:solidFill>
                  <a:schemeClr val="tx1"/>
                </a:solidFill>
              </a:rPr>
              <a:t>3.  Abdul-</a:t>
            </a:r>
            <a:r>
              <a:rPr lang="en-IN" sz="2000" b="1" dirty="0" err="1">
                <a:solidFill>
                  <a:schemeClr val="tx1"/>
                </a:solidFill>
              </a:rPr>
              <a:t>Bary</a:t>
            </a:r>
            <a:r>
              <a:rPr lang="en-IN" sz="2000" b="1" dirty="0">
                <a:solidFill>
                  <a:schemeClr val="tx1"/>
                </a:solidFill>
              </a:rPr>
              <a:t> </a:t>
            </a:r>
            <a:r>
              <a:rPr lang="en-IN" sz="2000" b="1" dirty="0" err="1">
                <a:solidFill>
                  <a:schemeClr val="tx1"/>
                </a:solidFill>
              </a:rPr>
              <a:t>Raouf</a:t>
            </a:r>
            <a:r>
              <a:rPr lang="en-IN" sz="2000" b="1" dirty="0">
                <a:solidFill>
                  <a:schemeClr val="tx1"/>
                </a:solidFill>
              </a:rPr>
              <a:t> Suleiman, </a:t>
            </a:r>
            <a:r>
              <a:rPr lang="en-IN" sz="2000" b="1" dirty="0" err="1">
                <a:solidFill>
                  <a:schemeClr val="tx1"/>
                </a:solidFill>
              </a:rPr>
              <a:t>Toka</a:t>
            </a:r>
            <a:r>
              <a:rPr lang="en-IN" sz="2000" b="1" dirty="0">
                <a:solidFill>
                  <a:schemeClr val="tx1"/>
                </a:solidFill>
              </a:rPr>
              <a:t> Abdul-Hammed </a:t>
            </a:r>
            <a:r>
              <a:rPr lang="en-IN" sz="2000" b="1" dirty="0" err="1">
                <a:solidFill>
                  <a:schemeClr val="tx1"/>
                </a:solidFill>
              </a:rPr>
              <a:t>Fatehi</a:t>
            </a:r>
            <a:r>
              <a:rPr lang="en-IN" sz="2000" b="1" dirty="0">
                <a:solidFill>
                  <a:schemeClr val="tx1"/>
                </a:solidFill>
              </a:rPr>
              <a:t> </a:t>
            </a:r>
          </a:p>
          <a:p>
            <a:pPr>
              <a:buClr>
                <a:schemeClr val="tx1"/>
              </a:buClr>
              <a:buSzPct val="100000"/>
              <a:buFont typeface="Arial" pitchFamily="34" charset="0"/>
              <a:buChar char="•"/>
            </a:pPr>
            <a:r>
              <a:rPr lang="en-IN" sz="2000" b="1" dirty="0">
                <a:solidFill>
                  <a:schemeClr val="tx1"/>
                </a:solidFill>
              </a:rPr>
              <a:t> </a:t>
            </a:r>
            <a:r>
              <a:rPr lang="en-IN" sz="2000" dirty="0">
                <a:solidFill>
                  <a:schemeClr val="tx1"/>
                </a:solidFill>
              </a:rPr>
              <a:t>They published a paper ‘Features extraction techniques of </a:t>
            </a:r>
            <a:r>
              <a:rPr lang="en-IN" sz="2000" dirty="0" smtClean="0">
                <a:solidFill>
                  <a:schemeClr val="tx1"/>
                </a:solidFill>
              </a:rPr>
              <a:t>EEG </a:t>
            </a:r>
            <a:r>
              <a:rPr lang="en-IN" sz="2000" dirty="0">
                <a:solidFill>
                  <a:schemeClr val="tx1"/>
                </a:solidFill>
              </a:rPr>
              <a:t>signal for BCI applications’.</a:t>
            </a:r>
          </a:p>
          <a:p>
            <a:pPr marL="0" indent="0">
              <a:buNone/>
            </a:pPr>
            <a:endParaRPr lang="en-IN" sz="2000" b="1" dirty="0">
              <a:solidFill>
                <a:schemeClr val="tx1"/>
              </a:solidFill>
            </a:endParaRPr>
          </a:p>
        </p:txBody>
      </p:sp>
    </p:spTree>
    <p:extLst>
      <p:ext uri="{BB962C8B-B14F-4D97-AF65-F5344CB8AC3E}">
        <p14:creationId xmlns:p14="http://schemas.microsoft.com/office/powerpoint/2010/main" val="2658483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5515" y="228600"/>
            <a:ext cx="6455357" cy="769441"/>
          </a:xfrm>
          <a:prstGeom prst="rect">
            <a:avLst/>
          </a:prstGeom>
        </p:spPr>
        <p:txBody>
          <a:bodyPr wrap="none">
            <a:spAutoFit/>
          </a:bodyPr>
          <a:lstStyle/>
          <a:p>
            <a:pPr algn="ctr"/>
            <a:r>
              <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STAGES and CONCEPTS</a:t>
            </a:r>
            <a:endParaRPr 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Rectangle 7"/>
          <p:cNvSpPr/>
          <p:nvPr/>
        </p:nvSpPr>
        <p:spPr>
          <a:xfrm>
            <a:off x="521148" y="1295400"/>
            <a:ext cx="4517968" cy="584775"/>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3200" b="1" u="sng" cap="none" spc="150" dirty="0" smtClean="0">
                <a:ln w="11430"/>
                <a:solidFill>
                  <a:schemeClr val="tx2">
                    <a:lumMod val="75000"/>
                  </a:schemeClr>
                </a:solidFill>
                <a:effectLst>
                  <a:outerShdw blurRad="25400" algn="tl" rotWithShape="0">
                    <a:srgbClr val="000000">
                      <a:alpha val="43000"/>
                    </a:srgbClr>
                  </a:outerShdw>
                </a:effectLst>
                <a:cs typeface="Arial" pitchFamily="34" charset="0"/>
              </a:rPr>
              <a:t>1</a:t>
            </a:r>
            <a:r>
              <a:rPr lang="en-US" sz="3200" b="1" u="sng" cap="none" spc="150" dirty="0" smtClean="0">
                <a:ln w="11430"/>
                <a:solidFill>
                  <a:schemeClr val="tx2">
                    <a:lumMod val="75000"/>
                  </a:schemeClr>
                </a:solidFill>
                <a:effectLst>
                  <a:outerShdw blurRad="25400" algn="tl" rotWithShape="0">
                    <a:srgbClr val="000000">
                      <a:alpha val="43000"/>
                    </a:srgbClr>
                  </a:outerShdw>
                </a:effectLst>
              </a:rPr>
              <a:t>. </a:t>
            </a:r>
            <a:r>
              <a:rPr lang="en-US" sz="3200" b="1" u="sng" cap="none" spc="150" dirty="0" smtClean="0">
                <a:ln w="11430"/>
                <a:solidFill>
                  <a:schemeClr val="tx2">
                    <a:lumMod val="75000"/>
                  </a:schemeClr>
                </a:solidFill>
                <a:effectLst>
                  <a:outerShdw blurRad="25400" algn="tl" rotWithShape="0">
                    <a:schemeClr val="bg2">
                      <a:lumMod val="60000"/>
                      <a:lumOff val="40000"/>
                      <a:alpha val="43000"/>
                    </a:schemeClr>
                  </a:outerShdw>
                </a:effectLst>
              </a:rPr>
              <a:t>SIGNAL RECORDING</a:t>
            </a:r>
            <a:endParaRPr lang="en-US" sz="3200" b="1" u="sng" cap="none" spc="150" dirty="0">
              <a:ln w="11430"/>
              <a:solidFill>
                <a:schemeClr val="tx2">
                  <a:lumMod val="75000"/>
                </a:schemeClr>
              </a:solidFill>
              <a:effectLst>
                <a:outerShdw blurRad="25400" algn="tl" rotWithShape="0">
                  <a:schemeClr val="bg2">
                    <a:lumMod val="60000"/>
                    <a:lumOff val="40000"/>
                    <a:alpha val="43000"/>
                  </a:schemeClr>
                </a:outerShdw>
              </a:effectLst>
            </a:endParaRPr>
          </a:p>
        </p:txBody>
      </p:sp>
      <p:sp>
        <p:nvSpPr>
          <p:cNvPr id="9" name="TextBox 8"/>
          <p:cNvSpPr txBox="1"/>
          <p:nvPr/>
        </p:nvSpPr>
        <p:spPr>
          <a:xfrm>
            <a:off x="152400" y="2286000"/>
            <a:ext cx="8853770" cy="4154984"/>
          </a:xfrm>
          <a:prstGeom prst="rect">
            <a:avLst/>
          </a:prstGeom>
          <a:noFill/>
        </p:spPr>
        <p:txBody>
          <a:bodyPr wrap="none" rtlCol="0">
            <a:spAutoFit/>
          </a:bodyPr>
          <a:lstStyle/>
          <a:p>
            <a:pPr>
              <a:buFont typeface="Arial" pitchFamily="34" charset="0"/>
              <a:buChar char="•"/>
            </a:pPr>
            <a:r>
              <a:rPr lang="en-US" sz="2400" dirty="0" smtClean="0">
                <a:cs typeface="Arial" pitchFamily="34" charset="0"/>
              </a:rPr>
              <a:t> The majority of all existing Brain Computer Interface systems, </a:t>
            </a:r>
          </a:p>
          <a:p>
            <a:r>
              <a:rPr lang="en-US" sz="2400" dirty="0" smtClean="0">
                <a:cs typeface="Arial" pitchFamily="34" charset="0"/>
              </a:rPr>
              <a:t>   including the one developed in this project, use recordings of the </a:t>
            </a:r>
          </a:p>
          <a:p>
            <a:r>
              <a:rPr lang="en-US" sz="2400" dirty="0" smtClean="0">
                <a:cs typeface="Arial" pitchFamily="34" charset="0"/>
              </a:rPr>
              <a:t>   electrical activity in the brain, called Electro Encephalogram EEG</a:t>
            </a:r>
          </a:p>
          <a:p>
            <a:r>
              <a:rPr lang="en-US" sz="2400" dirty="0" smtClean="0">
                <a:cs typeface="Arial" pitchFamily="34" charset="0"/>
              </a:rPr>
              <a:t>   as the source of input.</a:t>
            </a:r>
          </a:p>
          <a:p>
            <a:pPr>
              <a:buFont typeface="Arial" pitchFamily="34" charset="0"/>
              <a:buChar char="•"/>
            </a:pPr>
            <a:r>
              <a:rPr lang="en-US" sz="2400" dirty="0" smtClean="0">
                <a:latin typeface="Arial" pitchFamily="34" charset="0"/>
                <a:cs typeface="Arial" pitchFamily="34" charset="0"/>
              </a:rPr>
              <a:t> There are other methods but most of them have a serious</a:t>
            </a:r>
          </a:p>
          <a:p>
            <a:r>
              <a:rPr lang="en-US" sz="2400" dirty="0" smtClean="0">
                <a:latin typeface="Arial" pitchFamily="34" charset="0"/>
                <a:cs typeface="Arial" pitchFamily="34" charset="0"/>
              </a:rPr>
              <a:t>  drawback gratis.</a:t>
            </a:r>
          </a:p>
          <a:p>
            <a:pPr>
              <a:buFont typeface="Arial" pitchFamily="34" charset="0"/>
              <a:buChar char="•"/>
            </a:pPr>
            <a:r>
              <a:rPr lang="en-US" sz="2400" dirty="0" smtClean="0">
                <a:cs typeface="Arial" pitchFamily="34" charset="0"/>
              </a:rPr>
              <a:t> EEG recorders on the other hand are typically fast , relatively </a:t>
            </a:r>
          </a:p>
          <a:p>
            <a:r>
              <a:rPr lang="en-US" sz="2400" dirty="0" smtClean="0">
                <a:cs typeface="Arial" pitchFamily="34" charset="0"/>
              </a:rPr>
              <a:t>   inexpensive, and normally don’t require any invasive procedures.</a:t>
            </a:r>
          </a:p>
          <a:p>
            <a:pPr>
              <a:buFont typeface="Arial" pitchFamily="34" charset="0"/>
              <a:buChar char="•"/>
            </a:pPr>
            <a:r>
              <a:rPr lang="en-US" sz="2400" dirty="0" smtClean="0">
                <a:cs typeface="Arial" pitchFamily="34" charset="0"/>
              </a:rPr>
              <a:t> The purpose of the recorder module is to measure, save, amplify</a:t>
            </a:r>
          </a:p>
          <a:p>
            <a:r>
              <a:rPr lang="en-US" sz="2400" dirty="0" smtClean="0">
                <a:cs typeface="Arial" pitchFamily="34" charset="0"/>
              </a:rPr>
              <a:t>   and filter the EEG signal before converting it to digital form and</a:t>
            </a:r>
          </a:p>
          <a:p>
            <a:r>
              <a:rPr lang="en-US" sz="2400" dirty="0" smtClean="0">
                <a:cs typeface="Arial" pitchFamily="34" charset="0"/>
              </a:rPr>
              <a:t>   passing it on the signal preprocessor module</a:t>
            </a:r>
            <a:r>
              <a:rPr lang="en-US" sz="24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4046" y="304800"/>
            <a:ext cx="5477205" cy="584775"/>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3200" b="1" u="sng" spc="150" dirty="0" smtClean="0">
                <a:ln w="11430"/>
                <a:solidFill>
                  <a:schemeClr val="tx2">
                    <a:lumMod val="75000"/>
                  </a:schemeClr>
                </a:solidFill>
                <a:effectLst>
                  <a:outerShdw blurRad="25400" algn="tl" rotWithShape="0">
                    <a:srgbClr val="000000">
                      <a:alpha val="43000"/>
                    </a:srgbClr>
                  </a:outerShdw>
                </a:effectLst>
                <a:cs typeface="Arial" pitchFamily="34" charset="0"/>
              </a:rPr>
              <a:t>2</a:t>
            </a:r>
            <a:r>
              <a:rPr lang="en-US" sz="3200" b="1" u="sng" cap="none" spc="150" dirty="0" smtClean="0">
                <a:ln w="11430"/>
                <a:solidFill>
                  <a:schemeClr val="tx2">
                    <a:lumMod val="75000"/>
                  </a:schemeClr>
                </a:solidFill>
                <a:effectLst>
                  <a:outerShdw blurRad="25400" algn="tl" rotWithShape="0">
                    <a:srgbClr val="000000">
                      <a:alpha val="43000"/>
                    </a:srgbClr>
                  </a:outerShdw>
                </a:effectLst>
              </a:rPr>
              <a:t>. SIGNAL PREPROCESSING</a:t>
            </a:r>
            <a:endParaRPr lang="en-US" sz="3200" b="1" u="sng" cap="none" spc="150" dirty="0">
              <a:ln w="11430"/>
              <a:solidFill>
                <a:schemeClr val="tx2">
                  <a:lumMod val="75000"/>
                </a:schemeClr>
              </a:solidFill>
              <a:effectLst>
                <a:outerShdw blurRad="25400" algn="tl" rotWithShape="0">
                  <a:srgbClr val="000000">
                    <a:alpha val="43000"/>
                  </a:srgbClr>
                </a:outerShdw>
              </a:effectLst>
            </a:endParaRPr>
          </a:p>
        </p:txBody>
      </p:sp>
      <p:sp>
        <p:nvSpPr>
          <p:cNvPr id="5" name="Rectangle 4"/>
          <p:cNvSpPr/>
          <p:nvPr/>
        </p:nvSpPr>
        <p:spPr>
          <a:xfrm>
            <a:off x="699811" y="3429000"/>
            <a:ext cx="4849854" cy="584775"/>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3200" b="1" u="sng" spc="150" dirty="0" smtClean="0">
                <a:ln w="11430"/>
                <a:solidFill>
                  <a:schemeClr val="tx2">
                    <a:lumMod val="75000"/>
                  </a:schemeClr>
                </a:solidFill>
                <a:effectLst>
                  <a:outerShdw blurRad="25400" algn="tl" rotWithShape="0">
                    <a:srgbClr val="000000">
                      <a:alpha val="43000"/>
                    </a:srgbClr>
                  </a:outerShdw>
                </a:effectLst>
                <a:cs typeface="Arial" pitchFamily="34" charset="0"/>
              </a:rPr>
              <a:t>3</a:t>
            </a:r>
            <a:r>
              <a:rPr lang="en-US" sz="3200" b="1" u="sng" cap="none" spc="150" dirty="0" smtClean="0">
                <a:ln w="11430"/>
                <a:solidFill>
                  <a:schemeClr val="tx2">
                    <a:lumMod val="75000"/>
                  </a:schemeClr>
                </a:solidFill>
                <a:effectLst>
                  <a:outerShdw blurRad="25400" algn="tl" rotWithShape="0">
                    <a:srgbClr val="000000">
                      <a:alpha val="43000"/>
                    </a:srgbClr>
                  </a:outerShdw>
                </a:effectLst>
              </a:rPr>
              <a:t>. FEATURE EXTRACTION</a:t>
            </a:r>
            <a:endParaRPr lang="en-US" sz="3200" b="1" u="sng" cap="none" spc="150" dirty="0">
              <a:ln w="11430"/>
              <a:solidFill>
                <a:schemeClr val="tx2">
                  <a:lumMod val="75000"/>
                </a:schemeClr>
              </a:solidFill>
              <a:effectLst>
                <a:outerShdw blurRad="25400" algn="tl" rotWithShape="0">
                  <a:srgbClr val="000000">
                    <a:alpha val="43000"/>
                  </a:srgbClr>
                </a:outerShdw>
              </a:effectLst>
            </a:endParaRPr>
          </a:p>
        </p:txBody>
      </p:sp>
      <p:sp>
        <p:nvSpPr>
          <p:cNvPr id="6" name="TextBox 5"/>
          <p:cNvSpPr txBox="1"/>
          <p:nvPr/>
        </p:nvSpPr>
        <p:spPr>
          <a:xfrm>
            <a:off x="436167" y="4191000"/>
            <a:ext cx="8342092" cy="1692771"/>
          </a:xfrm>
          <a:prstGeom prst="rect">
            <a:avLst/>
          </a:prstGeom>
          <a:noFill/>
        </p:spPr>
        <p:txBody>
          <a:bodyPr wrap="none" rtlCol="0">
            <a:spAutoFit/>
          </a:bodyPr>
          <a:lstStyle/>
          <a:p>
            <a:pPr>
              <a:buFont typeface="Arial" pitchFamily="34" charset="0"/>
              <a:buChar char="•"/>
            </a:pPr>
            <a:r>
              <a:rPr lang="en-US" sz="2600" dirty="0" smtClean="0">
                <a:cs typeface="Arial" pitchFamily="34" charset="0"/>
              </a:rPr>
              <a:t> Feature Extraction is a special form of dimensionality</a:t>
            </a:r>
          </a:p>
          <a:p>
            <a:r>
              <a:rPr lang="en-US" sz="2600" dirty="0" smtClean="0">
                <a:cs typeface="Arial" pitchFamily="34" charset="0"/>
              </a:rPr>
              <a:t>  reduction.</a:t>
            </a:r>
          </a:p>
          <a:p>
            <a:pPr>
              <a:buFont typeface="Arial" pitchFamily="34" charset="0"/>
              <a:buChar char="•"/>
            </a:pPr>
            <a:r>
              <a:rPr lang="en-US" sz="2600" dirty="0" smtClean="0">
                <a:latin typeface="Arial" pitchFamily="34" charset="0"/>
                <a:cs typeface="Arial" pitchFamily="34" charset="0"/>
              </a:rPr>
              <a:t> </a:t>
            </a:r>
            <a:r>
              <a:rPr lang="en-US" sz="2600" dirty="0" smtClean="0">
                <a:cs typeface="Arial" pitchFamily="34" charset="0"/>
              </a:rPr>
              <a:t>In this input data is transformed into a set a of features </a:t>
            </a:r>
          </a:p>
          <a:p>
            <a:r>
              <a:rPr lang="en-US" sz="2600" dirty="0" smtClean="0">
                <a:cs typeface="Arial" pitchFamily="34" charset="0"/>
              </a:rPr>
              <a:t>  relevant for the desired task instead of the full size input.</a:t>
            </a:r>
          </a:p>
        </p:txBody>
      </p:sp>
      <p:sp>
        <p:nvSpPr>
          <p:cNvPr id="9" name="TextBox 8"/>
          <p:cNvSpPr txBox="1"/>
          <p:nvPr/>
        </p:nvSpPr>
        <p:spPr>
          <a:xfrm>
            <a:off x="381000" y="1143000"/>
            <a:ext cx="8804654" cy="2015936"/>
          </a:xfrm>
          <a:prstGeom prst="rect">
            <a:avLst/>
          </a:prstGeom>
          <a:noFill/>
        </p:spPr>
        <p:txBody>
          <a:bodyPr wrap="none" rtlCol="0">
            <a:spAutoFit/>
          </a:bodyPr>
          <a:lstStyle/>
          <a:p>
            <a:pPr>
              <a:buFont typeface="Arial" pitchFamily="34" charset="0"/>
              <a:buChar char="•"/>
            </a:pPr>
            <a:r>
              <a:rPr lang="en-US" sz="2500" dirty="0" smtClean="0">
                <a:cs typeface="Arial" pitchFamily="34" charset="0"/>
              </a:rPr>
              <a:t> In the signal preprocessor, the digital input signal is converted </a:t>
            </a:r>
          </a:p>
          <a:p>
            <a:r>
              <a:rPr lang="en-US" sz="2500" dirty="0" smtClean="0">
                <a:cs typeface="Arial" pitchFamily="34" charset="0"/>
              </a:rPr>
              <a:t>  to a form that makes it easier to classify.</a:t>
            </a:r>
          </a:p>
          <a:p>
            <a:pPr>
              <a:buFont typeface="Arial" pitchFamily="34" charset="0"/>
              <a:buChar char="•"/>
            </a:pPr>
            <a:r>
              <a:rPr lang="en-US" sz="2500" dirty="0" smtClean="0">
                <a:cs typeface="Arial" pitchFamily="34" charset="0"/>
              </a:rPr>
              <a:t> This transformation includes further filtering, noise reduction, </a:t>
            </a:r>
          </a:p>
          <a:p>
            <a:r>
              <a:rPr lang="en-US" sz="2500" dirty="0" smtClean="0">
                <a:cs typeface="Arial" pitchFamily="34" charset="0"/>
              </a:rPr>
              <a:t>  combinations of different input channels or other forms of </a:t>
            </a:r>
          </a:p>
          <a:p>
            <a:r>
              <a:rPr lang="en-US" sz="2500" dirty="0" smtClean="0">
                <a:cs typeface="Arial" pitchFamily="34" charset="0"/>
              </a:rPr>
              <a:t>  digital signal processing.</a:t>
            </a:r>
            <a:endParaRPr lang="en-US" sz="2500" dirty="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533400"/>
            <a:ext cx="4321376" cy="584775"/>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3200" b="1" u="sng" spc="150" dirty="0" smtClean="0">
                <a:ln w="11430"/>
                <a:solidFill>
                  <a:schemeClr val="tx2">
                    <a:lumMod val="10000"/>
                  </a:schemeClr>
                </a:solidFill>
                <a:effectLst>
                  <a:outerShdw blurRad="25400" algn="tl" rotWithShape="0">
                    <a:srgbClr val="000000">
                      <a:alpha val="43000"/>
                    </a:srgbClr>
                  </a:outerShdw>
                </a:effectLst>
                <a:latin typeface="Arial" pitchFamily="34" charset="0"/>
                <a:cs typeface="Arial" pitchFamily="34" charset="0"/>
              </a:rPr>
              <a:t>4</a:t>
            </a:r>
            <a:r>
              <a:rPr lang="en-US" sz="3200" b="1" u="sng" cap="none" spc="150" dirty="0" smtClean="0">
                <a:ln w="11430"/>
                <a:solidFill>
                  <a:schemeClr val="tx2">
                    <a:lumMod val="10000"/>
                  </a:schemeClr>
                </a:solidFill>
                <a:effectLst>
                  <a:outerShdw blurRad="25400" algn="tl" rotWithShape="0">
                    <a:srgbClr val="000000">
                      <a:alpha val="43000"/>
                    </a:srgbClr>
                  </a:outerShdw>
                </a:effectLst>
              </a:rPr>
              <a:t>. CLASSIFICATION</a:t>
            </a:r>
            <a:endParaRPr lang="en-US" sz="3200" b="1" u="sng" cap="none" spc="150" dirty="0">
              <a:ln w="11430"/>
              <a:solidFill>
                <a:schemeClr val="tx2">
                  <a:lumMod val="10000"/>
                </a:schemeClr>
              </a:solidFill>
              <a:effectLst>
                <a:outerShdw blurRad="25400" algn="tl" rotWithShape="0">
                  <a:srgbClr val="000000">
                    <a:alpha val="43000"/>
                  </a:srgbClr>
                </a:outerShdw>
              </a:effectLst>
            </a:endParaRPr>
          </a:p>
        </p:txBody>
      </p:sp>
      <p:sp>
        <p:nvSpPr>
          <p:cNvPr id="5" name="TextBox 4"/>
          <p:cNvSpPr txBox="1"/>
          <p:nvPr/>
        </p:nvSpPr>
        <p:spPr>
          <a:xfrm>
            <a:off x="381000" y="1447800"/>
            <a:ext cx="9107954" cy="4093428"/>
          </a:xfrm>
          <a:prstGeom prst="rect">
            <a:avLst/>
          </a:prstGeom>
          <a:noFill/>
        </p:spPr>
        <p:txBody>
          <a:bodyPr wrap="square" rtlCol="0">
            <a:spAutoFit/>
          </a:bodyPr>
          <a:lstStyle/>
          <a:p>
            <a:pPr>
              <a:buFont typeface="Arial" pitchFamily="34" charset="0"/>
              <a:buChar char="•"/>
            </a:pPr>
            <a:r>
              <a:rPr lang="en-US" sz="2600" dirty="0" smtClean="0">
                <a:latin typeface="Arial" pitchFamily="34" charset="0"/>
                <a:cs typeface="Arial" pitchFamily="34" charset="0"/>
              </a:rPr>
              <a:t>The last step in the Brain Computer Interface chain is the</a:t>
            </a:r>
          </a:p>
          <a:p>
            <a:r>
              <a:rPr lang="en-US" sz="2600" dirty="0" smtClean="0">
                <a:latin typeface="Arial" pitchFamily="34" charset="0"/>
                <a:cs typeface="Arial" pitchFamily="34" charset="0"/>
              </a:rPr>
              <a:t>  classifier module.</a:t>
            </a:r>
          </a:p>
          <a:p>
            <a:pPr>
              <a:buFont typeface="Arial" pitchFamily="34" charset="0"/>
              <a:buChar char="•"/>
            </a:pPr>
            <a:r>
              <a:rPr lang="en-US" sz="2600" dirty="0" smtClean="0">
                <a:latin typeface="Arial" pitchFamily="34" charset="0"/>
                <a:cs typeface="Arial" pitchFamily="34" charset="0"/>
              </a:rPr>
              <a:t>Here the features extracted by the preprocessor are used </a:t>
            </a:r>
          </a:p>
          <a:p>
            <a:r>
              <a:rPr lang="en-US" sz="2600" dirty="0" smtClean="0">
                <a:latin typeface="Arial" pitchFamily="34" charset="0"/>
                <a:cs typeface="Arial" pitchFamily="34" charset="0"/>
              </a:rPr>
              <a:t>  to sort consecutive input signal segments into categories.</a:t>
            </a:r>
          </a:p>
          <a:p>
            <a:pPr>
              <a:buFont typeface="Arial" pitchFamily="34" charset="0"/>
              <a:buChar char="•"/>
            </a:pPr>
            <a:r>
              <a:rPr lang="en-US" sz="2600" dirty="0" smtClean="0">
                <a:latin typeface="Arial" pitchFamily="34" charset="0"/>
                <a:cs typeface="Arial" pitchFamily="34" charset="0"/>
              </a:rPr>
              <a:t>All categories generate different outputs from the system.</a:t>
            </a:r>
          </a:p>
          <a:p>
            <a:pPr>
              <a:buFont typeface="Arial" pitchFamily="34" charset="0"/>
              <a:buChar char="•"/>
            </a:pPr>
            <a:r>
              <a:rPr lang="en-US" sz="2600" dirty="0" smtClean="0">
                <a:latin typeface="Arial" pitchFamily="34" charset="0"/>
                <a:cs typeface="Arial" pitchFamily="34" charset="0"/>
              </a:rPr>
              <a:t>Often the classifier is based on some  port of adaptive </a:t>
            </a:r>
          </a:p>
          <a:p>
            <a:r>
              <a:rPr lang="en-US" sz="2600" dirty="0" smtClean="0">
                <a:latin typeface="Arial" pitchFamily="34" charset="0"/>
                <a:cs typeface="Arial" pitchFamily="34" charset="0"/>
              </a:rPr>
              <a:t>  self learning software that is trained to recognize  </a:t>
            </a:r>
          </a:p>
          <a:p>
            <a:r>
              <a:rPr lang="en-US" sz="2600" dirty="0" smtClean="0">
                <a:latin typeface="Arial" pitchFamily="34" charset="0"/>
                <a:cs typeface="Arial" pitchFamily="34" charset="0"/>
              </a:rPr>
              <a:t>  the important patterns.</a:t>
            </a:r>
          </a:p>
          <a:p>
            <a:pPr>
              <a:buFont typeface="Arial" pitchFamily="34" charset="0"/>
              <a:buChar char="•"/>
            </a:pPr>
            <a:r>
              <a:rPr lang="en-US" sz="2600" dirty="0" smtClean="0">
                <a:latin typeface="Arial" pitchFamily="34" charset="0"/>
                <a:cs typeface="Arial" pitchFamily="34" charset="0"/>
              </a:rPr>
              <a:t>In this project, we are using a special form of neural </a:t>
            </a:r>
          </a:p>
          <a:p>
            <a:r>
              <a:rPr lang="en-US" sz="2600" dirty="0" smtClean="0">
                <a:latin typeface="Arial" pitchFamily="34" charset="0"/>
                <a:cs typeface="Arial" pitchFamily="34" charset="0"/>
              </a:rPr>
              <a:t>  network for that part.</a:t>
            </a:r>
            <a:endParaRPr lang="en-US" sz="2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19200" y="381000"/>
            <a:ext cx="6934200" cy="769441"/>
          </a:xfrm>
          <a:prstGeom prst="rect">
            <a:avLst/>
          </a:prstGeom>
        </p:spPr>
        <p:txBody>
          <a:bodyPr wrap="square">
            <a:spAutoFit/>
          </a:bodyPr>
          <a:lstStyle/>
          <a:p>
            <a:pPr algn="ctr"/>
            <a:r>
              <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FLOW CHART/DIAGRAM</a:t>
            </a:r>
            <a:endParaRPr 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1026" name="Picture 2" descr="G:\Steps_in_EEG_Data_Analysi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52600"/>
            <a:ext cx="6858000" cy="426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1132</TotalTime>
  <Words>1150</Words>
  <Application>Microsoft Office PowerPoint</Application>
  <PresentationFormat>On-screen Show (4:3)</PresentationFormat>
  <Paragraphs>135</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Trek</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SIGNAL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and FUTURE SCOPE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Revelations</dc:creator>
  <cp:lastModifiedBy>kartik</cp:lastModifiedBy>
  <cp:revision>71</cp:revision>
  <dcterms:created xsi:type="dcterms:W3CDTF">2013-04-04T07:33:00Z</dcterms:created>
  <dcterms:modified xsi:type="dcterms:W3CDTF">2013-05-04T06:46:22Z</dcterms:modified>
</cp:coreProperties>
</file>