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74" r:id="rId2"/>
    <p:sldId id="275" r:id="rId3"/>
    <p:sldId id="280" r:id="rId4"/>
    <p:sldId id="278" r:id="rId5"/>
    <p:sldId id="276" r:id="rId6"/>
    <p:sldId id="281" r:id="rId7"/>
    <p:sldId id="271" r:id="rId8"/>
    <p:sldId id="272" r:id="rId9"/>
    <p:sldId id="282" r:id="rId10"/>
    <p:sldId id="288" r:id="rId11"/>
    <p:sldId id="268" r:id="rId12"/>
    <p:sldId id="269" r:id="rId13"/>
    <p:sldId id="284" r:id="rId14"/>
    <p:sldId id="290" r:id="rId15"/>
    <p:sldId id="286" r:id="rId16"/>
    <p:sldId id="289"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F4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1802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2225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5340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29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99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17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108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60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230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098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10/22/2019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953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10/22/2019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88109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F243-FA33-44BF-AC9D-DAFA98EDC68C}"/>
              </a:ext>
            </a:extLst>
          </p:cNvPr>
          <p:cNvSpPr>
            <a:spLocks noGrp="1"/>
          </p:cNvSpPr>
          <p:nvPr>
            <p:ph type="ctrTitle"/>
          </p:nvPr>
        </p:nvSpPr>
        <p:spPr>
          <a:xfrm>
            <a:off x="1364348" y="1067742"/>
            <a:ext cx="10656017" cy="1740023"/>
          </a:xfrm>
        </p:spPr>
        <p:txBody>
          <a:bodyPr>
            <a:normAutofit fontScale="90000"/>
          </a:bodyPr>
          <a:lstStyle/>
          <a:p>
            <a:pPr algn="ctr"/>
            <a:r>
              <a:rPr lang="en-US" b="1" dirty="0">
                <a:solidFill>
                  <a:schemeClr val="accent2">
                    <a:lumMod val="75000"/>
                  </a:schemeClr>
                </a:solidFill>
                <a:latin typeface="Calibri" panose="020F0502020204030204" pitchFamily="34" charset="0"/>
                <a:cs typeface="Calibri" panose="020F0502020204030204" pitchFamily="34" charset="0"/>
              </a:rPr>
              <a:t>Google Play Store Apps Rating Prediction</a:t>
            </a:r>
          </a:p>
        </p:txBody>
      </p:sp>
      <p:sp>
        <p:nvSpPr>
          <p:cNvPr id="5" name="Subtitle 4">
            <a:extLst>
              <a:ext uri="{FF2B5EF4-FFF2-40B4-BE49-F238E27FC236}">
                <a16:creationId xmlns:a16="http://schemas.microsoft.com/office/drawing/2014/main" id="{06C21B5B-52B9-44BF-BC8A-E3AA8E818831}"/>
              </a:ext>
            </a:extLst>
          </p:cNvPr>
          <p:cNvSpPr>
            <a:spLocks noGrp="1"/>
          </p:cNvSpPr>
          <p:nvPr>
            <p:ph type="subTitle" idx="1"/>
          </p:nvPr>
        </p:nvSpPr>
        <p:spPr>
          <a:xfrm>
            <a:off x="6347534" y="3664369"/>
            <a:ext cx="4725072" cy="1422536"/>
          </a:xfrm>
        </p:spPr>
        <p:txBody>
          <a:bodyPr>
            <a:noAutofit/>
          </a:bodyPr>
          <a:lstStyle/>
          <a:p>
            <a:pPr algn="just"/>
            <a:r>
              <a:rPr lang="en-US" sz="2400" dirty="0">
                <a:solidFill>
                  <a:srgbClr val="002060"/>
                </a:solidFill>
                <a:latin typeface="Calibri" panose="020F0502020204030204" pitchFamily="34" charset="0"/>
                <a:cs typeface="Calibri" panose="020F0502020204030204" pitchFamily="34" charset="0"/>
              </a:rPr>
              <a:t>		    Presented by:  </a:t>
            </a:r>
          </a:p>
          <a:p>
            <a:pPr algn="just"/>
            <a:r>
              <a:rPr lang="en-US" sz="2400" dirty="0">
                <a:solidFill>
                  <a:srgbClr val="002060"/>
                </a:solidFill>
                <a:latin typeface="Calibri" panose="020F0502020204030204" pitchFamily="34" charset="0"/>
                <a:cs typeface="Calibri" panose="020F0502020204030204" pitchFamily="34" charset="0"/>
              </a:rPr>
              <a:t>                               </a:t>
            </a:r>
            <a:r>
              <a:rPr lang="en-US" sz="2400" b="1" dirty="0">
                <a:solidFill>
                  <a:srgbClr val="002060"/>
                </a:solidFill>
                <a:latin typeface="Calibri" panose="020F0502020204030204" pitchFamily="34" charset="0"/>
                <a:cs typeface="Calibri" panose="020F0502020204030204" pitchFamily="34" charset="0"/>
              </a:rPr>
              <a:t>ankit khatavkar</a:t>
            </a:r>
          </a:p>
          <a:p>
            <a:pPr algn="just"/>
            <a:endParaRPr lang="en-US" sz="16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8122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4F6D-B4DF-42CD-BE49-387E7954343C}"/>
              </a:ext>
            </a:extLst>
          </p:cNvPr>
          <p:cNvSpPr>
            <a:spLocks noGrp="1"/>
          </p:cNvSpPr>
          <p:nvPr>
            <p:ph type="title" idx="4294967295"/>
          </p:nvPr>
        </p:nvSpPr>
        <p:spPr>
          <a:xfrm>
            <a:off x="314530" y="58738"/>
            <a:ext cx="11562940" cy="760413"/>
          </a:xfrm>
        </p:spPr>
        <p:txBody>
          <a:bodyPr>
            <a:normAutofit/>
          </a:bodyPr>
          <a:lstStyle/>
          <a:p>
            <a:pPr algn="ctr"/>
            <a:r>
              <a:rPr lang="en-US" sz="3200" b="1" dirty="0">
                <a:solidFill>
                  <a:schemeClr val="accent2">
                    <a:lumMod val="75000"/>
                  </a:schemeClr>
                </a:solidFill>
                <a:latin typeface="Calibri" panose="020F0502020204030204" pitchFamily="34" charset="0"/>
                <a:cs typeface="Calibri" panose="020F0502020204030204" pitchFamily="34" charset="0"/>
              </a:rPr>
              <a:t>IMPACT OF APP price AND reviews</a:t>
            </a:r>
          </a:p>
        </p:txBody>
      </p:sp>
      <p:pic>
        <p:nvPicPr>
          <p:cNvPr id="5" name="Picture 4">
            <a:extLst>
              <a:ext uri="{FF2B5EF4-FFF2-40B4-BE49-F238E27FC236}">
                <a16:creationId xmlns:a16="http://schemas.microsoft.com/office/drawing/2014/main" id="{923210AC-9F7B-4AAD-B714-1EBAC0D9E144}"/>
              </a:ext>
            </a:extLst>
          </p:cNvPr>
          <p:cNvPicPr>
            <a:picLocks noChangeAspect="1"/>
          </p:cNvPicPr>
          <p:nvPr/>
        </p:nvPicPr>
        <p:blipFill>
          <a:blip r:embed="rId2"/>
          <a:stretch>
            <a:fillRect/>
          </a:stretch>
        </p:blipFill>
        <p:spPr>
          <a:xfrm>
            <a:off x="314531" y="466726"/>
            <a:ext cx="11562940" cy="352425"/>
          </a:xfrm>
          <a:prstGeom prst="rect">
            <a:avLst/>
          </a:prstGeom>
        </p:spPr>
      </p:pic>
      <p:pic>
        <p:nvPicPr>
          <p:cNvPr id="4" name="Picture 3">
            <a:extLst>
              <a:ext uri="{FF2B5EF4-FFF2-40B4-BE49-F238E27FC236}">
                <a16:creationId xmlns:a16="http://schemas.microsoft.com/office/drawing/2014/main" id="{8B351F72-251C-4014-A2A4-2FEC9BE86C77}"/>
              </a:ext>
            </a:extLst>
          </p:cNvPr>
          <p:cNvPicPr>
            <a:picLocks noChangeAspect="1"/>
          </p:cNvPicPr>
          <p:nvPr/>
        </p:nvPicPr>
        <p:blipFill>
          <a:blip r:embed="rId3"/>
          <a:stretch>
            <a:fillRect/>
          </a:stretch>
        </p:blipFill>
        <p:spPr>
          <a:xfrm>
            <a:off x="6421518" y="819151"/>
            <a:ext cx="5556084" cy="5173276"/>
          </a:xfrm>
          <a:prstGeom prst="rect">
            <a:avLst/>
          </a:prstGeom>
        </p:spPr>
      </p:pic>
      <p:pic>
        <p:nvPicPr>
          <p:cNvPr id="9" name="Picture 8">
            <a:extLst>
              <a:ext uri="{FF2B5EF4-FFF2-40B4-BE49-F238E27FC236}">
                <a16:creationId xmlns:a16="http://schemas.microsoft.com/office/drawing/2014/main" id="{C2E0517F-1A05-4722-A4C6-DE710847832C}"/>
              </a:ext>
            </a:extLst>
          </p:cNvPr>
          <p:cNvPicPr>
            <a:picLocks noChangeAspect="1"/>
          </p:cNvPicPr>
          <p:nvPr/>
        </p:nvPicPr>
        <p:blipFill>
          <a:blip r:embed="rId4"/>
          <a:stretch>
            <a:fillRect/>
          </a:stretch>
        </p:blipFill>
        <p:spPr>
          <a:xfrm>
            <a:off x="314529" y="819152"/>
            <a:ext cx="6006858" cy="5244298"/>
          </a:xfrm>
          <a:prstGeom prst="rect">
            <a:avLst/>
          </a:prstGeom>
        </p:spPr>
      </p:pic>
    </p:spTree>
    <p:extLst>
      <p:ext uri="{BB962C8B-B14F-4D97-AF65-F5344CB8AC3E}">
        <p14:creationId xmlns:p14="http://schemas.microsoft.com/office/powerpoint/2010/main" val="362599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ECFC-702A-4E9A-AF67-4596A69CD588}"/>
              </a:ext>
            </a:extLst>
          </p:cNvPr>
          <p:cNvSpPr>
            <a:spLocks noGrp="1"/>
          </p:cNvSpPr>
          <p:nvPr>
            <p:ph type="title"/>
          </p:nvPr>
        </p:nvSpPr>
        <p:spPr>
          <a:xfrm>
            <a:off x="1402672" y="1038687"/>
            <a:ext cx="9983972" cy="996724"/>
          </a:xfrm>
        </p:spPr>
        <p:txBody>
          <a:bodyPr>
            <a:normAutofit/>
          </a:bodyPr>
          <a:lstStyle/>
          <a:p>
            <a:pPr algn="ctr"/>
            <a:r>
              <a:rPr lang="en-US" sz="3200" b="1" dirty="0">
                <a:solidFill>
                  <a:schemeClr val="accent2">
                    <a:lumMod val="75000"/>
                  </a:schemeClr>
                </a:solidFill>
                <a:latin typeface="Calibri" panose="020F0502020204030204" pitchFamily="34" charset="0"/>
                <a:cs typeface="Calibri" panose="020F0502020204030204" pitchFamily="34" charset="0"/>
              </a:rPr>
              <a:t>MACHINE LEARNING MODELS</a:t>
            </a:r>
          </a:p>
        </p:txBody>
      </p:sp>
      <p:sp>
        <p:nvSpPr>
          <p:cNvPr id="3" name="Content Placeholder 2">
            <a:extLst>
              <a:ext uri="{FF2B5EF4-FFF2-40B4-BE49-F238E27FC236}">
                <a16:creationId xmlns:a16="http://schemas.microsoft.com/office/drawing/2014/main" id="{6E46FB15-277B-4053-ADEA-BC06634FA7DC}"/>
              </a:ext>
            </a:extLst>
          </p:cNvPr>
          <p:cNvSpPr>
            <a:spLocks noGrp="1"/>
          </p:cNvSpPr>
          <p:nvPr>
            <p:ph idx="1"/>
          </p:nvPr>
        </p:nvSpPr>
        <p:spPr>
          <a:xfrm>
            <a:off x="1402672" y="2157274"/>
            <a:ext cx="9596761" cy="2672178"/>
          </a:xfrm>
        </p:spPr>
        <p:txBody>
          <a:bodyPr>
            <a:normAutofit fontScale="92500" lnSpcReduction="10000"/>
          </a:bodyPr>
          <a:lstStyle/>
          <a:p>
            <a:pPr marL="0" indent="0" algn="just">
              <a:lnSpc>
                <a:spcPct val="200000"/>
              </a:lnSpc>
              <a:buNone/>
            </a:pPr>
            <a:r>
              <a:rPr lang="en-US" sz="2000" dirty="0">
                <a:solidFill>
                  <a:srgbClr val="002060"/>
                </a:solidFill>
                <a:latin typeface="Cambria Math" panose="02040503050406030204" pitchFamily="18" charset="0"/>
                <a:ea typeface="Cambria Math" panose="02040503050406030204" pitchFamily="18" charset="0"/>
              </a:rPr>
              <a:t>Choosing</a:t>
            </a:r>
            <a:r>
              <a:rPr lang="en-US" sz="2000" b="1" dirty="0">
                <a:solidFill>
                  <a:schemeClr val="accent2">
                    <a:lumMod val="75000"/>
                  </a:schemeClr>
                </a:solidFill>
                <a:latin typeface="Calibri" panose="020F0502020204030204" pitchFamily="34" charset="0"/>
                <a:cs typeface="Calibri" panose="020F0502020204030204" pitchFamily="34" charset="0"/>
              </a:rPr>
              <a:t> </a:t>
            </a:r>
            <a:r>
              <a:rPr lang="en-US" sz="2000" dirty="0">
                <a:solidFill>
                  <a:srgbClr val="002060"/>
                </a:solidFill>
                <a:latin typeface="Cambria Math" panose="02040503050406030204" pitchFamily="18" charset="0"/>
                <a:ea typeface="Cambria Math" panose="02040503050406030204" pitchFamily="18" charset="0"/>
              </a:rPr>
              <a:t>different machine learning models:</a:t>
            </a:r>
          </a:p>
          <a:p>
            <a:pPr marL="457200" indent="-457200" algn="just">
              <a:lnSpc>
                <a:spcPct val="200000"/>
              </a:lnSpc>
              <a:buFont typeface="Wingdings 3" charset="2"/>
              <a:buAutoNum type="arabicPeriod"/>
            </a:pPr>
            <a:r>
              <a:rPr lang="en-US" dirty="0">
                <a:solidFill>
                  <a:srgbClr val="002060"/>
                </a:solidFill>
                <a:latin typeface="Cambria Math" panose="02040503050406030204" pitchFamily="18" charset="0"/>
                <a:ea typeface="Cambria Math" panose="02040503050406030204" pitchFamily="18" charset="0"/>
              </a:rPr>
              <a:t>Logistic Regression</a:t>
            </a:r>
            <a:endParaRPr lang="en-US" sz="2000" dirty="0">
              <a:solidFill>
                <a:srgbClr val="002060"/>
              </a:solidFill>
              <a:latin typeface="Cambria Math" panose="02040503050406030204" pitchFamily="18" charset="0"/>
              <a:ea typeface="Cambria Math" panose="02040503050406030204" pitchFamily="18" charset="0"/>
            </a:endParaRPr>
          </a:p>
          <a:p>
            <a:pPr marL="457200" indent="-457200" algn="just">
              <a:lnSpc>
                <a:spcPct val="200000"/>
              </a:lnSpc>
              <a:buAutoNum type="arabicPeriod"/>
            </a:pPr>
            <a:r>
              <a:rPr lang="en-US" sz="2000" dirty="0">
                <a:solidFill>
                  <a:srgbClr val="002060"/>
                </a:solidFill>
                <a:latin typeface="Cambria Math" panose="02040503050406030204" pitchFamily="18" charset="0"/>
                <a:ea typeface="Cambria Math" panose="02040503050406030204" pitchFamily="18" charset="0"/>
              </a:rPr>
              <a:t>Random Forest</a:t>
            </a:r>
          </a:p>
          <a:p>
            <a:pPr marL="457200" indent="-457200" algn="just">
              <a:lnSpc>
                <a:spcPct val="200000"/>
              </a:lnSpc>
              <a:buAutoNum type="arabicPeriod"/>
            </a:pPr>
            <a:r>
              <a:rPr lang="en-US" dirty="0">
                <a:solidFill>
                  <a:srgbClr val="002060"/>
                </a:solidFill>
                <a:latin typeface="Cambria Math" panose="02040503050406030204" pitchFamily="18" charset="0"/>
                <a:ea typeface="Cambria Math" panose="02040503050406030204" pitchFamily="18" charset="0"/>
              </a:rPr>
              <a:t>Decision Tree Classifier</a:t>
            </a:r>
            <a:endParaRPr lang="en-US" sz="2000"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5565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BB95C4-F705-4E5D-89F3-9F8FECF963B2}"/>
              </a:ext>
            </a:extLst>
          </p:cNvPr>
          <p:cNvSpPr>
            <a:spLocks noGrp="1"/>
          </p:cNvSpPr>
          <p:nvPr>
            <p:ph type="title" idx="4294967295"/>
          </p:nvPr>
        </p:nvSpPr>
        <p:spPr>
          <a:xfrm>
            <a:off x="270400" y="407895"/>
            <a:ext cx="3955370" cy="1497472"/>
          </a:xfrm>
        </p:spPr>
        <p:txBody>
          <a:bodyPr>
            <a:normAutofit/>
          </a:bodyPr>
          <a:lstStyle/>
          <a:p>
            <a:pPr algn="ctr"/>
            <a:r>
              <a:rPr lang="en-US" sz="3200" b="1" dirty="0">
                <a:solidFill>
                  <a:schemeClr val="accent2">
                    <a:lumMod val="75000"/>
                  </a:schemeClr>
                </a:solidFill>
                <a:latin typeface="Calibri" panose="020F0502020204030204" pitchFamily="34" charset="0"/>
                <a:cs typeface="Calibri" panose="020F0502020204030204" pitchFamily="34" charset="0"/>
              </a:rPr>
              <a:t>Why Random Forest</a:t>
            </a:r>
          </a:p>
        </p:txBody>
      </p:sp>
      <p:sp>
        <p:nvSpPr>
          <p:cNvPr id="3" name="Content Placeholder 2">
            <a:extLst>
              <a:ext uri="{FF2B5EF4-FFF2-40B4-BE49-F238E27FC236}">
                <a16:creationId xmlns:a16="http://schemas.microsoft.com/office/drawing/2014/main" id="{2B8B3CEC-F537-40A3-A447-5E76D78D138A}"/>
              </a:ext>
            </a:extLst>
          </p:cNvPr>
          <p:cNvSpPr>
            <a:spLocks noGrp="1"/>
          </p:cNvSpPr>
          <p:nvPr>
            <p:ph idx="4294967295"/>
          </p:nvPr>
        </p:nvSpPr>
        <p:spPr>
          <a:xfrm>
            <a:off x="262615" y="1905367"/>
            <a:ext cx="3963155" cy="3545521"/>
          </a:xfrm>
        </p:spPr>
        <p:txBody>
          <a:bodyPr>
            <a:normAutofit fontScale="92500" lnSpcReduction="10000"/>
          </a:bodyPr>
          <a:lstStyle/>
          <a:p>
            <a:pPr marL="0" indent="0" algn="just">
              <a:lnSpc>
                <a:spcPct val="150000"/>
              </a:lnSpc>
              <a:buNone/>
            </a:pPr>
            <a:r>
              <a:rPr lang="en-US" sz="2100" dirty="0">
                <a:solidFill>
                  <a:srgbClr val="002060"/>
                </a:solidFill>
                <a:latin typeface="Cambria Math" panose="02040503050406030204" pitchFamily="18" charset="0"/>
                <a:ea typeface="Cambria Math" panose="02040503050406030204" pitchFamily="18" charset="0"/>
              </a:rPr>
              <a:t>Random forest an ensemble learning method for classification, regression and other tasks that operates by constructing a multitude of decision trees at training time and outputting the class that is the mode of the classes or mean prediction of the individual trees.</a:t>
            </a:r>
          </a:p>
          <a:p>
            <a:pPr marL="0" indent="0" algn="just">
              <a:lnSpc>
                <a:spcPct val="150000"/>
              </a:lnSpc>
              <a:buNone/>
            </a:pPr>
            <a:endParaRPr lang="en-US" dirty="0"/>
          </a:p>
        </p:txBody>
      </p:sp>
      <p:graphicFrame>
        <p:nvGraphicFramePr>
          <p:cNvPr id="2" name="Table 1">
            <a:extLst>
              <a:ext uri="{FF2B5EF4-FFF2-40B4-BE49-F238E27FC236}">
                <a16:creationId xmlns:a16="http://schemas.microsoft.com/office/drawing/2014/main" id="{728BAB67-56D3-4C2D-B7D7-C9589C03EC48}"/>
              </a:ext>
            </a:extLst>
          </p:cNvPr>
          <p:cNvGraphicFramePr>
            <a:graphicFrameLocks noGrp="1"/>
          </p:cNvGraphicFramePr>
          <p:nvPr>
            <p:extLst>
              <p:ext uri="{D42A27DB-BD31-4B8C-83A1-F6EECF244321}">
                <p14:modId xmlns:p14="http://schemas.microsoft.com/office/powerpoint/2010/main" val="538683140"/>
              </p:ext>
            </p:extLst>
          </p:nvPr>
        </p:nvGraphicFramePr>
        <p:xfrm>
          <a:off x="4429958" y="524357"/>
          <a:ext cx="7297444" cy="1483360"/>
        </p:xfrm>
        <a:graphic>
          <a:graphicData uri="http://schemas.openxmlformats.org/drawingml/2006/table">
            <a:tbl>
              <a:tblPr firstRow="1" bandRow="1">
                <a:tableStyleId>{5C22544A-7EE6-4342-B048-85BDC9FD1C3A}</a:tableStyleId>
              </a:tblPr>
              <a:tblGrid>
                <a:gridCol w="3648722">
                  <a:extLst>
                    <a:ext uri="{9D8B030D-6E8A-4147-A177-3AD203B41FA5}">
                      <a16:colId xmlns:a16="http://schemas.microsoft.com/office/drawing/2014/main" val="3634611044"/>
                    </a:ext>
                  </a:extLst>
                </a:gridCol>
                <a:gridCol w="3648722">
                  <a:extLst>
                    <a:ext uri="{9D8B030D-6E8A-4147-A177-3AD203B41FA5}">
                      <a16:colId xmlns:a16="http://schemas.microsoft.com/office/drawing/2014/main" val="1598145830"/>
                    </a:ext>
                  </a:extLst>
                </a:gridCol>
              </a:tblGrid>
              <a:tr h="370840">
                <a:tc>
                  <a:txBody>
                    <a:bodyPr/>
                    <a:lstStyle/>
                    <a:p>
                      <a:r>
                        <a:rPr lang="en-US" dirty="0"/>
                        <a:t>Accuracy </a:t>
                      </a:r>
                    </a:p>
                  </a:txBody>
                  <a:tcPr/>
                </a:tc>
                <a:tc>
                  <a:txBody>
                    <a:bodyPr/>
                    <a:lstStyle/>
                    <a:p>
                      <a:r>
                        <a:rPr lang="en-US" dirty="0"/>
                        <a:t>0.78</a:t>
                      </a:r>
                    </a:p>
                  </a:txBody>
                  <a:tcPr/>
                </a:tc>
                <a:extLst>
                  <a:ext uri="{0D108BD9-81ED-4DB2-BD59-A6C34878D82A}">
                    <a16:rowId xmlns:a16="http://schemas.microsoft.com/office/drawing/2014/main" val="1330520815"/>
                  </a:ext>
                </a:extLst>
              </a:tr>
              <a:tr h="370840">
                <a:tc>
                  <a:txBody>
                    <a:bodyPr/>
                    <a:lstStyle/>
                    <a:p>
                      <a:r>
                        <a:rPr lang="en-US" dirty="0"/>
                        <a:t>Mean Absolute Error</a:t>
                      </a:r>
                    </a:p>
                  </a:txBody>
                  <a:tcPr/>
                </a:tc>
                <a:tc>
                  <a:txBody>
                    <a:bodyPr/>
                    <a:lstStyle/>
                    <a:p>
                      <a:r>
                        <a:rPr lang="en-US" dirty="0"/>
                        <a:t>0.26</a:t>
                      </a:r>
                    </a:p>
                  </a:txBody>
                  <a:tcPr/>
                </a:tc>
                <a:extLst>
                  <a:ext uri="{0D108BD9-81ED-4DB2-BD59-A6C34878D82A}">
                    <a16:rowId xmlns:a16="http://schemas.microsoft.com/office/drawing/2014/main" val="2323848314"/>
                  </a:ext>
                </a:extLst>
              </a:tr>
              <a:tr h="370840">
                <a:tc>
                  <a:txBody>
                    <a:bodyPr/>
                    <a:lstStyle/>
                    <a:p>
                      <a:r>
                        <a:rPr lang="en-US" dirty="0"/>
                        <a:t>Mean Squared Error</a:t>
                      </a:r>
                    </a:p>
                  </a:txBody>
                  <a:tcPr/>
                </a:tc>
                <a:tc>
                  <a:txBody>
                    <a:bodyPr/>
                    <a:lstStyle/>
                    <a:p>
                      <a:r>
                        <a:rPr lang="en-US" dirty="0"/>
                        <a:t>0.33</a:t>
                      </a:r>
                    </a:p>
                  </a:txBody>
                  <a:tcPr/>
                </a:tc>
                <a:extLst>
                  <a:ext uri="{0D108BD9-81ED-4DB2-BD59-A6C34878D82A}">
                    <a16:rowId xmlns:a16="http://schemas.microsoft.com/office/drawing/2014/main" val="2152246398"/>
                  </a:ext>
                </a:extLst>
              </a:tr>
              <a:tr h="370840">
                <a:tc>
                  <a:txBody>
                    <a:bodyPr/>
                    <a:lstStyle/>
                    <a:p>
                      <a:r>
                        <a:rPr lang="en-US" dirty="0"/>
                        <a:t>Root Mean Squared Error</a:t>
                      </a:r>
                    </a:p>
                  </a:txBody>
                  <a:tcPr/>
                </a:tc>
                <a:tc>
                  <a:txBody>
                    <a:bodyPr/>
                    <a:lstStyle/>
                    <a:p>
                      <a:r>
                        <a:rPr lang="en-US" dirty="0"/>
                        <a:t>0.57</a:t>
                      </a:r>
                    </a:p>
                  </a:txBody>
                  <a:tcPr/>
                </a:tc>
                <a:extLst>
                  <a:ext uri="{0D108BD9-81ED-4DB2-BD59-A6C34878D82A}">
                    <a16:rowId xmlns:a16="http://schemas.microsoft.com/office/drawing/2014/main" val="1040348098"/>
                  </a:ext>
                </a:extLst>
              </a:tr>
            </a:tbl>
          </a:graphicData>
        </a:graphic>
      </p:graphicFrame>
      <p:pic>
        <p:nvPicPr>
          <p:cNvPr id="8" name="Picture 7">
            <a:extLst>
              <a:ext uri="{FF2B5EF4-FFF2-40B4-BE49-F238E27FC236}">
                <a16:creationId xmlns:a16="http://schemas.microsoft.com/office/drawing/2014/main" id="{6EB46B2C-6B44-4796-80DA-82544225F259}"/>
              </a:ext>
            </a:extLst>
          </p:cNvPr>
          <p:cNvPicPr>
            <a:picLocks noChangeAspect="1"/>
          </p:cNvPicPr>
          <p:nvPr/>
        </p:nvPicPr>
        <p:blipFill>
          <a:blip r:embed="rId2"/>
          <a:stretch>
            <a:fillRect/>
          </a:stretch>
        </p:blipFill>
        <p:spPr>
          <a:xfrm>
            <a:off x="4429958" y="2428493"/>
            <a:ext cx="7297444" cy="3371374"/>
          </a:xfrm>
          <a:prstGeom prst="rect">
            <a:avLst/>
          </a:prstGeom>
        </p:spPr>
      </p:pic>
      <p:pic>
        <p:nvPicPr>
          <p:cNvPr id="7" name="Picture 6">
            <a:extLst>
              <a:ext uri="{FF2B5EF4-FFF2-40B4-BE49-F238E27FC236}">
                <a16:creationId xmlns:a16="http://schemas.microsoft.com/office/drawing/2014/main" id="{350A4B10-2DF0-4D05-AE34-219852A99B78}"/>
              </a:ext>
            </a:extLst>
          </p:cNvPr>
          <p:cNvPicPr>
            <a:picLocks noChangeAspect="1"/>
          </p:cNvPicPr>
          <p:nvPr/>
        </p:nvPicPr>
        <p:blipFill>
          <a:blip r:embed="rId3"/>
          <a:stretch>
            <a:fillRect/>
          </a:stretch>
        </p:blipFill>
        <p:spPr>
          <a:xfrm>
            <a:off x="346228" y="1500025"/>
            <a:ext cx="3879542" cy="285750"/>
          </a:xfrm>
          <a:prstGeom prst="rect">
            <a:avLst/>
          </a:prstGeom>
        </p:spPr>
      </p:pic>
    </p:spTree>
    <p:extLst>
      <p:ext uri="{BB962C8B-B14F-4D97-AF65-F5344CB8AC3E}">
        <p14:creationId xmlns:p14="http://schemas.microsoft.com/office/powerpoint/2010/main" val="2661821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46E3-5128-4049-A7FB-8A98BF6C4899}"/>
              </a:ext>
            </a:extLst>
          </p:cNvPr>
          <p:cNvSpPr>
            <a:spLocks noGrp="1"/>
          </p:cNvSpPr>
          <p:nvPr>
            <p:ph type="title"/>
          </p:nvPr>
        </p:nvSpPr>
        <p:spPr>
          <a:xfrm>
            <a:off x="1451579" y="1038687"/>
            <a:ext cx="9603275" cy="815067"/>
          </a:xfrm>
        </p:spPr>
        <p:txBody>
          <a:bodyPr>
            <a:normAutofit/>
          </a:bodyPr>
          <a:lstStyle/>
          <a:p>
            <a:pPr algn="ctr"/>
            <a:r>
              <a:rPr lang="en-US" b="1" dirty="0">
                <a:solidFill>
                  <a:schemeClr val="accent2">
                    <a:lumMod val="75000"/>
                  </a:schemeClr>
                </a:solidFill>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5A702EB4-B6F9-4825-99E0-1FFEF9DC9C55}"/>
              </a:ext>
            </a:extLst>
          </p:cNvPr>
          <p:cNvSpPr>
            <a:spLocks noGrp="1"/>
          </p:cNvSpPr>
          <p:nvPr>
            <p:ph idx="1"/>
          </p:nvPr>
        </p:nvSpPr>
        <p:spPr>
          <a:xfrm>
            <a:off x="1451579" y="2113387"/>
            <a:ext cx="9603275" cy="3426280"/>
          </a:xfrm>
        </p:spPr>
        <p:txBody>
          <a:bodyPr>
            <a:normAutofit/>
          </a:bodyPr>
          <a:lstStyle/>
          <a:p>
            <a:pPr>
              <a:lnSpc>
                <a:spcPct val="150000"/>
              </a:lnSpc>
            </a:pPr>
            <a:r>
              <a:rPr lang="en-US" sz="1800" dirty="0">
                <a:solidFill>
                  <a:srgbClr val="002060"/>
                </a:solidFill>
                <a:latin typeface="Cambria Math" panose="02040503050406030204" pitchFamily="18" charset="0"/>
                <a:ea typeface="Cambria Math" panose="02040503050406030204" pitchFamily="18" charset="0"/>
              </a:rPr>
              <a:t>Average rating of (active) apps on Google Play Store is 4.17.</a:t>
            </a:r>
          </a:p>
          <a:p>
            <a:pPr>
              <a:lnSpc>
                <a:spcPct val="150000"/>
              </a:lnSpc>
            </a:pPr>
            <a:r>
              <a:rPr lang="en-US" sz="1800" dirty="0">
                <a:solidFill>
                  <a:srgbClr val="002060"/>
                </a:solidFill>
                <a:latin typeface="Cambria Math" panose="02040503050406030204" pitchFamily="18" charset="0"/>
                <a:ea typeface="Cambria Math" panose="02040503050406030204" pitchFamily="18" charset="0"/>
              </a:rPr>
              <a:t>Users tend to download a given app more if it has been reviewed by a large number of people.</a:t>
            </a:r>
          </a:p>
          <a:p>
            <a:pPr>
              <a:lnSpc>
                <a:spcPct val="150000"/>
              </a:lnSpc>
            </a:pPr>
            <a:r>
              <a:rPr lang="en-US" sz="1800" dirty="0">
                <a:solidFill>
                  <a:srgbClr val="002060"/>
                </a:solidFill>
                <a:latin typeface="Cambria Math" panose="02040503050406030204" pitchFamily="18" charset="0"/>
                <a:ea typeface="Cambria Math" panose="02040503050406030204" pitchFamily="18" charset="0"/>
              </a:rPr>
              <a:t>Users prefer to pay for apps that are light-weighted. Thus, a paid app that is bulky may not perform well in the market.</a:t>
            </a:r>
          </a:p>
          <a:p>
            <a:pPr>
              <a:lnSpc>
                <a:spcPct val="150000"/>
              </a:lnSpc>
            </a:pPr>
            <a:r>
              <a:rPr lang="en-US" sz="1800" dirty="0">
                <a:solidFill>
                  <a:srgbClr val="002060"/>
                </a:solidFill>
                <a:latin typeface="Cambria Math" panose="02040503050406030204" pitchFamily="18" charset="0"/>
                <a:ea typeface="Cambria Math" panose="02040503050406030204" pitchFamily="18" charset="0"/>
              </a:rPr>
              <a:t>Most of the top rated apps are optimally priced between ~0$ to ~30$ </a:t>
            </a:r>
          </a:p>
          <a:p>
            <a:pPr>
              <a:lnSpc>
                <a:spcPct val="150000"/>
              </a:lnSpc>
            </a:pPr>
            <a:r>
              <a:rPr lang="en-US" sz="1800" dirty="0">
                <a:solidFill>
                  <a:srgbClr val="002060"/>
                </a:solidFill>
                <a:latin typeface="Cambria Math" panose="02040503050406030204" pitchFamily="18" charset="0"/>
                <a:ea typeface="Cambria Math" panose="02040503050406030204" pitchFamily="18" charset="0"/>
              </a:rPr>
              <a:t>Medical and Family apps are the most expensive and even extend up to 80$.</a:t>
            </a:r>
          </a:p>
        </p:txBody>
      </p:sp>
    </p:spTree>
    <p:extLst>
      <p:ext uri="{BB962C8B-B14F-4D97-AF65-F5344CB8AC3E}">
        <p14:creationId xmlns:p14="http://schemas.microsoft.com/office/powerpoint/2010/main" val="6843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46E3-5128-4049-A7FB-8A98BF6C4899}"/>
              </a:ext>
            </a:extLst>
          </p:cNvPr>
          <p:cNvSpPr>
            <a:spLocks noGrp="1"/>
          </p:cNvSpPr>
          <p:nvPr>
            <p:ph type="title"/>
          </p:nvPr>
        </p:nvSpPr>
        <p:spPr>
          <a:xfrm>
            <a:off x="1451579" y="1038687"/>
            <a:ext cx="9603275" cy="815067"/>
          </a:xfrm>
        </p:spPr>
        <p:txBody>
          <a:bodyPr>
            <a:normAutofit/>
          </a:bodyPr>
          <a:lstStyle/>
          <a:p>
            <a:pPr algn="ctr"/>
            <a:r>
              <a:rPr lang="en-US" b="1" dirty="0">
                <a:solidFill>
                  <a:schemeClr val="accent2">
                    <a:lumMod val="75000"/>
                  </a:schemeClr>
                </a:solidFill>
                <a:latin typeface="Calibri" panose="020F0502020204030204" pitchFamily="34" charset="0"/>
                <a:cs typeface="Calibri" panose="020F0502020204030204" pitchFamily="34" charset="0"/>
              </a:rPr>
              <a:t>Future outcome</a:t>
            </a:r>
          </a:p>
        </p:txBody>
      </p:sp>
      <p:sp>
        <p:nvSpPr>
          <p:cNvPr id="3" name="Content Placeholder 2">
            <a:extLst>
              <a:ext uri="{FF2B5EF4-FFF2-40B4-BE49-F238E27FC236}">
                <a16:creationId xmlns:a16="http://schemas.microsoft.com/office/drawing/2014/main" id="{5A702EB4-B6F9-4825-99E0-1FFEF9DC9C55}"/>
              </a:ext>
            </a:extLst>
          </p:cNvPr>
          <p:cNvSpPr>
            <a:spLocks noGrp="1"/>
          </p:cNvSpPr>
          <p:nvPr>
            <p:ph idx="1"/>
          </p:nvPr>
        </p:nvSpPr>
        <p:spPr>
          <a:xfrm>
            <a:off x="1451579" y="2059619"/>
            <a:ext cx="9603275" cy="3480048"/>
          </a:xfrm>
        </p:spPr>
        <p:txBody>
          <a:bodyPr>
            <a:normAutofit lnSpcReduction="10000"/>
          </a:bodyPr>
          <a:lstStyle/>
          <a:p>
            <a:pPr marL="342900" marR="304800" lvl="0" indent="-342900">
              <a:lnSpc>
                <a:spcPct val="150000"/>
              </a:lnSpc>
              <a:spcBef>
                <a:spcPts val="0"/>
              </a:spcBef>
              <a:spcAft>
                <a:spcPts val="800"/>
              </a:spcAft>
              <a:buSzPts val="1000"/>
              <a:buFont typeface="Symbol" panose="05050102010706020507" pitchFamily="18" charset="2"/>
              <a:buChar char=""/>
              <a:tabLst>
                <a:tab pos="457200" algn="l"/>
              </a:tabLst>
            </a:pPr>
            <a:r>
              <a:rPr lang="en-US" sz="1800" b="1" dirty="0">
                <a:solidFill>
                  <a:srgbClr val="002060"/>
                </a:solidFill>
                <a:latin typeface="Cambria Math" panose="02040503050406030204" pitchFamily="18" charset="0"/>
                <a:ea typeface="Cambria Math" panose="02040503050406030204" pitchFamily="18" charset="0"/>
              </a:rPr>
              <a:t>For Innovation</a:t>
            </a:r>
            <a:r>
              <a:rPr lang="en-US" sz="1800" dirty="0">
                <a:solidFill>
                  <a:srgbClr val="002060"/>
                </a:solidFill>
                <a:latin typeface="Cambria Math" panose="02040503050406030204" pitchFamily="18" charset="0"/>
                <a:ea typeface="Cambria Math" panose="02040503050406030204" pitchFamily="18" charset="0"/>
              </a:rPr>
              <a:t> - Developers should focus in on apps with a category of Auto and Vehicles and Entertainment, as there are not many highly rated apps in these categories.</a:t>
            </a:r>
          </a:p>
          <a:p>
            <a:pPr marL="342900" marR="304800" lvl="0" indent="-342900">
              <a:lnSpc>
                <a:spcPct val="150000"/>
              </a:lnSpc>
              <a:spcBef>
                <a:spcPts val="0"/>
              </a:spcBef>
              <a:spcAft>
                <a:spcPts val="300"/>
              </a:spcAft>
              <a:buSzPts val="1000"/>
              <a:buFont typeface="Symbol" panose="05050102010706020507" pitchFamily="18" charset="2"/>
              <a:buChar char=""/>
              <a:tabLst>
                <a:tab pos="457200" algn="l"/>
              </a:tabLst>
            </a:pPr>
            <a:r>
              <a:rPr lang="en-US" sz="1800" b="1" dirty="0">
                <a:solidFill>
                  <a:srgbClr val="002060"/>
                </a:solidFill>
                <a:latin typeface="Cambria Math" panose="02040503050406030204" pitchFamily="18" charset="0"/>
                <a:ea typeface="Cambria Math" panose="02040503050406030204" pitchFamily="18" charset="0"/>
              </a:rPr>
              <a:t>For Revenue</a:t>
            </a:r>
            <a:r>
              <a:rPr lang="en-US" sz="1800" dirty="0">
                <a:solidFill>
                  <a:srgbClr val="002060"/>
                </a:solidFill>
                <a:latin typeface="Cambria Math" panose="02040503050406030204" pitchFamily="18" charset="0"/>
                <a:ea typeface="Cambria Math" panose="02040503050406030204" pitchFamily="18" charset="0"/>
              </a:rPr>
              <a:t> - Marketers should advertise on the top most installed apps in order to reach the maximum viewing of their advertisements.</a:t>
            </a:r>
          </a:p>
          <a:p>
            <a:pPr marL="342900" marR="304800" lvl="0" indent="-342900">
              <a:lnSpc>
                <a:spcPct val="150000"/>
              </a:lnSpc>
              <a:spcBef>
                <a:spcPts val="0"/>
              </a:spcBef>
              <a:spcAft>
                <a:spcPts val="300"/>
              </a:spcAft>
              <a:buSzPts val="1000"/>
              <a:buFont typeface="Symbol" panose="05050102010706020507" pitchFamily="18" charset="2"/>
              <a:buChar char=""/>
              <a:tabLst>
                <a:tab pos="457200" algn="l"/>
              </a:tabLst>
            </a:pPr>
            <a:r>
              <a:rPr lang="en-US" sz="1800" b="1" dirty="0">
                <a:solidFill>
                  <a:srgbClr val="002060"/>
                </a:solidFill>
                <a:latin typeface="Cambria Math" panose="02040503050406030204" pitchFamily="18" charset="0"/>
                <a:ea typeface="Cambria Math" panose="02040503050406030204" pitchFamily="18" charset="0"/>
              </a:rPr>
              <a:t>For Popularity</a:t>
            </a:r>
            <a:r>
              <a:rPr lang="en-US" sz="1800" dirty="0">
                <a:solidFill>
                  <a:srgbClr val="002060"/>
                </a:solidFill>
                <a:latin typeface="Cambria Math" panose="02040503050406030204" pitchFamily="18" charset="0"/>
                <a:ea typeface="Cambria Math" panose="02040503050406030204" pitchFamily="18" charset="0"/>
              </a:rPr>
              <a:t> - Everyone building apps should consider that the Category of an app may strongly dictate if an app will be popular or not. However, Content Rating, Reviews and Price features should all be used to most accurately determine if an app will gain maximum installs.</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017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BB95C4-F705-4E5D-89F3-9F8FECF963B2}"/>
              </a:ext>
            </a:extLst>
          </p:cNvPr>
          <p:cNvSpPr>
            <a:spLocks noGrp="1"/>
          </p:cNvSpPr>
          <p:nvPr>
            <p:ph type="title"/>
          </p:nvPr>
        </p:nvSpPr>
        <p:spPr>
          <a:xfrm>
            <a:off x="1473695" y="1052004"/>
            <a:ext cx="9676659" cy="761345"/>
          </a:xfrm>
        </p:spPr>
        <p:txBody>
          <a:bodyPr>
            <a:normAutofit/>
          </a:bodyPr>
          <a:lstStyle/>
          <a:p>
            <a:pPr algn="ctr"/>
            <a:r>
              <a:rPr lang="en-US" sz="3200" b="1" dirty="0">
                <a:solidFill>
                  <a:schemeClr val="accent2">
                    <a:lumMod val="75000"/>
                  </a:schemeClr>
                </a:solidFill>
                <a:latin typeface="Calibri" panose="020F0502020204030204" pitchFamily="34" charset="0"/>
                <a:cs typeface="Calibri" panose="020F0502020204030204" pitchFamily="34" charset="0"/>
              </a:rPr>
              <a:t>NEXT 3 MONTHS PLAN</a:t>
            </a:r>
          </a:p>
        </p:txBody>
      </p:sp>
      <p:sp>
        <p:nvSpPr>
          <p:cNvPr id="3" name="Content Placeholder 2">
            <a:extLst>
              <a:ext uri="{FF2B5EF4-FFF2-40B4-BE49-F238E27FC236}">
                <a16:creationId xmlns:a16="http://schemas.microsoft.com/office/drawing/2014/main" id="{2B8B3CEC-F537-40A3-A447-5E76D78D138A}"/>
              </a:ext>
            </a:extLst>
          </p:cNvPr>
          <p:cNvSpPr>
            <a:spLocks noGrp="1"/>
          </p:cNvSpPr>
          <p:nvPr>
            <p:ph idx="1"/>
          </p:nvPr>
        </p:nvSpPr>
        <p:spPr>
          <a:xfrm>
            <a:off x="1393795" y="1997476"/>
            <a:ext cx="9676660" cy="3808520"/>
          </a:xfrm>
        </p:spPr>
        <p:txBody>
          <a:bodyPr>
            <a:normAutofit/>
          </a:bodyPr>
          <a:lstStyle/>
          <a:p>
            <a:pPr>
              <a:lnSpc>
                <a:spcPct val="150000"/>
              </a:lnSpc>
            </a:pPr>
            <a:r>
              <a:rPr lang="en-US" sz="1800" dirty="0">
                <a:solidFill>
                  <a:srgbClr val="002060"/>
                </a:solidFill>
                <a:latin typeface="Cambria Math" panose="02040503050406030204" pitchFamily="18" charset="0"/>
                <a:ea typeface="Cambria Math" panose="02040503050406030204" pitchFamily="18" charset="0"/>
              </a:rPr>
              <a:t>There is a wealth of information out there hidden in individuals comments, emails, reviews and the challenge is wrangling all of this info and extracting value from it. </a:t>
            </a:r>
          </a:p>
          <a:p>
            <a:pPr>
              <a:lnSpc>
                <a:spcPct val="150000"/>
              </a:lnSpc>
            </a:pPr>
            <a:r>
              <a:rPr lang="en-US" sz="1800" dirty="0">
                <a:solidFill>
                  <a:srgbClr val="002060"/>
                </a:solidFill>
                <a:latin typeface="Cambria Math" panose="02040503050406030204" pitchFamily="18" charset="0"/>
                <a:ea typeface="Cambria Math" panose="02040503050406030204" pitchFamily="18" charset="0"/>
              </a:rPr>
              <a:t>Review plays an important role to improve mobile applications rating. </a:t>
            </a:r>
          </a:p>
          <a:p>
            <a:pPr>
              <a:lnSpc>
                <a:spcPct val="150000"/>
              </a:lnSpc>
            </a:pPr>
            <a:r>
              <a:rPr lang="en-US" sz="1800" dirty="0">
                <a:solidFill>
                  <a:srgbClr val="002060"/>
                </a:solidFill>
                <a:latin typeface="Cambria Math" panose="02040503050406030204" pitchFamily="18" charset="0"/>
                <a:ea typeface="Cambria Math" panose="02040503050406030204" pitchFamily="18" charset="0"/>
              </a:rPr>
              <a:t>Sentiment analysis would help to understand the reviews for the applications which can be positive, neutral or negative.</a:t>
            </a:r>
          </a:p>
          <a:p>
            <a:pPr>
              <a:lnSpc>
                <a:spcPct val="150000"/>
              </a:lnSpc>
            </a:pPr>
            <a:r>
              <a:rPr lang="en-US" sz="1800" dirty="0">
                <a:solidFill>
                  <a:srgbClr val="002060"/>
                </a:solidFill>
                <a:latin typeface="Cambria Math" panose="02040503050406030204" pitchFamily="18" charset="0"/>
                <a:ea typeface="Cambria Math" panose="02040503050406030204" pitchFamily="18" charset="0"/>
              </a:rPr>
              <a:t>Rating indicates the overall evaluation of customer experiences using a numeric scale, but textual comments are capable of telling more insightful stories that the overall ratings cannot.</a:t>
            </a:r>
          </a:p>
          <a:p>
            <a:pPr>
              <a:lnSpc>
                <a:spcPct val="150000"/>
              </a:lnSpc>
            </a:pPr>
            <a:endParaRPr lang="en-US" dirty="0"/>
          </a:p>
        </p:txBody>
      </p:sp>
    </p:spTree>
    <p:extLst>
      <p:ext uri="{BB962C8B-B14F-4D97-AF65-F5344CB8AC3E}">
        <p14:creationId xmlns:p14="http://schemas.microsoft.com/office/powerpoint/2010/main" val="2326518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BB95C4-F705-4E5D-89F3-9F8FECF963B2}"/>
              </a:ext>
            </a:extLst>
          </p:cNvPr>
          <p:cNvSpPr>
            <a:spLocks noGrp="1"/>
          </p:cNvSpPr>
          <p:nvPr>
            <p:ph type="title"/>
          </p:nvPr>
        </p:nvSpPr>
        <p:spPr>
          <a:xfrm>
            <a:off x="1473695" y="1052004"/>
            <a:ext cx="9676659" cy="761345"/>
          </a:xfrm>
        </p:spPr>
        <p:txBody>
          <a:bodyPr>
            <a:normAutofit/>
          </a:bodyPr>
          <a:lstStyle/>
          <a:p>
            <a:pPr algn="ctr"/>
            <a:r>
              <a:rPr lang="en-US" sz="3200" b="1" dirty="0">
                <a:solidFill>
                  <a:schemeClr val="accent2">
                    <a:lumMod val="75000"/>
                  </a:schemeClr>
                </a:solidFill>
                <a:latin typeface="Calibri" panose="020F0502020204030204" pitchFamily="34" charset="0"/>
                <a:cs typeface="Calibri" panose="020F0502020204030204" pitchFamily="34" charset="0"/>
              </a:rPr>
              <a:t>NEXT One year PLAN</a:t>
            </a:r>
          </a:p>
        </p:txBody>
      </p:sp>
      <p:sp>
        <p:nvSpPr>
          <p:cNvPr id="3" name="Content Placeholder 2">
            <a:extLst>
              <a:ext uri="{FF2B5EF4-FFF2-40B4-BE49-F238E27FC236}">
                <a16:creationId xmlns:a16="http://schemas.microsoft.com/office/drawing/2014/main" id="{2B8B3CEC-F537-40A3-A447-5E76D78D138A}"/>
              </a:ext>
            </a:extLst>
          </p:cNvPr>
          <p:cNvSpPr>
            <a:spLocks noGrp="1"/>
          </p:cNvSpPr>
          <p:nvPr>
            <p:ph idx="1"/>
          </p:nvPr>
        </p:nvSpPr>
        <p:spPr>
          <a:xfrm>
            <a:off x="1393795" y="2148396"/>
            <a:ext cx="9676659" cy="2896256"/>
          </a:xfrm>
        </p:spPr>
        <p:txBody>
          <a:bodyPr>
            <a:normAutofit/>
          </a:bodyPr>
          <a:lstStyle/>
          <a:p>
            <a:pPr>
              <a:lnSpc>
                <a:spcPct val="150000"/>
              </a:lnSpc>
            </a:pPr>
            <a:r>
              <a:rPr lang="en-US" sz="1800" dirty="0">
                <a:solidFill>
                  <a:srgbClr val="002060"/>
                </a:solidFill>
                <a:latin typeface="Cambria Math" panose="02040503050406030204" pitchFamily="18" charset="0"/>
                <a:ea typeface="Cambria Math" panose="02040503050406030204" pitchFamily="18" charset="0"/>
              </a:rPr>
              <a:t>To help target the most impactful improvements for any app, we can view top trends and issues that users mention in the app's reviews.</a:t>
            </a:r>
          </a:p>
          <a:p>
            <a:pPr>
              <a:lnSpc>
                <a:spcPct val="150000"/>
              </a:lnSpc>
            </a:pPr>
            <a:r>
              <a:rPr lang="en-US" sz="1800" dirty="0">
                <a:solidFill>
                  <a:srgbClr val="002060"/>
                </a:solidFill>
                <a:latin typeface="Cambria Math" panose="02040503050406030204" pitchFamily="18" charset="0"/>
                <a:ea typeface="Cambria Math" panose="02040503050406030204" pitchFamily="18" charset="0"/>
              </a:rPr>
              <a:t>With the help of apps rating and sentiment analysis of reviews, we would be able to dig deeper to improve the overall experience of mobile applications in different category.</a:t>
            </a:r>
          </a:p>
          <a:p>
            <a:pPr marL="0" indent="0">
              <a:lnSpc>
                <a:spcPct val="150000"/>
              </a:lnSpc>
              <a:buNone/>
            </a:pPr>
            <a:endParaRPr lang="en-US" dirty="0"/>
          </a:p>
        </p:txBody>
      </p:sp>
    </p:spTree>
    <p:extLst>
      <p:ext uri="{BB962C8B-B14F-4D97-AF65-F5344CB8AC3E}">
        <p14:creationId xmlns:p14="http://schemas.microsoft.com/office/powerpoint/2010/main" val="180292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6982-6DC5-4CE5-9117-950D19E78B55}"/>
              </a:ext>
            </a:extLst>
          </p:cNvPr>
          <p:cNvSpPr>
            <a:spLocks noGrp="1"/>
          </p:cNvSpPr>
          <p:nvPr>
            <p:ph type="title"/>
          </p:nvPr>
        </p:nvSpPr>
        <p:spPr>
          <a:xfrm>
            <a:off x="2737705" y="2224310"/>
            <a:ext cx="8911687" cy="1280890"/>
          </a:xfrm>
        </p:spPr>
        <p:txBody>
          <a:bodyPr>
            <a:normAutofit/>
          </a:bodyPr>
          <a:lstStyle/>
          <a:p>
            <a:pPr algn="ctr"/>
            <a:r>
              <a:rPr lang="en-US" sz="7200" dirty="0">
                <a:solidFill>
                  <a:schemeClr val="accent2">
                    <a:lumMod val="75000"/>
                  </a:schemeClr>
                </a:solidFill>
                <a:latin typeface="Cambria Math" panose="02040503050406030204" pitchFamily="18" charset="0"/>
                <a:ea typeface="Cambria Math" panose="02040503050406030204" pitchFamily="18" charset="0"/>
              </a:rPr>
              <a:t>THANK YOU</a:t>
            </a:r>
          </a:p>
        </p:txBody>
      </p:sp>
    </p:spTree>
    <p:extLst>
      <p:ext uri="{BB962C8B-B14F-4D97-AF65-F5344CB8AC3E}">
        <p14:creationId xmlns:p14="http://schemas.microsoft.com/office/powerpoint/2010/main" val="1627864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898B-1324-4906-BB54-D453781A7131}"/>
              </a:ext>
            </a:extLst>
          </p:cNvPr>
          <p:cNvSpPr>
            <a:spLocks noGrp="1"/>
          </p:cNvSpPr>
          <p:nvPr>
            <p:ph type="title"/>
          </p:nvPr>
        </p:nvSpPr>
        <p:spPr>
          <a:xfrm>
            <a:off x="1442621" y="1093289"/>
            <a:ext cx="9703293" cy="556620"/>
          </a:xfrm>
        </p:spPr>
        <p:txBody>
          <a:bodyPr>
            <a:noAutofit/>
          </a:bodyPr>
          <a:lstStyle/>
          <a:p>
            <a:pPr algn="ctr"/>
            <a:r>
              <a:rPr lang="en-US" sz="3200" b="1" dirty="0">
                <a:solidFill>
                  <a:schemeClr val="accent2">
                    <a:lumMod val="75000"/>
                  </a:schemeClr>
                </a:solidFill>
                <a:latin typeface="Calibri" panose="020F0502020204030204" pitchFamily="34" charset="0"/>
                <a:cs typeface="Calibri" panose="020F0502020204030204" pitchFamily="34" charset="0"/>
              </a:rPr>
              <a:t>Introduction of Mobile Applications</a:t>
            </a:r>
          </a:p>
        </p:txBody>
      </p:sp>
      <p:sp>
        <p:nvSpPr>
          <p:cNvPr id="3" name="Content Placeholder 2">
            <a:extLst>
              <a:ext uri="{FF2B5EF4-FFF2-40B4-BE49-F238E27FC236}">
                <a16:creationId xmlns:a16="http://schemas.microsoft.com/office/drawing/2014/main" id="{41B2AB1E-3156-45E0-B0CE-F5E107F32B09}"/>
              </a:ext>
            </a:extLst>
          </p:cNvPr>
          <p:cNvSpPr>
            <a:spLocks noGrp="1"/>
          </p:cNvSpPr>
          <p:nvPr>
            <p:ph idx="1"/>
          </p:nvPr>
        </p:nvSpPr>
        <p:spPr>
          <a:xfrm>
            <a:off x="1402672" y="2032985"/>
            <a:ext cx="9783192" cy="4021585"/>
          </a:xfrm>
        </p:spPr>
        <p:txBody>
          <a:bodyPr>
            <a:noAutofit/>
          </a:bodyPr>
          <a:lstStyle/>
          <a:p>
            <a:pPr>
              <a:lnSpc>
                <a:spcPct val="150000"/>
              </a:lnSpc>
            </a:pPr>
            <a:r>
              <a:rPr lang="en-US" sz="1800" dirty="0">
                <a:solidFill>
                  <a:srgbClr val="002060"/>
                </a:solidFill>
                <a:latin typeface="Cambria Math" panose="02040503050406030204" pitchFamily="18" charset="0"/>
                <a:ea typeface="Cambria Math" panose="02040503050406030204" pitchFamily="18" charset="0"/>
              </a:rPr>
              <a:t>Mobile app development is the creation of computer programs</a:t>
            </a:r>
          </a:p>
          <a:p>
            <a:pPr>
              <a:lnSpc>
                <a:spcPct val="150000"/>
              </a:lnSpc>
            </a:pPr>
            <a:r>
              <a:rPr lang="en-US" sz="1800" dirty="0">
                <a:solidFill>
                  <a:srgbClr val="002060"/>
                </a:solidFill>
                <a:latin typeface="Cambria Math" panose="02040503050406030204" pitchFamily="18" charset="0"/>
                <a:ea typeface="Cambria Math" panose="02040503050406030204" pitchFamily="18" charset="0"/>
              </a:rPr>
              <a:t>Mobile apps are developed for various OS such as Android, iOS, and Windows Mobile.</a:t>
            </a:r>
          </a:p>
          <a:p>
            <a:pPr>
              <a:lnSpc>
                <a:spcPct val="150000"/>
              </a:lnSpc>
            </a:pPr>
            <a:r>
              <a:rPr lang="en-US" sz="1800" dirty="0">
                <a:solidFill>
                  <a:srgbClr val="002060"/>
                </a:solidFill>
                <a:latin typeface="Cambria Math" panose="02040503050406030204" pitchFamily="18" charset="0"/>
                <a:ea typeface="Cambria Math" panose="02040503050406030204" pitchFamily="18" charset="0"/>
              </a:rPr>
              <a:t>Since we live in a digitally smart world, more than 80 percent of people who owns mobile devices search for products and services online.</a:t>
            </a:r>
          </a:p>
          <a:p>
            <a:pPr>
              <a:lnSpc>
                <a:spcPct val="150000"/>
              </a:lnSpc>
            </a:pPr>
            <a:r>
              <a:rPr lang="en-US" sz="1800" dirty="0">
                <a:solidFill>
                  <a:srgbClr val="002060"/>
                </a:solidFill>
                <a:latin typeface="Cambria Math" panose="02040503050406030204" pitchFamily="18" charset="0"/>
                <a:ea typeface="Cambria Math" panose="02040503050406030204" pitchFamily="18" charset="0"/>
              </a:rPr>
              <a:t>Of this 80 percent, 27 percent search for mobile apps that is connected to the products or services they want to acquire.</a:t>
            </a:r>
          </a:p>
          <a:p>
            <a:pPr>
              <a:lnSpc>
                <a:spcPct val="150000"/>
              </a:lnSpc>
            </a:pPr>
            <a:r>
              <a:rPr lang="en-US" sz="1800" dirty="0">
                <a:solidFill>
                  <a:srgbClr val="002060"/>
                </a:solidFill>
                <a:latin typeface="Cambria Math" panose="02040503050406030204" pitchFamily="18" charset="0"/>
                <a:ea typeface="Cambria Math" panose="02040503050406030204" pitchFamily="18" charset="0"/>
              </a:rPr>
              <a:t>Nowadays, mobile app development has been used to develop mobile apps for virtually every possible reason.</a:t>
            </a:r>
          </a:p>
        </p:txBody>
      </p:sp>
    </p:spTree>
    <p:extLst>
      <p:ext uri="{BB962C8B-B14F-4D97-AF65-F5344CB8AC3E}">
        <p14:creationId xmlns:p14="http://schemas.microsoft.com/office/powerpoint/2010/main" val="52548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898B-1324-4906-BB54-D453781A7131}"/>
              </a:ext>
            </a:extLst>
          </p:cNvPr>
          <p:cNvSpPr>
            <a:spLocks noGrp="1"/>
          </p:cNvSpPr>
          <p:nvPr>
            <p:ph type="title"/>
          </p:nvPr>
        </p:nvSpPr>
        <p:spPr>
          <a:xfrm>
            <a:off x="1455938" y="1164613"/>
            <a:ext cx="9658905" cy="556620"/>
          </a:xfrm>
        </p:spPr>
        <p:txBody>
          <a:bodyPr>
            <a:noAutofit/>
          </a:bodyPr>
          <a:lstStyle/>
          <a:p>
            <a:pPr algn="ctr"/>
            <a:r>
              <a:rPr lang="en-US" sz="3200" b="1" dirty="0">
                <a:solidFill>
                  <a:schemeClr val="accent2">
                    <a:lumMod val="75000"/>
                  </a:schemeClr>
                </a:solidFill>
                <a:latin typeface="Calibri" panose="020F0502020204030204" pitchFamily="34" charset="0"/>
                <a:cs typeface="Calibri" panose="020F0502020204030204" pitchFamily="34" charset="0"/>
              </a:rPr>
              <a:t>Importance of Mobile Applications</a:t>
            </a:r>
          </a:p>
        </p:txBody>
      </p:sp>
      <p:sp>
        <p:nvSpPr>
          <p:cNvPr id="3" name="Content Placeholder 2">
            <a:extLst>
              <a:ext uri="{FF2B5EF4-FFF2-40B4-BE49-F238E27FC236}">
                <a16:creationId xmlns:a16="http://schemas.microsoft.com/office/drawing/2014/main" id="{41B2AB1E-3156-45E0-B0CE-F5E107F32B09}"/>
              </a:ext>
            </a:extLst>
          </p:cNvPr>
          <p:cNvSpPr>
            <a:spLocks noGrp="1"/>
          </p:cNvSpPr>
          <p:nvPr>
            <p:ph idx="1"/>
          </p:nvPr>
        </p:nvSpPr>
        <p:spPr>
          <a:xfrm>
            <a:off x="1455938" y="2032988"/>
            <a:ext cx="8105312" cy="3852907"/>
          </a:xfrm>
        </p:spPr>
        <p:txBody>
          <a:bodyPr>
            <a:noAutofit/>
          </a:bodyPr>
          <a:lstStyle/>
          <a:p>
            <a:pPr marL="0" indent="0">
              <a:buNone/>
            </a:pPr>
            <a:r>
              <a:rPr lang="en-US" sz="1600" dirty="0">
                <a:solidFill>
                  <a:srgbClr val="002060"/>
                </a:solidFill>
                <a:latin typeface="Cambria Math" panose="02040503050406030204" pitchFamily="18" charset="0"/>
                <a:ea typeface="Cambria Math" panose="02040503050406030204" pitchFamily="18" charset="0"/>
              </a:rPr>
              <a:t>Reasons why every business owner needs a mobile app for his/her business</a:t>
            </a:r>
          </a:p>
          <a:p>
            <a:r>
              <a:rPr lang="en-US" sz="1600" b="1" dirty="0">
                <a:solidFill>
                  <a:srgbClr val="002060"/>
                </a:solidFill>
                <a:latin typeface="Cambria Math" panose="02040503050406030204" pitchFamily="18" charset="0"/>
                <a:ea typeface="Cambria Math" panose="02040503050406030204" pitchFamily="18" charset="0"/>
              </a:rPr>
              <a:t>Business Exposure </a:t>
            </a:r>
          </a:p>
          <a:p>
            <a:r>
              <a:rPr lang="en-US" sz="1600" b="1" dirty="0">
                <a:solidFill>
                  <a:srgbClr val="002060"/>
                </a:solidFill>
                <a:latin typeface="Cambria Math" panose="02040503050406030204" pitchFamily="18" charset="0"/>
                <a:ea typeface="Cambria Math" panose="02040503050406030204" pitchFamily="18" charset="0"/>
              </a:rPr>
              <a:t>Customers Loyalty</a:t>
            </a:r>
          </a:p>
          <a:p>
            <a:r>
              <a:rPr lang="en-US" sz="1600" b="1" dirty="0">
                <a:solidFill>
                  <a:srgbClr val="002060"/>
                </a:solidFill>
                <a:latin typeface="Cambria Math" panose="02040503050406030204" pitchFamily="18" charset="0"/>
                <a:ea typeface="Cambria Math" panose="02040503050406030204" pitchFamily="18" charset="0"/>
              </a:rPr>
              <a:t>A Viable Marketing Tool </a:t>
            </a:r>
          </a:p>
          <a:p>
            <a:r>
              <a:rPr lang="en-US" sz="1600" b="1" dirty="0">
                <a:solidFill>
                  <a:srgbClr val="002060"/>
                </a:solidFill>
                <a:latin typeface="Cambria Math" panose="02040503050406030204" pitchFamily="18" charset="0"/>
                <a:ea typeface="Cambria Math" panose="02040503050406030204" pitchFamily="18" charset="0"/>
              </a:rPr>
              <a:t>Increases Sales</a:t>
            </a:r>
          </a:p>
          <a:p>
            <a:r>
              <a:rPr lang="en-US" sz="1600" b="1" dirty="0">
                <a:solidFill>
                  <a:srgbClr val="002060"/>
                </a:solidFill>
                <a:latin typeface="Cambria Math" panose="02040503050406030204" pitchFamily="18" charset="0"/>
                <a:ea typeface="Cambria Math" panose="02040503050406030204" pitchFamily="18" charset="0"/>
              </a:rPr>
              <a:t>Excellent Customer Service</a:t>
            </a:r>
          </a:p>
          <a:p>
            <a:r>
              <a:rPr lang="en-US" sz="1600" b="1" dirty="0">
                <a:solidFill>
                  <a:srgbClr val="002060"/>
                </a:solidFill>
                <a:latin typeface="Cambria Math" panose="02040503050406030204" pitchFamily="18" charset="0"/>
                <a:ea typeface="Cambria Math" panose="02040503050406030204" pitchFamily="18" charset="0"/>
              </a:rPr>
              <a:t>Creating Brand Awareness </a:t>
            </a:r>
          </a:p>
          <a:p>
            <a:r>
              <a:rPr lang="en-US" sz="1600" b="1" dirty="0">
                <a:solidFill>
                  <a:srgbClr val="002060"/>
                </a:solidFill>
                <a:latin typeface="Cambria Math" panose="02040503050406030204" pitchFamily="18" charset="0"/>
                <a:ea typeface="Cambria Math" panose="02040503050406030204" pitchFamily="18" charset="0"/>
              </a:rPr>
              <a:t>Increases Accessibility to Customers </a:t>
            </a:r>
          </a:p>
          <a:p>
            <a:r>
              <a:rPr lang="en-US" sz="1600" b="1" dirty="0">
                <a:solidFill>
                  <a:srgbClr val="002060"/>
                </a:solidFill>
                <a:latin typeface="Cambria Math" panose="02040503050406030204" pitchFamily="18" charset="0"/>
                <a:ea typeface="Cambria Math" panose="02040503050406030204" pitchFamily="18" charset="0"/>
              </a:rPr>
              <a:t>Source of Data and Information</a:t>
            </a:r>
            <a:r>
              <a:rPr lang="en-US" sz="1400" dirty="0">
                <a:solidFill>
                  <a:srgbClr val="002060"/>
                </a:solidFill>
              </a:rPr>
              <a:t> </a:t>
            </a:r>
          </a:p>
          <a:p>
            <a:endParaRPr lang="en-US" sz="1800" dirty="0">
              <a:solidFill>
                <a:srgbClr val="002060"/>
              </a:solidFill>
            </a:endParaRPr>
          </a:p>
        </p:txBody>
      </p:sp>
    </p:spTree>
    <p:extLst>
      <p:ext uri="{BB962C8B-B14F-4D97-AF65-F5344CB8AC3E}">
        <p14:creationId xmlns:p14="http://schemas.microsoft.com/office/powerpoint/2010/main" val="153399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898B-1324-4906-BB54-D453781A7131}"/>
              </a:ext>
            </a:extLst>
          </p:cNvPr>
          <p:cNvSpPr>
            <a:spLocks noGrp="1"/>
          </p:cNvSpPr>
          <p:nvPr>
            <p:ph type="title"/>
          </p:nvPr>
        </p:nvSpPr>
        <p:spPr>
          <a:xfrm>
            <a:off x="1438183" y="1111346"/>
            <a:ext cx="7620621" cy="556620"/>
          </a:xfrm>
        </p:spPr>
        <p:txBody>
          <a:bodyPr>
            <a:noAutofit/>
          </a:bodyPr>
          <a:lstStyle/>
          <a:p>
            <a:pPr algn="ctr"/>
            <a:r>
              <a:rPr lang="en-US" sz="3200" b="1" dirty="0">
                <a:solidFill>
                  <a:schemeClr val="accent2">
                    <a:lumMod val="75000"/>
                  </a:schemeClr>
                </a:solidFill>
                <a:latin typeface="Calibri" panose="020F0502020204030204" pitchFamily="34" charset="0"/>
                <a:cs typeface="Calibri" panose="020F0502020204030204" pitchFamily="34" charset="0"/>
              </a:rPr>
              <a:t>Our Goal</a:t>
            </a:r>
          </a:p>
        </p:txBody>
      </p:sp>
      <p:sp>
        <p:nvSpPr>
          <p:cNvPr id="3" name="Content Placeholder 2">
            <a:extLst>
              <a:ext uri="{FF2B5EF4-FFF2-40B4-BE49-F238E27FC236}">
                <a16:creationId xmlns:a16="http://schemas.microsoft.com/office/drawing/2014/main" id="{41B2AB1E-3156-45E0-B0CE-F5E107F32B09}"/>
              </a:ext>
            </a:extLst>
          </p:cNvPr>
          <p:cNvSpPr>
            <a:spLocks noGrp="1"/>
          </p:cNvSpPr>
          <p:nvPr>
            <p:ph idx="1"/>
          </p:nvPr>
        </p:nvSpPr>
        <p:spPr>
          <a:xfrm>
            <a:off x="1349406" y="1899820"/>
            <a:ext cx="9650027" cy="3994953"/>
          </a:xfrm>
        </p:spPr>
        <p:txBody>
          <a:bodyPr>
            <a:noAutofit/>
          </a:bodyPr>
          <a:lstStyle/>
          <a:p>
            <a:pPr>
              <a:lnSpc>
                <a:spcPct val="200000"/>
              </a:lnSpc>
            </a:pPr>
            <a:r>
              <a:rPr lang="en-US" sz="1800" dirty="0">
                <a:solidFill>
                  <a:srgbClr val="002060"/>
                </a:solidFill>
                <a:latin typeface="Cambria Math" panose="02040503050406030204" pitchFamily="18" charset="0"/>
                <a:ea typeface="Cambria Math" panose="02040503050406030204" pitchFamily="18" charset="0"/>
              </a:rPr>
              <a:t>App rating is most important part for app promotion</a:t>
            </a:r>
          </a:p>
          <a:p>
            <a:pPr>
              <a:lnSpc>
                <a:spcPct val="200000"/>
              </a:lnSpc>
            </a:pPr>
            <a:r>
              <a:rPr lang="en-US" sz="1800" dirty="0">
                <a:solidFill>
                  <a:srgbClr val="002060"/>
                </a:solidFill>
                <a:latin typeface="Cambria Math" panose="02040503050406030204" pitchFamily="18" charset="0"/>
                <a:ea typeface="Cambria Math" panose="02040503050406030204" pitchFamily="18" charset="0"/>
              </a:rPr>
              <a:t>Generally 60 Percent users checks the rating of the app before they install the application </a:t>
            </a:r>
          </a:p>
          <a:p>
            <a:pPr>
              <a:lnSpc>
                <a:spcPct val="200000"/>
              </a:lnSpc>
            </a:pPr>
            <a:r>
              <a:rPr lang="en-US" sz="1800" dirty="0">
                <a:solidFill>
                  <a:srgbClr val="002060"/>
                </a:solidFill>
                <a:latin typeface="Cambria Math" panose="02040503050406030204" pitchFamily="18" charset="0"/>
                <a:ea typeface="Cambria Math" panose="02040503050406030204" pitchFamily="18" charset="0"/>
              </a:rPr>
              <a:t>App ratings directly affect the number of downloads.</a:t>
            </a:r>
          </a:p>
          <a:p>
            <a:pPr>
              <a:lnSpc>
                <a:spcPct val="200000"/>
              </a:lnSpc>
            </a:pPr>
            <a:r>
              <a:rPr lang="en-US" sz="1800" dirty="0">
                <a:solidFill>
                  <a:srgbClr val="002060"/>
                </a:solidFill>
                <a:latin typeface="Cambria Math" panose="02040503050406030204" pitchFamily="18" charset="0"/>
                <a:ea typeface="Cambria Math" panose="02040503050406030204" pitchFamily="18" charset="0"/>
              </a:rPr>
              <a:t>Predict the google play store market applications ratings in order to bring more business and profit for the android application building companies.</a:t>
            </a:r>
          </a:p>
        </p:txBody>
      </p:sp>
    </p:spTree>
    <p:extLst>
      <p:ext uri="{BB962C8B-B14F-4D97-AF65-F5344CB8AC3E}">
        <p14:creationId xmlns:p14="http://schemas.microsoft.com/office/powerpoint/2010/main" val="4250489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4934-6114-214E-AD91-C9A357653292}"/>
              </a:ext>
            </a:extLst>
          </p:cNvPr>
          <p:cNvSpPr>
            <a:spLocks noGrp="1"/>
          </p:cNvSpPr>
          <p:nvPr>
            <p:ph type="title"/>
          </p:nvPr>
        </p:nvSpPr>
        <p:spPr>
          <a:xfrm>
            <a:off x="1455938" y="1202924"/>
            <a:ext cx="9596761" cy="732408"/>
          </a:xfrm>
        </p:spPr>
        <p:txBody>
          <a:bodyPr>
            <a:normAutofit/>
          </a:bodyPr>
          <a:lstStyle/>
          <a:p>
            <a:pPr algn="ctr"/>
            <a:r>
              <a:rPr lang="en-US" sz="3200" b="1" dirty="0">
                <a:solidFill>
                  <a:schemeClr val="accent2">
                    <a:lumMod val="75000"/>
                  </a:schemeClr>
                </a:solidFill>
                <a:latin typeface="Calibri" panose="020F0502020204030204" pitchFamily="34" charset="0"/>
                <a:cs typeface="Calibri" panose="020F0502020204030204" pitchFamily="34" charset="0"/>
              </a:rPr>
              <a:t>OVERVIEW OF DATASET USED</a:t>
            </a:r>
          </a:p>
        </p:txBody>
      </p:sp>
      <p:sp>
        <p:nvSpPr>
          <p:cNvPr id="3" name="Content Placeholder 2">
            <a:extLst>
              <a:ext uri="{FF2B5EF4-FFF2-40B4-BE49-F238E27FC236}">
                <a16:creationId xmlns:a16="http://schemas.microsoft.com/office/drawing/2014/main" id="{3FAC4A8B-4ACF-BE49-A6A0-FC41071FAE93}"/>
              </a:ext>
            </a:extLst>
          </p:cNvPr>
          <p:cNvSpPr>
            <a:spLocks noGrp="1"/>
          </p:cNvSpPr>
          <p:nvPr>
            <p:ph idx="1"/>
          </p:nvPr>
        </p:nvSpPr>
        <p:spPr>
          <a:xfrm>
            <a:off x="1358283" y="2095130"/>
            <a:ext cx="9694416" cy="3888420"/>
          </a:xfrm>
        </p:spPr>
        <p:txBody>
          <a:bodyPr>
            <a:noAutofit/>
          </a:bodyPr>
          <a:lstStyle/>
          <a:p>
            <a:pPr>
              <a:lnSpc>
                <a:spcPct val="150000"/>
              </a:lnSpc>
            </a:pPr>
            <a:r>
              <a:rPr lang="en-US" sz="2000" dirty="0">
                <a:solidFill>
                  <a:srgbClr val="002060"/>
                </a:solidFill>
                <a:latin typeface="Cambria Math" panose="02040503050406030204" pitchFamily="18" charset="0"/>
                <a:ea typeface="Cambria Math" panose="02040503050406030204" pitchFamily="18" charset="0"/>
              </a:rPr>
              <a:t>Project Data Source Name :  googleplaystore.csv</a:t>
            </a:r>
          </a:p>
          <a:p>
            <a:pPr>
              <a:lnSpc>
                <a:spcPct val="150000"/>
              </a:lnSpc>
            </a:pPr>
            <a:r>
              <a:rPr lang="en-US" sz="2000" dirty="0">
                <a:solidFill>
                  <a:srgbClr val="002060"/>
                </a:solidFill>
                <a:latin typeface="Cambria Math" panose="02040503050406030204" pitchFamily="18" charset="0"/>
                <a:ea typeface="Cambria Math" panose="02040503050406030204" pitchFamily="18" charset="0"/>
              </a:rPr>
              <a:t>10841 observations and 13 variables</a:t>
            </a:r>
          </a:p>
          <a:p>
            <a:pPr>
              <a:lnSpc>
                <a:spcPct val="150000"/>
              </a:lnSpc>
            </a:pPr>
            <a:r>
              <a:rPr lang="en-US" sz="2000" dirty="0">
                <a:solidFill>
                  <a:srgbClr val="002060"/>
                </a:solidFill>
                <a:latin typeface="Cambria Math" panose="02040503050406030204" pitchFamily="18" charset="0"/>
                <a:ea typeface="Cambria Math" panose="02040503050406030204" pitchFamily="18" charset="0"/>
              </a:rPr>
              <a:t>The dataset gives the information about  the Play Store apps to drive app-making businesses to success. Actionable insights can be drawn for developers to work on and capture the Android market.</a:t>
            </a:r>
          </a:p>
        </p:txBody>
      </p:sp>
    </p:spTree>
    <p:extLst>
      <p:ext uri="{BB962C8B-B14F-4D97-AF65-F5344CB8AC3E}">
        <p14:creationId xmlns:p14="http://schemas.microsoft.com/office/powerpoint/2010/main" val="384082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3D73-6875-4BF8-A509-874ACB151766}"/>
              </a:ext>
            </a:extLst>
          </p:cNvPr>
          <p:cNvSpPr>
            <a:spLocks noGrp="1"/>
          </p:cNvSpPr>
          <p:nvPr>
            <p:ph type="title" idx="4294967295"/>
          </p:nvPr>
        </p:nvSpPr>
        <p:spPr>
          <a:xfrm>
            <a:off x="1515122" y="2520950"/>
            <a:ext cx="9161756" cy="1816100"/>
          </a:xfrm>
        </p:spPr>
        <p:txBody>
          <a:bodyPr>
            <a:normAutofit/>
          </a:bodyPr>
          <a:lstStyle/>
          <a:p>
            <a:pPr algn="ctr"/>
            <a:r>
              <a:rPr lang="en-US" sz="4800" b="1" dirty="0">
                <a:solidFill>
                  <a:schemeClr val="accent2">
                    <a:lumMod val="75000"/>
                  </a:schemeClr>
                </a:solidFill>
                <a:latin typeface="Calibri" panose="020F0502020204030204" pitchFamily="34" charset="0"/>
                <a:cs typeface="Calibri" panose="020F0502020204030204" pitchFamily="34" charset="0"/>
              </a:rPr>
              <a:t> EXPLORATORY DATA ANALYSIS</a:t>
            </a:r>
            <a:endParaRPr lang="en-US" sz="4800" dirty="0"/>
          </a:p>
        </p:txBody>
      </p:sp>
    </p:spTree>
    <p:extLst>
      <p:ext uri="{BB962C8B-B14F-4D97-AF65-F5344CB8AC3E}">
        <p14:creationId xmlns:p14="http://schemas.microsoft.com/office/powerpoint/2010/main" val="120021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4F6D-B4DF-42CD-BE49-387E7954343C}"/>
              </a:ext>
            </a:extLst>
          </p:cNvPr>
          <p:cNvSpPr>
            <a:spLocks noGrp="1"/>
          </p:cNvSpPr>
          <p:nvPr>
            <p:ph type="title" idx="4294967295"/>
          </p:nvPr>
        </p:nvSpPr>
        <p:spPr>
          <a:xfrm>
            <a:off x="476250" y="1796329"/>
            <a:ext cx="3167063" cy="1868487"/>
          </a:xfrm>
        </p:spPr>
        <p:txBody>
          <a:bodyPr vert="horz" lIns="91440" tIns="45720" rIns="91440" bIns="0" rtlCol="0" anchor="b">
            <a:normAutofit/>
          </a:bodyPr>
          <a:lstStyle/>
          <a:p>
            <a:pPr>
              <a:lnSpc>
                <a:spcPct val="150000"/>
              </a:lnSpc>
            </a:pPr>
            <a:r>
              <a:rPr lang="en-US" b="1" dirty="0">
                <a:solidFill>
                  <a:schemeClr val="accent2">
                    <a:lumMod val="75000"/>
                  </a:schemeClr>
                </a:solidFill>
                <a:latin typeface="Calibri" panose="020F0502020204030204" pitchFamily="34" charset="0"/>
                <a:cs typeface="Calibri" panose="020F0502020204030204" pitchFamily="34" charset="0"/>
              </a:rPr>
              <a:t>DISTRIBUTION OF APPs RATING </a:t>
            </a:r>
          </a:p>
        </p:txBody>
      </p:sp>
      <p:pic>
        <p:nvPicPr>
          <p:cNvPr id="8" name="Picture 7">
            <a:extLst>
              <a:ext uri="{FF2B5EF4-FFF2-40B4-BE49-F238E27FC236}">
                <a16:creationId xmlns:a16="http://schemas.microsoft.com/office/drawing/2014/main" id="{17DFC604-89DD-4BC4-8D97-6C9BB9649649}"/>
              </a:ext>
            </a:extLst>
          </p:cNvPr>
          <p:cNvPicPr>
            <a:picLocks noChangeAspect="1"/>
          </p:cNvPicPr>
          <p:nvPr/>
        </p:nvPicPr>
        <p:blipFill>
          <a:blip r:embed="rId2"/>
          <a:stretch>
            <a:fillRect/>
          </a:stretch>
        </p:blipFill>
        <p:spPr>
          <a:xfrm>
            <a:off x="4115520" y="875734"/>
            <a:ext cx="7489167" cy="4917043"/>
          </a:xfrm>
          <a:prstGeom prst="rect">
            <a:avLst/>
          </a:prstGeom>
        </p:spPr>
      </p:pic>
      <p:pic>
        <p:nvPicPr>
          <p:cNvPr id="3" name="Picture 2">
            <a:extLst>
              <a:ext uri="{FF2B5EF4-FFF2-40B4-BE49-F238E27FC236}">
                <a16:creationId xmlns:a16="http://schemas.microsoft.com/office/drawing/2014/main" id="{6E8CEF72-3979-474C-AAA8-72744DE0F904}"/>
              </a:ext>
            </a:extLst>
          </p:cNvPr>
          <p:cNvPicPr>
            <a:picLocks noChangeAspect="1"/>
          </p:cNvPicPr>
          <p:nvPr/>
        </p:nvPicPr>
        <p:blipFill>
          <a:blip r:embed="rId3"/>
          <a:stretch>
            <a:fillRect/>
          </a:stretch>
        </p:blipFill>
        <p:spPr>
          <a:xfrm>
            <a:off x="521287" y="3867150"/>
            <a:ext cx="2933700" cy="266700"/>
          </a:xfrm>
          <a:prstGeom prst="rect">
            <a:avLst/>
          </a:prstGeom>
        </p:spPr>
      </p:pic>
    </p:spTree>
    <p:extLst>
      <p:ext uri="{BB962C8B-B14F-4D97-AF65-F5344CB8AC3E}">
        <p14:creationId xmlns:p14="http://schemas.microsoft.com/office/powerpoint/2010/main" val="172246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4F6D-B4DF-42CD-BE49-387E7954343C}"/>
              </a:ext>
            </a:extLst>
          </p:cNvPr>
          <p:cNvSpPr>
            <a:spLocks noGrp="1"/>
          </p:cNvSpPr>
          <p:nvPr>
            <p:ph type="title" idx="4294967295"/>
          </p:nvPr>
        </p:nvSpPr>
        <p:spPr>
          <a:xfrm>
            <a:off x="152860" y="1606858"/>
            <a:ext cx="2124261" cy="2858610"/>
          </a:xfrm>
        </p:spPr>
        <p:txBody>
          <a:bodyPr vert="horz" lIns="91440" tIns="45720" rIns="91440" bIns="0" rtlCol="0" anchor="b">
            <a:normAutofit fontScale="90000"/>
          </a:bodyPr>
          <a:lstStyle/>
          <a:p>
            <a:pPr algn="ctr">
              <a:lnSpc>
                <a:spcPct val="150000"/>
              </a:lnSpc>
            </a:pPr>
            <a:r>
              <a:rPr lang="en-US" b="1" dirty="0">
                <a:solidFill>
                  <a:schemeClr val="accent2">
                    <a:lumMod val="75000"/>
                  </a:schemeClr>
                </a:solidFill>
                <a:latin typeface="Calibri" panose="020F0502020204030204" pitchFamily="34" charset="0"/>
                <a:cs typeface="Calibri" panose="020F0502020204030204" pitchFamily="34" charset="0"/>
              </a:rPr>
              <a:t>IMPACT OF DIFFERENT CATEGORY ON APPS</a:t>
            </a:r>
          </a:p>
        </p:txBody>
      </p:sp>
      <p:pic>
        <p:nvPicPr>
          <p:cNvPr id="18" name="Picture 17">
            <a:extLst>
              <a:ext uri="{FF2B5EF4-FFF2-40B4-BE49-F238E27FC236}">
                <a16:creationId xmlns:a16="http://schemas.microsoft.com/office/drawing/2014/main" id="{C35BC4BE-834E-4E73-9FD0-1ED17A70B92C}"/>
              </a:ext>
            </a:extLst>
          </p:cNvPr>
          <p:cNvPicPr>
            <a:picLocks noChangeAspect="1"/>
          </p:cNvPicPr>
          <p:nvPr/>
        </p:nvPicPr>
        <p:blipFill>
          <a:blip r:embed="rId2"/>
          <a:stretch>
            <a:fillRect/>
          </a:stretch>
        </p:blipFill>
        <p:spPr>
          <a:xfrm>
            <a:off x="2321511" y="363980"/>
            <a:ext cx="9672223" cy="5530789"/>
          </a:xfrm>
          <a:prstGeom prst="rect">
            <a:avLst/>
          </a:prstGeom>
        </p:spPr>
      </p:pic>
      <p:pic>
        <p:nvPicPr>
          <p:cNvPr id="21" name="Picture 20">
            <a:extLst>
              <a:ext uri="{FF2B5EF4-FFF2-40B4-BE49-F238E27FC236}">
                <a16:creationId xmlns:a16="http://schemas.microsoft.com/office/drawing/2014/main" id="{144DB6E8-2C24-4C3F-99C1-05D2DD03D188}"/>
              </a:ext>
            </a:extLst>
          </p:cNvPr>
          <p:cNvPicPr>
            <a:picLocks noChangeAspect="1"/>
          </p:cNvPicPr>
          <p:nvPr/>
        </p:nvPicPr>
        <p:blipFill>
          <a:blip r:embed="rId3"/>
          <a:stretch>
            <a:fillRect/>
          </a:stretch>
        </p:blipFill>
        <p:spPr>
          <a:xfrm>
            <a:off x="115409" y="4557099"/>
            <a:ext cx="2199165" cy="285750"/>
          </a:xfrm>
          <a:prstGeom prst="rect">
            <a:avLst/>
          </a:prstGeom>
        </p:spPr>
      </p:pic>
    </p:spTree>
    <p:extLst>
      <p:ext uri="{BB962C8B-B14F-4D97-AF65-F5344CB8AC3E}">
        <p14:creationId xmlns:p14="http://schemas.microsoft.com/office/powerpoint/2010/main" val="244367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4F6D-B4DF-42CD-BE49-387E7954343C}"/>
              </a:ext>
            </a:extLst>
          </p:cNvPr>
          <p:cNvSpPr>
            <a:spLocks noGrp="1"/>
          </p:cNvSpPr>
          <p:nvPr>
            <p:ph type="title" idx="4294967295"/>
          </p:nvPr>
        </p:nvSpPr>
        <p:spPr>
          <a:xfrm>
            <a:off x="314530" y="58738"/>
            <a:ext cx="11562940" cy="760413"/>
          </a:xfrm>
        </p:spPr>
        <p:txBody>
          <a:bodyPr>
            <a:normAutofit/>
          </a:bodyPr>
          <a:lstStyle/>
          <a:p>
            <a:pPr algn="ctr"/>
            <a:r>
              <a:rPr lang="en-US" sz="3200" b="1" dirty="0">
                <a:solidFill>
                  <a:schemeClr val="accent2">
                    <a:lumMod val="75000"/>
                  </a:schemeClr>
                </a:solidFill>
                <a:latin typeface="Calibri" panose="020F0502020204030204" pitchFamily="34" charset="0"/>
                <a:cs typeface="Calibri" panose="020F0502020204030204" pitchFamily="34" charset="0"/>
              </a:rPr>
              <a:t>IMPACT OF APP INSTALL AND LAST UPDATE</a:t>
            </a:r>
          </a:p>
        </p:txBody>
      </p:sp>
      <p:pic>
        <p:nvPicPr>
          <p:cNvPr id="5" name="Picture 4">
            <a:extLst>
              <a:ext uri="{FF2B5EF4-FFF2-40B4-BE49-F238E27FC236}">
                <a16:creationId xmlns:a16="http://schemas.microsoft.com/office/drawing/2014/main" id="{923210AC-9F7B-4AAD-B714-1EBAC0D9E144}"/>
              </a:ext>
            </a:extLst>
          </p:cNvPr>
          <p:cNvPicPr>
            <a:picLocks noChangeAspect="1"/>
          </p:cNvPicPr>
          <p:nvPr/>
        </p:nvPicPr>
        <p:blipFill>
          <a:blip r:embed="rId2"/>
          <a:stretch>
            <a:fillRect/>
          </a:stretch>
        </p:blipFill>
        <p:spPr>
          <a:xfrm>
            <a:off x="314531" y="466726"/>
            <a:ext cx="11562940" cy="352425"/>
          </a:xfrm>
          <a:prstGeom prst="rect">
            <a:avLst/>
          </a:prstGeom>
        </p:spPr>
      </p:pic>
      <p:pic>
        <p:nvPicPr>
          <p:cNvPr id="8" name="Picture 7">
            <a:extLst>
              <a:ext uri="{FF2B5EF4-FFF2-40B4-BE49-F238E27FC236}">
                <a16:creationId xmlns:a16="http://schemas.microsoft.com/office/drawing/2014/main" id="{2D721E4A-81E4-4227-A47B-A9D4839994F1}"/>
              </a:ext>
            </a:extLst>
          </p:cNvPr>
          <p:cNvPicPr>
            <a:picLocks noChangeAspect="1"/>
          </p:cNvPicPr>
          <p:nvPr/>
        </p:nvPicPr>
        <p:blipFill>
          <a:blip r:embed="rId3"/>
          <a:stretch>
            <a:fillRect/>
          </a:stretch>
        </p:blipFill>
        <p:spPr>
          <a:xfrm>
            <a:off x="5993762" y="819152"/>
            <a:ext cx="5883708" cy="5145086"/>
          </a:xfrm>
          <a:prstGeom prst="rect">
            <a:avLst/>
          </a:prstGeom>
        </p:spPr>
      </p:pic>
      <p:pic>
        <p:nvPicPr>
          <p:cNvPr id="10" name="Picture 9">
            <a:extLst>
              <a:ext uri="{FF2B5EF4-FFF2-40B4-BE49-F238E27FC236}">
                <a16:creationId xmlns:a16="http://schemas.microsoft.com/office/drawing/2014/main" id="{31AA0FB3-2AC1-4208-813B-74F4BBF03C35}"/>
              </a:ext>
            </a:extLst>
          </p:cNvPr>
          <p:cNvPicPr>
            <a:picLocks noChangeAspect="1"/>
          </p:cNvPicPr>
          <p:nvPr/>
        </p:nvPicPr>
        <p:blipFill>
          <a:blip r:embed="rId4"/>
          <a:stretch>
            <a:fillRect/>
          </a:stretch>
        </p:blipFill>
        <p:spPr>
          <a:xfrm>
            <a:off x="314528" y="819151"/>
            <a:ext cx="5679233" cy="5145086"/>
          </a:xfrm>
          <a:prstGeom prst="rect">
            <a:avLst/>
          </a:prstGeom>
        </p:spPr>
      </p:pic>
    </p:spTree>
    <p:extLst>
      <p:ext uri="{BB962C8B-B14F-4D97-AF65-F5344CB8AC3E}">
        <p14:creationId xmlns:p14="http://schemas.microsoft.com/office/powerpoint/2010/main" val="7560183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124</TotalTime>
  <Words>512</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Gill Sans MT</vt:lpstr>
      <vt:lpstr>Symbol</vt:lpstr>
      <vt:lpstr>Wingdings 3</vt:lpstr>
      <vt:lpstr>Gallery</vt:lpstr>
      <vt:lpstr>Google Play Store Apps Rating Prediction</vt:lpstr>
      <vt:lpstr>Introduction of Mobile Applications</vt:lpstr>
      <vt:lpstr>Importance of Mobile Applications</vt:lpstr>
      <vt:lpstr>Our Goal</vt:lpstr>
      <vt:lpstr>OVERVIEW OF DATASET USED</vt:lpstr>
      <vt:lpstr> EXPLORATORY DATA ANALYSIS</vt:lpstr>
      <vt:lpstr>DISTRIBUTION OF APPs RATING </vt:lpstr>
      <vt:lpstr>IMPACT OF DIFFERENT CATEGORY ON APPS</vt:lpstr>
      <vt:lpstr>IMPACT OF APP INSTALL AND LAST UPDATE</vt:lpstr>
      <vt:lpstr>IMPACT OF APP price AND reviews</vt:lpstr>
      <vt:lpstr>MACHINE LEARNING MODELS</vt:lpstr>
      <vt:lpstr>Why Random Forest</vt:lpstr>
      <vt:lpstr>Conclusion</vt:lpstr>
      <vt:lpstr>Future outcome</vt:lpstr>
      <vt:lpstr>NEXT 3 MONTHS PLAN</vt:lpstr>
      <vt:lpstr>NEXT One year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 Store Apps Rating Prediction</dc:title>
  <dc:creator>Ankit Khatavkar</dc:creator>
  <cp:lastModifiedBy>Ankit Khatavkar</cp:lastModifiedBy>
  <cp:revision>25</cp:revision>
  <dcterms:created xsi:type="dcterms:W3CDTF">2019-10-22T19:09:36Z</dcterms:created>
  <dcterms:modified xsi:type="dcterms:W3CDTF">2019-10-22T21:16:17Z</dcterms:modified>
</cp:coreProperties>
</file>