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6" r:id="rId3"/>
    <p:sldId id="257" r:id="rId4"/>
    <p:sldId id="264" r:id="rId5"/>
    <p:sldId id="263" r:id="rId6"/>
    <p:sldId id="258" r:id="rId7"/>
    <p:sldId id="265" r:id="rId8"/>
    <p:sldId id="261" r:id="rId9"/>
    <p:sldId id="259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4C6353C-C41E-4E0E-A6E6-F1AF84AD6EEE}">
          <p14:sldIdLst>
            <p14:sldId id="268"/>
            <p14:sldId id="256"/>
            <p14:sldId id="257"/>
            <p14:sldId id="264"/>
            <p14:sldId id="263"/>
            <p14:sldId id="258"/>
            <p14:sldId id="265"/>
            <p14:sldId id="261"/>
            <p14:sldId id="259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F1A8-BF4E-4D68-8B17-193F9D0711E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0BE9-2DD5-42F2-9358-EE18692E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29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F1A8-BF4E-4D68-8B17-193F9D0711E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0BE9-2DD5-42F2-9358-EE18692E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54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F1A8-BF4E-4D68-8B17-193F9D0711E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0BE9-2DD5-42F2-9358-EE18692EC4C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2999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F1A8-BF4E-4D68-8B17-193F9D0711E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0BE9-2DD5-42F2-9358-EE18692E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031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F1A8-BF4E-4D68-8B17-193F9D0711E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0BE9-2DD5-42F2-9358-EE18692EC4C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4108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F1A8-BF4E-4D68-8B17-193F9D0711E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0BE9-2DD5-42F2-9358-EE18692E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820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F1A8-BF4E-4D68-8B17-193F9D0711E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0BE9-2DD5-42F2-9358-EE18692E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601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F1A8-BF4E-4D68-8B17-193F9D0711E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0BE9-2DD5-42F2-9358-EE18692E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57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F1A8-BF4E-4D68-8B17-193F9D0711E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0BE9-2DD5-42F2-9358-EE18692E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58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F1A8-BF4E-4D68-8B17-193F9D0711E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0BE9-2DD5-42F2-9358-EE18692E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30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F1A8-BF4E-4D68-8B17-193F9D0711E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0BE9-2DD5-42F2-9358-EE18692E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42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F1A8-BF4E-4D68-8B17-193F9D0711E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0BE9-2DD5-42F2-9358-EE18692E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0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F1A8-BF4E-4D68-8B17-193F9D0711E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0BE9-2DD5-42F2-9358-EE18692E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35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F1A8-BF4E-4D68-8B17-193F9D0711E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0BE9-2DD5-42F2-9358-EE18692E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08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F1A8-BF4E-4D68-8B17-193F9D0711E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0BE9-2DD5-42F2-9358-EE18692E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10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F1A8-BF4E-4D68-8B17-193F9D0711E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0BE9-2DD5-42F2-9358-EE18692E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11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1F1A8-BF4E-4D68-8B17-193F9D0711E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AC0BE9-2DD5-42F2-9358-EE18692E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62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13">
            <a:extLst>
              <a:ext uri="{FF2B5EF4-FFF2-40B4-BE49-F238E27FC236}">
                <a16:creationId xmlns:a16="http://schemas.microsoft.com/office/drawing/2014/main" id="{31E2891A-1FDD-48F1-AAD8-055E7904E0B7}"/>
              </a:ext>
            </a:extLst>
          </p:cNvPr>
          <p:cNvSpPr txBox="1">
            <a:spLocks/>
          </p:cNvSpPr>
          <p:nvPr/>
        </p:nvSpPr>
        <p:spPr>
          <a:xfrm>
            <a:off x="939654" y="2080790"/>
            <a:ext cx="7578921" cy="71679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sz="4800" dirty="0"/>
              <a:t>BANK LENDING DECISION SYSTEM</a:t>
            </a:r>
            <a:endParaRPr lang="en-IN" sz="4800" b="1" dirty="0">
              <a:solidFill>
                <a:srgbClr val="3C78D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" name="Google Shape;134;p13">
            <a:extLst>
              <a:ext uri="{FF2B5EF4-FFF2-40B4-BE49-F238E27FC236}">
                <a16:creationId xmlns:a16="http://schemas.microsoft.com/office/drawing/2014/main" id="{3031FB5B-3671-4BD4-82DF-CC864C256A81}"/>
              </a:ext>
            </a:extLst>
          </p:cNvPr>
          <p:cNvSpPr txBox="1">
            <a:spLocks/>
          </p:cNvSpPr>
          <p:nvPr/>
        </p:nvSpPr>
        <p:spPr>
          <a:xfrm>
            <a:off x="4920795" y="5037923"/>
            <a:ext cx="4329786" cy="938671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r">
              <a:spcBef>
                <a:spcPts val="0"/>
              </a:spcBef>
              <a:buFontTx/>
              <a:buChar char="-"/>
            </a:pPr>
            <a:r>
              <a:rPr lang="en-IN" sz="2400" dirty="0"/>
              <a:t>Ankit Kumar Sahoo</a:t>
            </a:r>
          </a:p>
          <a:p>
            <a:pPr algn="r">
              <a:spcBef>
                <a:spcPts val="0"/>
              </a:spcBef>
            </a:pPr>
            <a:r>
              <a:rPr lang="en-IN" sz="2400" dirty="0"/>
              <a:t>19IM10006</a:t>
            </a:r>
            <a:endParaRPr lang="en-IN" sz="2400" b="1" dirty="0">
              <a:solidFill>
                <a:srgbClr val="3C78D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574628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3A94-7F3C-4053-9E49-AC45B2D5A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0682"/>
            <a:ext cx="9144000" cy="931026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dirty="0"/>
              <a:t>Result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1AA84-7A41-4CFA-A5E6-A81F6AF04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3320"/>
            <a:ext cx="9144000" cy="1082257"/>
          </a:xfrm>
        </p:spPr>
        <p:txBody>
          <a:bodyPr/>
          <a:lstStyle/>
          <a:p>
            <a:pPr algn="ctr"/>
            <a:r>
              <a:rPr lang="en-IN" sz="2800" dirty="0"/>
              <a:t>Best Configuration:</a:t>
            </a:r>
            <a:endParaRPr lang="en-IN" dirty="0"/>
          </a:p>
          <a:p>
            <a:pPr algn="ctr"/>
            <a:r>
              <a:rPr lang="en-IN" b="0" i="0" dirty="0">
                <a:effectLst/>
                <a:latin typeface="Courier New" panose="02070309020205020404" pitchFamily="49" charset="0"/>
              </a:rPr>
              <a:t>[1, 0, 1, 1, 0, 1, 0, 0, 1, 1]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9D00A37-2063-40CB-BE07-CED0732E7831}"/>
              </a:ext>
            </a:extLst>
          </p:cNvPr>
          <p:cNvSpPr txBox="1">
            <a:spLocks/>
          </p:cNvSpPr>
          <p:nvPr/>
        </p:nvSpPr>
        <p:spPr>
          <a:xfrm>
            <a:off x="1524000" y="3057189"/>
            <a:ext cx="9144000" cy="1082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dirty="0"/>
              <a:t>Fitness Function Value</a:t>
            </a:r>
          </a:p>
          <a:p>
            <a:pPr algn="ctr"/>
            <a:r>
              <a:rPr lang="en-IN" sz="2800" dirty="0">
                <a:latin typeface="Courier New" panose="02070309020205020404" pitchFamily="49" charset="0"/>
              </a:rPr>
              <a:t>3.1836</a:t>
            </a:r>
            <a:endParaRPr lang="en-IN" dirty="0">
              <a:latin typeface="Courier New" panose="02070309020205020404" pitchFamily="49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F7256D4-1EC7-4421-9748-15B3A84EB4E2}"/>
              </a:ext>
            </a:extLst>
          </p:cNvPr>
          <p:cNvSpPr txBox="1">
            <a:spLocks/>
          </p:cNvSpPr>
          <p:nvPr/>
        </p:nvSpPr>
        <p:spPr>
          <a:xfrm>
            <a:off x="1524000" y="4421058"/>
            <a:ext cx="9144000" cy="1082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dirty="0"/>
              <a:t>Total Loan Value</a:t>
            </a:r>
          </a:p>
          <a:p>
            <a:pPr algn="ctr"/>
            <a:r>
              <a:rPr lang="en-IN" sz="2800" dirty="0">
                <a:latin typeface="Courier New" panose="02070309020205020404" pitchFamily="49" charset="0"/>
              </a:rPr>
              <a:t>47</a:t>
            </a:r>
            <a:endParaRPr lang="en-IN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26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91E0-2BD7-4DA6-93F2-CFBABEF3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2347"/>
            <a:ext cx="9144000" cy="770605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dirty="0"/>
              <a:t>Comparison of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81E481-3C28-4074-8956-BD245B1FF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721779"/>
              </p:ext>
            </p:extLst>
          </p:nvPr>
        </p:nvGraphicFramePr>
        <p:xfrm>
          <a:off x="488094" y="2140247"/>
          <a:ext cx="9292734" cy="292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544">
                  <a:extLst>
                    <a:ext uri="{9D8B030D-6E8A-4147-A177-3AD203B41FA5}">
                      <a16:colId xmlns:a16="http://schemas.microsoft.com/office/drawing/2014/main" val="3687202452"/>
                    </a:ext>
                  </a:extLst>
                </a:gridCol>
                <a:gridCol w="4383464">
                  <a:extLst>
                    <a:ext uri="{9D8B030D-6E8A-4147-A177-3AD203B41FA5}">
                      <a16:colId xmlns:a16="http://schemas.microsoft.com/office/drawing/2014/main" val="2502718222"/>
                    </a:ext>
                  </a:extLst>
                </a:gridCol>
                <a:gridCol w="1498862">
                  <a:extLst>
                    <a:ext uri="{9D8B030D-6E8A-4147-A177-3AD203B41FA5}">
                      <a16:colId xmlns:a16="http://schemas.microsoft.com/office/drawing/2014/main" val="780780064"/>
                    </a:ext>
                  </a:extLst>
                </a:gridCol>
                <a:gridCol w="1741864">
                  <a:extLst>
                    <a:ext uri="{9D8B030D-6E8A-4147-A177-3AD203B41FA5}">
                      <a16:colId xmlns:a16="http://schemas.microsoft.com/office/drawing/2014/main" val="3168434741"/>
                    </a:ext>
                  </a:extLst>
                </a:gridCol>
              </a:tblGrid>
              <a:tr h="7319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Best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Fitness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Loan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29348"/>
                  </a:ext>
                </a:extLst>
              </a:tr>
              <a:tr h="7319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i="0" dirty="0">
                          <a:effectLst/>
                          <a:latin typeface="Courier New" panose="02070309020205020404" pitchFamily="49" charset="0"/>
                        </a:rPr>
                        <a:t>[1, 0, 1, 1, 0, 1, 0, 0, 1, 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3.1836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863002"/>
                  </a:ext>
                </a:extLst>
              </a:tr>
              <a:tr h="7319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Tabu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i="0" dirty="0">
                          <a:effectLst/>
                          <a:latin typeface="Courier New" panose="02070309020205020404" pitchFamily="49" charset="0"/>
                        </a:rPr>
                        <a:t>[0, 0, 0, 1, 1, 1, 0, 0, 1, 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2.6362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149170"/>
                  </a:ext>
                </a:extLst>
              </a:tr>
              <a:tr h="7319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GA-Tabu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i="0" dirty="0">
                          <a:effectLst/>
                          <a:latin typeface="Courier New" panose="02070309020205020404" pitchFamily="49" charset="0"/>
                        </a:rPr>
                        <a:t>[1, 0, 1, 1, 0, 1, 0, 0, 1, 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3.1836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41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20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AD05E8F4-334D-4394-94B0-2401304A0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720" y="2037351"/>
            <a:ext cx="10259507" cy="39486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/>
              <a:t>Roulette wheel selection used for picking chromosomes from a set of population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/>
              <a:t>Carried out single point crossover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/>
              <a:t>Carried out mutation with a probability of 0.05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/>
              <a:t>Ensured that all child chromosomes present in population follow the constraints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83C5826-B7DA-4E8E-8C72-7B8EB8069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473" y="406466"/>
            <a:ext cx="9144000" cy="931026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dirty="0"/>
              <a:t>Genetic Algorithm</a:t>
            </a:r>
          </a:p>
        </p:txBody>
      </p:sp>
    </p:spTree>
    <p:extLst>
      <p:ext uri="{BB962C8B-B14F-4D97-AF65-F5344CB8AC3E}">
        <p14:creationId xmlns:p14="http://schemas.microsoft.com/office/powerpoint/2010/main" val="15784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705145-E5F8-455E-B563-4F661FF5498B}"/>
              </a:ext>
            </a:extLst>
          </p:cNvPr>
          <p:cNvSpPr/>
          <p:nvPr/>
        </p:nvSpPr>
        <p:spPr>
          <a:xfrm>
            <a:off x="1992159" y="1966891"/>
            <a:ext cx="1384338" cy="437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latin typeface="Montserrat" panose="020B0604020202020204" charset="0"/>
              </a:rPr>
              <a:t>INITIALISE </a:t>
            </a:r>
            <a:r>
              <a:rPr lang="en-IN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20B0604020202020204" charset="0"/>
              </a:rPr>
              <a:t>POPULATION</a:t>
            </a:r>
            <a:endParaRPr lang="en-IN" sz="1050" dirty="0">
              <a:latin typeface="Montserrat" panose="020B060402020202020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0BC397-E4D4-4EC9-9E7C-3F5E0FC18404}"/>
              </a:ext>
            </a:extLst>
          </p:cNvPr>
          <p:cNvSpPr/>
          <p:nvPr/>
        </p:nvSpPr>
        <p:spPr>
          <a:xfrm>
            <a:off x="1971766" y="2668549"/>
            <a:ext cx="1404731" cy="437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latin typeface="Montserrat" panose="020B0604020202020204" charset="0"/>
              </a:rPr>
              <a:t>SELECTION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FB29E9-E10D-4062-92C7-7892870400EA}"/>
              </a:ext>
            </a:extLst>
          </p:cNvPr>
          <p:cNvSpPr/>
          <p:nvPr/>
        </p:nvSpPr>
        <p:spPr>
          <a:xfrm>
            <a:off x="1971766" y="3508439"/>
            <a:ext cx="1404731" cy="437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latin typeface="Montserrat" panose="020B0604020202020204" charset="0"/>
              </a:rPr>
              <a:t>CROSSOVER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A14A7D-0E0A-4E5A-A426-94FBAAAA2966}"/>
              </a:ext>
            </a:extLst>
          </p:cNvPr>
          <p:cNvSpPr/>
          <p:nvPr/>
        </p:nvSpPr>
        <p:spPr>
          <a:xfrm>
            <a:off x="1990625" y="4329212"/>
            <a:ext cx="1404731" cy="437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20B0604020202020204" charset="0"/>
              </a:rPr>
              <a:t>MUTATION</a:t>
            </a:r>
            <a:endParaRPr lang="en-IN" sz="1050" dirty="0">
              <a:latin typeface="Montserrat" panose="020B060402020202020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D4783-09E1-4A61-863F-67372307D6C9}"/>
              </a:ext>
            </a:extLst>
          </p:cNvPr>
          <p:cNvSpPr/>
          <p:nvPr/>
        </p:nvSpPr>
        <p:spPr>
          <a:xfrm>
            <a:off x="2000046" y="5251562"/>
            <a:ext cx="1404731" cy="437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latin typeface="Montserrat" panose="020B0604020202020204" charset="0"/>
              </a:rPr>
              <a:t>TERMINATION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451974-C6D5-46F8-9BFC-89B9DE578D53}"/>
              </a:ext>
            </a:extLst>
          </p:cNvPr>
          <p:cNvSpPr/>
          <p:nvPr/>
        </p:nvSpPr>
        <p:spPr>
          <a:xfrm>
            <a:off x="6302021" y="2348034"/>
            <a:ext cx="3228470" cy="25830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GENETIC VALIDATION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3FA07C-4F25-4438-864E-460E94F5B71D}"/>
              </a:ext>
            </a:extLst>
          </p:cNvPr>
          <p:cNvCxnSpPr>
            <a:cxnSpLocks/>
          </p:cNvCxnSpPr>
          <p:nvPr/>
        </p:nvCxnSpPr>
        <p:spPr>
          <a:xfrm>
            <a:off x="5752054" y="2925896"/>
            <a:ext cx="549966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712C36-6A95-4545-810D-49DE5954253B}"/>
              </a:ext>
            </a:extLst>
          </p:cNvPr>
          <p:cNvCxnSpPr>
            <a:cxnSpLocks/>
          </p:cNvCxnSpPr>
          <p:nvPr/>
        </p:nvCxnSpPr>
        <p:spPr>
          <a:xfrm>
            <a:off x="5752054" y="3754156"/>
            <a:ext cx="549966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5E8D26-6756-44A9-956A-63C95EF62319}"/>
              </a:ext>
            </a:extLst>
          </p:cNvPr>
          <p:cNvCxnSpPr>
            <a:cxnSpLocks/>
          </p:cNvCxnSpPr>
          <p:nvPr/>
        </p:nvCxnSpPr>
        <p:spPr>
          <a:xfrm>
            <a:off x="5752054" y="4542662"/>
            <a:ext cx="549966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AEEE61-FC14-4B89-9913-15711C0D5DF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674132" y="2404213"/>
            <a:ext cx="10196" cy="264336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51ABFE-978A-46A5-8BFE-DB928B53795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674130" y="3138466"/>
            <a:ext cx="2" cy="369973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B5AB78-1B73-46B4-A56C-839FB9FB686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92991" y="4766534"/>
            <a:ext cx="9421" cy="485028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B6710A-3F11-4E02-9BDA-61630336EED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692987" y="3945761"/>
            <a:ext cx="4" cy="38345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99EC50-DD23-45A6-A6D2-1B8AC91F4F71}"/>
              </a:ext>
            </a:extLst>
          </p:cNvPr>
          <p:cNvCxnSpPr>
            <a:cxnSpLocks/>
          </p:cNvCxnSpPr>
          <p:nvPr/>
        </p:nvCxnSpPr>
        <p:spPr>
          <a:xfrm>
            <a:off x="2671822" y="2404213"/>
            <a:ext cx="1" cy="26433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CDB41E-9298-4FEA-A664-22D9905074A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671821" y="3112008"/>
            <a:ext cx="2311" cy="3964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F55FB3-305F-44E9-9F98-BC628DB6052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681247" y="3954530"/>
            <a:ext cx="11744" cy="37468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55362C-1458-4A88-8BD8-9E98743AE00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92991" y="4766534"/>
            <a:ext cx="9421" cy="4850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4FD008-7448-4B1E-80B3-B4A0121D1CCD}"/>
              </a:ext>
            </a:extLst>
          </p:cNvPr>
          <p:cNvCxnSpPr>
            <a:cxnSpLocks/>
          </p:cNvCxnSpPr>
          <p:nvPr/>
        </p:nvCxnSpPr>
        <p:spPr>
          <a:xfrm>
            <a:off x="3376232" y="2852381"/>
            <a:ext cx="292578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832D16-96CD-4596-827B-F0DDFF29FD55}"/>
              </a:ext>
            </a:extLst>
          </p:cNvPr>
          <p:cNvCxnSpPr>
            <a:cxnSpLocks/>
          </p:cNvCxnSpPr>
          <p:nvPr/>
        </p:nvCxnSpPr>
        <p:spPr>
          <a:xfrm>
            <a:off x="3368374" y="3721220"/>
            <a:ext cx="292578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80EE88-3287-438C-B4B1-2CB182C0E86C}"/>
              </a:ext>
            </a:extLst>
          </p:cNvPr>
          <p:cNvCxnSpPr>
            <a:cxnSpLocks/>
          </p:cNvCxnSpPr>
          <p:nvPr/>
        </p:nvCxnSpPr>
        <p:spPr>
          <a:xfrm>
            <a:off x="3406081" y="4550772"/>
            <a:ext cx="292578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75726CBD-F9FC-4261-A91C-5F70A0845D6B}"/>
              </a:ext>
            </a:extLst>
          </p:cNvPr>
          <p:cNvSpPr txBox="1">
            <a:spLocks/>
          </p:cNvSpPr>
          <p:nvPr/>
        </p:nvSpPr>
        <p:spPr>
          <a:xfrm>
            <a:off x="1280473" y="406466"/>
            <a:ext cx="9144000" cy="9310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4400" b="1" u="sng" dirty="0"/>
              <a:t>Genetic Algorithm Flow</a:t>
            </a:r>
          </a:p>
        </p:txBody>
      </p:sp>
    </p:spTree>
    <p:extLst>
      <p:ext uri="{BB962C8B-B14F-4D97-AF65-F5344CB8AC3E}">
        <p14:creationId xmlns:p14="http://schemas.microsoft.com/office/powerpoint/2010/main" val="174791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3A94-7F3C-4053-9E49-AC45B2D5A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0682"/>
            <a:ext cx="9144000" cy="931026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dirty="0"/>
              <a:t>Result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1AA84-7A41-4CFA-A5E6-A81F6AF04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3320"/>
            <a:ext cx="9144000" cy="1082257"/>
          </a:xfrm>
        </p:spPr>
        <p:txBody>
          <a:bodyPr/>
          <a:lstStyle/>
          <a:p>
            <a:pPr algn="ctr"/>
            <a:r>
              <a:rPr lang="en-IN" sz="2800" dirty="0"/>
              <a:t>Best Configuration:</a:t>
            </a:r>
            <a:endParaRPr lang="en-IN" dirty="0"/>
          </a:p>
          <a:p>
            <a:pPr algn="ctr"/>
            <a:r>
              <a:rPr lang="en-IN" b="0" i="0" dirty="0">
                <a:effectLst/>
                <a:latin typeface="Courier New" panose="02070309020205020404" pitchFamily="49" charset="0"/>
              </a:rPr>
              <a:t>[1, 0, 1, 1, 0, 1, 0, 0, 1, 1]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099D5D0-BDCA-4875-A2CB-5E3C0D5049A8}"/>
              </a:ext>
            </a:extLst>
          </p:cNvPr>
          <p:cNvSpPr txBox="1">
            <a:spLocks/>
          </p:cNvSpPr>
          <p:nvPr/>
        </p:nvSpPr>
        <p:spPr>
          <a:xfrm>
            <a:off x="1524000" y="3057189"/>
            <a:ext cx="9144000" cy="1082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dirty="0"/>
              <a:t>Fitness Function Value</a:t>
            </a:r>
          </a:p>
          <a:p>
            <a:pPr algn="ctr"/>
            <a:r>
              <a:rPr lang="en-IN" sz="2800" dirty="0">
                <a:latin typeface="Courier New" panose="02070309020205020404" pitchFamily="49" charset="0"/>
              </a:rPr>
              <a:t>3.1836</a:t>
            </a:r>
            <a:endParaRPr lang="en-IN" dirty="0">
              <a:latin typeface="Courier New" panose="02070309020205020404" pitchFamily="49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0FFA7CA-25E6-48E8-981A-59B04DDF4936}"/>
              </a:ext>
            </a:extLst>
          </p:cNvPr>
          <p:cNvSpPr txBox="1">
            <a:spLocks/>
          </p:cNvSpPr>
          <p:nvPr/>
        </p:nvSpPr>
        <p:spPr>
          <a:xfrm>
            <a:off x="1524000" y="4421058"/>
            <a:ext cx="9144000" cy="1082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dirty="0"/>
              <a:t>Total Loan Value</a:t>
            </a:r>
          </a:p>
          <a:p>
            <a:pPr algn="ctr"/>
            <a:r>
              <a:rPr lang="en-IN" sz="2800" dirty="0">
                <a:latin typeface="Courier New" panose="02070309020205020404" pitchFamily="49" charset="0"/>
              </a:rPr>
              <a:t>47</a:t>
            </a:r>
            <a:endParaRPr lang="en-IN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2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CEF6-32E5-48E5-A04B-AA6DCAF81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830" y="548326"/>
            <a:ext cx="9144000" cy="96311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u="sng" dirty="0"/>
              <a:t>Tabu Structure &amp; Tabu Search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C44D0-125A-4923-8CEC-9C0CFBB5B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7348"/>
            <a:ext cx="9144000" cy="3031957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/>
              <a:t>A unique dictionary is defined with keys of having all possible pairs of swapping moves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/>
              <a:t>All values contain 2 attributes: tabu-time &amp; fitness value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/>
              <a:t>Neighbourhood solution is generated by randomly swapping the bits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0744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C2413D-88CA-4581-B43D-9448F220BA4B}"/>
              </a:ext>
            </a:extLst>
          </p:cNvPr>
          <p:cNvSpPr/>
          <p:nvPr/>
        </p:nvSpPr>
        <p:spPr>
          <a:xfrm>
            <a:off x="5399572" y="1128290"/>
            <a:ext cx="1345096" cy="437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latin typeface="Montserrat" panose="020B0604020202020204" charset="0"/>
              </a:rPr>
              <a:t>RANDOM INITIAL  </a:t>
            </a:r>
            <a:r>
              <a:rPr lang="en-IN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20B0604020202020204" charset="0"/>
              </a:rPr>
              <a:t>SOLUTION</a:t>
            </a:r>
            <a:endParaRPr lang="en-IN" sz="900" dirty="0">
              <a:latin typeface="Montserrat" panose="020B060402020202020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996A47-5F15-4F0F-9776-1A6E5F781ABB}"/>
              </a:ext>
            </a:extLst>
          </p:cNvPr>
          <p:cNvSpPr/>
          <p:nvPr/>
        </p:nvSpPr>
        <p:spPr>
          <a:xfrm>
            <a:off x="2370518" y="1927059"/>
            <a:ext cx="3120679" cy="5191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latin typeface="Montserrat" panose="020B0604020202020204" charset="0"/>
              </a:rPr>
              <a:t>GENERATE </a:t>
            </a:r>
            <a:r>
              <a:rPr lang="en-IN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20B0604020202020204" charset="0"/>
              </a:rPr>
              <a:t>NEIGHBOURHOOD</a:t>
            </a:r>
            <a:endParaRPr lang="en-IN" sz="900" dirty="0">
              <a:latin typeface="Montserrat" panose="020B060402020202020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77884D-4AEA-4C24-9664-14D2527BC79F}"/>
              </a:ext>
            </a:extLst>
          </p:cNvPr>
          <p:cNvSpPr/>
          <p:nvPr/>
        </p:nvSpPr>
        <p:spPr>
          <a:xfrm>
            <a:off x="2370518" y="2920156"/>
            <a:ext cx="3120680" cy="6190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latin typeface="Montserrat" panose="020B0604020202020204" charset="0"/>
              </a:rPr>
              <a:t>FIND BEST SOLUTION AMONG NEIGBOURS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7B0D35-DEC4-4445-8A0F-BBE49F5F6B89}"/>
              </a:ext>
            </a:extLst>
          </p:cNvPr>
          <p:cNvSpPr/>
          <p:nvPr/>
        </p:nvSpPr>
        <p:spPr>
          <a:xfrm>
            <a:off x="2370517" y="4527942"/>
            <a:ext cx="3120679" cy="6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20B0604020202020204" charset="0"/>
              </a:rPr>
              <a:t>UPDATE GLOBAL BEST</a:t>
            </a:r>
            <a:endParaRPr lang="en-IN" sz="900" dirty="0">
              <a:latin typeface="Montserrat" panose="020B060402020202020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B4A9EA-31C3-4680-BA98-4296CCE5962D}"/>
              </a:ext>
            </a:extLst>
          </p:cNvPr>
          <p:cNvSpPr/>
          <p:nvPr/>
        </p:nvSpPr>
        <p:spPr>
          <a:xfrm>
            <a:off x="2370517" y="3662688"/>
            <a:ext cx="3120680" cy="6190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latin typeface="Montserrat" panose="020B0604020202020204" charset="0"/>
              </a:rPr>
              <a:t>PUT IN TABU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AD9962-35EC-4A4E-A235-3981CFEB0DEB}"/>
              </a:ext>
            </a:extLst>
          </p:cNvPr>
          <p:cNvSpPr/>
          <p:nvPr/>
        </p:nvSpPr>
        <p:spPr>
          <a:xfrm>
            <a:off x="2370517" y="5727209"/>
            <a:ext cx="3120680" cy="6063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latin typeface="Montserrat" panose="020B0604020202020204" charset="0"/>
              </a:rPr>
              <a:t>TERMINATION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5E3140FB-DF71-4D61-909B-DB1E2EBD12D2}"/>
              </a:ext>
            </a:extLst>
          </p:cNvPr>
          <p:cNvSpPr/>
          <p:nvPr/>
        </p:nvSpPr>
        <p:spPr>
          <a:xfrm>
            <a:off x="5797667" y="2775572"/>
            <a:ext cx="1653847" cy="1168727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TABU RESTRICTION?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DD535C85-29A3-4DEE-BEE3-3891828F83D1}"/>
              </a:ext>
            </a:extLst>
          </p:cNvPr>
          <p:cNvSpPr/>
          <p:nvPr/>
        </p:nvSpPr>
        <p:spPr>
          <a:xfrm>
            <a:off x="7852227" y="2805886"/>
            <a:ext cx="1578775" cy="1091459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ASPIRATION CRITERIA?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F7D571-BA28-4E80-B575-3E7BBD8649D1}"/>
              </a:ext>
            </a:extLst>
          </p:cNvPr>
          <p:cNvSpPr/>
          <p:nvPr/>
        </p:nvSpPr>
        <p:spPr>
          <a:xfrm>
            <a:off x="6278227" y="1898779"/>
            <a:ext cx="1542530" cy="437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latin typeface="Montserrat" panose="020B0604020202020204" charset="0"/>
              </a:rPr>
              <a:t>VALIDATION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282B3F-6328-483A-B676-B054DB931A2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3930856" y="1346951"/>
            <a:ext cx="1468716" cy="14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B976DE-A580-42BD-9FFB-5D3FE9E3B9CA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930858" y="1389447"/>
            <a:ext cx="13572" cy="53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0206A-F249-46EB-B6A6-471A80C95F0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495402" y="2117440"/>
            <a:ext cx="782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98DF18-33DA-4DFA-B49C-C2468CAF29F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820757" y="2117440"/>
            <a:ext cx="21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A8A68C-4E91-4EE1-BAFF-E6C63B9768FF}"/>
              </a:ext>
            </a:extLst>
          </p:cNvPr>
          <p:cNvCxnSpPr>
            <a:cxnSpLocks/>
          </p:cNvCxnSpPr>
          <p:nvPr/>
        </p:nvCxnSpPr>
        <p:spPr>
          <a:xfrm flipH="1">
            <a:off x="3930856" y="2552899"/>
            <a:ext cx="4104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1C7AFA-4915-44BC-8E91-1CBFCC851DA5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3930857" y="4281715"/>
            <a:ext cx="0" cy="246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1DA121-D899-4716-8FB3-D2261E0035D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930857" y="5146953"/>
            <a:ext cx="0" cy="58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2CB57E-3162-4901-84F7-C2D4385D990F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930858" y="2605941"/>
            <a:ext cx="13572" cy="31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A3E773-A810-4793-9CAB-94A9E2B566D4}"/>
              </a:ext>
            </a:extLst>
          </p:cNvPr>
          <p:cNvCxnSpPr>
            <a:cxnSpLocks/>
          </p:cNvCxnSpPr>
          <p:nvPr/>
        </p:nvCxnSpPr>
        <p:spPr>
          <a:xfrm>
            <a:off x="8035518" y="2117440"/>
            <a:ext cx="0" cy="43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4867E8-4B50-427A-A902-89B22488D68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520521" y="3358555"/>
            <a:ext cx="277146" cy="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51DE9A-441D-49E4-845D-07BD7F217F0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451514" y="3351616"/>
            <a:ext cx="400713" cy="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9B9257-1EBF-4A17-8C22-870A30B0CC3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624591" y="3944299"/>
            <a:ext cx="2267" cy="11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091AEB-7FCB-43D7-9FF5-A3283D5F9A01}"/>
              </a:ext>
            </a:extLst>
          </p:cNvPr>
          <p:cNvCxnSpPr>
            <a:cxnSpLocks/>
          </p:cNvCxnSpPr>
          <p:nvPr/>
        </p:nvCxnSpPr>
        <p:spPr>
          <a:xfrm flipH="1">
            <a:off x="5491196" y="4057766"/>
            <a:ext cx="1142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E5B611-C903-4770-9CAE-19E39EFEF34D}"/>
              </a:ext>
            </a:extLst>
          </p:cNvPr>
          <p:cNvCxnSpPr>
            <a:cxnSpLocks/>
          </p:cNvCxnSpPr>
          <p:nvPr/>
        </p:nvCxnSpPr>
        <p:spPr>
          <a:xfrm>
            <a:off x="8539039" y="3875421"/>
            <a:ext cx="0" cy="96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D87826-EAA7-47A6-BCAD-CC6916758BFE}"/>
              </a:ext>
            </a:extLst>
          </p:cNvPr>
          <p:cNvCxnSpPr>
            <a:cxnSpLocks/>
          </p:cNvCxnSpPr>
          <p:nvPr/>
        </p:nvCxnSpPr>
        <p:spPr>
          <a:xfrm flipH="1">
            <a:off x="5491196" y="4821585"/>
            <a:ext cx="3047843" cy="2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2A0254-72A5-4C66-B56E-764069702EB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9431002" y="1678256"/>
            <a:ext cx="0" cy="167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83A6F3-255F-4763-925A-5DB45482078C}"/>
              </a:ext>
            </a:extLst>
          </p:cNvPr>
          <p:cNvCxnSpPr>
            <a:cxnSpLocks/>
          </p:cNvCxnSpPr>
          <p:nvPr/>
        </p:nvCxnSpPr>
        <p:spPr>
          <a:xfrm flipH="1">
            <a:off x="3930856" y="1678256"/>
            <a:ext cx="5500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6262BA8-E713-4838-B2BD-E51D89A1DBF8}"/>
              </a:ext>
            </a:extLst>
          </p:cNvPr>
          <p:cNvSpPr txBox="1"/>
          <p:nvPr/>
        </p:nvSpPr>
        <p:spPr>
          <a:xfrm>
            <a:off x="7480837" y="3057650"/>
            <a:ext cx="4194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YES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F27F1D-1337-4773-B4B7-26F3DCEF8A56}"/>
              </a:ext>
            </a:extLst>
          </p:cNvPr>
          <p:cNvSpPr txBox="1"/>
          <p:nvPr/>
        </p:nvSpPr>
        <p:spPr>
          <a:xfrm>
            <a:off x="8817229" y="3731937"/>
            <a:ext cx="4194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ysClr val="windowText" lastClr="000000"/>
                </a:solidFill>
              </a:rPr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4D1459-7274-42D4-8374-869A34BED5BA}"/>
              </a:ext>
            </a:extLst>
          </p:cNvPr>
          <p:cNvSpPr txBox="1"/>
          <p:nvPr/>
        </p:nvSpPr>
        <p:spPr>
          <a:xfrm>
            <a:off x="6861271" y="3785098"/>
            <a:ext cx="4194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NO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7C08F1-6E2F-4FD2-AE4E-E299E648A070}"/>
              </a:ext>
            </a:extLst>
          </p:cNvPr>
          <p:cNvSpPr txBox="1"/>
          <p:nvPr/>
        </p:nvSpPr>
        <p:spPr>
          <a:xfrm>
            <a:off x="8841005" y="2755834"/>
            <a:ext cx="4194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ysClr val="windowText" lastClr="000000"/>
                </a:solidFill>
              </a:rPr>
              <a:t>NO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318887CD-1DC7-495A-A904-0A4373FA2E59}"/>
              </a:ext>
            </a:extLst>
          </p:cNvPr>
          <p:cNvSpPr txBox="1">
            <a:spLocks/>
          </p:cNvSpPr>
          <p:nvPr/>
        </p:nvSpPr>
        <p:spPr>
          <a:xfrm>
            <a:off x="1524000" y="49962"/>
            <a:ext cx="9144000" cy="96311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4400" b="1" u="sng" dirty="0"/>
              <a:t>Tabu Search Flow</a:t>
            </a:r>
          </a:p>
        </p:txBody>
      </p:sp>
    </p:spTree>
    <p:extLst>
      <p:ext uri="{BB962C8B-B14F-4D97-AF65-F5344CB8AC3E}">
        <p14:creationId xmlns:p14="http://schemas.microsoft.com/office/powerpoint/2010/main" val="185733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3A94-7F3C-4053-9E49-AC45B2D5A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0682"/>
            <a:ext cx="9144000" cy="931026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dirty="0"/>
              <a:t>Result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1AA84-7A41-4CFA-A5E6-A81F6AF04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96478"/>
            <a:ext cx="9144000" cy="1082257"/>
          </a:xfrm>
        </p:spPr>
        <p:txBody>
          <a:bodyPr/>
          <a:lstStyle/>
          <a:p>
            <a:pPr algn="ctr"/>
            <a:r>
              <a:rPr lang="en-IN" sz="2800" dirty="0"/>
              <a:t>Best Configuration:</a:t>
            </a:r>
            <a:endParaRPr lang="en-IN" dirty="0"/>
          </a:p>
          <a:p>
            <a:pPr algn="ctr"/>
            <a:r>
              <a:rPr lang="en-IN" b="0" i="0" dirty="0">
                <a:effectLst/>
                <a:latin typeface="Courier New" panose="02070309020205020404" pitchFamily="49" charset="0"/>
              </a:rPr>
              <a:t>[0, 0, 0, 1, 1, 1, 0, 0, 1, 1]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399B770-A4F3-41BF-9045-6D364D3E7A65}"/>
              </a:ext>
            </a:extLst>
          </p:cNvPr>
          <p:cNvSpPr txBox="1">
            <a:spLocks/>
          </p:cNvSpPr>
          <p:nvPr/>
        </p:nvSpPr>
        <p:spPr>
          <a:xfrm>
            <a:off x="1524000" y="1532609"/>
            <a:ext cx="9144000" cy="1082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dirty="0"/>
              <a:t>Initial Solution:</a:t>
            </a:r>
          </a:p>
          <a:p>
            <a:pPr algn="ctr"/>
            <a:r>
              <a:rPr lang="en-IN" sz="2800" dirty="0">
                <a:latin typeface="Courier New" panose="02070309020205020404" pitchFamily="49" charset="0"/>
              </a:rPr>
              <a:t>[1, 0, 0, 1, 0, 1, 0, 1, 0, 1]</a:t>
            </a:r>
            <a:endParaRPr lang="en-IN" dirty="0">
              <a:latin typeface="Courier New" panose="02070309020205020404" pitchFamily="49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27D5966-9F6F-49C0-9557-9975BAF7C03B}"/>
              </a:ext>
            </a:extLst>
          </p:cNvPr>
          <p:cNvSpPr txBox="1">
            <a:spLocks/>
          </p:cNvSpPr>
          <p:nvPr/>
        </p:nvSpPr>
        <p:spPr>
          <a:xfrm>
            <a:off x="1524000" y="4260347"/>
            <a:ext cx="9144000" cy="1082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dirty="0"/>
              <a:t>Fitness Function Value</a:t>
            </a:r>
          </a:p>
          <a:p>
            <a:pPr algn="ctr"/>
            <a:r>
              <a:rPr lang="en-IN" sz="2800" dirty="0">
                <a:latin typeface="Courier New" panose="02070309020205020404" pitchFamily="49" charset="0"/>
              </a:rPr>
              <a:t>2.6362</a:t>
            </a:r>
            <a:endParaRPr lang="en-IN" dirty="0">
              <a:latin typeface="Courier New" panose="02070309020205020404" pitchFamily="49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616F7D1-42E4-4F03-B49F-22003DAAC016}"/>
              </a:ext>
            </a:extLst>
          </p:cNvPr>
          <p:cNvSpPr txBox="1">
            <a:spLocks/>
          </p:cNvSpPr>
          <p:nvPr/>
        </p:nvSpPr>
        <p:spPr>
          <a:xfrm>
            <a:off x="1524000" y="5624216"/>
            <a:ext cx="9144000" cy="1082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dirty="0"/>
              <a:t>Total Loan Value</a:t>
            </a:r>
          </a:p>
          <a:p>
            <a:pPr algn="ctr"/>
            <a:r>
              <a:rPr lang="en-IN" sz="2800" dirty="0">
                <a:latin typeface="Courier New" panose="02070309020205020404" pitchFamily="49" charset="0"/>
              </a:rPr>
              <a:t>51</a:t>
            </a:r>
            <a:endParaRPr lang="en-IN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2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E9FA-CD1E-4070-9A53-8073FD95F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232" y="0"/>
            <a:ext cx="8604853" cy="1861469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/>
              <a:t>Amalgamation of Genetic Algorithm &amp; Tabu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805D5-F30A-48CC-B6A7-3B345008A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46947"/>
            <a:ext cx="9144000" cy="280736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A single chromosome has been selected using tabu search, all other chromosomes selected using roulette wheel selection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This 1 chromosome ensures we have an almost optimal selected solution in each generation</a:t>
            </a:r>
          </a:p>
        </p:txBody>
      </p:sp>
    </p:spTree>
    <p:extLst>
      <p:ext uri="{BB962C8B-B14F-4D97-AF65-F5344CB8AC3E}">
        <p14:creationId xmlns:p14="http://schemas.microsoft.com/office/powerpoint/2010/main" val="375396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60F615-5BCD-468B-9EF9-1CC2519DE0AA}"/>
              </a:ext>
            </a:extLst>
          </p:cNvPr>
          <p:cNvSpPr/>
          <p:nvPr/>
        </p:nvSpPr>
        <p:spPr>
          <a:xfrm>
            <a:off x="3202135" y="1622608"/>
            <a:ext cx="2733519" cy="531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latin typeface="Montserrat" panose="020B0604020202020204" charset="0"/>
              </a:rPr>
              <a:t>INITIALIZE </a:t>
            </a:r>
            <a:r>
              <a:rPr lang="en-IN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20B0604020202020204" charset="0"/>
              </a:rPr>
              <a:t>POPULATION</a:t>
            </a:r>
            <a:endParaRPr lang="en-IN" sz="1050" dirty="0">
              <a:latin typeface="Montserrat" panose="020B060402020202020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F382F8-F385-4118-BC43-0DE11EA1874C}"/>
              </a:ext>
            </a:extLst>
          </p:cNvPr>
          <p:cNvSpPr/>
          <p:nvPr/>
        </p:nvSpPr>
        <p:spPr>
          <a:xfrm>
            <a:off x="2238387" y="2528444"/>
            <a:ext cx="1958358" cy="629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latin typeface="Montserrat" panose="020B0604020202020204" charset="0"/>
              </a:rPr>
              <a:t>ROULETTE WHEEL SELECTION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A609E6-4D65-4977-A356-ED1A9106B0CF}"/>
              </a:ext>
            </a:extLst>
          </p:cNvPr>
          <p:cNvSpPr/>
          <p:nvPr/>
        </p:nvSpPr>
        <p:spPr>
          <a:xfrm>
            <a:off x="3217566" y="3621126"/>
            <a:ext cx="2718088" cy="531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latin typeface="Montserrat" panose="020B0604020202020204" charset="0"/>
              </a:rPr>
              <a:t>CROSSOVER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6E4EB5-17E5-4E2B-A499-A3B05DC2A3EA}"/>
              </a:ext>
            </a:extLst>
          </p:cNvPr>
          <p:cNvSpPr/>
          <p:nvPr/>
        </p:nvSpPr>
        <p:spPr>
          <a:xfrm>
            <a:off x="3202136" y="4461648"/>
            <a:ext cx="2734516" cy="4359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20B0604020202020204" charset="0"/>
              </a:rPr>
              <a:t>MUTATION</a:t>
            </a:r>
            <a:endParaRPr lang="en-IN" sz="1050" dirty="0">
              <a:latin typeface="Montserrat" panose="020B060402020202020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200DEB-F037-414F-8C63-5F07851ABF93}"/>
              </a:ext>
            </a:extLst>
          </p:cNvPr>
          <p:cNvSpPr/>
          <p:nvPr/>
        </p:nvSpPr>
        <p:spPr>
          <a:xfrm>
            <a:off x="3202135" y="5289215"/>
            <a:ext cx="2758866" cy="4759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latin typeface="Montserrat" panose="020B0604020202020204" charset="0"/>
              </a:rPr>
              <a:t>TERMINATION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1F3AD6-3C05-425D-9514-294E0F6119AA}"/>
              </a:ext>
            </a:extLst>
          </p:cNvPr>
          <p:cNvSpPr/>
          <p:nvPr/>
        </p:nvSpPr>
        <p:spPr>
          <a:xfrm>
            <a:off x="7282409" y="2442306"/>
            <a:ext cx="2800792" cy="26412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GENETIC VALIDATION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931EA7-5F59-4735-B688-F2F80ACA74BF}"/>
              </a:ext>
            </a:extLst>
          </p:cNvPr>
          <p:cNvCxnSpPr>
            <a:cxnSpLocks/>
          </p:cNvCxnSpPr>
          <p:nvPr/>
        </p:nvCxnSpPr>
        <p:spPr>
          <a:xfrm>
            <a:off x="6732442" y="2699653"/>
            <a:ext cx="54996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BCB903-658C-4673-B89D-FB5405D06B8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936652" y="4679619"/>
            <a:ext cx="1321407" cy="69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896ABEC-0A00-4DEF-8ECA-E71D7958DF39}"/>
              </a:ext>
            </a:extLst>
          </p:cNvPr>
          <p:cNvSpPr/>
          <p:nvPr/>
        </p:nvSpPr>
        <p:spPr>
          <a:xfrm>
            <a:off x="4837386" y="2527063"/>
            <a:ext cx="1934814" cy="599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20B0604020202020204" charset="0"/>
              </a:rPr>
              <a:t>TABU SEARCH</a:t>
            </a:r>
            <a:endParaRPr lang="en-IN" sz="1050" dirty="0">
              <a:latin typeface="Montserrat" panose="020B060402020202020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83380-6583-4B42-B55B-2634B390A93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935654" y="3835466"/>
            <a:ext cx="1346754" cy="513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8CDCC1-3826-42E2-BD01-BC705BF043C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569394" y="4897589"/>
            <a:ext cx="12174" cy="39162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958514-ACA4-4398-A2D1-C432B7B0593E}"/>
              </a:ext>
            </a:extLst>
          </p:cNvPr>
          <p:cNvCxnSpPr>
            <a:cxnSpLocks/>
          </p:cNvCxnSpPr>
          <p:nvPr/>
        </p:nvCxnSpPr>
        <p:spPr>
          <a:xfrm>
            <a:off x="4530235" y="4152455"/>
            <a:ext cx="0" cy="2721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67D795-0BB2-4FEC-9BC8-CD0B62037620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197835" y="3126481"/>
            <a:ext cx="606958" cy="4675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029684-0A41-4427-9442-D3294B3D871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217566" y="3158117"/>
            <a:ext cx="491811" cy="4359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2DB7EE-40B3-463A-AA09-5C3A603E4CEA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217566" y="2190999"/>
            <a:ext cx="558619" cy="33744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70046B-D510-4659-A665-2255E41A973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298069" y="2153937"/>
            <a:ext cx="506724" cy="37312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B6F339BE-9E41-423B-A5A8-993C1EE45299}"/>
              </a:ext>
            </a:extLst>
          </p:cNvPr>
          <p:cNvSpPr txBox="1">
            <a:spLocks/>
          </p:cNvSpPr>
          <p:nvPr/>
        </p:nvSpPr>
        <p:spPr>
          <a:xfrm>
            <a:off x="160256" y="150832"/>
            <a:ext cx="9294829" cy="11957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4000" b="1" u="sng" dirty="0"/>
              <a:t>GA-Tabu Search Amalgamation Flow</a:t>
            </a:r>
          </a:p>
        </p:txBody>
      </p:sp>
    </p:spTree>
    <p:extLst>
      <p:ext uri="{BB962C8B-B14F-4D97-AF65-F5344CB8AC3E}">
        <p14:creationId xmlns:p14="http://schemas.microsoft.com/office/powerpoint/2010/main" val="40586301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392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Courier New</vt:lpstr>
      <vt:lpstr>Montserrat</vt:lpstr>
      <vt:lpstr>Nunito</vt:lpstr>
      <vt:lpstr>Trebuchet MS</vt:lpstr>
      <vt:lpstr>Wingdings 3</vt:lpstr>
      <vt:lpstr>Facet</vt:lpstr>
      <vt:lpstr>PowerPoint Presentation</vt:lpstr>
      <vt:lpstr>Genetic Algorithm</vt:lpstr>
      <vt:lpstr>PowerPoint Presentation</vt:lpstr>
      <vt:lpstr>Result</vt:lpstr>
      <vt:lpstr>Tabu Structure &amp; Tabu Search Evaluation</vt:lpstr>
      <vt:lpstr>PowerPoint Presentation</vt:lpstr>
      <vt:lpstr>Result</vt:lpstr>
      <vt:lpstr>Amalgamation of Genetic Algorithm &amp; Tabu Search</vt:lpstr>
      <vt:lpstr>PowerPoint Presentation</vt:lpstr>
      <vt:lpstr>Result</vt:lpstr>
      <vt:lpstr>Comparison of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Kumar Sahoo</dc:creator>
  <cp:lastModifiedBy>Ankit Kumar Sahoo</cp:lastModifiedBy>
  <cp:revision>6</cp:revision>
  <dcterms:created xsi:type="dcterms:W3CDTF">2022-03-30T16:56:22Z</dcterms:created>
  <dcterms:modified xsi:type="dcterms:W3CDTF">2022-03-30T18:14:57Z</dcterms:modified>
</cp:coreProperties>
</file>