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6"/>
  </p:notes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7" r:id="rId14"/>
    <p:sldId id="266"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9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3153c188a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3153c188a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f87997393_0_1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f87997393_0_1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87997393_0_1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f87997393_0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f87997393_0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descr="offset_comp_406605.jpg"/>
          <p:cNvPicPr preferRelativeResize="0"/>
          <p:nvPr/>
        </p:nvPicPr>
        <p:blipFill rotWithShape="1">
          <a:blip r:embed="rId2">
            <a:alphaModFix amt="66000"/>
          </a:blip>
          <a:srcRect l="80" t="87" r="82" b="57"/>
          <a:stretch/>
        </p:blipFill>
        <p:spPr>
          <a:xfrm>
            <a:off x="0" y="0"/>
            <a:ext cx="5157900" cy="5143500"/>
          </a:xfrm>
          <a:prstGeom prst="rtTriangle">
            <a:avLst/>
          </a:prstGeom>
          <a:noFill/>
          <a:ln>
            <a:noFill/>
          </a:ln>
        </p:spPr>
      </p:pic>
      <p:pic>
        <p:nvPicPr>
          <p:cNvPr id="11" name="Google Shape;11;p2" descr="offset_comp_342327_edtied.jpg"/>
          <p:cNvPicPr preferRelativeResize="0"/>
          <p:nvPr/>
        </p:nvPicPr>
        <p:blipFill rotWithShape="1">
          <a:blip r:embed="rId3">
            <a:alphaModFix amt="31000"/>
          </a:blip>
          <a:srcRect l="21" t="87" r="21" b="82"/>
          <a:stretch/>
        </p:blipFill>
        <p:spPr>
          <a:xfrm rot="10800000">
            <a:off x="6976800" y="-25"/>
            <a:ext cx="2167200" cy="2012700"/>
          </a:xfrm>
          <a:prstGeom prst="rtTriangle">
            <a:avLst/>
          </a:prstGeom>
          <a:noFill/>
          <a:ln>
            <a:noFill/>
          </a:ln>
        </p:spPr>
      </p:pic>
      <p:sp>
        <p:nvSpPr>
          <p:cNvPr id="12" name="Google Shape;12;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3" name="Google Shape;13;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p:nvPr/>
        </p:nvSpPr>
        <p:spPr>
          <a:xfrm rot="-5400000">
            <a:off x="5846" y="-4836"/>
            <a:ext cx="22914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52821" y="576768"/>
            <a:ext cx="2300100" cy="22914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p11">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1"/>
          <p:cNvGrpSpPr/>
          <p:nvPr/>
        </p:nvGrpSpPr>
        <p:grpSpPr>
          <a:xfrm>
            <a:off x="4406400" y="0"/>
            <a:ext cx="4737600" cy="5143500"/>
            <a:chOff x="4406400" y="0"/>
            <a:chExt cx="4737600" cy="5143500"/>
          </a:xfrm>
        </p:grpSpPr>
        <p:sp>
          <p:nvSpPr>
            <p:cNvPr id="141" name="Google Shape;141;p1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1"/>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1"/>
        <p:cNvGrpSpPr/>
        <p:nvPr/>
      </p:nvGrpSpPr>
      <p:grpSpPr>
        <a:xfrm>
          <a:off x="0" y="0"/>
          <a:ext cx="0" cy="0"/>
          <a:chOff x="0" y="0"/>
          <a:chExt cx="0" cy="0"/>
        </a:xfrm>
      </p:grpSpPr>
      <p:sp>
        <p:nvSpPr>
          <p:cNvPr id="162" name="Google Shape;162;p12">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2">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2">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2"/>
          <p:cNvGrpSpPr/>
          <p:nvPr/>
        </p:nvGrpSpPr>
        <p:grpSpPr>
          <a:xfrm>
            <a:off x="0" y="381001"/>
            <a:ext cx="1037850" cy="1016287"/>
            <a:chOff x="0" y="381001"/>
            <a:chExt cx="1037850" cy="1016287"/>
          </a:xfrm>
        </p:grpSpPr>
        <p:sp>
          <p:nvSpPr>
            <p:cNvPr id="167" name="Google Shape;167;p1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2"/>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0" name="Google Shape;170;p12"/>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71" name="Google Shape;171;p12"/>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72" name="Google Shape;17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grpSp>
        <p:nvGrpSpPr>
          <p:cNvPr id="174" name="Google Shape;174;p13"/>
          <p:cNvGrpSpPr/>
          <p:nvPr/>
        </p:nvGrpSpPr>
        <p:grpSpPr>
          <a:xfrm>
            <a:off x="0" y="4128572"/>
            <a:ext cx="698925" cy="684657"/>
            <a:chOff x="0" y="3785672"/>
            <a:chExt cx="698925" cy="684657"/>
          </a:xfrm>
        </p:grpSpPr>
        <p:sp>
          <p:nvSpPr>
            <p:cNvPr id="175" name="Google Shape;175;p13"/>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78" name="Google Shape;17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79" name="Google Shape;179;p13">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3"/>
        <p:cNvGrpSpPr/>
        <p:nvPr/>
      </p:nvGrpSpPr>
      <p:grpSpPr>
        <a:xfrm>
          <a:off x="0" y="0"/>
          <a:ext cx="0" cy="0"/>
          <a:chOff x="0" y="0"/>
          <a:chExt cx="0" cy="0"/>
        </a:xfrm>
      </p:grpSpPr>
      <p:grpSp>
        <p:nvGrpSpPr>
          <p:cNvPr id="184" name="Google Shape;184;p14"/>
          <p:cNvGrpSpPr/>
          <p:nvPr/>
        </p:nvGrpSpPr>
        <p:grpSpPr>
          <a:xfrm>
            <a:off x="4406400" y="0"/>
            <a:ext cx="4737600" cy="5143065"/>
            <a:chOff x="4406400" y="0"/>
            <a:chExt cx="4737600" cy="5143065"/>
          </a:xfrm>
        </p:grpSpPr>
        <p:sp>
          <p:nvSpPr>
            <p:cNvPr id="185" name="Google Shape;185;p1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4"/>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204" name="Google Shape;204;p14"/>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05" name="Google Shape;2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06" name="Google Shape;206;p14">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
        <p:nvSpPr>
          <p:cNvPr id="211" name="Google Shape;21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212"/>
        <p:cNvGrpSpPr/>
        <p:nvPr/>
      </p:nvGrpSpPr>
      <p:grpSpPr>
        <a:xfrm>
          <a:off x="0" y="0"/>
          <a:ext cx="0" cy="0"/>
          <a:chOff x="0" y="0"/>
          <a:chExt cx="0" cy="0"/>
        </a:xfrm>
      </p:grpSpPr>
      <p:pic>
        <p:nvPicPr>
          <p:cNvPr id="213" name="Google Shape;213;p16" descr="offset_comp_343059.jpg"/>
          <p:cNvPicPr preferRelativeResize="0"/>
          <p:nvPr/>
        </p:nvPicPr>
        <p:blipFill rotWithShape="1">
          <a:blip r:embed="rId2">
            <a:alphaModFix amt="80000"/>
          </a:blip>
          <a:srcRect l="87" t="39" r="87" b="49"/>
          <a:stretch/>
        </p:blipFill>
        <p:spPr>
          <a:xfrm rot="-5400000">
            <a:off x="113630" y="-105700"/>
            <a:ext cx="5142300" cy="5364300"/>
          </a:xfrm>
          <a:prstGeom prst="diagStripe">
            <a:avLst>
              <a:gd name="adj" fmla="val 50343"/>
            </a:avLst>
          </a:prstGeom>
          <a:noFill/>
          <a:ln>
            <a:noFill/>
          </a:ln>
        </p:spPr>
      </p:pic>
      <p:sp>
        <p:nvSpPr>
          <p:cNvPr id="214" name="Google Shape;21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6"/>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1600"/>
              </a:spcBef>
              <a:spcAft>
                <a:spcPts val="0"/>
              </a:spcAft>
              <a:buClr>
                <a:schemeClr val="dk2"/>
              </a:buClr>
              <a:buSzPts val="1100"/>
              <a:buChar char="○"/>
              <a:defRPr>
                <a:solidFill>
                  <a:schemeClr val="dk2"/>
                </a:solidFill>
              </a:defRPr>
            </a:lvl2pPr>
            <a:lvl3pPr marL="1371600" lvl="2" indent="-298450" rtl="0">
              <a:spcBef>
                <a:spcPts val="1600"/>
              </a:spcBef>
              <a:spcAft>
                <a:spcPts val="0"/>
              </a:spcAft>
              <a:buClr>
                <a:schemeClr val="dk2"/>
              </a:buClr>
              <a:buSzPts val="1100"/>
              <a:buChar char="■"/>
              <a:defRPr>
                <a:solidFill>
                  <a:schemeClr val="dk2"/>
                </a:solidFill>
              </a:defRPr>
            </a:lvl3pPr>
            <a:lvl4pPr marL="1828800" lvl="3" indent="-298450" rtl="0">
              <a:spcBef>
                <a:spcPts val="1600"/>
              </a:spcBef>
              <a:spcAft>
                <a:spcPts val="0"/>
              </a:spcAft>
              <a:buClr>
                <a:schemeClr val="dk2"/>
              </a:buClr>
              <a:buSzPts val="1100"/>
              <a:buChar char="●"/>
              <a:defRPr>
                <a:solidFill>
                  <a:schemeClr val="dk2"/>
                </a:solidFill>
              </a:defRPr>
            </a:lvl4pPr>
            <a:lvl5pPr marL="2286000" lvl="4" indent="-298450" rtl="0">
              <a:spcBef>
                <a:spcPts val="1600"/>
              </a:spcBef>
              <a:spcAft>
                <a:spcPts val="0"/>
              </a:spcAft>
              <a:buClr>
                <a:schemeClr val="dk2"/>
              </a:buClr>
              <a:buSzPts val="1100"/>
              <a:buChar char="○"/>
              <a:defRPr>
                <a:solidFill>
                  <a:schemeClr val="dk2"/>
                </a:solidFill>
              </a:defRPr>
            </a:lvl5pPr>
            <a:lvl6pPr marL="2743200" lvl="5" indent="-298450" rtl="0">
              <a:spcBef>
                <a:spcPts val="1600"/>
              </a:spcBef>
              <a:spcAft>
                <a:spcPts val="0"/>
              </a:spcAft>
              <a:buClr>
                <a:schemeClr val="dk2"/>
              </a:buClr>
              <a:buSzPts val="1100"/>
              <a:buChar char="■"/>
              <a:defRPr>
                <a:solidFill>
                  <a:schemeClr val="dk2"/>
                </a:solidFill>
              </a:defRPr>
            </a:lvl6pPr>
            <a:lvl7pPr marL="3200400" lvl="6" indent="-298450" rtl="0">
              <a:spcBef>
                <a:spcPts val="1600"/>
              </a:spcBef>
              <a:spcAft>
                <a:spcPts val="0"/>
              </a:spcAft>
              <a:buClr>
                <a:schemeClr val="dk2"/>
              </a:buClr>
              <a:buSzPts val="1100"/>
              <a:buChar char="●"/>
              <a:defRPr>
                <a:solidFill>
                  <a:schemeClr val="dk2"/>
                </a:solidFill>
              </a:defRPr>
            </a:lvl7pPr>
            <a:lvl8pPr marL="3657600" lvl="7" indent="-298450" rtl="0">
              <a:spcBef>
                <a:spcPts val="1600"/>
              </a:spcBef>
              <a:spcAft>
                <a:spcPts val="0"/>
              </a:spcAft>
              <a:buClr>
                <a:schemeClr val="dk2"/>
              </a:buClr>
              <a:buSzPts val="1100"/>
              <a:buChar char="○"/>
              <a:defRPr>
                <a:solidFill>
                  <a:schemeClr val="dk2"/>
                </a:solidFill>
              </a:defRPr>
            </a:lvl8pPr>
            <a:lvl9pPr marL="4114800" lvl="8" indent="-298450" rtl="0">
              <a:spcBef>
                <a:spcPts val="1600"/>
              </a:spcBef>
              <a:spcAft>
                <a:spcPts val="1600"/>
              </a:spcAft>
              <a:buClr>
                <a:schemeClr val="dk2"/>
              </a:buClr>
              <a:buSzPts val="1100"/>
              <a:buChar char="■"/>
              <a:defRPr>
                <a:solidFill>
                  <a:schemeClr val="dk2"/>
                </a:solidFill>
              </a:defRPr>
            </a:lvl9pPr>
          </a:lstStyle>
          <a:p>
            <a:endParaRPr/>
          </a:p>
        </p:txBody>
      </p:sp>
      <p:sp>
        <p:nvSpPr>
          <p:cNvPr id="216" name="Google Shape;21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17" name="Google Shape;217;p16">
            <a:hlinkClick r:id="rId3"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a:hlinkClick r:id="rId3"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a:hlinkClick r:id="rId3"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a:hlinkClick r:id="rId3"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16"/>
          <p:cNvGrpSpPr/>
          <p:nvPr/>
        </p:nvGrpSpPr>
        <p:grpSpPr>
          <a:xfrm>
            <a:off x="0" y="381001"/>
            <a:ext cx="1037850" cy="1016287"/>
            <a:chOff x="0" y="381001"/>
            <a:chExt cx="1037850" cy="1016287"/>
          </a:xfrm>
        </p:grpSpPr>
        <p:sp>
          <p:nvSpPr>
            <p:cNvPr id="222" name="Google Shape;222;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4406400" y="0"/>
            <a:ext cx="4737600" cy="5143065"/>
            <a:chOff x="4406400" y="0"/>
            <a:chExt cx="4737600" cy="5143065"/>
          </a:xfrm>
        </p:grpSpPr>
        <p:sp>
          <p:nvSpPr>
            <p:cNvPr id="19" name="Google Shape;19;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 name="Google Shape;3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3">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43"/>
        <p:cNvGrpSpPr/>
        <p:nvPr/>
      </p:nvGrpSpPr>
      <p:grpSpPr>
        <a:xfrm>
          <a:off x="0" y="0"/>
          <a:ext cx="0" cy="0"/>
          <a:chOff x="0" y="0"/>
          <a:chExt cx="0" cy="0"/>
        </a:xfrm>
      </p:grpSpPr>
      <p:grpSp>
        <p:nvGrpSpPr>
          <p:cNvPr id="44" name="Google Shape;44;p4"/>
          <p:cNvGrpSpPr/>
          <p:nvPr/>
        </p:nvGrpSpPr>
        <p:grpSpPr>
          <a:xfrm>
            <a:off x="4406400" y="0"/>
            <a:ext cx="4737600" cy="5143065"/>
            <a:chOff x="4406400" y="0"/>
            <a:chExt cx="4737600" cy="5143065"/>
          </a:xfrm>
        </p:grpSpPr>
        <p:sp>
          <p:nvSpPr>
            <p:cNvPr id="45" name="Google Shape;45;p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4" name="Google Shape;64;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5">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5"/>
          <p:cNvGrpSpPr/>
          <p:nvPr/>
        </p:nvGrpSpPr>
        <p:grpSpPr>
          <a:xfrm>
            <a:off x="0" y="381001"/>
            <a:ext cx="1037850" cy="1016287"/>
            <a:chOff x="0" y="381001"/>
            <a:chExt cx="1037850" cy="1016287"/>
          </a:xfrm>
        </p:grpSpPr>
        <p:sp>
          <p:nvSpPr>
            <p:cNvPr id="71" name="Google Shape;71;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5" name="Google Shape;7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76"/>
        <p:cNvGrpSpPr/>
        <p:nvPr/>
      </p:nvGrpSpPr>
      <p:grpSpPr>
        <a:xfrm>
          <a:off x="0" y="0"/>
          <a:ext cx="0" cy="0"/>
          <a:chOff x="0" y="0"/>
          <a:chExt cx="0" cy="0"/>
        </a:xfrm>
      </p:grpSpPr>
      <p:sp>
        <p:nvSpPr>
          <p:cNvPr id="77" name="Google Shape;77;p6"/>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8" name="Google Shape;78;p6"/>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
        <p:nvSpPr>
          <p:cNvPr id="80" name="Google Shape;80;p6">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6"/>
          <p:cNvGrpSpPr/>
          <p:nvPr/>
        </p:nvGrpSpPr>
        <p:grpSpPr>
          <a:xfrm>
            <a:off x="0" y="381001"/>
            <a:ext cx="1037850" cy="1016287"/>
            <a:chOff x="0" y="381001"/>
            <a:chExt cx="1037850" cy="1016287"/>
          </a:xfrm>
        </p:grpSpPr>
        <p:sp>
          <p:nvSpPr>
            <p:cNvPr id="85" name="Google Shape;85;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88" name="Google Shape;8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1" name="Google Shape;91;p7"/>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7"/>
          <p:cNvGrpSpPr/>
          <p:nvPr/>
        </p:nvGrpSpPr>
        <p:grpSpPr>
          <a:xfrm>
            <a:off x="0" y="381001"/>
            <a:ext cx="1037850" cy="1016287"/>
            <a:chOff x="0" y="381001"/>
            <a:chExt cx="1037850" cy="1016287"/>
          </a:xfrm>
        </p:grpSpPr>
        <p:sp>
          <p:nvSpPr>
            <p:cNvPr id="97" name="Google Shape;97;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7"/>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00" name="Google Shape;10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01" name="Google Shape;101;p7"/>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8">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8"/>
          <p:cNvGrpSpPr/>
          <p:nvPr/>
        </p:nvGrpSpPr>
        <p:grpSpPr>
          <a:xfrm>
            <a:off x="0" y="381001"/>
            <a:ext cx="1037850" cy="1016287"/>
            <a:chOff x="0" y="381001"/>
            <a:chExt cx="1037850" cy="1016287"/>
          </a:xfrm>
        </p:grpSpPr>
        <p:sp>
          <p:nvSpPr>
            <p:cNvPr id="108" name="Google Shape;108;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1" name="Google Shape;111;p8"/>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2" name="Google Shape;112;p8"/>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3" name="Google Shape;11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9">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a:off x="0" y="381001"/>
            <a:ext cx="1037850" cy="1016287"/>
            <a:chOff x="0" y="381001"/>
            <a:chExt cx="1037850" cy="1016287"/>
          </a:xfrm>
        </p:grpSpPr>
        <p:sp>
          <p:nvSpPr>
            <p:cNvPr id="120" name="Google Shape;120;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 name="Google Shape;12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0">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0"/>
          <p:cNvGrpSpPr/>
          <p:nvPr/>
        </p:nvGrpSpPr>
        <p:grpSpPr>
          <a:xfrm>
            <a:off x="0" y="381001"/>
            <a:ext cx="1037850" cy="1016287"/>
            <a:chOff x="0" y="381001"/>
            <a:chExt cx="1037850" cy="1016287"/>
          </a:xfrm>
        </p:grpSpPr>
        <p:sp>
          <p:nvSpPr>
            <p:cNvPr id="130" name="Google Shape;130;p1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1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3" name="Google Shape;133;p10"/>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4" name="Google Shape;13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p:nvPr/>
        </p:nvSpPr>
        <p:spPr>
          <a:xfrm>
            <a:off x="2013550" y="382700"/>
            <a:ext cx="6496500" cy="2761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300"/>
              </a:spcBef>
              <a:spcAft>
                <a:spcPts val="0"/>
              </a:spcAft>
              <a:buNone/>
            </a:pPr>
            <a:r>
              <a:rPr lang="en-GB" sz="1000" b="1" dirty="0">
                <a:solidFill>
                  <a:schemeClr val="lt1"/>
                </a:solidFill>
                <a:latin typeface="Times New Roman"/>
                <a:ea typeface="Times New Roman"/>
                <a:cs typeface="Times New Roman"/>
                <a:sym typeface="Times New Roman"/>
              </a:rPr>
              <a:t> </a:t>
            </a:r>
            <a:endParaRPr sz="1000" b="1" dirty="0">
              <a:solidFill>
                <a:schemeClr val="lt1"/>
              </a:solidFill>
              <a:latin typeface="Times New Roman"/>
              <a:ea typeface="Times New Roman"/>
              <a:cs typeface="Times New Roman"/>
              <a:sym typeface="Times New Roman"/>
            </a:endParaRPr>
          </a:p>
          <a:p>
            <a:pPr marL="0" lvl="0" indent="0" algn="ctr" rtl="0">
              <a:lnSpc>
                <a:spcPct val="115000"/>
              </a:lnSpc>
              <a:spcBef>
                <a:spcPts val="1300"/>
              </a:spcBef>
              <a:spcAft>
                <a:spcPts val="0"/>
              </a:spcAft>
              <a:buNone/>
            </a:pPr>
            <a:r>
              <a:rPr lang="en-GB" sz="1000" b="1" dirty="0">
                <a:solidFill>
                  <a:schemeClr val="lt1"/>
                </a:solidFill>
                <a:latin typeface="Times New Roman"/>
                <a:ea typeface="Times New Roman"/>
                <a:cs typeface="Times New Roman"/>
                <a:sym typeface="Times New Roman"/>
              </a:rPr>
              <a:t> </a:t>
            </a:r>
            <a:endParaRPr sz="1000" b="1" dirty="0">
              <a:solidFill>
                <a:schemeClr val="lt1"/>
              </a:solidFill>
              <a:latin typeface="Times New Roman"/>
              <a:ea typeface="Times New Roman"/>
              <a:cs typeface="Times New Roman"/>
              <a:sym typeface="Times New Roman"/>
            </a:endParaRPr>
          </a:p>
          <a:p>
            <a:pPr marL="0" lvl="0" indent="0" algn="ctr" rtl="0">
              <a:lnSpc>
                <a:spcPct val="115000"/>
              </a:lnSpc>
              <a:spcBef>
                <a:spcPts val="1300"/>
              </a:spcBef>
              <a:spcAft>
                <a:spcPts val="0"/>
              </a:spcAft>
              <a:buNone/>
            </a:pPr>
            <a:r>
              <a:rPr lang="en-GB" sz="2500" b="1" u="sng" dirty="0">
                <a:solidFill>
                  <a:schemeClr val="lt1"/>
                </a:solidFill>
              </a:rPr>
              <a:t>Summer Semester 2022 -23</a:t>
            </a:r>
            <a:endParaRPr sz="1000" b="1" dirty="0">
              <a:solidFill>
                <a:schemeClr val="lt1"/>
              </a:solidFill>
              <a:latin typeface="Times New Roman"/>
              <a:ea typeface="Times New Roman"/>
              <a:cs typeface="Times New Roman"/>
              <a:sym typeface="Times New Roman"/>
            </a:endParaRPr>
          </a:p>
          <a:p>
            <a:pPr marL="0" lvl="0" indent="0" algn="ctr" rtl="0">
              <a:lnSpc>
                <a:spcPct val="115000"/>
              </a:lnSpc>
              <a:spcBef>
                <a:spcPts val="600"/>
              </a:spcBef>
              <a:spcAft>
                <a:spcPts val="0"/>
              </a:spcAft>
              <a:buNone/>
            </a:pPr>
            <a:r>
              <a:rPr lang="en-GB" sz="1300" b="1" dirty="0">
                <a:solidFill>
                  <a:schemeClr val="lt1"/>
                </a:solidFill>
                <a:latin typeface="Times New Roman"/>
                <a:ea typeface="Times New Roman"/>
                <a:cs typeface="Times New Roman"/>
                <a:sym typeface="Times New Roman"/>
              </a:rPr>
              <a:t> </a:t>
            </a:r>
            <a:endParaRPr sz="1300" b="1" dirty="0">
              <a:solidFill>
                <a:schemeClr val="lt1"/>
              </a:solidFill>
              <a:latin typeface="Times New Roman"/>
              <a:ea typeface="Times New Roman"/>
              <a:cs typeface="Times New Roman"/>
              <a:sym typeface="Times New Roman"/>
            </a:endParaRPr>
          </a:p>
          <a:p>
            <a:pPr marL="2019300" marR="1562100" lvl="0" indent="-825500" algn="ctr" rtl="0">
              <a:lnSpc>
                <a:spcPct val="128000"/>
              </a:lnSpc>
              <a:spcBef>
                <a:spcPts val="1300"/>
              </a:spcBef>
              <a:spcAft>
                <a:spcPts val="0"/>
              </a:spcAft>
              <a:buNone/>
            </a:pPr>
            <a:r>
              <a:rPr lang="en-GB" sz="2400" b="1" dirty="0">
                <a:solidFill>
                  <a:schemeClr val="lt1"/>
                </a:solidFill>
                <a:latin typeface="Times New Roman"/>
                <a:ea typeface="Times New Roman"/>
                <a:cs typeface="Times New Roman"/>
                <a:sym typeface="Times New Roman"/>
              </a:rPr>
              <a:t>Internet Of Things (IOT) </a:t>
            </a:r>
            <a:endParaRPr sz="2400" b="1" dirty="0">
              <a:solidFill>
                <a:schemeClr val="lt1"/>
              </a:solidFill>
              <a:latin typeface="Times New Roman"/>
              <a:ea typeface="Times New Roman"/>
              <a:cs typeface="Times New Roman"/>
              <a:sym typeface="Times New Roman"/>
            </a:endParaRPr>
          </a:p>
          <a:p>
            <a:pPr marL="2019300" marR="1562100" lvl="0" indent="-825500" algn="ctr" rtl="0">
              <a:lnSpc>
                <a:spcPct val="128000"/>
              </a:lnSpc>
              <a:spcBef>
                <a:spcPts val="400"/>
              </a:spcBef>
              <a:spcAft>
                <a:spcPts val="0"/>
              </a:spcAft>
              <a:buNone/>
            </a:pPr>
            <a:r>
              <a:rPr lang="en-GB" sz="2400" b="1" dirty="0">
                <a:solidFill>
                  <a:schemeClr val="lt1"/>
                </a:solidFill>
                <a:latin typeface="Times New Roman"/>
                <a:ea typeface="Times New Roman"/>
                <a:cs typeface="Times New Roman"/>
                <a:sym typeface="Times New Roman"/>
              </a:rPr>
              <a:t>Final Review</a:t>
            </a:r>
            <a:r>
              <a:rPr lang="en-GB" sz="2600" b="1" dirty="0">
                <a:solidFill>
                  <a:schemeClr val="lt1"/>
                </a:solidFill>
                <a:latin typeface="Times New Roman"/>
                <a:ea typeface="Times New Roman"/>
                <a:cs typeface="Times New Roman"/>
                <a:sym typeface="Times New Roman"/>
              </a:rPr>
              <a:t> </a:t>
            </a:r>
            <a:endParaRPr sz="2600" b="1" dirty="0">
              <a:solidFill>
                <a:schemeClr val="lt1"/>
              </a:solidFill>
              <a:latin typeface="Times New Roman"/>
              <a:ea typeface="Times New Roman"/>
              <a:cs typeface="Times New Roman"/>
              <a:sym typeface="Times New Roman"/>
            </a:endParaRPr>
          </a:p>
          <a:p>
            <a:pPr marL="0" lvl="0" indent="0" algn="ctr" rtl="0">
              <a:lnSpc>
                <a:spcPct val="115000"/>
              </a:lnSpc>
              <a:spcBef>
                <a:spcPts val="0"/>
              </a:spcBef>
              <a:spcAft>
                <a:spcPts val="1300"/>
              </a:spcAft>
              <a:buNone/>
            </a:pPr>
            <a:r>
              <a:rPr lang="en-GB" sz="3800" b="1" dirty="0">
                <a:solidFill>
                  <a:schemeClr val="lt1"/>
                </a:solidFill>
                <a:latin typeface="Times New Roman"/>
                <a:ea typeface="Times New Roman"/>
                <a:cs typeface="Times New Roman"/>
                <a:sym typeface="Times New Roman"/>
              </a:rPr>
              <a:t> </a:t>
            </a:r>
            <a:endParaRPr sz="3800" b="1" dirty="0">
              <a:solidFill>
                <a:schemeClr val="lt1"/>
              </a:solidFill>
              <a:latin typeface="Times New Roman"/>
              <a:ea typeface="Times New Roman"/>
              <a:cs typeface="Times New Roman"/>
              <a:sym typeface="Times New Roman"/>
            </a:endParaRPr>
          </a:p>
        </p:txBody>
      </p:sp>
      <p:sp>
        <p:nvSpPr>
          <p:cNvPr id="229" name="Google Shape;229;p17"/>
          <p:cNvSpPr txBox="1"/>
          <p:nvPr/>
        </p:nvSpPr>
        <p:spPr>
          <a:xfrm>
            <a:off x="4270953" y="2865724"/>
            <a:ext cx="6353191" cy="114836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GB" sz="1600" b="1" dirty="0">
                <a:solidFill>
                  <a:schemeClr val="lt1"/>
                </a:solidFill>
              </a:rPr>
              <a:t>Submitted By —                                                                                           </a:t>
            </a:r>
            <a:endParaRPr sz="1600" b="1" dirty="0">
              <a:solidFill>
                <a:schemeClr val="lt1"/>
              </a:solidFill>
            </a:endParaRPr>
          </a:p>
          <a:p>
            <a:pPr marL="317500" marR="3187700" lvl="0" indent="0" algn="l" rtl="0">
              <a:lnSpc>
                <a:spcPct val="141000"/>
              </a:lnSpc>
              <a:spcBef>
                <a:spcPts val="800"/>
              </a:spcBef>
              <a:spcAft>
                <a:spcPts val="0"/>
              </a:spcAft>
              <a:buNone/>
            </a:pPr>
            <a:r>
              <a:rPr lang="en-GB" sz="1600" b="1" dirty="0">
                <a:solidFill>
                  <a:schemeClr val="lt1"/>
                </a:solidFill>
                <a:latin typeface="Times New Roman"/>
                <a:ea typeface="Times New Roman"/>
                <a:cs typeface="Times New Roman"/>
                <a:sym typeface="Times New Roman"/>
              </a:rPr>
              <a:t>22MCA0391 - Ankit Kumar</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9CDB-5DFA-5B2E-16EC-A61D7CFB804F}"/>
              </a:ext>
            </a:extLst>
          </p:cNvPr>
          <p:cNvSpPr>
            <a:spLocks noGrp="1"/>
          </p:cNvSpPr>
          <p:nvPr>
            <p:ph type="title"/>
          </p:nvPr>
        </p:nvSpPr>
        <p:spPr>
          <a:xfrm>
            <a:off x="1297500" y="393750"/>
            <a:ext cx="7038900" cy="619326"/>
          </a:xfrm>
        </p:spPr>
        <p:txBody>
          <a:bodyPr/>
          <a:lstStyle/>
          <a:p>
            <a:r>
              <a:rPr lang="en-US" b="1" dirty="0">
                <a:latin typeface="+mj-lt"/>
              </a:rPr>
              <a:t>IOT Level</a:t>
            </a:r>
            <a:endParaRPr lang="en-IN" dirty="0"/>
          </a:p>
        </p:txBody>
      </p:sp>
      <p:pic>
        <p:nvPicPr>
          <p:cNvPr id="5" name="Picture 4" descr="A diagram of a cloud&#10;&#10;Description automatically generated">
            <a:extLst>
              <a:ext uri="{FF2B5EF4-FFF2-40B4-BE49-F238E27FC236}">
                <a16:creationId xmlns:a16="http://schemas.microsoft.com/office/drawing/2014/main" id="{44525093-3B4A-66F8-73F5-3CDF6D016217}"/>
              </a:ext>
            </a:extLst>
          </p:cNvPr>
          <p:cNvPicPr>
            <a:picLocks noChangeAspect="1"/>
          </p:cNvPicPr>
          <p:nvPr/>
        </p:nvPicPr>
        <p:blipFill>
          <a:blip r:embed="rId2"/>
          <a:stretch>
            <a:fillRect/>
          </a:stretch>
        </p:blipFill>
        <p:spPr>
          <a:xfrm>
            <a:off x="3374727" y="724617"/>
            <a:ext cx="5473244" cy="3694265"/>
          </a:xfrm>
          <a:prstGeom prst="rect">
            <a:avLst/>
          </a:prstGeom>
        </p:spPr>
      </p:pic>
      <p:sp>
        <p:nvSpPr>
          <p:cNvPr id="6" name="TextBox 5">
            <a:extLst>
              <a:ext uri="{FF2B5EF4-FFF2-40B4-BE49-F238E27FC236}">
                <a16:creationId xmlns:a16="http://schemas.microsoft.com/office/drawing/2014/main" id="{626B0BA4-2D1E-8DBE-2678-6BC383BFA986}"/>
              </a:ext>
            </a:extLst>
          </p:cNvPr>
          <p:cNvSpPr txBox="1"/>
          <p:nvPr/>
        </p:nvSpPr>
        <p:spPr>
          <a:xfrm>
            <a:off x="1999839" y="2802411"/>
            <a:ext cx="1105174" cy="307777"/>
          </a:xfrm>
          <a:prstGeom prst="rect">
            <a:avLst/>
          </a:prstGeom>
          <a:noFill/>
        </p:spPr>
        <p:txBody>
          <a:bodyPr wrap="square" rtlCol="0">
            <a:spAutoFit/>
          </a:bodyPr>
          <a:lstStyle/>
          <a:p>
            <a:r>
              <a:rPr lang="en-US" b="1" dirty="0">
                <a:solidFill>
                  <a:schemeClr val="bg1"/>
                </a:solidFill>
              </a:rPr>
              <a:t>LEVEL 6</a:t>
            </a:r>
            <a:endParaRPr lang="en-IN" b="1" dirty="0">
              <a:solidFill>
                <a:schemeClr val="bg1"/>
              </a:solidFill>
            </a:endParaRPr>
          </a:p>
        </p:txBody>
      </p:sp>
      <p:sp>
        <p:nvSpPr>
          <p:cNvPr id="8" name="TextBox 7">
            <a:extLst>
              <a:ext uri="{FF2B5EF4-FFF2-40B4-BE49-F238E27FC236}">
                <a16:creationId xmlns:a16="http://schemas.microsoft.com/office/drawing/2014/main" id="{2FF8F4D3-4F26-C8DB-73C3-CC87068CBDF8}"/>
              </a:ext>
            </a:extLst>
          </p:cNvPr>
          <p:cNvSpPr txBox="1"/>
          <p:nvPr/>
        </p:nvSpPr>
        <p:spPr>
          <a:xfrm>
            <a:off x="5463374" y="4473325"/>
            <a:ext cx="1295949" cy="307777"/>
          </a:xfrm>
          <a:prstGeom prst="rect">
            <a:avLst/>
          </a:prstGeom>
          <a:noFill/>
        </p:spPr>
        <p:txBody>
          <a:bodyPr wrap="square" rtlCol="0">
            <a:spAutoFit/>
          </a:bodyPr>
          <a:lstStyle/>
          <a:p>
            <a:r>
              <a:rPr lang="en-US" b="1" dirty="0">
                <a:solidFill>
                  <a:schemeClr val="bg1"/>
                </a:solidFill>
              </a:rPr>
              <a:t>Fig. 3</a:t>
            </a:r>
            <a:endParaRPr lang="en-IN" b="1" dirty="0">
              <a:solidFill>
                <a:schemeClr val="bg1"/>
              </a:solidFill>
            </a:endParaRPr>
          </a:p>
        </p:txBody>
      </p:sp>
    </p:spTree>
    <p:extLst>
      <p:ext uri="{BB962C8B-B14F-4D97-AF65-F5344CB8AC3E}">
        <p14:creationId xmlns:p14="http://schemas.microsoft.com/office/powerpoint/2010/main" val="169574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endParaRPr sz="2400" b="1" dirty="0">
              <a:latin typeface="Arial"/>
              <a:ea typeface="Arial"/>
              <a:cs typeface="Arial"/>
              <a:sym typeface="Arial"/>
            </a:endParaRPr>
          </a:p>
          <a:p>
            <a:pPr marL="0" lvl="0" indent="0" algn="l" rtl="0">
              <a:lnSpc>
                <a:spcPct val="115000"/>
              </a:lnSpc>
              <a:spcBef>
                <a:spcPts val="1400"/>
              </a:spcBef>
              <a:spcAft>
                <a:spcPts val="0"/>
              </a:spcAft>
              <a:buNone/>
            </a:pPr>
            <a:r>
              <a:rPr lang="en-GB" sz="2400" b="1" dirty="0">
                <a:latin typeface="Arial"/>
                <a:ea typeface="Arial"/>
                <a:cs typeface="Arial"/>
                <a:sym typeface="Arial"/>
              </a:rPr>
              <a:t>Software Requirement</a:t>
            </a:r>
            <a:endParaRPr sz="2400" b="1" dirty="0">
              <a:latin typeface="Arial"/>
              <a:ea typeface="Arial"/>
              <a:cs typeface="Arial"/>
              <a:sym typeface="Arial"/>
            </a:endParaRPr>
          </a:p>
          <a:p>
            <a:pPr marL="0" lvl="0" indent="0" algn="l" rtl="0">
              <a:lnSpc>
                <a:spcPct val="115000"/>
              </a:lnSpc>
              <a:spcBef>
                <a:spcPts val="400"/>
              </a:spcBef>
              <a:spcAft>
                <a:spcPts val="0"/>
              </a:spcAft>
              <a:buNone/>
            </a:pPr>
            <a:r>
              <a:rPr lang="en-GB" sz="2400" b="1" dirty="0">
                <a:latin typeface="Arial"/>
                <a:ea typeface="Arial"/>
                <a:cs typeface="Arial"/>
                <a:sym typeface="Arial"/>
              </a:rPr>
              <a:t> </a:t>
            </a:r>
            <a:endParaRPr sz="2400" b="1" dirty="0">
              <a:latin typeface="Arial"/>
              <a:ea typeface="Arial"/>
              <a:cs typeface="Arial"/>
              <a:sym typeface="Arial"/>
            </a:endParaRPr>
          </a:p>
          <a:p>
            <a:pPr marL="0" lvl="0" indent="0" algn="l" rtl="0">
              <a:lnSpc>
                <a:spcPct val="115000"/>
              </a:lnSpc>
              <a:spcBef>
                <a:spcPts val="1200"/>
              </a:spcBef>
              <a:spcAft>
                <a:spcPts val="1600"/>
              </a:spcAft>
              <a:buNone/>
            </a:pPr>
            <a:endParaRPr dirty="0"/>
          </a:p>
        </p:txBody>
      </p:sp>
      <p:sp>
        <p:nvSpPr>
          <p:cNvPr id="286" name="Google Shape;286;p25"/>
          <p:cNvSpPr txBox="1">
            <a:spLocks noGrp="1"/>
          </p:cNvSpPr>
          <p:nvPr>
            <p:ph type="body" idx="1"/>
          </p:nvPr>
        </p:nvSpPr>
        <p:spPr>
          <a:xfrm>
            <a:off x="5896082" y="890490"/>
            <a:ext cx="3023100" cy="3039000"/>
          </a:xfrm>
          <a:prstGeom prst="rect">
            <a:avLst/>
          </a:prstGeom>
        </p:spPr>
        <p:txBody>
          <a:bodyPr spcFirstLastPara="1" wrap="square" lIns="91425" tIns="91425" rIns="91425" bIns="91425" anchor="t" anchorCtr="0">
            <a:noAutofit/>
          </a:bodyPr>
          <a:lstStyle/>
          <a:p>
            <a:pPr marL="228600" lvl="0" indent="-165100" algn="l" rtl="0">
              <a:spcBef>
                <a:spcPts val="0"/>
              </a:spcBef>
              <a:spcAft>
                <a:spcPts val="0"/>
              </a:spcAft>
              <a:buNone/>
            </a:pPr>
            <a:r>
              <a:rPr lang="en-GB" sz="1300" b="1" dirty="0">
                <a:solidFill>
                  <a:srgbClr val="000000"/>
                </a:solidFill>
                <a:latin typeface="Arial"/>
                <a:ea typeface="Arial"/>
                <a:cs typeface="Arial"/>
                <a:sym typeface="Arial"/>
              </a:rPr>
              <a:t>a. Operating System like Raspbian and Linux , windows</a:t>
            </a:r>
            <a:endParaRPr sz="1300" b="1" dirty="0">
              <a:solidFill>
                <a:srgbClr val="000000"/>
              </a:solidFill>
              <a:latin typeface="Arial"/>
              <a:ea typeface="Arial"/>
              <a:cs typeface="Arial"/>
              <a:sym typeface="Arial"/>
            </a:endParaRPr>
          </a:p>
          <a:p>
            <a:pPr marL="241300" lvl="0" indent="-177800" algn="l" rtl="0">
              <a:spcBef>
                <a:spcPts val="1200"/>
              </a:spcBef>
              <a:spcAft>
                <a:spcPts val="0"/>
              </a:spcAft>
              <a:buNone/>
            </a:pPr>
            <a:r>
              <a:rPr lang="en-GB" sz="1300" b="1" dirty="0">
                <a:solidFill>
                  <a:srgbClr val="000000"/>
                </a:solidFill>
                <a:latin typeface="Arial"/>
                <a:ea typeface="Arial"/>
                <a:cs typeface="Arial"/>
                <a:sym typeface="Arial"/>
              </a:rPr>
              <a:t>b. Cisco Packet Tracer</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c. Mobile Application</a:t>
            </a:r>
            <a:endParaRPr sz="1300" b="1" dirty="0">
              <a:solidFill>
                <a:srgbClr val="000000"/>
              </a:solidFill>
              <a:latin typeface="Arial"/>
              <a:ea typeface="Arial"/>
              <a:cs typeface="Arial"/>
              <a:sym typeface="Arial"/>
            </a:endParaRPr>
          </a:p>
          <a:p>
            <a:pPr marL="241300" lvl="0" indent="-177800" algn="l" rtl="0">
              <a:spcBef>
                <a:spcPts val="1200"/>
              </a:spcBef>
              <a:spcAft>
                <a:spcPts val="0"/>
              </a:spcAft>
              <a:buNone/>
            </a:pPr>
            <a:r>
              <a:rPr lang="en-GB" sz="1300" b="1" dirty="0">
                <a:solidFill>
                  <a:srgbClr val="000000"/>
                </a:solidFill>
                <a:latin typeface="Arial"/>
                <a:ea typeface="Arial"/>
                <a:cs typeface="Arial"/>
                <a:sym typeface="Arial"/>
              </a:rPr>
              <a:t>d. Networking protocols like HTTP/HTTPS</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e. TLS/SSL for data integrity and confidentiality.</a:t>
            </a:r>
            <a:endParaRPr sz="1300" b="1" dirty="0">
              <a:solidFill>
                <a:srgbClr val="000000"/>
              </a:solidFill>
              <a:latin typeface="Arial"/>
              <a:ea typeface="Arial"/>
              <a:cs typeface="Arial"/>
              <a:sym typeface="Arial"/>
            </a:endParaRPr>
          </a:p>
          <a:p>
            <a:pPr marL="0" lvl="0" indent="0" algn="l" rtl="0">
              <a:spcBef>
                <a:spcPts val="1200"/>
              </a:spcBef>
              <a:spcAft>
                <a:spcPts val="1600"/>
              </a:spcAft>
              <a:buNone/>
            </a:pPr>
            <a:endParaRPr sz="1300" b="1" dirty="0"/>
          </a:p>
        </p:txBody>
      </p:sp>
      <p:grpSp>
        <p:nvGrpSpPr>
          <p:cNvPr id="287" name="Google Shape;287;p25"/>
          <p:cNvGrpSpPr/>
          <p:nvPr/>
        </p:nvGrpSpPr>
        <p:grpSpPr>
          <a:xfrm>
            <a:off x="3593432" y="890490"/>
            <a:ext cx="2115815" cy="3361448"/>
            <a:chOff x="-5144606" y="890490"/>
            <a:chExt cx="2115815" cy="3361448"/>
          </a:xfrm>
        </p:grpSpPr>
        <p:sp>
          <p:nvSpPr>
            <p:cNvPr id="288" name="Google Shape;288;p25"/>
            <p:cNvSpPr/>
            <p:nvPr/>
          </p:nvSpPr>
          <p:spPr>
            <a:xfrm rot="10800000">
              <a:off x="-4844756" y="3132037"/>
              <a:ext cx="1403100" cy="11199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rot="5400000">
              <a:off x="-4709156" y="3323872"/>
              <a:ext cx="623700" cy="894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4844756" y="890490"/>
              <a:ext cx="1403100" cy="11199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144606" y="1591975"/>
              <a:ext cx="2002800" cy="2215800"/>
            </a:xfrm>
            <a:prstGeom prst="roundRect">
              <a:avLst>
                <a:gd name="adj" fmla="val 1024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257390" y="2509293"/>
              <a:ext cx="228600" cy="2289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5144606" y="1493958"/>
              <a:ext cx="2002800" cy="2278200"/>
            </a:xfrm>
            <a:prstGeom prst="roundRect">
              <a:avLst>
                <a:gd name="adj" fmla="val 1024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4" name="Google Shape;294;p25" descr="offset_comp_342327_edited.jpg"/>
          <p:cNvPicPr preferRelativeResize="0"/>
          <p:nvPr/>
        </p:nvPicPr>
        <p:blipFill rotWithShape="1">
          <a:blip r:embed="rId3">
            <a:alphaModFix/>
          </a:blip>
          <a:srcRect l="16544" t="91" r="33226" b="37292"/>
          <a:stretch/>
        </p:blipFill>
        <p:spPr>
          <a:xfrm>
            <a:off x="3675963" y="1576938"/>
            <a:ext cx="1838700" cy="2130600"/>
          </a:xfrm>
          <a:prstGeom prst="roundRect">
            <a:avLst>
              <a:gd name="adj" fmla="val 7794"/>
            </a:avLst>
          </a:prstGeom>
          <a:noFill/>
          <a:ln w="28575" cap="flat" cmpd="sng">
            <a:solidFill>
              <a:srgbClr val="FFFFFF"/>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title"/>
          </p:nvPr>
        </p:nvSpPr>
        <p:spPr>
          <a:xfrm>
            <a:off x="361076" y="1924850"/>
            <a:ext cx="3005700" cy="17973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None/>
            </a:pPr>
            <a:r>
              <a:rPr lang="en-GB" sz="2400" b="1">
                <a:latin typeface="Arial"/>
                <a:ea typeface="Arial"/>
                <a:cs typeface="Arial"/>
                <a:sym typeface="Arial"/>
              </a:rPr>
              <a:t>Hardware Requirement</a:t>
            </a:r>
            <a:endParaRPr/>
          </a:p>
        </p:txBody>
      </p:sp>
      <p:sp>
        <p:nvSpPr>
          <p:cNvPr id="300" name="Google Shape;300;p26"/>
          <p:cNvSpPr txBox="1">
            <a:spLocks noGrp="1"/>
          </p:cNvSpPr>
          <p:nvPr>
            <p:ph type="body" idx="1"/>
          </p:nvPr>
        </p:nvSpPr>
        <p:spPr>
          <a:xfrm>
            <a:off x="5702710" y="535375"/>
            <a:ext cx="3392289" cy="4308300"/>
          </a:xfrm>
          <a:prstGeom prst="rect">
            <a:avLst/>
          </a:prstGeom>
        </p:spPr>
        <p:txBody>
          <a:bodyPr spcFirstLastPara="1" wrap="square" lIns="91425" tIns="91425" rIns="91425" bIns="91425" anchor="t" anchorCtr="0">
            <a:noAutofit/>
          </a:bodyPr>
          <a:lstStyle/>
          <a:p>
            <a:pPr marL="228600" lvl="0" indent="-165100" algn="l" rtl="0">
              <a:spcBef>
                <a:spcPts val="0"/>
              </a:spcBef>
              <a:spcAft>
                <a:spcPts val="0"/>
              </a:spcAft>
              <a:buNone/>
            </a:pPr>
            <a:r>
              <a:rPr lang="en-GB" sz="1300" b="1" dirty="0">
                <a:solidFill>
                  <a:srgbClr val="000000"/>
                </a:solidFill>
                <a:latin typeface="Arial"/>
                <a:ea typeface="Arial"/>
                <a:cs typeface="Arial"/>
                <a:sym typeface="Arial"/>
              </a:rPr>
              <a:t>a. Thermostats, heating elements, and cooling elements</a:t>
            </a:r>
            <a:endParaRPr sz="1300" b="1" dirty="0">
              <a:solidFill>
                <a:srgbClr val="000000"/>
              </a:solidFill>
              <a:latin typeface="Arial"/>
              <a:ea typeface="Arial"/>
              <a:cs typeface="Arial"/>
              <a:sym typeface="Arial"/>
            </a:endParaRPr>
          </a:p>
          <a:p>
            <a:pPr marL="241300" lvl="0" indent="-177800" algn="l" rtl="0">
              <a:spcBef>
                <a:spcPts val="1200"/>
              </a:spcBef>
              <a:spcAft>
                <a:spcPts val="0"/>
              </a:spcAft>
              <a:buNone/>
            </a:pPr>
            <a:r>
              <a:rPr lang="en-GB" sz="1300" b="1" dirty="0">
                <a:solidFill>
                  <a:srgbClr val="000000"/>
                </a:solidFill>
                <a:latin typeface="Arial"/>
                <a:ea typeface="Arial"/>
                <a:cs typeface="Arial"/>
                <a:sym typeface="Arial"/>
              </a:rPr>
              <a:t>b. LED or monitor.</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c. Humidity sensors, humidifiers.</a:t>
            </a:r>
            <a:endParaRPr sz="1300" b="1" dirty="0">
              <a:solidFill>
                <a:srgbClr val="000000"/>
              </a:solidFill>
              <a:latin typeface="Arial"/>
              <a:ea typeface="Arial"/>
              <a:cs typeface="Arial"/>
              <a:sym typeface="Arial"/>
            </a:endParaRPr>
          </a:p>
          <a:p>
            <a:pPr marL="241300" lvl="0" indent="-177800" algn="l" rtl="0">
              <a:spcBef>
                <a:spcPts val="1200"/>
              </a:spcBef>
              <a:spcAft>
                <a:spcPts val="0"/>
              </a:spcAft>
              <a:buNone/>
            </a:pPr>
            <a:r>
              <a:rPr lang="en-GB" sz="1300" b="1" dirty="0">
                <a:solidFill>
                  <a:srgbClr val="000000"/>
                </a:solidFill>
                <a:latin typeface="Arial"/>
                <a:ea typeface="Arial"/>
                <a:cs typeface="Arial"/>
                <a:sym typeface="Arial"/>
              </a:rPr>
              <a:t>d. Smoke detector, fire sprinkler, Siren</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e. CO2 detector, exhaust fan.</a:t>
            </a:r>
            <a:endParaRPr sz="1300" b="1" dirty="0">
              <a:solidFill>
                <a:srgbClr val="000000"/>
              </a:solidFill>
              <a:latin typeface="Arial"/>
              <a:ea typeface="Arial"/>
              <a:cs typeface="Arial"/>
              <a:sym typeface="Arial"/>
            </a:endParaRPr>
          </a:p>
          <a:p>
            <a:pPr marL="203200" lvl="0" indent="-127000" algn="l" rtl="0">
              <a:spcBef>
                <a:spcPts val="1200"/>
              </a:spcBef>
              <a:spcAft>
                <a:spcPts val="0"/>
              </a:spcAft>
              <a:buNone/>
            </a:pPr>
            <a:r>
              <a:rPr lang="en-GB" sz="1300" b="1" dirty="0">
                <a:solidFill>
                  <a:srgbClr val="000000"/>
                </a:solidFill>
                <a:latin typeface="Arial"/>
                <a:ea typeface="Arial"/>
                <a:cs typeface="Arial"/>
                <a:sym typeface="Arial"/>
              </a:rPr>
              <a:t>f. Water level monitor, lawn sprinkler</a:t>
            </a:r>
            <a:endParaRPr sz="1300" b="1" dirty="0">
              <a:solidFill>
                <a:srgbClr val="000000"/>
              </a:solidFill>
              <a:latin typeface="Arial"/>
              <a:ea typeface="Arial"/>
              <a:cs typeface="Arial"/>
              <a:sym typeface="Arial"/>
            </a:endParaRPr>
          </a:p>
          <a:p>
            <a:pPr marL="241300" lvl="0" indent="-165100" algn="l" rtl="0">
              <a:spcBef>
                <a:spcPts val="1200"/>
              </a:spcBef>
              <a:spcAft>
                <a:spcPts val="0"/>
              </a:spcAft>
              <a:buNone/>
            </a:pPr>
            <a:r>
              <a:rPr lang="en-GB" sz="1300" b="1" dirty="0">
                <a:solidFill>
                  <a:srgbClr val="000000"/>
                </a:solidFill>
                <a:latin typeface="Arial"/>
                <a:ea typeface="Arial"/>
                <a:cs typeface="Arial"/>
                <a:sym typeface="Arial"/>
              </a:rPr>
              <a:t>g. Solar panel, power meter, and battery.</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h. RFID valid card, RFID invalid card and RFID reader.</a:t>
            </a:r>
            <a:endParaRPr sz="1300" b="1" dirty="0">
              <a:solidFill>
                <a:srgbClr val="000000"/>
              </a:solidFill>
              <a:latin typeface="Arial"/>
              <a:ea typeface="Arial"/>
              <a:cs typeface="Arial"/>
              <a:sym typeface="Arial"/>
            </a:endParaRPr>
          </a:p>
          <a:p>
            <a:pPr marL="190500" lvl="0" indent="-127000" algn="l" rtl="0">
              <a:spcBef>
                <a:spcPts val="1200"/>
              </a:spcBef>
              <a:spcAft>
                <a:spcPts val="0"/>
              </a:spcAft>
              <a:buNone/>
            </a:pPr>
            <a:r>
              <a:rPr lang="en-GB" sz="1300" b="1" dirty="0" err="1">
                <a:solidFill>
                  <a:srgbClr val="000000"/>
                </a:solidFill>
                <a:latin typeface="Arial"/>
                <a:ea typeface="Arial"/>
                <a:cs typeface="Arial"/>
                <a:sym typeface="Arial"/>
              </a:rPr>
              <a:t>i</a:t>
            </a:r>
            <a:r>
              <a:rPr lang="en-GB" sz="1300" b="1" dirty="0">
                <a:solidFill>
                  <a:srgbClr val="000000"/>
                </a:solidFill>
                <a:latin typeface="Arial"/>
                <a:ea typeface="Arial"/>
                <a:cs typeface="Arial"/>
                <a:sym typeface="Arial"/>
              </a:rPr>
              <a:t>.  Lamp</a:t>
            </a:r>
            <a:endParaRPr sz="1300" b="1" dirty="0">
              <a:solidFill>
                <a:srgbClr val="000000"/>
              </a:solidFill>
              <a:latin typeface="Arial"/>
              <a:ea typeface="Arial"/>
              <a:cs typeface="Arial"/>
              <a:sym typeface="Arial"/>
            </a:endParaRPr>
          </a:p>
          <a:p>
            <a:pPr marL="0" lvl="0" indent="0" algn="l" rtl="0">
              <a:spcBef>
                <a:spcPts val="1200"/>
              </a:spcBef>
              <a:spcAft>
                <a:spcPts val="1600"/>
              </a:spcAft>
              <a:buNone/>
            </a:pPr>
            <a:endParaRPr sz="1300" b="1" dirty="0"/>
          </a:p>
        </p:txBody>
      </p:sp>
      <p:grpSp>
        <p:nvGrpSpPr>
          <p:cNvPr id="301" name="Google Shape;301;p26"/>
          <p:cNvGrpSpPr/>
          <p:nvPr/>
        </p:nvGrpSpPr>
        <p:grpSpPr>
          <a:xfrm>
            <a:off x="3895497" y="891542"/>
            <a:ext cx="1403091" cy="3361448"/>
            <a:chOff x="7475548" y="3728000"/>
            <a:chExt cx="316503" cy="758244"/>
          </a:xfrm>
        </p:grpSpPr>
        <p:sp>
          <p:nvSpPr>
            <p:cNvPr id="302" name="Google Shape;302;p26"/>
            <p:cNvSpPr/>
            <p:nvPr/>
          </p:nvSpPr>
          <p:spPr>
            <a:xfrm rot="10800000">
              <a:off x="7475552" y="4233644"/>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rot="5400000">
              <a:off x="7506587" y="4276887"/>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7475548" y="3728000"/>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6"/>
          <p:cNvGrpSpPr/>
          <p:nvPr/>
        </p:nvGrpSpPr>
        <p:grpSpPr>
          <a:xfrm>
            <a:off x="3491361" y="1465383"/>
            <a:ext cx="2321335" cy="2247075"/>
            <a:chOff x="7384385" y="3857442"/>
            <a:chExt cx="523637" cy="506874"/>
          </a:xfrm>
        </p:grpSpPr>
        <p:sp>
          <p:nvSpPr>
            <p:cNvPr id="306" name="Google Shape;306;p26"/>
            <p:cNvSpPr/>
            <p:nvPr/>
          </p:nvSpPr>
          <p:spPr>
            <a:xfrm>
              <a:off x="7384385" y="3865416"/>
              <a:ext cx="498900" cy="4989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6"/>
            <p:cNvGrpSpPr/>
            <p:nvPr/>
          </p:nvGrpSpPr>
          <p:grpSpPr>
            <a:xfrm>
              <a:off x="7384385" y="3857442"/>
              <a:ext cx="523637" cy="498900"/>
              <a:chOff x="7384385" y="3857442"/>
              <a:chExt cx="523637" cy="498900"/>
            </a:xfrm>
          </p:grpSpPr>
          <p:sp>
            <p:nvSpPr>
              <p:cNvPr id="308" name="Google Shape;308;p26"/>
              <p:cNvSpPr/>
              <p:nvPr/>
            </p:nvSpPr>
            <p:spPr>
              <a:xfrm>
                <a:off x="7384385" y="3857442"/>
                <a:ext cx="498900" cy="4989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7856422" y="4081138"/>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10" name="Google Shape;310;p26" descr="offset_comp_342327_edited.jpg"/>
          <p:cNvPicPr preferRelativeResize="0"/>
          <p:nvPr/>
        </p:nvPicPr>
        <p:blipFill rotWithShape="1">
          <a:blip r:embed="rId3">
            <a:alphaModFix/>
          </a:blip>
          <a:srcRect l="13443" t="15475" r="31439" b="25334"/>
          <a:stretch/>
        </p:blipFill>
        <p:spPr>
          <a:xfrm>
            <a:off x="3625513" y="1605774"/>
            <a:ext cx="1944300" cy="1940700"/>
          </a:xfrm>
          <a:prstGeom prst="ellipse">
            <a:avLst/>
          </a:prstGeom>
          <a:noFill/>
          <a:ln w="28575" cap="flat" cmpd="sng">
            <a:solidFill>
              <a:srgbClr val="FFFFFF"/>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4BFC6E3-752D-492D-37BE-A4D6E9F2D2C9}"/>
              </a:ext>
            </a:extLst>
          </p:cNvPr>
          <p:cNvPicPr>
            <a:picLocks noChangeAspect="1"/>
          </p:cNvPicPr>
          <p:nvPr/>
        </p:nvPicPr>
        <p:blipFill rotWithShape="1">
          <a:blip r:embed="rId2"/>
          <a:srcRect l="21222" t="16790" r="20778" b="6371"/>
          <a:stretch/>
        </p:blipFill>
        <p:spPr>
          <a:xfrm>
            <a:off x="1940560" y="863600"/>
            <a:ext cx="5303520" cy="3952240"/>
          </a:xfrm>
          <a:prstGeom prst="rect">
            <a:avLst/>
          </a:prstGeom>
        </p:spPr>
      </p:pic>
      <p:sp>
        <p:nvSpPr>
          <p:cNvPr id="6" name="TextBox 5">
            <a:extLst>
              <a:ext uri="{FF2B5EF4-FFF2-40B4-BE49-F238E27FC236}">
                <a16:creationId xmlns:a16="http://schemas.microsoft.com/office/drawing/2014/main" id="{E34DEE85-774C-A146-484F-51EB5C274A28}"/>
              </a:ext>
            </a:extLst>
          </p:cNvPr>
          <p:cNvSpPr txBox="1"/>
          <p:nvPr/>
        </p:nvSpPr>
        <p:spPr>
          <a:xfrm>
            <a:off x="769675" y="230245"/>
            <a:ext cx="3183954" cy="461665"/>
          </a:xfrm>
          <a:prstGeom prst="rect">
            <a:avLst/>
          </a:prstGeom>
          <a:noFill/>
        </p:spPr>
        <p:txBody>
          <a:bodyPr wrap="square" rtlCol="0">
            <a:spAutoFit/>
          </a:bodyPr>
          <a:lstStyle/>
          <a:p>
            <a:r>
              <a:rPr lang="en-US" sz="2400" b="1" dirty="0">
                <a:solidFill>
                  <a:schemeClr val="bg1"/>
                </a:solidFill>
              </a:rPr>
              <a:t>IOT DASHBOARD</a:t>
            </a:r>
            <a:endParaRPr lang="en-IN" sz="2400" b="1" dirty="0">
              <a:solidFill>
                <a:schemeClr val="bg1"/>
              </a:solidFill>
            </a:endParaRPr>
          </a:p>
        </p:txBody>
      </p:sp>
    </p:spTree>
    <p:extLst>
      <p:ext uri="{BB962C8B-B14F-4D97-AF65-F5344CB8AC3E}">
        <p14:creationId xmlns:p14="http://schemas.microsoft.com/office/powerpoint/2010/main" val="131306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7"/>
          <p:cNvSpPr txBox="1">
            <a:spLocks noGrp="1"/>
          </p:cNvSpPr>
          <p:nvPr>
            <p:ph type="title"/>
          </p:nvPr>
        </p:nvSpPr>
        <p:spPr>
          <a:xfrm>
            <a:off x="645300" y="1833775"/>
            <a:ext cx="3063300" cy="6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a:latin typeface="Arial"/>
                <a:ea typeface="Arial"/>
                <a:cs typeface="Arial"/>
                <a:sym typeface="Arial"/>
              </a:rPr>
              <a:t>Thank you!</a:t>
            </a:r>
            <a:endParaRPr sz="4000" b="1">
              <a:latin typeface="Arial"/>
              <a:ea typeface="Arial"/>
              <a:cs typeface="Arial"/>
              <a:sym typeface="Arial"/>
            </a:endParaRPr>
          </a:p>
        </p:txBody>
      </p:sp>
      <p:grpSp>
        <p:nvGrpSpPr>
          <p:cNvPr id="316" name="Google Shape;316;p27"/>
          <p:cNvGrpSpPr/>
          <p:nvPr/>
        </p:nvGrpSpPr>
        <p:grpSpPr>
          <a:xfrm>
            <a:off x="4066820" y="1553491"/>
            <a:ext cx="3159984" cy="2439109"/>
            <a:chOff x="3553042" y="1657806"/>
            <a:chExt cx="3461100" cy="2671532"/>
          </a:xfrm>
        </p:grpSpPr>
        <p:sp>
          <p:nvSpPr>
            <p:cNvPr id="317" name="Google Shape;317;p27"/>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5" name="Google Shape;325;p27" descr="offset_comp_342327_edited.jpg"/>
          <p:cNvPicPr preferRelativeResize="0"/>
          <p:nvPr/>
        </p:nvPicPr>
        <p:blipFill rotWithShape="1">
          <a:blip r:embed="rId3">
            <a:alphaModFix/>
          </a:blip>
          <a:srcRect l="10317" t="20727" r="56" b="24321"/>
          <a:stretch/>
        </p:blipFill>
        <p:spPr>
          <a:xfrm>
            <a:off x="4115130" y="1605638"/>
            <a:ext cx="3063300" cy="1745700"/>
          </a:xfrm>
          <a:prstGeom prst="rect">
            <a:avLst/>
          </a:prstGeom>
          <a:noFill/>
          <a:ln>
            <a:noFill/>
          </a:ln>
        </p:spPr>
      </p:pic>
      <p:sp>
        <p:nvSpPr>
          <p:cNvPr id="326" name="Google Shape;326;p27"/>
          <p:cNvSpPr/>
          <p:nvPr/>
        </p:nvSpPr>
        <p:spPr>
          <a:xfrm flipH="1">
            <a:off x="4114917" y="1606596"/>
            <a:ext cx="3063300" cy="17433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27"/>
          <p:cNvGrpSpPr/>
          <p:nvPr/>
        </p:nvGrpSpPr>
        <p:grpSpPr>
          <a:xfrm>
            <a:off x="6762480" y="2546254"/>
            <a:ext cx="1024386" cy="1522884"/>
            <a:chOff x="6505573" y="2745170"/>
            <a:chExt cx="1122000" cy="1668000"/>
          </a:xfrm>
        </p:grpSpPr>
        <p:sp>
          <p:nvSpPr>
            <p:cNvPr id="328" name="Google Shape;328;p27"/>
            <p:cNvSpPr/>
            <p:nvPr/>
          </p:nvSpPr>
          <p:spPr>
            <a:xfrm>
              <a:off x="6517841" y="2745170"/>
              <a:ext cx="1109700" cy="16680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6238873" y="3024453"/>
              <a:ext cx="1655400" cy="1122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6238873" y="3012061"/>
              <a:ext cx="1655400" cy="1122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6954127" y="4329594"/>
              <a:ext cx="224700" cy="315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2" name="Google Shape;332;p27" descr="offset_comp_342327_edited.jpg"/>
          <p:cNvPicPr preferRelativeResize="0"/>
          <p:nvPr/>
        </p:nvPicPr>
        <p:blipFill rotWithShape="1">
          <a:blip r:embed="rId3">
            <a:alphaModFix/>
          </a:blip>
          <a:srcRect l="30286" t="26267" r="17071" b="17"/>
          <a:stretch/>
        </p:blipFill>
        <p:spPr>
          <a:xfrm>
            <a:off x="6762097" y="2613771"/>
            <a:ext cx="1024200" cy="1333200"/>
          </a:xfrm>
          <a:prstGeom prst="rect">
            <a:avLst/>
          </a:prstGeom>
          <a:noFill/>
          <a:ln>
            <a:noFill/>
          </a:ln>
        </p:spPr>
      </p:pic>
      <p:sp>
        <p:nvSpPr>
          <p:cNvPr id="333" name="Google Shape;333;p27"/>
          <p:cNvSpPr/>
          <p:nvPr/>
        </p:nvSpPr>
        <p:spPr>
          <a:xfrm flipH="1">
            <a:off x="6762011" y="2613990"/>
            <a:ext cx="1024200" cy="13332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6405845" y="3121897"/>
            <a:ext cx="520684" cy="1036470"/>
            <a:chOff x="9543736" y="4486132"/>
            <a:chExt cx="570300" cy="1135235"/>
          </a:xfrm>
        </p:grpSpPr>
        <p:sp>
          <p:nvSpPr>
            <p:cNvPr id="335" name="Google Shape;335;p27"/>
            <p:cNvSpPr/>
            <p:nvPr/>
          </p:nvSpPr>
          <p:spPr>
            <a:xfrm>
              <a:off x="9543736" y="4487212"/>
              <a:ext cx="570300" cy="11328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9265568" y="4772968"/>
              <a:ext cx="1126800" cy="570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9265568" y="4764532"/>
              <a:ext cx="1126800" cy="570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9736876" y="5519757"/>
              <a:ext cx="186300" cy="303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9" name="Google Shape;339;p27" descr="offset_comp_342327_edited.jpg"/>
          <p:cNvPicPr preferRelativeResize="0"/>
          <p:nvPr/>
        </p:nvPicPr>
        <p:blipFill rotWithShape="1">
          <a:blip r:embed="rId3">
            <a:alphaModFix/>
          </a:blip>
          <a:srcRect l="26" t="408" r="72648" b="49395"/>
          <a:stretch/>
        </p:blipFill>
        <p:spPr>
          <a:xfrm>
            <a:off x="6405412" y="3121559"/>
            <a:ext cx="520500" cy="888900"/>
          </a:xfrm>
          <a:prstGeom prst="round2SameRect">
            <a:avLst>
              <a:gd name="adj1" fmla="val 4129"/>
              <a:gd name="adj2" fmla="val 0"/>
            </a:avLst>
          </a:prstGeom>
          <a:noFill/>
          <a:ln>
            <a:noFill/>
          </a:ln>
        </p:spPr>
      </p:pic>
      <p:sp>
        <p:nvSpPr>
          <p:cNvPr id="340" name="Google Shape;340;p27"/>
          <p:cNvSpPr/>
          <p:nvPr/>
        </p:nvSpPr>
        <p:spPr>
          <a:xfrm flipH="1">
            <a:off x="6405284" y="3142709"/>
            <a:ext cx="520500" cy="8679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7"/>
          <p:cNvGrpSpPr/>
          <p:nvPr/>
        </p:nvGrpSpPr>
        <p:grpSpPr>
          <a:xfrm>
            <a:off x="7564804" y="3443361"/>
            <a:ext cx="455496" cy="692277"/>
            <a:chOff x="7384375" y="3728000"/>
            <a:chExt cx="498900" cy="758244"/>
          </a:xfrm>
        </p:grpSpPr>
        <p:sp>
          <p:nvSpPr>
            <p:cNvPr id="342" name="Google Shape;342;p27"/>
            <p:cNvSpPr/>
            <p:nvPr/>
          </p:nvSpPr>
          <p:spPr>
            <a:xfrm rot="10800000">
              <a:off x="7475552" y="4233644"/>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rot="5400000">
              <a:off x="7506587" y="4276887"/>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7475548" y="3728000"/>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7384375" y="3860325"/>
              <a:ext cx="498900" cy="498900"/>
            </a:xfrm>
            <a:prstGeom prst="ellipse">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7"/>
          <p:cNvGrpSpPr/>
          <p:nvPr/>
        </p:nvGrpSpPr>
        <p:grpSpPr>
          <a:xfrm>
            <a:off x="7564836" y="3561758"/>
            <a:ext cx="478081" cy="462776"/>
            <a:chOff x="7384385" y="3857442"/>
            <a:chExt cx="523637" cy="506874"/>
          </a:xfrm>
        </p:grpSpPr>
        <p:sp>
          <p:nvSpPr>
            <p:cNvPr id="347" name="Google Shape;347;p27"/>
            <p:cNvSpPr/>
            <p:nvPr/>
          </p:nvSpPr>
          <p:spPr>
            <a:xfrm>
              <a:off x="7384385" y="3865416"/>
              <a:ext cx="498900" cy="4989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7"/>
            <p:cNvGrpSpPr/>
            <p:nvPr/>
          </p:nvGrpSpPr>
          <p:grpSpPr>
            <a:xfrm>
              <a:off x="7384385" y="3857442"/>
              <a:ext cx="523637" cy="498900"/>
              <a:chOff x="7384385" y="3857442"/>
              <a:chExt cx="523637" cy="498900"/>
            </a:xfrm>
          </p:grpSpPr>
          <p:sp>
            <p:nvSpPr>
              <p:cNvPr id="349" name="Google Shape;349;p27"/>
              <p:cNvSpPr/>
              <p:nvPr/>
            </p:nvSpPr>
            <p:spPr>
              <a:xfrm>
                <a:off x="7384385" y="3857442"/>
                <a:ext cx="498900" cy="4989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7856422" y="4081138"/>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51" name="Google Shape;351;p27" descr="offset_comp_342327_edited.jpg"/>
          <p:cNvPicPr preferRelativeResize="0"/>
          <p:nvPr/>
        </p:nvPicPr>
        <p:blipFill rotWithShape="1">
          <a:blip r:embed="rId3">
            <a:alphaModFix/>
          </a:blip>
          <a:srcRect l="18569" t="12624" r="45667" b="48976"/>
          <a:stretch/>
        </p:blipFill>
        <p:spPr>
          <a:xfrm>
            <a:off x="7591905" y="3590541"/>
            <a:ext cx="400500" cy="399300"/>
          </a:xfrm>
          <a:prstGeom prst="ellipse">
            <a:avLst/>
          </a:prstGeom>
          <a:noFill/>
          <a:ln w="9525" cap="flat" cmpd="sng">
            <a:solidFill>
              <a:srgbClr val="FFFFFF"/>
            </a:solidFill>
            <a:prstDash val="solid"/>
            <a:round/>
            <a:headEnd type="none" w="sm" len="sm"/>
            <a:tailEnd type="none" w="sm" len="sm"/>
          </a:ln>
        </p:spPr>
      </p:pic>
      <p:grpSp>
        <p:nvGrpSpPr>
          <p:cNvPr id="352" name="Google Shape;352;p27"/>
          <p:cNvGrpSpPr/>
          <p:nvPr/>
        </p:nvGrpSpPr>
        <p:grpSpPr>
          <a:xfrm>
            <a:off x="8110843" y="3443361"/>
            <a:ext cx="435785" cy="692277"/>
            <a:chOff x="7982421" y="3727763"/>
            <a:chExt cx="477311" cy="758244"/>
          </a:xfrm>
        </p:grpSpPr>
        <p:sp>
          <p:nvSpPr>
            <p:cNvPr id="353" name="Google Shape;353;p27"/>
            <p:cNvSpPr/>
            <p:nvPr/>
          </p:nvSpPr>
          <p:spPr>
            <a:xfrm>
              <a:off x="8054507" y="3728825"/>
              <a:ext cx="316500" cy="756600"/>
            </a:xfrm>
            <a:prstGeom prst="roundRect">
              <a:avLst>
                <a:gd name="adj" fmla="val 15418"/>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rot="10800000">
              <a:off x="8054264" y="4233407"/>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rot="5400000">
              <a:off x="8085300" y="4276650"/>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8054261" y="3727763"/>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7991115" y="3866003"/>
              <a:ext cx="434400" cy="486900"/>
            </a:xfrm>
            <a:prstGeom prst="roundRect">
              <a:avLst>
                <a:gd name="adj" fmla="val 12273"/>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7982425" y="3884047"/>
              <a:ext cx="451800" cy="499800"/>
            </a:xfrm>
            <a:prstGeom prst="roundRect">
              <a:avLst>
                <a:gd name="adj" fmla="val 1024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8408132" y="4081081"/>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7982421" y="3863888"/>
              <a:ext cx="451800" cy="513900"/>
            </a:xfrm>
            <a:prstGeom prst="roundRect">
              <a:avLst>
                <a:gd name="adj" fmla="val 1024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1" name="Google Shape;361;p27" descr="offset_comp_342327_edited.jpg"/>
          <p:cNvPicPr preferRelativeResize="0"/>
          <p:nvPr/>
        </p:nvPicPr>
        <p:blipFill rotWithShape="1">
          <a:blip r:embed="rId3">
            <a:alphaModFix/>
          </a:blip>
          <a:srcRect l="21339" t="33078" r="45478" b="26412"/>
          <a:stretch/>
        </p:blipFill>
        <p:spPr>
          <a:xfrm>
            <a:off x="8127235" y="3586562"/>
            <a:ext cx="379200" cy="429900"/>
          </a:xfrm>
          <a:prstGeom prst="roundRect">
            <a:avLst>
              <a:gd name="adj" fmla="val 7794"/>
            </a:avLst>
          </a:prstGeom>
          <a:noFill/>
          <a:ln w="9525" cap="flat" cmpd="sng">
            <a:solidFill>
              <a:srgbClr val="FFFFFF"/>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400" b="1"/>
              <a:t>Smart Greenhouse Monitoring System using IOT</a:t>
            </a:r>
            <a:endParaRPr sz="2400" b="1"/>
          </a:p>
          <a:p>
            <a:pPr marL="0" lvl="0" indent="0" algn="l" rtl="0">
              <a:spcBef>
                <a:spcPts val="1200"/>
              </a:spcBef>
              <a:spcAft>
                <a:spcPts val="0"/>
              </a:spcAft>
              <a:buNone/>
            </a:pP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1212175" y="511000"/>
            <a:ext cx="71880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mn-lt"/>
                <a:ea typeface="Arial"/>
                <a:cs typeface="Arial"/>
                <a:sym typeface="Arial"/>
              </a:rPr>
              <a:t>CONTENTS: </a:t>
            </a:r>
            <a:endParaRPr dirty="0">
              <a:latin typeface="+mn-lt"/>
              <a:ea typeface="Arial"/>
              <a:cs typeface="Arial"/>
              <a:sym typeface="Arial"/>
            </a:endParaRPr>
          </a:p>
        </p:txBody>
      </p:sp>
      <p:sp>
        <p:nvSpPr>
          <p:cNvPr id="240" name="Google Shape;240;p19"/>
          <p:cNvSpPr txBox="1"/>
          <p:nvPr/>
        </p:nvSpPr>
        <p:spPr>
          <a:xfrm>
            <a:off x="1212175" y="1794957"/>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chemeClr val="lt1"/>
                </a:solidFill>
              </a:rPr>
              <a:t>ABSTRACT</a:t>
            </a:r>
            <a:endParaRPr sz="1600">
              <a:solidFill>
                <a:schemeClr val="lt1"/>
              </a:solidFill>
            </a:endParaRPr>
          </a:p>
        </p:txBody>
      </p:sp>
      <p:sp>
        <p:nvSpPr>
          <p:cNvPr id="241" name="Google Shape;241;p19"/>
          <p:cNvSpPr txBox="1"/>
          <p:nvPr/>
        </p:nvSpPr>
        <p:spPr>
          <a:xfrm>
            <a:off x="1212175" y="2200783"/>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INTRODUCTION</a:t>
            </a:r>
            <a:endParaRPr sz="1600" dirty="0">
              <a:solidFill>
                <a:schemeClr val="lt1"/>
              </a:solidFill>
            </a:endParaRPr>
          </a:p>
        </p:txBody>
      </p:sp>
      <p:sp>
        <p:nvSpPr>
          <p:cNvPr id="242" name="Google Shape;242;p19"/>
          <p:cNvSpPr txBox="1"/>
          <p:nvPr/>
        </p:nvSpPr>
        <p:spPr>
          <a:xfrm>
            <a:off x="1212175" y="2601939"/>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PROBLEM STATEMENT</a:t>
            </a:r>
            <a:endParaRPr sz="1600" dirty="0">
              <a:solidFill>
                <a:schemeClr val="lt1"/>
              </a:solidFill>
            </a:endParaRPr>
          </a:p>
        </p:txBody>
      </p:sp>
      <p:sp>
        <p:nvSpPr>
          <p:cNvPr id="243" name="Google Shape;243;p19"/>
          <p:cNvSpPr txBox="1"/>
          <p:nvPr/>
        </p:nvSpPr>
        <p:spPr>
          <a:xfrm>
            <a:off x="1212175" y="3013172"/>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ARCHITECTURE DIAGRAM</a:t>
            </a:r>
            <a:endParaRPr sz="1600" dirty="0">
              <a:solidFill>
                <a:schemeClr val="lt1"/>
              </a:solidFill>
            </a:endParaRPr>
          </a:p>
        </p:txBody>
      </p:sp>
      <p:sp>
        <p:nvSpPr>
          <p:cNvPr id="244" name="Google Shape;244;p19"/>
          <p:cNvSpPr txBox="1"/>
          <p:nvPr/>
        </p:nvSpPr>
        <p:spPr>
          <a:xfrm>
            <a:off x="1159547" y="3822829"/>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SOFTWARE REQUIREMENT</a:t>
            </a:r>
            <a:endParaRPr sz="1600" dirty="0">
              <a:solidFill>
                <a:schemeClr val="lt1"/>
              </a:solidFill>
            </a:endParaRPr>
          </a:p>
        </p:txBody>
      </p:sp>
      <p:sp>
        <p:nvSpPr>
          <p:cNvPr id="245" name="Google Shape;245;p19"/>
          <p:cNvSpPr txBox="1"/>
          <p:nvPr/>
        </p:nvSpPr>
        <p:spPr>
          <a:xfrm>
            <a:off x="1159547" y="4249411"/>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HARDWARE REQUIREMENT</a:t>
            </a:r>
            <a:endParaRPr sz="1600" dirty="0">
              <a:solidFill>
                <a:schemeClr val="lt1"/>
              </a:solidFill>
            </a:endParaRPr>
          </a:p>
          <a:p>
            <a:pPr marL="0" lvl="0" indent="0" algn="l" rtl="0">
              <a:spcBef>
                <a:spcPts val="0"/>
              </a:spcBef>
              <a:spcAft>
                <a:spcPts val="0"/>
              </a:spcAft>
              <a:buNone/>
            </a:pPr>
            <a:endParaRPr sz="1600" dirty="0">
              <a:solidFill>
                <a:schemeClr val="lt1"/>
              </a:solidFill>
            </a:endParaRPr>
          </a:p>
        </p:txBody>
      </p:sp>
      <p:sp>
        <p:nvSpPr>
          <p:cNvPr id="246" name="Google Shape;246;p19"/>
          <p:cNvSpPr txBox="1"/>
          <p:nvPr/>
        </p:nvSpPr>
        <p:spPr>
          <a:xfrm>
            <a:off x="4511741" y="2365655"/>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247" name="Google Shape;247;p19"/>
          <p:cNvSpPr txBox="1"/>
          <p:nvPr/>
        </p:nvSpPr>
        <p:spPr>
          <a:xfrm>
            <a:off x="4511741" y="4274729"/>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 name="Google Shape;244;p19">
            <a:extLst>
              <a:ext uri="{FF2B5EF4-FFF2-40B4-BE49-F238E27FC236}">
                <a16:creationId xmlns:a16="http://schemas.microsoft.com/office/drawing/2014/main" id="{54E3A43A-6B0C-6EA9-B864-8BB690FFC9BD}"/>
              </a:ext>
            </a:extLst>
          </p:cNvPr>
          <p:cNvSpPr txBox="1"/>
          <p:nvPr/>
        </p:nvSpPr>
        <p:spPr>
          <a:xfrm>
            <a:off x="1212175" y="4477418"/>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IOT DASHBOARD</a:t>
            </a:r>
            <a:endParaRPr sz="1600" dirty="0">
              <a:solidFill>
                <a:schemeClr val="lt1"/>
              </a:solidFill>
            </a:endParaRPr>
          </a:p>
        </p:txBody>
      </p:sp>
      <p:sp>
        <p:nvSpPr>
          <p:cNvPr id="2" name="Google Shape;243;p19">
            <a:extLst>
              <a:ext uri="{FF2B5EF4-FFF2-40B4-BE49-F238E27FC236}">
                <a16:creationId xmlns:a16="http://schemas.microsoft.com/office/drawing/2014/main" id="{17E6B443-6E80-2FC8-154D-D4B7F83B0912}"/>
              </a:ext>
            </a:extLst>
          </p:cNvPr>
          <p:cNvSpPr txBox="1"/>
          <p:nvPr/>
        </p:nvSpPr>
        <p:spPr>
          <a:xfrm>
            <a:off x="1184529" y="3401294"/>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lt1"/>
                </a:solidFill>
              </a:rPr>
              <a:t>FLOWCHART</a:t>
            </a:r>
            <a:endParaRPr sz="16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241300" lvl="0" indent="-177800" algn="l" rtl="0">
              <a:lnSpc>
                <a:spcPct val="115000"/>
              </a:lnSpc>
              <a:spcBef>
                <a:spcPts val="300"/>
              </a:spcBef>
              <a:spcAft>
                <a:spcPts val="0"/>
              </a:spcAft>
              <a:buNone/>
            </a:pPr>
            <a:r>
              <a:rPr lang="en-GB">
                <a:latin typeface="Lato Black"/>
                <a:ea typeface="Lato Black"/>
                <a:cs typeface="Lato Black"/>
                <a:sym typeface="Lato Black"/>
              </a:rPr>
              <a:t> Abstract</a:t>
            </a:r>
            <a:endParaRPr>
              <a:latin typeface="Lato Black"/>
              <a:ea typeface="Lato Black"/>
              <a:cs typeface="Lato Black"/>
              <a:sym typeface="Lato Black"/>
            </a:endParaRPr>
          </a:p>
          <a:p>
            <a:pPr marL="0" lvl="0" indent="0" algn="l" rtl="0">
              <a:spcBef>
                <a:spcPts val="0"/>
              </a:spcBef>
              <a:spcAft>
                <a:spcPts val="0"/>
              </a:spcAft>
              <a:buNone/>
            </a:pPr>
            <a:endParaRPr>
              <a:latin typeface="Lato Black"/>
              <a:ea typeface="Lato Black"/>
              <a:cs typeface="Lato Black"/>
              <a:sym typeface="Lato Black"/>
            </a:endParaRPr>
          </a:p>
        </p:txBody>
      </p:sp>
      <p:sp>
        <p:nvSpPr>
          <p:cNvPr id="253" name="Google Shape;253;p20"/>
          <p:cNvSpPr txBox="1">
            <a:spLocks noGrp="1"/>
          </p:cNvSpPr>
          <p:nvPr>
            <p:ph type="body" idx="1"/>
          </p:nvPr>
        </p:nvSpPr>
        <p:spPr>
          <a:xfrm>
            <a:off x="2406625" y="1445650"/>
            <a:ext cx="6286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Arial"/>
                <a:ea typeface="Arial"/>
                <a:cs typeface="Arial"/>
                <a:sym typeface="Arial"/>
              </a:rPr>
              <a:t> </a:t>
            </a:r>
            <a:endParaRPr b="1" dirty="0">
              <a:latin typeface="Arial"/>
              <a:ea typeface="Arial"/>
              <a:cs typeface="Arial"/>
              <a:sym typeface="Arial"/>
            </a:endParaRPr>
          </a:p>
          <a:p>
            <a:pPr marL="63500" marR="215900" lvl="0" indent="0" algn="just" rtl="0">
              <a:lnSpc>
                <a:spcPct val="101000"/>
              </a:lnSpc>
              <a:spcBef>
                <a:spcPts val="1200"/>
              </a:spcBef>
              <a:spcAft>
                <a:spcPts val="0"/>
              </a:spcAft>
              <a:buNone/>
            </a:pPr>
            <a:r>
              <a:rPr lang="en-GB" b="1" dirty="0">
                <a:latin typeface="Arial"/>
                <a:ea typeface="Arial"/>
                <a:cs typeface="Arial"/>
                <a:sym typeface="Arial"/>
              </a:rPr>
              <a:t>The smart system for greenhouses is made using technology called Internet of Things(IoT) which helps to improve the way plants are grown and resources are managed. It uses small wireless devices placed throughout the greenhouse to measure important things like temperature, humidity, light, soil moisture, and carbon dioxide levels. These devices send this information to a central hub, which processes and analyzes the data. Users can access this information through a website or a phone app. The system also allows users to automatically control things like fans, watering systems, and shading based on specific rules. By using IoT, this smart greenhouse monitoring system helps create optimal conditions for plants, saves resources, increases productivity, and offers a more sustainable solution for modern farming.</a:t>
            </a:r>
            <a:endParaRPr b="1" dirty="0">
              <a:latin typeface="Arial"/>
              <a:ea typeface="Arial"/>
              <a:cs typeface="Arial"/>
              <a:sym typeface="Arial"/>
            </a:endParaRPr>
          </a:p>
          <a:p>
            <a:pPr marL="0" lvl="0" indent="0" algn="l" rtl="0">
              <a:spcBef>
                <a:spcPts val="0"/>
              </a:spcBef>
              <a:spcAft>
                <a:spcPts val="1600"/>
              </a:spcAft>
              <a:buNone/>
            </a:pPr>
            <a:endParaRPr b="1"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1"/>
          <p:cNvSpPr txBox="1"/>
          <p:nvPr/>
        </p:nvSpPr>
        <p:spPr>
          <a:xfrm>
            <a:off x="2379150" y="1925750"/>
            <a:ext cx="6264900" cy="2581959"/>
          </a:xfrm>
          <a:prstGeom prst="rect">
            <a:avLst/>
          </a:prstGeom>
          <a:noFill/>
          <a:ln>
            <a:noFill/>
          </a:ln>
        </p:spPr>
        <p:txBody>
          <a:bodyPr spcFirstLastPara="1" wrap="square" lIns="91425" tIns="91425" rIns="91425" bIns="91425" anchor="t" anchorCtr="0">
            <a:spAutoFit/>
          </a:bodyPr>
          <a:lstStyle/>
          <a:p>
            <a:pPr marL="63500" marR="139700" lvl="0" indent="0" algn="just" rtl="0">
              <a:spcBef>
                <a:spcPts val="0"/>
              </a:spcBef>
              <a:spcAft>
                <a:spcPts val="0"/>
              </a:spcAft>
              <a:buNone/>
            </a:pPr>
            <a:r>
              <a:rPr lang="en-GB" sz="1300" b="1" dirty="0">
                <a:solidFill>
                  <a:schemeClr val="lt1"/>
                </a:solidFill>
              </a:rPr>
              <a:t>Greenhouses are designed to protect plants from  harsh  environmental  conditions and provide a controlled growth environment. Monitoring the environmental conditions inside the greenhouse is essential for optimal plant growth. Traditional greenhouse monitoring requires manual observation, but by implementing IoT techniques,  it can be monitored remotely from any location. Various sensors are used to monitor the greenhouse and take appropriate actions based on the sensed parameters. The system is set up with predefined conditions by the operator to ensure that the plants are not adversely affected by environmental variations.</a:t>
            </a:r>
            <a:endParaRPr sz="1300" b="1" dirty="0">
              <a:solidFill>
                <a:schemeClr val="lt1"/>
              </a:solidFill>
            </a:endParaRPr>
          </a:p>
          <a:p>
            <a:pPr marL="0" lvl="0" indent="0" algn="l" rtl="0">
              <a:lnSpc>
                <a:spcPct val="115000"/>
              </a:lnSpc>
              <a:spcBef>
                <a:spcPts val="0"/>
              </a:spcBef>
              <a:spcAft>
                <a:spcPts val="1300"/>
              </a:spcAft>
              <a:buNone/>
            </a:pPr>
            <a:r>
              <a:rPr lang="en-GB" sz="1300" b="1" dirty="0">
                <a:solidFill>
                  <a:schemeClr val="lt1"/>
                </a:solidFill>
              </a:rPr>
              <a:t> </a:t>
            </a:r>
            <a:endParaRPr sz="1300" b="1" dirty="0">
              <a:solidFill>
                <a:schemeClr val="lt1"/>
              </a:solidFill>
            </a:endParaRPr>
          </a:p>
        </p:txBody>
      </p:sp>
      <p:sp>
        <p:nvSpPr>
          <p:cNvPr id="259" name="Google Shape;259;p21"/>
          <p:cNvSpPr txBox="1"/>
          <p:nvPr/>
        </p:nvSpPr>
        <p:spPr>
          <a:xfrm>
            <a:off x="2379150" y="365650"/>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chemeClr val="lt1"/>
                </a:solidFill>
                <a:latin typeface="Lato Black"/>
                <a:ea typeface="Lato Black"/>
                <a:cs typeface="Lato Black"/>
                <a:sym typeface="Lato Black"/>
              </a:rPr>
              <a:t>Introduction</a:t>
            </a:r>
            <a:endParaRPr sz="2400">
              <a:solidFill>
                <a:schemeClr val="lt1"/>
              </a:solidFill>
              <a:latin typeface="Lato Black"/>
              <a:ea typeface="Lato Black"/>
              <a:cs typeface="Lato Black"/>
              <a:sym typeface="Lat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Arial"/>
                <a:ea typeface="Arial"/>
                <a:cs typeface="Arial"/>
                <a:sym typeface="Arial"/>
              </a:rPr>
              <a:t> </a:t>
            </a:r>
            <a:r>
              <a:rPr lang="en-GB" b="1">
                <a:latin typeface="Arial"/>
                <a:ea typeface="Arial"/>
                <a:cs typeface="Arial"/>
                <a:sym typeface="Arial"/>
              </a:rPr>
              <a:t>Problem Statement</a:t>
            </a:r>
            <a:endParaRPr b="1">
              <a:latin typeface="Arial"/>
              <a:ea typeface="Arial"/>
              <a:cs typeface="Arial"/>
              <a:sym typeface="Arial"/>
            </a:endParaRPr>
          </a:p>
          <a:p>
            <a:pPr marL="0" lvl="0" indent="0" algn="l" rtl="0">
              <a:spcBef>
                <a:spcPts val="1200"/>
              </a:spcBef>
              <a:spcAft>
                <a:spcPts val="0"/>
              </a:spcAft>
              <a:buNone/>
            </a:pPr>
            <a:endParaRPr/>
          </a:p>
        </p:txBody>
      </p:sp>
      <p:sp>
        <p:nvSpPr>
          <p:cNvPr id="265" name="Google Shape;265;p22"/>
          <p:cNvSpPr txBox="1">
            <a:spLocks noGrp="1"/>
          </p:cNvSpPr>
          <p:nvPr>
            <p:ph type="body" idx="1"/>
          </p:nvPr>
        </p:nvSpPr>
        <p:spPr>
          <a:xfrm>
            <a:off x="2657935" y="1153276"/>
            <a:ext cx="5923500" cy="3510300"/>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b="1" dirty="0">
                <a:solidFill>
                  <a:schemeClr val="lt1"/>
                </a:solidFill>
                <a:latin typeface="Arial"/>
                <a:ea typeface="Arial"/>
                <a:cs typeface="Arial"/>
                <a:sym typeface="Arial"/>
              </a:rPr>
              <a:t>The problem we're addressing is that traditional greenhouse monitoring methods are not efficient and often require manual work. This leads to difficulties in maintaining the ideal conditions for plants to grow and can result in wasted resources and lower productivity.  Additionally,  it's challenging to monitor and control the greenhouse from a distance.</a:t>
            </a:r>
            <a:endParaRPr b="1" dirty="0">
              <a:solidFill>
                <a:schemeClr val="lt1"/>
              </a:solidFill>
              <a:latin typeface="Arial"/>
              <a:ea typeface="Arial"/>
              <a:cs typeface="Arial"/>
              <a:sym typeface="Arial"/>
            </a:endParaRPr>
          </a:p>
          <a:p>
            <a:pPr marL="0" lvl="0" indent="0" algn="just" rtl="0">
              <a:spcBef>
                <a:spcPts val="400"/>
              </a:spcBef>
              <a:spcAft>
                <a:spcPts val="0"/>
              </a:spcAft>
              <a:buNone/>
            </a:pPr>
            <a:endParaRPr b="1" dirty="0">
              <a:solidFill>
                <a:schemeClr val="lt1"/>
              </a:solidFill>
              <a:latin typeface="Arial"/>
              <a:ea typeface="Arial"/>
              <a:cs typeface="Arial"/>
              <a:sym typeface="Arial"/>
            </a:endParaRPr>
          </a:p>
          <a:p>
            <a:pPr marL="63500" marR="139700" lvl="0" indent="0" algn="just" rtl="0">
              <a:lnSpc>
                <a:spcPct val="100000"/>
              </a:lnSpc>
              <a:spcBef>
                <a:spcPts val="400"/>
              </a:spcBef>
              <a:spcAft>
                <a:spcPts val="0"/>
              </a:spcAft>
              <a:buNone/>
            </a:pPr>
            <a:r>
              <a:rPr lang="en-GB" b="1" dirty="0">
                <a:solidFill>
                  <a:schemeClr val="lt1"/>
                </a:solidFill>
                <a:latin typeface="Arial"/>
                <a:ea typeface="Arial"/>
                <a:cs typeface="Arial"/>
                <a:sym typeface="Arial"/>
              </a:rPr>
              <a:t>To solve these problems, we need a smart greenhouse monitoring system using IoT. This system would allow us to monitor the greenhouse in real-time, even from far away. We can keep track of important factors like temperature, humidity, light, soil moisture, and carbon dioxide levels. The system would also let us automate the control of greenhouse equipment based on predefined rules. By doing this, we can ensure that plants have the best possible conditions for growth, save resources, increase productivity, and make greenhouse farming more sustainable.</a:t>
            </a:r>
            <a:endParaRPr b="1" dirty="0">
              <a:solidFill>
                <a:schemeClr val="lt1"/>
              </a:solidFill>
              <a:latin typeface="Arial"/>
              <a:ea typeface="Arial"/>
              <a:cs typeface="Arial"/>
              <a:sym typeface="Arial"/>
            </a:endParaRPr>
          </a:p>
          <a:p>
            <a:pPr marL="0" lvl="0" indent="0" algn="l" rtl="0">
              <a:lnSpc>
                <a:spcPct val="100000"/>
              </a:lnSpc>
              <a:spcBef>
                <a:spcPts val="0"/>
              </a:spcBef>
              <a:spcAft>
                <a:spcPts val="0"/>
              </a:spcAft>
              <a:buNone/>
            </a:pPr>
            <a:endParaRPr b="1" dirty="0">
              <a:solidFill>
                <a:schemeClr val="lt1"/>
              </a:solidFill>
              <a:latin typeface="Arial"/>
              <a:ea typeface="Arial"/>
              <a:cs typeface="Arial"/>
              <a:sym typeface="Arial"/>
            </a:endParaRPr>
          </a:p>
          <a:p>
            <a:pPr marL="0" lvl="0" indent="0" algn="l" rtl="0">
              <a:spcBef>
                <a:spcPts val="0"/>
              </a:spcBef>
              <a:spcAft>
                <a:spcPts val="1600"/>
              </a:spcAft>
              <a:buNone/>
            </a:pPr>
            <a:endParaRPr b="1" dirty="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3"/>
          <p:cNvSpPr txBox="1">
            <a:spLocks noGrp="1"/>
          </p:cNvSpPr>
          <p:nvPr>
            <p:ph type="title"/>
          </p:nvPr>
        </p:nvSpPr>
        <p:spPr>
          <a:xfrm>
            <a:off x="1297500" y="393750"/>
            <a:ext cx="3798900" cy="946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dirty="0">
                <a:latin typeface="Arial"/>
                <a:ea typeface="Arial"/>
                <a:cs typeface="Arial"/>
                <a:sym typeface="Arial"/>
              </a:rPr>
              <a:t>Architecture Diagram</a:t>
            </a:r>
            <a:endParaRPr b="1" dirty="0">
              <a:latin typeface="Arial"/>
              <a:ea typeface="Arial"/>
              <a:cs typeface="Arial"/>
              <a:sym typeface="Arial"/>
            </a:endParaRPr>
          </a:p>
          <a:p>
            <a:pPr marL="0" lvl="0" indent="0" algn="l" rtl="0">
              <a:spcBef>
                <a:spcPts val="400"/>
              </a:spcBef>
              <a:spcAft>
                <a:spcPts val="0"/>
              </a:spcAft>
              <a:buNone/>
            </a:pPr>
            <a:endParaRPr dirty="0"/>
          </a:p>
        </p:txBody>
      </p:sp>
      <p:sp>
        <p:nvSpPr>
          <p:cNvPr id="271" name="Google Shape;271;p23"/>
          <p:cNvSpPr txBox="1">
            <a:spLocks noGrp="1"/>
          </p:cNvSpPr>
          <p:nvPr>
            <p:ph type="body" idx="1"/>
          </p:nvPr>
        </p:nvSpPr>
        <p:spPr>
          <a:xfrm>
            <a:off x="1236575" y="1570325"/>
            <a:ext cx="4201800" cy="3139200"/>
          </a:xfrm>
          <a:prstGeom prst="rect">
            <a:avLst/>
          </a:prstGeom>
        </p:spPr>
        <p:txBody>
          <a:bodyPr spcFirstLastPara="1" wrap="square" lIns="91425" tIns="91425" rIns="91425" bIns="91425" anchor="t" anchorCtr="0">
            <a:noAutofit/>
          </a:bodyPr>
          <a:lstStyle/>
          <a:p>
            <a:pPr marL="63500" lvl="0" indent="0" algn="just" rtl="0">
              <a:lnSpc>
                <a:spcPct val="101000"/>
              </a:lnSpc>
              <a:spcBef>
                <a:spcPts val="1200"/>
              </a:spcBef>
              <a:spcAft>
                <a:spcPts val="0"/>
              </a:spcAft>
              <a:buNone/>
            </a:pPr>
            <a:r>
              <a:rPr lang="en-GB" b="1" dirty="0">
                <a:solidFill>
                  <a:srgbClr val="FFFFFF"/>
                </a:solidFill>
                <a:latin typeface="Arial"/>
                <a:ea typeface="Arial"/>
                <a:cs typeface="Arial"/>
                <a:sym typeface="Arial"/>
              </a:rPr>
              <a:t>The block diagram in Cisco Packet Tracer shows a Smart greenhouse system that uses IoT technology. It consists of different systems like temperature and humidity monitoring, fire and CO2 detection, smart lighting, moisture monitoring, solar energy generation, and a smart door system. All these devices are connected through the internet, allowing them to communicate with each other. To monitor and control the greenhouse, a smartphone is used. The system uses wireless devices for easy connectivity and operation.</a:t>
            </a:r>
            <a:endParaRPr b="1" dirty="0">
              <a:solidFill>
                <a:srgbClr val="FFFFFF"/>
              </a:solidFill>
              <a:latin typeface="Arial"/>
              <a:ea typeface="Arial"/>
              <a:cs typeface="Arial"/>
              <a:sym typeface="Arial"/>
            </a:endParaRPr>
          </a:p>
          <a:p>
            <a:pPr marL="0" lvl="0" indent="0" algn="l" rtl="0">
              <a:spcBef>
                <a:spcPts val="1200"/>
              </a:spcBef>
              <a:spcAft>
                <a:spcPts val="1600"/>
              </a:spcAft>
              <a:buNone/>
            </a:pPr>
            <a:endParaRPr b="1" dirty="0">
              <a:solidFill>
                <a:srgbClr val="FFFFFF"/>
              </a:solidFill>
              <a:latin typeface="Arial"/>
              <a:ea typeface="Arial"/>
              <a:cs typeface="Arial"/>
              <a:sym typeface="Arial"/>
            </a:endParaRPr>
          </a:p>
        </p:txBody>
      </p:sp>
      <p:sp>
        <p:nvSpPr>
          <p:cNvPr id="275" name="Google Shape;275;p23"/>
          <p:cNvSpPr/>
          <p:nvPr/>
        </p:nvSpPr>
        <p:spPr>
          <a:xfrm>
            <a:off x="7040600" y="3923575"/>
            <a:ext cx="2106350" cy="1222450"/>
          </a:xfrm>
          <a:custGeom>
            <a:avLst/>
            <a:gdLst/>
            <a:ahLst/>
            <a:cxnLst/>
            <a:rect l="l" t="t" r="r" b="b"/>
            <a:pathLst>
              <a:path w="84254" h="48898" extrusionOk="0">
                <a:moveTo>
                  <a:pt x="0" y="0"/>
                </a:moveTo>
                <a:lnTo>
                  <a:pt x="50319" y="0"/>
                </a:lnTo>
                <a:lnTo>
                  <a:pt x="84254" y="33935"/>
                </a:lnTo>
                <a:lnTo>
                  <a:pt x="84254" y="48898"/>
                </a:lnTo>
                <a:lnTo>
                  <a:pt x="48798" y="48898"/>
                </a:lnTo>
                <a:close/>
              </a:path>
            </a:pathLst>
          </a:custGeom>
          <a:solidFill>
            <a:schemeClr val="accent3"/>
          </a:solidFill>
          <a:ln>
            <a:noFill/>
          </a:ln>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4" name="Rectangle 2">
            <a:extLst>
              <a:ext uri="{FF2B5EF4-FFF2-40B4-BE49-F238E27FC236}">
                <a16:creationId xmlns:a16="http://schemas.microsoft.com/office/drawing/2014/main" id="{B7F9F271-7252-789A-05F3-AC383CBA467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253">
            <a:extLst>
              <a:ext uri="{FF2B5EF4-FFF2-40B4-BE49-F238E27FC236}">
                <a16:creationId xmlns:a16="http://schemas.microsoft.com/office/drawing/2014/main" id="{E16D7E33-6EEA-3397-ED85-2DCCA9034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193526" y="-308810"/>
            <a:ext cx="4109645" cy="55284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641D72-F8C4-4044-C2BC-FFA1342A781B}"/>
              </a:ext>
            </a:extLst>
          </p:cNvPr>
          <p:cNvSpPr txBox="1"/>
          <p:nvPr/>
        </p:nvSpPr>
        <p:spPr>
          <a:xfrm>
            <a:off x="4177295" y="4603089"/>
            <a:ext cx="2006417" cy="307777"/>
          </a:xfrm>
          <a:prstGeom prst="rect">
            <a:avLst/>
          </a:prstGeom>
          <a:noFill/>
        </p:spPr>
        <p:txBody>
          <a:bodyPr wrap="square" rtlCol="0">
            <a:spAutoFit/>
          </a:bodyPr>
          <a:lstStyle/>
          <a:p>
            <a:r>
              <a:rPr lang="en-US" b="1" dirty="0">
                <a:solidFill>
                  <a:schemeClr val="bg1"/>
                </a:solidFill>
              </a:rPr>
              <a:t>Fig. 1</a:t>
            </a:r>
            <a:endParaRPr lang="en-IN"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1AF0-3734-3635-BC77-2F24302310A4}"/>
              </a:ext>
            </a:extLst>
          </p:cNvPr>
          <p:cNvSpPr>
            <a:spLocks noGrp="1"/>
          </p:cNvSpPr>
          <p:nvPr>
            <p:ph type="title"/>
          </p:nvPr>
        </p:nvSpPr>
        <p:spPr/>
        <p:txBody>
          <a:bodyPr/>
          <a:lstStyle/>
          <a:p>
            <a:r>
              <a:rPr lang="en-US" b="1" dirty="0">
                <a:latin typeface="+mj-lt"/>
              </a:rPr>
              <a:t>Flowchart</a:t>
            </a:r>
            <a:endParaRPr lang="en-IN" b="1" dirty="0">
              <a:latin typeface="+mj-lt"/>
            </a:endParaRPr>
          </a:p>
        </p:txBody>
      </p:sp>
      <p:sp>
        <p:nvSpPr>
          <p:cNvPr id="3" name="Text Placeholder 2">
            <a:extLst>
              <a:ext uri="{FF2B5EF4-FFF2-40B4-BE49-F238E27FC236}">
                <a16:creationId xmlns:a16="http://schemas.microsoft.com/office/drawing/2014/main" id="{3FA5D03B-FD0F-E525-3057-F9A5A31E85CF}"/>
              </a:ext>
            </a:extLst>
          </p:cNvPr>
          <p:cNvSpPr>
            <a:spLocks noGrp="1"/>
          </p:cNvSpPr>
          <p:nvPr>
            <p:ph type="body" idx="1"/>
          </p:nvPr>
        </p:nvSpPr>
        <p:spPr>
          <a:xfrm>
            <a:off x="1297500" y="1567550"/>
            <a:ext cx="3787617" cy="2911200"/>
          </a:xfrm>
        </p:spPr>
        <p:txBody>
          <a:bodyPr/>
          <a:lstStyle/>
          <a:p>
            <a:pPr algn="just"/>
            <a:r>
              <a:rPr lang="en-US" dirty="0">
                <a:effectLst/>
                <a:latin typeface="+mj-lt"/>
                <a:ea typeface="Trebuchet MS" panose="020B0603020202020204" pitchFamily="34" charset="0"/>
                <a:cs typeface="Trebuchet MS" panose="020B0603020202020204" pitchFamily="34" charset="0"/>
              </a:rPr>
              <a:t>In Fig.2 shows the general flow chart of the methodology used in this project. The same procedure is used for all the systems used in this design. First the sensors sense their respective parameters and the values sensed are converted into the appropriate format which are then fed to the actuators. The actuators are activated based on the input given following predefined conditions.</a:t>
            </a:r>
            <a:endParaRPr lang="en-IN" dirty="0">
              <a:effectLst/>
              <a:latin typeface="+mj-lt"/>
              <a:ea typeface="Trebuchet MS" panose="020B0603020202020204" pitchFamily="34" charset="0"/>
              <a:cs typeface="Trebuchet MS" panose="020B0603020202020204" pitchFamily="34" charset="0"/>
            </a:endParaRPr>
          </a:p>
          <a:p>
            <a:endParaRPr lang="en-IN" dirty="0"/>
          </a:p>
        </p:txBody>
      </p:sp>
      <p:pic>
        <p:nvPicPr>
          <p:cNvPr id="7" name="Picture 6">
            <a:extLst>
              <a:ext uri="{FF2B5EF4-FFF2-40B4-BE49-F238E27FC236}">
                <a16:creationId xmlns:a16="http://schemas.microsoft.com/office/drawing/2014/main" id="{B5A2D385-CCC8-F4DB-33D1-C0240BD36C82}"/>
              </a:ext>
            </a:extLst>
          </p:cNvPr>
          <p:cNvPicPr>
            <a:picLocks noChangeAspect="1"/>
          </p:cNvPicPr>
          <p:nvPr/>
        </p:nvPicPr>
        <p:blipFill rotWithShape="1">
          <a:blip r:embed="rId2">
            <a:extLst>
              <a:ext uri="{28A0092B-C50C-407E-A947-70E740481C1C}">
                <a14:useLocalDpi xmlns:a14="http://schemas.microsoft.com/office/drawing/2010/main" val="0"/>
              </a:ext>
            </a:extLst>
          </a:blip>
          <a:srcRect l="32511" t="32131" r="36485" b="10301"/>
          <a:stretch/>
        </p:blipFill>
        <p:spPr bwMode="auto">
          <a:xfrm>
            <a:off x="5521145" y="499587"/>
            <a:ext cx="3438660" cy="3855458"/>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5552608-FB7B-77D9-000B-EAB5F929E87F}"/>
              </a:ext>
            </a:extLst>
          </p:cNvPr>
          <p:cNvSpPr txBox="1"/>
          <p:nvPr/>
        </p:nvSpPr>
        <p:spPr>
          <a:xfrm>
            <a:off x="7038907" y="4381491"/>
            <a:ext cx="1070730" cy="307777"/>
          </a:xfrm>
          <a:prstGeom prst="rect">
            <a:avLst/>
          </a:prstGeom>
          <a:noFill/>
        </p:spPr>
        <p:txBody>
          <a:bodyPr wrap="square" rtlCol="0">
            <a:spAutoFit/>
          </a:bodyPr>
          <a:lstStyle/>
          <a:p>
            <a:r>
              <a:rPr lang="en-US" b="1" dirty="0">
                <a:solidFill>
                  <a:schemeClr val="bg1"/>
                </a:solidFill>
              </a:rPr>
              <a:t>Fig. 2</a:t>
            </a:r>
            <a:endParaRPr lang="en-IN" b="1" dirty="0">
              <a:solidFill>
                <a:schemeClr val="bg1"/>
              </a:solidFill>
            </a:endParaRPr>
          </a:p>
        </p:txBody>
      </p:sp>
    </p:spTree>
    <p:extLst>
      <p:ext uri="{BB962C8B-B14F-4D97-AF65-F5344CB8AC3E}">
        <p14:creationId xmlns:p14="http://schemas.microsoft.com/office/powerpoint/2010/main" val="3229564094"/>
      </p:ext>
    </p:extLst>
  </p:cSld>
  <p:clrMapOvr>
    <a:masterClrMapping/>
  </p:clrMapOvr>
  <p:transition spd="slow">
    <p:cover/>
  </p:transition>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744</Words>
  <Application>Microsoft Office PowerPoint</Application>
  <PresentationFormat>On-screen Show (16:9)</PresentationFormat>
  <Paragraphs>58</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Lato</vt:lpstr>
      <vt:lpstr>Lato Black</vt:lpstr>
      <vt:lpstr>Times New Roman</vt:lpstr>
      <vt:lpstr>Montserrat</vt:lpstr>
      <vt:lpstr>Arial</vt:lpstr>
      <vt:lpstr>Focus</vt:lpstr>
      <vt:lpstr>PowerPoint Presentation</vt:lpstr>
      <vt:lpstr>Smart Greenhouse Monitoring System using IOT </vt:lpstr>
      <vt:lpstr>CONTENTS: </vt:lpstr>
      <vt:lpstr> Abstract </vt:lpstr>
      <vt:lpstr>PowerPoint Presentation</vt:lpstr>
      <vt:lpstr> Problem Statement </vt:lpstr>
      <vt:lpstr>Architecture Diagram </vt:lpstr>
      <vt:lpstr>PowerPoint Presentation</vt:lpstr>
      <vt:lpstr>Flowchart</vt:lpstr>
      <vt:lpstr>IOT Level</vt:lpstr>
      <vt:lpstr> Software Requirement   </vt:lpstr>
      <vt:lpstr>Hardware Requirement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PRILU</dc:creator>
  <cp:lastModifiedBy>Ankit Kumar</cp:lastModifiedBy>
  <cp:revision>19</cp:revision>
  <dcterms:modified xsi:type="dcterms:W3CDTF">2023-09-25T09:18:00Z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863210</vt:lpwstr>
  </property>
  <property fmtid="{D5CDD505-2E9C-101B-9397-08002B2CF9AE}" pid="3" name="NXPowerLiteSettings">
    <vt:lpwstr>F7000400038000</vt:lpwstr>
  </property>
  <property fmtid="{D5CDD505-2E9C-101B-9397-08002B2CF9AE}" pid="4" name="NXPowerLiteVersion">
    <vt:lpwstr>S10.0.0</vt:lpwstr>
  </property>
</Properties>
</file>