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Quicksa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Quicksand-bold.fntdata"/><Relationship Id="rId12" Type="http://schemas.openxmlformats.org/officeDocument/2006/relationships/slide" Target="slides/slide8.xml"/><Relationship Id="rId23" Type="http://schemas.openxmlformats.org/officeDocument/2006/relationships/font" Target="fonts/Quicksa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a9646c71e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a9646c71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9646c71e_4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a9646c71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a9646c71e_4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a9646c71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92539d425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92539d4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92539d425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92539d4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92539d425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92539d42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efb0db3a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efb0db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db0b77bf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db0b77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b0b77bf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b0b77b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2ff6698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f2ff669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f2ff6698b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f2ff669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9646c71e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a9646c71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2ff6698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f2ff669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014725" y="2079150"/>
            <a:ext cx="8087100" cy="17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Ecospace Package in R </a:t>
            </a:r>
            <a:endParaRPr/>
          </a:p>
          <a:p>
            <a:pPr indent="0" lvl="0" marL="0" rtl="0" algn="l">
              <a:spcBef>
                <a:spcPts val="0"/>
              </a:spcBef>
              <a:spcAft>
                <a:spcPts val="0"/>
              </a:spcAft>
              <a:buNone/>
            </a:pPr>
            <a:r>
              <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Simulations</a:t>
            </a:r>
            <a:endParaRPr/>
          </a:p>
        </p:txBody>
      </p:sp>
      <p:sp>
        <p:nvSpPr>
          <p:cNvPr id="138" name="Google Shape;138;p21"/>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Ecospace</a:t>
            </a:r>
            <a:endParaRPr/>
          </a:p>
          <a:p>
            <a:pPr indent="-419100" lvl="0" marL="457200" rtl="0" algn="l">
              <a:spcBef>
                <a:spcPts val="0"/>
              </a:spcBef>
              <a:spcAft>
                <a:spcPts val="0"/>
              </a:spcAft>
              <a:buSzPts val="3000"/>
              <a:buChar char="◦"/>
            </a:pPr>
            <a:r>
              <a:rPr lang="en"/>
              <a:t>Neutral Model </a:t>
            </a:r>
            <a:endParaRPr/>
          </a:p>
          <a:p>
            <a:pPr indent="-419100" lvl="0" marL="457200" rtl="0" algn="l">
              <a:spcBef>
                <a:spcPts val="0"/>
              </a:spcBef>
              <a:spcAft>
                <a:spcPts val="0"/>
              </a:spcAft>
              <a:buSzPts val="3000"/>
              <a:buChar char="◦"/>
            </a:pPr>
            <a:r>
              <a:rPr lang="en"/>
              <a:t>Redundancy</a:t>
            </a:r>
            <a:r>
              <a:rPr lang="en"/>
              <a:t> Model</a:t>
            </a:r>
            <a:endParaRPr/>
          </a:p>
          <a:p>
            <a:pPr indent="-419100" lvl="0" marL="457200" rtl="0" algn="l">
              <a:spcBef>
                <a:spcPts val="0"/>
              </a:spcBef>
              <a:spcAft>
                <a:spcPts val="0"/>
              </a:spcAft>
              <a:buSzPts val="3000"/>
              <a:buChar char="◦"/>
            </a:pPr>
            <a:r>
              <a:rPr lang="en"/>
              <a:t>Partitioning Model </a:t>
            </a:r>
            <a:endParaRPr/>
          </a:p>
          <a:p>
            <a:pPr indent="-419100" lvl="0" marL="457200" rtl="0" algn="l">
              <a:spcBef>
                <a:spcPts val="0"/>
              </a:spcBef>
              <a:spcAft>
                <a:spcPts val="0"/>
              </a:spcAft>
              <a:buSzPts val="3000"/>
              <a:buChar char="◦"/>
            </a:pPr>
            <a:r>
              <a:rPr lang="en"/>
              <a:t>Expansion </a:t>
            </a:r>
            <a:endParaRPr/>
          </a:p>
        </p:txBody>
      </p:sp>
      <p:sp>
        <p:nvSpPr>
          <p:cNvPr id="139" name="Google Shape;139;p2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Redundancy Model</a:t>
            </a:r>
            <a:endParaRPr/>
          </a:p>
        </p:txBody>
      </p:sp>
      <p:sp>
        <p:nvSpPr>
          <p:cNvPr id="145" name="Google Shape;145;p22"/>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Pick one existing species at random and create a new species using that species' characters as a template. A character is modified (using a random draw from the ecospace framework) according to the strength parameter. Default strength = 1 always implements the redundancy rule, whereas strength = 0 never implements it (essentially making the simulation follow the neutral rule.) </a:t>
            </a:r>
            <a:endParaRPr sz="1500"/>
          </a:p>
        </p:txBody>
      </p:sp>
      <p:sp>
        <p:nvSpPr>
          <p:cNvPr id="146" name="Google Shape;146;p2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Neutral Model</a:t>
            </a:r>
            <a:endParaRPr/>
          </a:p>
        </p:txBody>
      </p:sp>
      <p:sp>
        <p:nvSpPr>
          <p:cNvPr id="152" name="Google Shape;152;p23"/>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Implement Monte Carlo simulation of a biota undergoing ecological diversification using the neutral rule. Can be used as a simple permutation test (draw species at random with replacement from provided species pool) if set Sseed equal to Smax.</a:t>
            </a:r>
            <a:endParaRPr sz="1500"/>
          </a:p>
          <a:p>
            <a:pPr indent="0" lvl="0" marL="0" rtl="0" algn="l">
              <a:spcBef>
                <a:spcPts val="600"/>
              </a:spcBef>
              <a:spcAft>
                <a:spcPts val="0"/>
              </a:spcAft>
              <a:buNone/>
            </a:pPr>
            <a:r>
              <a:t/>
            </a:r>
            <a:endParaRPr sz="1500"/>
          </a:p>
        </p:txBody>
      </p:sp>
      <p:sp>
        <p:nvSpPr>
          <p:cNvPr id="153" name="Google Shape;153;p2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1260501" y="1069249"/>
            <a:ext cx="7425928" cy="3537548"/>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collection from PBDB</a:t>
            </a:r>
            <a:endParaRPr/>
          </a:p>
        </p:txBody>
      </p:sp>
      <p:grpSp>
        <p:nvGrpSpPr>
          <p:cNvPr id="160" name="Google Shape;160;p24"/>
          <p:cNvGrpSpPr/>
          <p:nvPr/>
        </p:nvGrpSpPr>
        <p:grpSpPr>
          <a:xfrm>
            <a:off x="1850905" y="2045502"/>
            <a:ext cx="95669" cy="255600"/>
            <a:chOff x="1532100" y="3453325"/>
            <a:chExt cx="121500" cy="340800"/>
          </a:xfrm>
        </p:grpSpPr>
        <p:sp>
          <p:nvSpPr>
            <p:cNvPr id="161" name="Google Shape;161;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4"/>
            <p:cNvCxnSpPr>
              <a:stCxn id="161"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grpSp>
        <p:nvGrpSpPr>
          <p:cNvPr id="163" name="Google Shape;163;p24"/>
          <p:cNvGrpSpPr/>
          <p:nvPr/>
        </p:nvGrpSpPr>
        <p:grpSpPr>
          <a:xfrm>
            <a:off x="3339815" y="3552398"/>
            <a:ext cx="95669" cy="255600"/>
            <a:chOff x="1532100" y="3453325"/>
            <a:chExt cx="121500" cy="340800"/>
          </a:xfrm>
        </p:grpSpPr>
        <p:sp>
          <p:nvSpPr>
            <p:cNvPr id="164" name="Google Shape;164;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4"/>
            <p:cNvCxnSpPr>
              <a:stCxn id="164"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grpSp>
        <p:nvGrpSpPr>
          <p:cNvPr id="166" name="Google Shape;166;p24"/>
          <p:cNvGrpSpPr/>
          <p:nvPr/>
        </p:nvGrpSpPr>
        <p:grpSpPr>
          <a:xfrm>
            <a:off x="4990709" y="3766586"/>
            <a:ext cx="95669" cy="255600"/>
            <a:chOff x="1532100" y="3453325"/>
            <a:chExt cx="121500" cy="340800"/>
          </a:xfrm>
        </p:grpSpPr>
        <p:sp>
          <p:nvSpPr>
            <p:cNvPr id="167" name="Google Shape;167;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4"/>
            <p:cNvCxnSpPr>
              <a:stCxn id="167"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grpSp>
        <p:nvGrpSpPr>
          <p:cNvPr id="169" name="Google Shape;169;p24"/>
          <p:cNvGrpSpPr/>
          <p:nvPr/>
        </p:nvGrpSpPr>
        <p:grpSpPr>
          <a:xfrm>
            <a:off x="4331042" y="1863000"/>
            <a:ext cx="95669" cy="255600"/>
            <a:chOff x="1532100" y="3453325"/>
            <a:chExt cx="121500" cy="340800"/>
          </a:xfrm>
        </p:grpSpPr>
        <p:sp>
          <p:nvSpPr>
            <p:cNvPr id="170" name="Google Shape;170;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4"/>
            <p:cNvCxnSpPr>
              <a:stCxn id="170"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grpSp>
        <p:nvGrpSpPr>
          <p:cNvPr id="172" name="Google Shape;172;p24"/>
          <p:cNvGrpSpPr/>
          <p:nvPr/>
        </p:nvGrpSpPr>
        <p:grpSpPr>
          <a:xfrm>
            <a:off x="6358677" y="2412784"/>
            <a:ext cx="95669" cy="255600"/>
            <a:chOff x="1532100" y="3453325"/>
            <a:chExt cx="121500" cy="340800"/>
          </a:xfrm>
        </p:grpSpPr>
        <p:sp>
          <p:nvSpPr>
            <p:cNvPr id="173" name="Google Shape;173;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4"/>
            <p:cNvCxnSpPr>
              <a:stCxn id="173"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grpSp>
        <p:nvGrpSpPr>
          <p:cNvPr id="175" name="Google Shape;175;p24"/>
          <p:cNvGrpSpPr/>
          <p:nvPr/>
        </p:nvGrpSpPr>
        <p:grpSpPr>
          <a:xfrm>
            <a:off x="7576534" y="3808000"/>
            <a:ext cx="95669" cy="255600"/>
            <a:chOff x="1532100" y="3453325"/>
            <a:chExt cx="121500" cy="340800"/>
          </a:xfrm>
        </p:grpSpPr>
        <p:sp>
          <p:nvSpPr>
            <p:cNvPr id="176" name="Google Shape;176;p24"/>
            <p:cNvSpPr/>
            <p:nvPr/>
          </p:nvSpPr>
          <p:spPr>
            <a:xfrm>
              <a:off x="1532100" y="3453325"/>
              <a:ext cx="121500" cy="121500"/>
            </a:xfrm>
            <a:prstGeom prst="ellipse">
              <a:avLst/>
            </a:prstGeom>
            <a:solidFill>
              <a:srgbClr val="39C0BA"/>
            </a:solidFill>
            <a:ln cap="flat" cmpd="sng" w="28575">
              <a:solidFill>
                <a:srgbClr val="2E30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4"/>
            <p:cNvCxnSpPr>
              <a:stCxn id="176" idx="4"/>
            </p:cNvCxnSpPr>
            <p:nvPr/>
          </p:nvCxnSpPr>
          <p:spPr>
            <a:xfrm>
              <a:off x="1592850" y="3574825"/>
              <a:ext cx="0" cy="219300"/>
            </a:xfrm>
            <a:prstGeom prst="straightConnector1">
              <a:avLst/>
            </a:prstGeom>
            <a:noFill/>
            <a:ln cap="flat" cmpd="sng" w="9525">
              <a:solidFill>
                <a:srgbClr val="999FA9"/>
              </a:solidFill>
              <a:prstDash val="solid"/>
              <a:round/>
              <a:headEnd len="sm" w="sm" type="none"/>
              <a:tailEnd len="sm" w="sm" type="oval"/>
            </a:ln>
          </p:spPr>
        </p:cxnSp>
      </p:grpSp>
      <p:sp>
        <p:nvSpPr>
          <p:cNvPr id="178" name="Google Shape;178;p2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4294967295" type="ctrTitle"/>
          </p:nvPr>
        </p:nvSpPr>
        <p:spPr>
          <a:xfrm>
            <a:off x="1336100" y="1183688"/>
            <a:ext cx="7337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Thanks!</a:t>
            </a:r>
            <a:endParaRPr b="1" sz="2200">
              <a:solidFill>
                <a:schemeClr val="dk1"/>
              </a:solidFill>
            </a:endParaRPr>
          </a:p>
        </p:txBody>
      </p:sp>
      <p:sp>
        <p:nvSpPr>
          <p:cNvPr id="184" name="Google Shape;184;p25"/>
          <p:cNvSpPr txBox="1"/>
          <p:nvPr>
            <p:ph idx="4294967295" type="subTitle"/>
          </p:nvPr>
        </p:nvSpPr>
        <p:spPr>
          <a:xfrm>
            <a:off x="1336100" y="2190788"/>
            <a:ext cx="73377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3600">
                <a:solidFill>
                  <a:srgbClr val="F3F3F3"/>
                </a:solidFill>
              </a:rPr>
              <a:t>ANY QUESTIONS?</a:t>
            </a:r>
            <a:endParaRPr b="1" sz="3600">
              <a:solidFill>
                <a:srgbClr val="F3F3F3"/>
              </a:solidFill>
            </a:endParaRPr>
          </a:p>
        </p:txBody>
      </p:sp>
      <p:sp>
        <p:nvSpPr>
          <p:cNvPr id="185" name="Google Shape;185;p2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191" name="Google Shape;191;p26"/>
          <p:cNvSpPr txBox="1"/>
          <p:nvPr>
            <p:ph idx="1" type="body"/>
          </p:nvPr>
        </p:nvSpPr>
        <p:spPr>
          <a:xfrm>
            <a:off x="1165498" y="1130515"/>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rgbClr val="F3F3F3"/>
                </a:solidFill>
              </a:rPr>
              <a:t>Special thanks to all the people who made and released these awesome resources for free:</a:t>
            </a:r>
            <a:endParaRPr sz="2400">
              <a:solidFill>
                <a:srgbClr val="F3F3F3"/>
              </a:solidFill>
            </a:endParaRPr>
          </a:p>
          <a:p>
            <a:pPr indent="-381000" lvl="0" marL="457200" rtl="0" algn="l">
              <a:lnSpc>
                <a:spcPct val="115000"/>
              </a:lnSpc>
              <a:spcBef>
                <a:spcPts val="600"/>
              </a:spcBef>
              <a:spcAft>
                <a:spcPts val="0"/>
              </a:spcAft>
              <a:buClr>
                <a:srgbClr val="F3F3F3"/>
              </a:buClr>
              <a:buSzPts val="2400"/>
              <a:buChar char="◦"/>
            </a:pPr>
            <a:r>
              <a:rPr lang="en" sz="2400">
                <a:solidFill>
                  <a:srgbClr val="F3F3F3"/>
                </a:solidFill>
              </a:rPr>
              <a:t>Presentation template by </a:t>
            </a:r>
            <a:r>
              <a:rPr lang="en" sz="2400" u="sng">
                <a:solidFill>
                  <a:srgbClr val="F3F3F3"/>
                </a:solidFill>
                <a:hlinkClick r:id="rId3">
                  <a:extLst>
                    <a:ext uri="{A12FA001-AC4F-418D-AE19-62706E023703}">
                      <ahyp:hlinkClr val="tx"/>
                    </a:ext>
                  </a:extLst>
                </a:hlinkClick>
              </a:rPr>
              <a:t>SlidesCarnival</a:t>
            </a:r>
            <a:endParaRPr sz="2400">
              <a:solidFill>
                <a:srgbClr val="F3F3F3"/>
              </a:solidFill>
            </a:endParaRPr>
          </a:p>
          <a:p>
            <a:pPr indent="-381000" lvl="0" marL="457200" rtl="0" algn="l">
              <a:lnSpc>
                <a:spcPct val="115000"/>
              </a:lnSpc>
              <a:spcBef>
                <a:spcPts val="0"/>
              </a:spcBef>
              <a:spcAft>
                <a:spcPts val="0"/>
              </a:spcAft>
              <a:buClr>
                <a:srgbClr val="F3F3F3"/>
              </a:buClr>
              <a:buSzPts val="2400"/>
              <a:buChar char="◦"/>
            </a:pPr>
            <a:r>
              <a:rPr lang="en" sz="2400">
                <a:solidFill>
                  <a:srgbClr val="F3F3F3"/>
                </a:solidFill>
              </a:rPr>
              <a:t>Photographs by </a:t>
            </a:r>
            <a:r>
              <a:rPr lang="en" sz="2400" u="sng">
                <a:solidFill>
                  <a:srgbClr val="F3F3F3"/>
                </a:solidFill>
                <a:hlinkClick r:id="rId4">
                  <a:extLst>
                    <a:ext uri="{A12FA001-AC4F-418D-AE19-62706E023703}">
                      <ahyp:hlinkClr val="tx"/>
                    </a:ext>
                  </a:extLst>
                </a:hlinkClick>
              </a:rPr>
              <a:t>Unsplash</a:t>
            </a:r>
            <a:endParaRPr>
              <a:solidFill>
                <a:srgbClr val="F3F3F3"/>
              </a:solidFill>
            </a:endParaRPr>
          </a:p>
        </p:txBody>
      </p:sp>
      <p:sp>
        <p:nvSpPr>
          <p:cNvPr id="192" name="Google Shape;192;p2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98" name="Google Shape;198;p2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1" name="Google Shape;201;p27"/>
          <p:cNvGrpSpPr/>
          <p:nvPr/>
        </p:nvGrpSpPr>
        <p:grpSpPr>
          <a:xfrm>
            <a:off x="1786339" y="1703401"/>
            <a:ext cx="473400" cy="473400"/>
            <a:chOff x="1786339" y="1703401"/>
            <a:chExt cx="473400" cy="473400"/>
          </a:xfrm>
        </p:grpSpPr>
        <p:sp>
          <p:nvSpPr>
            <p:cNvPr id="202" name="Google Shape;202;p2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1</a:t>
              </a:r>
              <a:endParaRPr sz="600">
                <a:solidFill>
                  <a:schemeClr val="dk2"/>
                </a:solidFill>
                <a:latin typeface="Quicksand"/>
                <a:ea typeface="Quicksand"/>
                <a:cs typeface="Quicksand"/>
                <a:sym typeface="Quicksand"/>
              </a:endParaRPr>
            </a:p>
          </p:txBody>
        </p:sp>
      </p:grpSp>
      <p:grpSp>
        <p:nvGrpSpPr>
          <p:cNvPr id="204" name="Google Shape;204;p27"/>
          <p:cNvGrpSpPr/>
          <p:nvPr/>
        </p:nvGrpSpPr>
        <p:grpSpPr>
          <a:xfrm>
            <a:off x="3814414" y="1703401"/>
            <a:ext cx="473400" cy="473400"/>
            <a:chOff x="3814414" y="1703401"/>
            <a:chExt cx="473400" cy="473400"/>
          </a:xfrm>
        </p:grpSpPr>
        <p:sp>
          <p:nvSpPr>
            <p:cNvPr id="205" name="Google Shape;205;p27"/>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3</a:t>
              </a:r>
              <a:endParaRPr sz="600">
                <a:solidFill>
                  <a:schemeClr val="dk2"/>
                </a:solidFill>
                <a:latin typeface="Quicksand"/>
                <a:ea typeface="Quicksand"/>
                <a:cs typeface="Quicksand"/>
                <a:sym typeface="Quicksand"/>
              </a:endParaRPr>
            </a:p>
          </p:txBody>
        </p:sp>
      </p:grpSp>
      <p:grpSp>
        <p:nvGrpSpPr>
          <p:cNvPr id="207" name="Google Shape;207;p27"/>
          <p:cNvGrpSpPr/>
          <p:nvPr/>
        </p:nvGrpSpPr>
        <p:grpSpPr>
          <a:xfrm>
            <a:off x="5842489" y="1703401"/>
            <a:ext cx="473400" cy="473400"/>
            <a:chOff x="5842489" y="1703401"/>
            <a:chExt cx="473400" cy="473400"/>
          </a:xfrm>
        </p:grpSpPr>
        <p:sp>
          <p:nvSpPr>
            <p:cNvPr id="208" name="Google Shape;208;p27"/>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5</a:t>
              </a:r>
              <a:endParaRPr sz="600">
                <a:solidFill>
                  <a:schemeClr val="dk2"/>
                </a:solidFill>
                <a:latin typeface="Quicksand"/>
                <a:ea typeface="Quicksand"/>
                <a:cs typeface="Quicksand"/>
                <a:sym typeface="Quicksand"/>
              </a:endParaRPr>
            </a:p>
          </p:txBody>
        </p:sp>
      </p:grpSp>
      <p:grpSp>
        <p:nvGrpSpPr>
          <p:cNvPr id="210" name="Google Shape;210;p27"/>
          <p:cNvGrpSpPr/>
          <p:nvPr/>
        </p:nvGrpSpPr>
        <p:grpSpPr>
          <a:xfrm>
            <a:off x="6880814" y="3576300"/>
            <a:ext cx="473400" cy="473400"/>
            <a:chOff x="6880814" y="3576300"/>
            <a:chExt cx="473400" cy="473400"/>
          </a:xfrm>
        </p:grpSpPr>
        <p:sp>
          <p:nvSpPr>
            <p:cNvPr id="211" name="Google Shape;211;p27"/>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6</a:t>
              </a:r>
              <a:endParaRPr sz="600">
                <a:solidFill>
                  <a:schemeClr val="dk2"/>
                </a:solidFill>
                <a:latin typeface="Quicksand"/>
                <a:ea typeface="Quicksand"/>
                <a:cs typeface="Quicksand"/>
                <a:sym typeface="Quicksand"/>
              </a:endParaRPr>
            </a:p>
          </p:txBody>
        </p:sp>
      </p:grpSp>
      <p:grpSp>
        <p:nvGrpSpPr>
          <p:cNvPr id="213" name="Google Shape;213;p27"/>
          <p:cNvGrpSpPr/>
          <p:nvPr/>
        </p:nvGrpSpPr>
        <p:grpSpPr>
          <a:xfrm>
            <a:off x="4852739" y="3576300"/>
            <a:ext cx="473400" cy="473400"/>
            <a:chOff x="4852739" y="3576300"/>
            <a:chExt cx="473400" cy="473400"/>
          </a:xfrm>
        </p:grpSpPr>
        <p:sp>
          <p:nvSpPr>
            <p:cNvPr id="214" name="Google Shape;214;p2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4</a:t>
              </a:r>
              <a:endParaRPr sz="600">
                <a:solidFill>
                  <a:schemeClr val="dk2"/>
                </a:solidFill>
                <a:latin typeface="Quicksand"/>
                <a:ea typeface="Quicksand"/>
                <a:cs typeface="Quicksand"/>
                <a:sym typeface="Quicksand"/>
              </a:endParaRPr>
            </a:p>
          </p:txBody>
        </p:sp>
      </p:grpSp>
      <p:grpSp>
        <p:nvGrpSpPr>
          <p:cNvPr id="216" name="Google Shape;216;p27"/>
          <p:cNvGrpSpPr/>
          <p:nvPr/>
        </p:nvGrpSpPr>
        <p:grpSpPr>
          <a:xfrm>
            <a:off x="2824664" y="3576300"/>
            <a:ext cx="473400" cy="473400"/>
            <a:chOff x="2824664" y="3576300"/>
            <a:chExt cx="473400" cy="473400"/>
          </a:xfrm>
        </p:grpSpPr>
        <p:sp>
          <p:nvSpPr>
            <p:cNvPr id="217" name="Google Shape;217;p2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2</a:t>
              </a:r>
              <a:endParaRPr sz="600">
                <a:solidFill>
                  <a:schemeClr val="dk2"/>
                </a:solidFill>
                <a:latin typeface="Quicksand"/>
                <a:ea typeface="Quicksand"/>
                <a:cs typeface="Quicksand"/>
                <a:sym typeface="Quicksand"/>
              </a:endParaRPr>
            </a:p>
          </p:txBody>
        </p:sp>
      </p:grpSp>
      <p:sp>
        <p:nvSpPr>
          <p:cNvPr id="219" name="Google Shape;219;p27"/>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Blue is the colour of the clear sky and the deep sea</a:t>
            </a:r>
            <a:endParaRPr sz="900">
              <a:solidFill>
                <a:schemeClr val="accent5"/>
              </a:solidFill>
              <a:latin typeface="Quicksand"/>
              <a:ea typeface="Quicksand"/>
              <a:cs typeface="Quicksand"/>
              <a:sym typeface="Quicksand"/>
            </a:endParaRPr>
          </a:p>
        </p:txBody>
      </p:sp>
      <p:sp>
        <p:nvSpPr>
          <p:cNvPr id="220" name="Google Shape;220;p27"/>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Red is the colour of danger and courage</a:t>
            </a:r>
            <a:endParaRPr sz="900">
              <a:solidFill>
                <a:schemeClr val="accent5"/>
              </a:solidFill>
              <a:latin typeface="Quicksand"/>
              <a:ea typeface="Quicksand"/>
              <a:cs typeface="Quicksand"/>
              <a:sym typeface="Quicksand"/>
            </a:endParaRPr>
          </a:p>
        </p:txBody>
      </p:sp>
      <p:sp>
        <p:nvSpPr>
          <p:cNvPr id="221" name="Google Shape;221;p27"/>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Black is the color of ebony and of outer space</a:t>
            </a:r>
            <a:endParaRPr sz="900">
              <a:solidFill>
                <a:schemeClr val="accent5"/>
              </a:solidFill>
              <a:latin typeface="Quicksand"/>
              <a:ea typeface="Quicksand"/>
              <a:cs typeface="Quicksand"/>
              <a:sym typeface="Quicksand"/>
            </a:endParaRPr>
          </a:p>
        </p:txBody>
      </p:sp>
      <p:sp>
        <p:nvSpPr>
          <p:cNvPr id="222" name="Google Shape;222;p27"/>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Yellow is the color of gold, butter and ripe lemons</a:t>
            </a:r>
            <a:endParaRPr sz="900">
              <a:solidFill>
                <a:schemeClr val="accent5"/>
              </a:solidFill>
              <a:latin typeface="Quicksand"/>
              <a:ea typeface="Quicksand"/>
              <a:cs typeface="Quicksand"/>
              <a:sym typeface="Quicksand"/>
            </a:endParaRPr>
          </a:p>
        </p:txBody>
      </p:sp>
      <p:sp>
        <p:nvSpPr>
          <p:cNvPr id="223" name="Google Shape;223;p27"/>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White is the color of milk and fresh snow</a:t>
            </a:r>
            <a:endParaRPr sz="900">
              <a:solidFill>
                <a:schemeClr val="accent5"/>
              </a:solidFill>
              <a:latin typeface="Quicksand"/>
              <a:ea typeface="Quicksand"/>
              <a:cs typeface="Quicksand"/>
              <a:sym typeface="Quicksand"/>
            </a:endParaRPr>
          </a:p>
        </p:txBody>
      </p:sp>
      <p:sp>
        <p:nvSpPr>
          <p:cNvPr id="224" name="Google Shape;224;p27"/>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Blue is the colour of the clear sky and the deep sea</a:t>
            </a:r>
            <a:endParaRPr sz="900">
              <a:solidFill>
                <a:schemeClr val="accent5"/>
              </a:solidFill>
              <a:latin typeface="Quicksand"/>
              <a:ea typeface="Quicksand"/>
              <a:cs typeface="Quicksand"/>
              <a:sym typeface="Quicksa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230" name="Google Shape;230;p2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8"/>
          <p:cNvSpPr/>
          <p:nvPr/>
        </p:nvSpPr>
        <p:spPr>
          <a:xfrm>
            <a:off x="7872035"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DEC</a:t>
            </a:r>
            <a:endParaRPr sz="1000">
              <a:solidFill>
                <a:schemeClr val="lt1"/>
              </a:solidFill>
              <a:latin typeface="Quicksand"/>
              <a:ea typeface="Quicksand"/>
              <a:cs typeface="Quicksand"/>
              <a:sym typeface="Quicksand"/>
            </a:endParaRPr>
          </a:p>
        </p:txBody>
      </p:sp>
      <p:sp>
        <p:nvSpPr>
          <p:cNvPr id="232" name="Google Shape;232;p28"/>
          <p:cNvSpPr/>
          <p:nvPr/>
        </p:nvSpPr>
        <p:spPr>
          <a:xfrm>
            <a:off x="7281023"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NOV</a:t>
            </a:r>
            <a:endParaRPr sz="1000">
              <a:solidFill>
                <a:schemeClr val="lt1"/>
              </a:solidFill>
              <a:latin typeface="Quicksand"/>
              <a:ea typeface="Quicksand"/>
              <a:cs typeface="Quicksand"/>
              <a:sym typeface="Quicksand"/>
            </a:endParaRPr>
          </a:p>
        </p:txBody>
      </p:sp>
      <p:sp>
        <p:nvSpPr>
          <p:cNvPr id="233" name="Google Shape;233;p28"/>
          <p:cNvSpPr/>
          <p:nvPr/>
        </p:nvSpPr>
        <p:spPr>
          <a:xfrm>
            <a:off x="6690011"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OCT</a:t>
            </a:r>
            <a:endParaRPr sz="1000">
              <a:solidFill>
                <a:schemeClr val="lt1"/>
              </a:solidFill>
              <a:latin typeface="Quicksand"/>
              <a:ea typeface="Quicksand"/>
              <a:cs typeface="Quicksand"/>
              <a:sym typeface="Quicksand"/>
            </a:endParaRPr>
          </a:p>
        </p:txBody>
      </p:sp>
      <p:sp>
        <p:nvSpPr>
          <p:cNvPr id="234" name="Google Shape;234;p28"/>
          <p:cNvSpPr/>
          <p:nvPr/>
        </p:nvSpPr>
        <p:spPr>
          <a:xfrm>
            <a:off x="6098999"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SEP</a:t>
            </a:r>
            <a:endParaRPr sz="1000">
              <a:solidFill>
                <a:schemeClr val="lt1"/>
              </a:solidFill>
              <a:latin typeface="Quicksand"/>
              <a:ea typeface="Quicksand"/>
              <a:cs typeface="Quicksand"/>
              <a:sym typeface="Quicksand"/>
            </a:endParaRPr>
          </a:p>
        </p:txBody>
      </p:sp>
      <p:sp>
        <p:nvSpPr>
          <p:cNvPr id="235" name="Google Shape;235;p28"/>
          <p:cNvSpPr/>
          <p:nvPr/>
        </p:nvSpPr>
        <p:spPr>
          <a:xfrm>
            <a:off x="5507987"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AUG</a:t>
            </a:r>
            <a:endParaRPr sz="1000">
              <a:solidFill>
                <a:schemeClr val="lt1"/>
              </a:solidFill>
              <a:latin typeface="Quicksand"/>
              <a:ea typeface="Quicksand"/>
              <a:cs typeface="Quicksand"/>
              <a:sym typeface="Quicksand"/>
            </a:endParaRPr>
          </a:p>
        </p:txBody>
      </p:sp>
      <p:sp>
        <p:nvSpPr>
          <p:cNvPr id="236" name="Google Shape;236;p28"/>
          <p:cNvSpPr/>
          <p:nvPr/>
        </p:nvSpPr>
        <p:spPr>
          <a:xfrm>
            <a:off x="4916975"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JUL</a:t>
            </a:r>
            <a:endParaRPr sz="1000">
              <a:solidFill>
                <a:schemeClr val="lt1"/>
              </a:solidFill>
              <a:latin typeface="Quicksand"/>
              <a:ea typeface="Quicksand"/>
              <a:cs typeface="Quicksand"/>
              <a:sym typeface="Quicksand"/>
            </a:endParaRPr>
          </a:p>
        </p:txBody>
      </p:sp>
      <p:sp>
        <p:nvSpPr>
          <p:cNvPr id="237" name="Google Shape;237;p28"/>
          <p:cNvSpPr/>
          <p:nvPr/>
        </p:nvSpPr>
        <p:spPr>
          <a:xfrm>
            <a:off x="4325963"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JUN</a:t>
            </a:r>
            <a:endParaRPr sz="1000">
              <a:solidFill>
                <a:schemeClr val="lt1"/>
              </a:solidFill>
              <a:latin typeface="Quicksand"/>
              <a:ea typeface="Quicksand"/>
              <a:cs typeface="Quicksand"/>
              <a:sym typeface="Quicksand"/>
            </a:endParaRPr>
          </a:p>
        </p:txBody>
      </p:sp>
      <p:sp>
        <p:nvSpPr>
          <p:cNvPr id="238" name="Google Shape;238;p28"/>
          <p:cNvSpPr/>
          <p:nvPr/>
        </p:nvSpPr>
        <p:spPr>
          <a:xfrm>
            <a:off x="3734951"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MAY</a:t>
            </a:r>
            <a:endParaRPr sz="1000">
              <a:solidFill>
                <a:schemeClr val="lt1"/>
              </a:solidFill>
              <a:latin typeface="Quicksand"/>
              <a:ea typeface="Quicksand"/>
              <a:cs typeface="Quicksand"/>
              <a:sym typeface="Quicksand"/>
            </a:endParaRPr>
          </a:p>
        </p:txBody>
      </p:sp>
      <p:sp>
        <p:nvSpPr>
          <p:cNvPr id="239" name="Google Shape;239;p28"/>
          <p:cNvSpPr/>
          <p:nvPr/>
        </p:nvSpPr>
        <p:spPr>
          <a:xfrm>
            <a:off x="3143939"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APR</a:t>
            </a:r>
            <a:endParaRPr sz="1000">
              <a:solidFill>
                <a:schemeClr val="lt1"/>
              </a:solidFill>
              <a:latin typeface="Quicksand"/>
              <a:ea typeface="Quicksand"/>
              <a:cs typeface="Quicksand"/>
              <a:sym typeface="Quicksand"/>
            </a:endParaRPr>
          </a:p>
        </p:txBody>
      </p:sp>
      <p:sp>
        <p:nvSpPr>
          <p:cNvPr id="240" name="Google Shape;240;p28"/>
          <p:cNvSpPr/>
          <p:nvPr/>
        </p:nvSpPr>
        <p:spPr>
          <a:xfrm>
            <a:off x="2552927"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MAR</a:t>
            </a:r>
            <a:endParaRPr sz="1000">
              <a:solidFill>
                <a:schemeClr val="lt1"/>
              </a:solidFill>
              <a:latin typeface="Quicksand"/>
              <a:ea typeface="Quicksand"/>
              <a:cs typeface="Quicksand"/>
              <a:sym typeface="Quicksand"/>
            </a:endParaRPr>
          </a:p>
        </p:txBody>
      </p:sp>
      <p:sp>
        <p:nvSpPr>
          <p:cNvPr id="241" name="Google Shape;241;p28"/>
          <p:cNvSpPr/>
          <p:nvPr/>
        </p:nvSpPr>
        <p:spPr>
          <a:xfrm>
            <a:off x="1961915"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FEB</a:t>
            </a:r>
            <a:endParaRPr sz="1000">
              <a:solidFill>
                <a:schemeClr val="lt1"/>
              </a:solidFill>
              <a:latin typeface="Quicksand"/>
              <a:ea typeface="Quicksand"/>
              <a:cs typeface="Quicksand"/>
              <a:sym typeface="Quicksand"/>
            </a:endParaRPr>
          </a:p>
        </p:txBody>
      </p:sp>
      <p:sp>
        <p:nvSpPr>
          <p:cNvPr id="242" name="Google Shape;242;p28"/>
          <p:cNvSpPr/>
          <p:nvPr/>
        </p:nvSpPr>
        <p:spPr>
          <a:xfrm>
            <a:off x="1370903"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JAN</a:t>
            </a:r>
            <a:endParaRPr sz="1000">
              <a:solidFill>
                <a:schemeClr val="lt1"/>
              </a:solidFill>
              <a:latin typeface="Quicksand"/>
              <a:ea typeface="Quicksand"/>
              <a:cs typeface="Quicksand"/>
              <a:sym typeface="Quicksand"/>
            </a:endParaRPr>
          </a:p>
        </p:txBody>
      </p:sp>
      <p:sp>
        <p:nvSpPr>
          <p:cNvPr id="243" name="Google Shape;243;p28"/>
          <p:cNvSpPr/>
          <p:nvPr/>
        </p:nvSpPr>
        <p:spPr>
          <a:xfrm>
            <a:off x="946250" y="2451150"/>
            <a:ext cx="570600" cy="393600"/>
          </a:xfrm>
          <a:prstGeom prst="homePlate">
            <a:avLst>
              <a:gd fmla="val 32030" name="adj"/>
            </a:avLst>
          </a:prstGeom>
          <a:solidFill>
            <a:schemeClr val="accent6"/>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244" name="Google Shape;244;p28"/>
          <p:cNvCxnSpPr/>
          <p:nvPr/>
        </p:nvCxnSpPr>
        <p:spPr>
          <a:xfrm rot="10800000">
            <a:off x="1634711"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45" name="Google Shape;245;p28"/>
          <p:cNvSpPr txBox="1"/>
          <p:nvPr/>
        </p:nvSpPr>
        <p:spPr>
          <a:xfrm>
            <a:off x="1597982"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246" name="Google Shape;246;p28"/>
          <p:cNvCxnSpPr/>
          <p:nvPr/>
        </p:nvCxnSpPr>
        <p:spPr>
          <a:xfrm rot="10800000">
            <a:off x="2817690"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47" name="Google Shape;247;p28"/>
          <p:cNvSpPr txBox="1"/>
          <p:nvPr/>
        </p:nvSpPr>
        <p:spPr>
          <a:xfrm>
            <a:off x="2782310"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Red is the colour of danger and courage</a:t>
            </a:r>
            <a:endParaRPr sz="800">
              <a:solidFill>
                <a:schemeClr val="accent5"/>
              </a:solidFill>
              <a:latin typeface="Quicksand"/>
              <a:ea typeface="Quicksand"/>
              <a:cs typeface="Quicksand"/>
              <a:sym typeface="Quicksand"/>
            </a:endParaRPr>
          </a:p>
        </p:txBody>
      </p:sp>
      <p:cxnSp>
        <p:nvCxnSpPr>
          <p:cNvPr id="248" name="Google Shape;248;p28"/>
          <p:cNvCxnSpPr/>
          <p:nvPr/>
        </p:nvCxnSpPr>
        <p:spPr>
          <a:xfrm rot="10800000">
            <a:off x="4000670"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49" name="Google Shape;249;p28"/>
          <p:cNvSpPr txBox="1"/>
          <p:nvPr/>
        </p:nvSpPr>
        <p:spPr>
          <a:xfrm>
            <a:off x="3966638"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Black is the color of ebony and of outer space</a:t>
            </a:r>
            <a:endParaRPr sz="800">
              <a:solidFill>
                <a:schemeClr val="accent5"/>
              </a:solidFill>
              <a:latin typeface="Quicksand"/>
              <a:ea typeface="Quicksand"/>
              <a:cs typeface="Quicksand"/>
              <a:sym typeface="Quicksand"/>
            </a:endParaRPr>
          </a:p>
        </p:txBody>
      </p:sp>
      <p:cxnSp>
        <p:nvCxnSpPr>
          <p:cNvPr id="250" name="Google Shape;250;p28"/>
          <p:cNvCxnSpPr/>
          <p:nvPr/>
        </p:nvCxnSpPr>
        <p:spPr>
          <a:xfrm rot="10800000">
            <a:off x="5183649"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51" name="Google Shape;251;p28"/>
          <p:cNvSpPr txBox="1"/>
          <p:nvPr/>
        </p:nvSpPr>
        <p:spPr>
          <a:xfrm>
            <a:off x="5150967"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cxnSp>
        <p:nvCxnSpPr>
          <p:cNvPr id="252" name="Google Shape;252;p28"/>
          <p:cNvCxnSpPr/>
          <p:nvPr/>
        </p:nvCxnSpPr>
        <p:spPr>
          <a:xfrm rot="10800000">
            <a:off x="6366628"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53" name="Google Shape;253;p28"/>
          <p:cNvSpPr txBox="1"/>
          <p:nvPr/>
        </p:nvSpPr>
        <p:spPr>
          <a:xfrm>
            <a:off x="6335295"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White is the color of milk and fresh snow</a:t>
            </a:r>
            <a:endParaRPr sz="800">
              <a:solidFill>
                <a:schemeClr val="accent5"/>
              </a:solidFill>
              <a:latin typeface="Quicksand"/>
              <a:ea typeface="Quicksand"/>
              <a:cs typeface="Quicksand"/>
              <a:sym typeface="Quicksand"/>
            </a:endParaRPr>
          </a:p>
        </p:txBody>
      </p:sp>
      <p:cxnSp>
        <p:nvCxnSpPr>
          <p:cNvPr id="254" name="Google Shape;254;p28"/>
          <p:cNvCxnSpPr/>
          <p:nvPr/>
        </p:nvCxnSpPr>
        <p:spPr>
          <a:xfrm rot="10800000">
            <a:off x="7549607"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255" name="Google Shape;255;p28"/>
          <p:cNvSpPr txBox="1"/>
          <p:nvPr/>
        </p:nvSpPr>
        <p:spPr>
          <a:xfrm>
            <a:off x="7519623"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256" name="Google Shape;256;p28"/>
          <p:cNvCxnSpPr/>
          <p:nvPr/>
        </p:nvCxnSpPr>
        <p:spPr>
          <a:xfrm rot="10800000">
            <a:off x="2235286"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57" name="Google Shape;257;p28"/>
          <p:cNvSpPr txBox="1"/>
          <p:nvPr/>
        </p:nvSpPr>
        <p:spPr>
          <a:xfrm>
            <a:off x="2172486"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cxnSp>
        <p:nvCxnSpPr>
          <p:cNvPr id="258" name="Google Shape;258;p28"/>
          <p:cNvCxnSpPr/>
          <p:nvPr/>
        </p:nvCxnSpPr>
        <p:spPr>
          <a:xfrm rot="10800000">
            <a:off x="3418265"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59" name="Google Shape;259;p28"/>
          <p:cNvSpPr txBox="1"/>
          <p:nvPr/>
        </p:nvSpPr>
        <p:spPr>
          <a:xfrm>
            <a:off x="3363668"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White is the color of milk and fresh snow</a:t>
            </a:r>
            <a:endParaRPr sz="800">
              <a:solidFill>
                <a:schemeClr val="accent5"/>
              </a:solidFill>
              <a:latin typeface="Quicksand"/>
              <a:ea typeface="Quicksand"/>
              <a:cs typeface="Quicksand"/>
              <a:sym typeface="Quicksand"/>
            </a:endParaRPr>
          </a:p>
        </p:txBody>
      </p:sp>
      <p:cxnSp>
        <p:nvCxnSpPr>
          <p:cNvPr id="260" name="Google Shape;260;p28"/>
          <p:cNvCxnSpPr/>
          <p:nvPr/>
        </p:nvCxnSpPr>
        <p:spPr>
          <a:xfrm rot="10800000">
            <a:off x="4601244"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61" name="Google Shape;261;p28"/>
          <p:cNvSpPr txBox="1"/>
          <p:nvPr/>
        </p:nvSpPr>
        <p:spPr>
          <a:xfrm>
            <a:off x="4554849"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262" name="Google Shape;262;p28"/>
          <p:cNvCxnSpPr/>
          <p:nvPr/>
        </p:nvCxnSpPr>
        <p:spPr>
          <a:xfrm rot="10800000">
            <a:off x="5784223"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63" name="Google Shape;263;p28"/>
          <p:cNvSpPr txBox="1"/>
          <p:nvPr/>
        </p:nvSpPr>
        <p:spPr>
          <a:xfrm>
            <a:off x="5746030"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Red is the colour of danger and courage</a:t>
            </a:r>
            <a:endParaRPr sz="800">
              <a:solidFill>
                <a:schemeClr val="accent5"/>
              </a:solidFill>
              <a:latin typeface="Quicksand"/>
              <a:ea typeface="Quicksand"/>
              <a:cs typeface="Quicksand"/>
              <a:sym typeface="Quicksand"/>
            </a:endParaRPr>
          </a:p>
        </p:txBody>
      </p:sp>
      <p:cxnSp>
        <p:nvCxnSpPr>
          <p:cNvPr id="264" name="Google Shape;264;p28"/>
          <p:cNvCxnSpPr/>
          <p:nvPr/>
        </p:nvCxnSpPr>
        <p:spPr>
          <a:xfrm rot="10800000">
            <a:off x="6967202"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65" name="Google Shape;265;p28"/>
          <p:cNvSpPr txBox="1"/>
          <p:nvPr/>
        </p:nvSpPr>
        <p:spPr>
          <a:xfrm>
            <a:off x="6937212"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Black is the color of ebony and of outer space</a:t>
            </a:r>
            <a:endParaRPr sz="800">
              <a:solidFill>
                <a:schemeClr val="accent5"/>
              </a:solidFill>
              <a:latin typeface="Quicksand"/>
              <a:ea typeface="Quicksand"/>
              <a:cs typeface="Quicksand"/>
              <a:sym typeface="Quicksand"/>
            </a:endParaRPr>
          </a:p>
        </p:txBody>
      </p:sp>
      <p:cxnSp>
        <p:nvCxnSpPr>
          <p:cNvPr id="266" name="Google Shape;266;p28"/>
          <p:cNvCxnSpPr/>
          <p:nvPr/>
        </p:nvCxnSpPr>
        <p:spPr>
          <a:xfrm rot="10800000">
            <a:off x="8150181"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267" name="Google Shape;267;p28"/>
          <p:cNvSpPr txBox="1"/>
          <p:nvPr/>
        </p:nvSpPr>
        <p:spPr>
          <a:xfrm>
            <a:off x="8116347" y="3343350"/>
            <a:ext cx="926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Funnel</a:t>
            </a:r>
            <a:endParaRPr/>
          </a:p>
        </p:txBody>
      </p:sp>
      <p:sp>
        <p:nvSpPr>
          <p:cNvPr id="273" name="Google Shape;273;p2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4" name="Google Shape;274;p29"/>
          <p:cNvGrpSpPr/>
          <p:nvPr/>
        </p:nvGrpSpPr>
        <p:grpSpPr>
          <a:xfrm>
            <a:off x="1312492" y="1413043"/>
            <a:ext cx="3608219" cy="3243858"/>
            <a:chOff x="855292" y="1413043"/>
            <a:chExt cx="3608219" cy="3243858"/>
          </a:xfrm>
        </p:grpSpPr>
        <p:sp>
          <p:nvSpPr>
            <p:cNvPr id="275" name="Google Shape;275;p29"/>
            <p:cNvSpPr/>
            <p:nvPr/>
          </p:nvSpPr>
          <p:spPr>
            <a:xfrm>
              <a:off x="1748547" y="3626620"/>
              <a:ext cx="1827373" cy="554243"/>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Quicksand"/>
                  <a:ea typeface="Quicksand"/>
                  <a:cs typeface="Quicksand"/>
                  <a:sym typeface="Quicksand"/>
                </a:rPr>
                <a:t>PURCHASE</a:t>
              </a:r>
              <a:endParaRPr b="1" i="0" sz="1200" u="none" cap="none" strike="noStrike">
                <a:solidFill>
                  <a:schemeClr val="lt1"/>
                </a:solidFill>
                <a:latin typeface="Quicksand"/>
                <a:ea typeface="Quicksand"/>
                <a:cs typeface="Quicksand"/>
                <a:sym typeface="Quicksand"/>
              </a:endParaRPr>
            </a:p>
          </p:txBody>
        </p:sp>
        <p:sp>
          <p:nvSpPr>
            <p:cNvPr id="276" name="Google Shape;276;p29"/>
            <p:cNvSpPr/>
            <p:nvPr/>
          </p:nvSpPr>
          <p:spPr>
            <a:xfrm>
              <a:off x="1974416" y="4115125"/>
              <a:ext cx="1377910" cy="541775"/>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accent5"/>
                  </a:solidFill>
                  <a:latin typeface="Quicksand"/>
                  <a:ea typeface="Quicksand"/>
                  <a:cs typeface="Quicksand"/>
                  <a:sym typeface="Quicksand"/>
                </a:rPr>
                <a:t>LOYALTY</a:t>
              </a:r>
              <a:endParaRPr b="1" i="0" sz="1200" u="none" cap="none" strike="noStrike">
                <a:solidFill>
                  <a:schemeClr val="accent5"/>
                </a:solidFill>
                <a:latin typeface="Quicksand"/>
                <a:ea typeface="Quicksand"/>
                <a:cs typeface="Quicksand"/>
                <a:sym typeface="Quicksand"/>
              </a:endParaRPr>
            </a:p>
          </p:txBody>
        </p:sp>
        <p:sp>
          <p:nvSpPr>
            <p:cNvPr id="277" name="Google Shape;277;p29"/>
            <p:cNvSpPr/>
            <p:nvPr/>
          </p:nvSpPr>
          <p:spPr>
            <a:xfrm>
              <a:off x="863236" y="1706600"/>
              <a:ext cx="3600275" cy="576911"/>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Quicksand"/>
                  <a:ea typeface="Quicksand"/>
                  <a:cs typeface="Quicksand"/>
                  <a:sym typeface="Quicksand"/>
                </a:rPr>
                <a:t>AWARENESS</a:t>
              </a:r>
              <a:endParaRPr b="1" i="0" sz="1200" u="none" cap="none" strike="noStrike">
                <a:solidFill>
                  <a:schemeClr val="lt1"/>
                </a:solidFill>
                <a:latin typeface="Quicksand"/>
                <a:ea typeface="Quicksand"/>
                <a:cs typeface="Quicksand"/>
                <a:sym typeface="Quicksand"/>
              </a:endParaRPr>
            </a:p>
          </p:txBody>
        </p:sp>
        <p:sp>
          <p:nvSpPr>
            <p:cNvPr id="278" name="Google Shape;278;p29"/>
            <p:cNvSpPr/>
            <p:nvPr/>
          </p:nvSpPr>
          <p:spPr>
            <a:xfrm>
              <a:off x="1305892" y="2665477"/>
              <a:ext cx="2714958" cy="564446"/>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Quicksand"/>
                  <a:ea typeface="Quicksand"/>
                  <a:cs typeface="Quicksand"/>
                  <a:sym typeface="Quicksand"/>
                </a:rPr>
                <a:t>EVALUATION</a:t>
              </a:r>
              <a:endParaRPr b="1" i="0" sz="1200" u="none" cap="none" strike="noStrike">
                <a:solidFill>
                  <a:schemeClr val="lt1"/>
                </a:solidFill>
                <a:latin typeface="Quicksand"/>
                <a:ea typeface="Quicksand"/>
                <a:cs typeface="Quicksand"/>
                <a:sym typeface="Quicksand"/>
              </a:endParaRPr>
            </a:p>
          </p:txBody>
        </p:sp>
        <p:sp>
          <p:nvSpPr>
            <p:cNvPr id="279" name="Google Shape;279;p29"/>
            <p:cNvSpPr/>
            <p:nvPr/>
          </p:nvSpPr>
          <p:spPr>
            <a:xfrm>
              <a:off x="1086835" y="2186038"/>
              <a:ext cx="3154200" cy="571245"/>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Quicksand"/>
                  <a:ea typeface="Quicksand"/>
                  <a:cs typeface="Quicksand"/>
                  <a:sym typeface="Quicksand"/>
                </a:rPr>
                <a:t>DISCOVERY</a:t>
              </a:r>
              <a:endParaRPr b="1" i="0" sz="1200" u="none" cap="none" strike="noStrike">
                <a:solidFill>
                  <a:schemeClr val="lt1"/>
                </a:solidFill>
                <a:latin typeface="Quicksand"/>
                <a:ea typeface="Quicksand"/>
                <a:cs typeface="Quicksand"/>
                <a:sym typeface="Quicksand"/>
              </a:endParaRPr>
            </a:p>
          </p:txBody>
        </p:sp>
        <p:sp>
          <p:nvSpPr>
            <p:cNvPr id="280" name="Google Shape;280;p29"/>
            <p:cNvSpPr/>
            <p:nvPr/>
          </p:nvSpPr>
          <p:spPr>
            <a:xfrm>
              <a:off x="1526085" y="3144914"/>
              <a:ext cx="2272295" cy="562177"/>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Quicksand"/>
                  <a:ea typeface="Quicksand"/>
                  <a:cs typeface="Quicksand"/>
                  <a:sym typeface="Quicksand"/>
                </a:rPr>
                <a:t>INTENT</a:t>
              </a:r>
              <a:endParaRPr b="1" i="0" sz="1200" u="none" cap="none" strike="noStrike">
                <a:solidFill>
                  <a:schemeClr val="lt1"/>
                </a:solidFill>
                <a:latin typeface="Quicksand"/>
                <a:ea typeface="Quicksand"/>
                <a:cs typeface="Quicksand"/>
                <a:sym typeface="Quicksand"/>
              </a:endParaRPr>
            </a:p>
          </p:txBody>
        </p:sp>
        <p:sp>
          <p:nvSpPr>
            <p:cNvPr id="281" name="Google Shape;281;p29"/>
            <p:cNvSpPr/>
            <p:nvPr/>
          </p:nvSpPr>
          <p:spPr>
            <a:xfrm>
              <a:off x="855292" y="1413043"/>
              <a:ext cx="3603000" cy="3969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Quicksand"/>
                <a:ea typeface="Quicksand"/>
                <a:cs typeface="Quicksand"/>
                <a:sym typeface="Quicksand"/>
              </a:endParaRPr>
            </a:p>
          </p:txBody>
        </p:sp>
      </p:grpSp>
      <p:cxnSp>
        <p:nvCxnSpPr>
          <p:cNvPr id="282" name="Google Shape;282;p29"/>
          <p:cNvCxnSpPr/>
          <p:nvPr/>
        </p:nvCxnSpPr>
        <p:spPr>
          <a:xfrm>
            <a:off x="4840750" y="1950075"/>
            <a:ext cx="1056900" cy="0"/>
          </a:xfrm>
          <a:prstGeom prst="straightConnector1">
            <a:avLst/>
          </a:prstGeom>
          <a:noFill/>
          <a:ln cap="flat" cmpd="sng" w="9525">
            <a:solidFill>
              <a:schemeClr val="accent1"/>
            </a:solidFill>
            <a:prstDash val="solid"/>
            <a:round/>
            <a:headEnd len="med" w="med" type="oval"/>
            <a:tailEnd len="med" w="med" type="oval"/>
          </a:ln>
        </p:spPr>
      </p:cxnSp>
      <p:sp>
        <p:nvSpPr>
          <p:cNvPr id="283" name="Google Shape;283;p29"/>
          <p:cNvSpPr txBox="1"/>
          <p:nvPr/>
        </p:nvSpPr>
        <p:spPr>
          <a:xfrm>
            <a:off x="5959250" y="1778025"/>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cxnSp>
        <p:nvCxnSpPr>
          <p:cNvPr id="284" name="Google Shape;284;p29"/>
          <p:cNvCxnSpPr/>
          <p:nvPr/>
        </p:nvCxnSpPr>
        <p:spPr>
          <a:xfrm>
            <a:off x="4685075" y="2431700"/>
            <a:ext cx="1212600" cy="0"/>
          </a:xfrm>
          <a:prstGeom prst="straightConnector1">
            <a:avLst/>
          </a:prstGeom>
          <a:noFill/>
          <a:ln cap="flat" cmpd="sng" w="9525">
            <a:solidFill>
              <a:schemeClr val="accent2"/>
            </a:solidFill>
            <a:prstDash val="solid"/>
            <a:round/>
            <a:headEnd len="med" w="med" type="oval"/>
            <a:tailEnd len="med" w="med" type="oval"/>
          </a:ln>
        </p:spPr>
      </p:cxnSp>
      <p:sp>
        <p:nvSpPr>
          <p:cNvPr id="285" name="Google Shape;285;p29"/>
          <p:cNvSpPr txBox="1"/>
          <p:nvPr/>
        </p:nvSpPr>
        <p:spPr>
          <a:xfrm>
            <a:off x="5959250" y="2259640"/>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cxnSp>
        <p:nvCxnSpPr>
          <p:cNvPr id="286" name="Google Shape;286;p29"/>
          <p:cNvCxnSpPr/>
          <p:nvPr/>
        </p:nvCxnSpPr>
        <p:spPr>
          <a:xfrm>
            <a:off x="4463850" y="2913325"/>
            <a:ext cx="1433700" cy="0"/>
          </a:xfrm>
          <a:prstGeom prst="straightConnector1">
            <a:avLst/>
          </a:prstGeom>
          <a:noFill/>
          <a:ln cap="flat" cmpd="sng" w="9525">
            <a:solidFill>
              <a:schemeClr val="accent3"/>
            </a:solidFill>
            <a:prstDash val="solid"/>
            <a:round/>
            <a:headEnd len="med" w="med" type="oval"/>
            <a:tailEnd len="med" w="med" type="oval"/>
          </a:ln>
        </p:spPr>
      </p:cxnSp>
      <p:sp>
        <p:nvSpPr>
          <p:cNvPr id="287" name="Google Shape;287;p29"/>
          <p:cNvSpPr txBox="1"/>
          <p:nvPr/>
        </p:nvSpPr>
        <p:spPr>
          <a:xfrm>
            <a:off x="5959250" y="2741255"/>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cxnSp>
        <p:nvCxnSpPr>
          <p:cNvPr id="288" name="Google Shape;288;p29"/>
          <p:cNvCxnSpPr/>
          <p:nvPr/>
        </p:nvCxnSpPr>
        <p:spPr>
          <a:xfrm>
            <a:off x="4275400" y="3394925"/>
            <a:ext cx="1622100" cy="0"/>
          </a:xfrm>
          <a:prstGeom prst="straightConnector1">
            <a:avLst/>
          </a:prstGeom>
          <a:noFill/>
          <a:ln cap="flat" cmpd="sng" w="9525">
            <a:solidFill>
              <a:schemeClr val="accent4"/>
            </a:solidFill>
            <a:prstDash val="solid"/>
            <a:round/>
            <a:headEnd len="med" w="med" type="oval"/>
            <a:tailEnd len="med" w="med" type="oval"/>
          </a:ln>
        </p:spPr>
      </p:cxnSp>
      <p:sp>
        <p:nvSpPr>
          <p:cNvPr id="289" name="Google Shape;289;p29"/>
          <p:cNvSpPr txBox="1"/>
          <p:nvPr/>
        </p:nvSpPr>
        <p:spPr>
          <a:xfrm>
            <a:off x="5959250" y="3222870"/>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cxnSp>
        <p:nvCxnSpPr>
          <p:cNvPr id="290" name="Google Shape;290;p29"/>
          <p:cNvCxnSpPr/>
          <p:nvPr/>
        </p:nvCxnSpPr>
        <p:spPr>
          <a:xfrm>
            <a:off x="4070550" y="3876550"/>
            <a:ext cx="1827000" cy="0"/>
          </a:xfrm>
          <a:prstGeom prst="straightConnector1">
            <a:avLst/>
          </a:prstGeom>
          <a:noFill/>
          <a:ln cap="flat" cmpd="sng" w="9525">
            <a:solidFill>
              <a:schemeClr val="accent5"/>
            </a:solidFill>
            <a:prstDash val="solid"/>
            <a:round/>
            <a:headEnd len="med" w="med" type="oval"/>
            <a:tailEnd len="med" w="med" type="oval"/>
          </a:ln>
        </p:spPr>
      </p:cxnSp>
      <p:sp>
        <p:nvSpPr>
          <p:cNvPr id="291" name="Google Shape;291;p29"/>
          <p:cNvSpPr txBox="1"/>
          <p:nvPr/>
        </p:nvSpPr>
        <p:spPr>
          <a:xfrm>
            <a:off x="5959250" y="3704485"/>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cxnSp>
        <p:nvCxnSpPr>
          <p:cNvPr id="292" name="Google Shape;292;p29"/>
          <p:cNvCxnSpPr/>
          <p:nvPr/>
        </p:nvCxnSpPr>
        <p:spPr>
          <a:xfrm>
            <a:off x="3857525" y="4358150"/>
            <a:ext cx="2031600" cy="0"/>
          </a:xfrm>
          <a:prstGeom prst="straightConnector1">
            <a:avLst/>
          </a:prstGeom>
          <a:noFill/>
          <a:ln cap="flat" cmpd="sng" w="9525">
            <a:solidFill>
              <a:schemeClr val="accent6"/>
            </a:solidFill>
            <a:prstDash val="solid"/>
            <a:round/>
            <a:headEnd len="med" w="med" type="oval"/>
            <a:tailEnd len="med" w="med" type="oval"/>
          </a:ln>
        </p:spPr>
      </p:cxnSp>
      <p:sp>
        <p:nvSpPr>
          <p:cNvPr id="293" name="Google Shape;293;p29"/>
          <p:cNvSpPr txBox="1"/>
          <p:nvPr/>
        </p:nvSpPr>
        <p:spPr>
          <a:xfrm>
            <a:off x="5959250" y="4186100"/>
            <a:ext cx="1398600" cy="34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accent5"/>
                </a:solidFill>
                <a:latin typeface="Quicksand"/>
                <a:ea typeface="Quicksand"/>
                <a:cs typeface="Quicksand"/>
                <a:sym typeface="Quicksand"/>
              </a:rPr>
              <a:t>Insert your content</a:t>
            </a:r>
            <a:endParaRPr sz="1000">
              <a:solidFill>
                <a:schemeClr val="accent5"/>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e</a:t>
            </a:r>
            <a:r>
              <a:rPr lang="en">
                <a:solidFill>
                  <a:srgbClr val="39C0BA"/>
                </a:solidFill>
              </a:rPr>
              <a:t>cospace -package</a:t>
            </a:r>
            <a:endParaRPr>
              <a:solidFill>
                <a:srgbClr val="39C0BA"/>
              </a:solidFill>
            </a:endParaRPr>
          </a:p>
        </p:txBody>
      </p:sp>
      <p:sp>
        <p:nvSpPr>
          <p:cNvPr id="77" name="Google Shape;77;p13"/>
          <p:cNvSpPr txBox="1"/>
          <p:nvPr>
            <p:ph idx="1" type="body"/>
          </p:nvPr>
        </p:nvSpPr>
        <p:spPr>
          <a:xfrm>
            <a:off x="1165498" y="1158072"/>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 R Package that implements stochastic simulations of community assembly (ecological </a:t>
            </a:r>
            <a:r>
              <a:rPr lang="en" sz="2400"/>
              <a:t>diversification</a:t>
            </a:r>
            <a:r>
              <a:rPr lang="en" sz="2400"/>
              <a:t> ) using customizable ecospace frameworks (functional trait space).</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Simulations model the ‘neutral’ , ‘redundancy’, ‘</a:t>
            </a:r>
            <a:r>
              <a:rPr lang="en" sz="2400"/>
              <a:t>partitioning’ and ‘expansion’ models of Bush and Novack- Gottshall(2012) and Novack-Gottshall(2016).</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78" name="Google Shape;78;p1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Monte Carlo Simulations</a:t>
            </a:r>
            <a:endParaRPr/>
          </a:p>
        </p:txBody>
      </p:sp>
      <p:sp>
        <p:nvSpPr>
          <p:cNvPr id="84" name="Google Shape;84;p14"/>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Monte Carlo methods are a broad class of computational algorithms that reply on repeated random sampling to obtain numerical results.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solidFill>
                  <a:schemeClr val="lt2"/>
                </a:solidFill>
              </a:rPr>
              <a:t>Monte Carlo are Simulations evolving randomly. </a:t>
            </a:r>
            <a:endParaRPr sz="1800">
              <a:solidFill>
                <a:schemeClr val="lt2"/>
              </a:solidFill>
            </a:endParaRPr>
          </a:p>
          <a:p>
            <a:pPr indent="0" lvl="0" marL="0" rtl="0" algn="l">
              <a:spcBef>
                <a:spcPts val="600"/>
              </a:spcBef>
              <a:spcAft>
                <a:spcPts val="0"/>
              </a:spcAft>
              <a:buNone/>
            </a:pPr>
            <a:r>
              <a:t/>
            </a:r>
            <a:endParaRPr sz="1800">
              <a:solidFill>
                <a:schemeClr val="lt2"/>
              </a:solidFill>
            </a:endParaRPr>
          </a:p>
          <a:p>
            <a:pPr indent="-342900" lvl="0" marL="457200" rtl="0" algn="l">
              <a:spcBef>
                <a:spcPts val="600"/>
              </a:spcBef>
              <a:spcAft>
                <a:spcPts val="0"/>
              </a:spcAft>
              <a:buClr>
                <a:schemeClr val="lt2"/>
              </a:buClr>
              <a:buSzPts val="1800"/>
              <a:buChar char="●"/>
            </a:pPr>
            <a:r>
              <a:rPr lang="en" sz="1800">
                <a:solidFill>
                  <a:schemeClr val="lt2"/>
                </a:solidFill>
              </a:rPr>
              <a:t>Tossing of a coin</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Approximating value of Pi.</a:t>
            </a:r>
            <a:endParaRPr sz="1800">
              <a:solidFill>
                <a:schemeClr val="lt2"/>
              </a:solidFill>
            </a:endParaRPr>
          </a:p>
          <a:p>
            <a:pPr indent="0" lvl="0" marL="457200" rtl="0" algn="l">
              <a:spcBef>
                <a:spcPts val="600"/>
              </a:spcBef>
              <a:spcAft>
                <a:spcPts val="0"/>
              </a:spcAft>
              <a:buNone/>
            </a:pPr>
            <a:r>
              <a:t/>
            </a:r>
            <a:endParaRPr sz="1800">
              <a:solidFill>
                <a:schemeClr val="lt2"/>
              </a:solidFill>
            </a:endParaRPr>
          </a:p>
        </p:txBody>
      </p:sp>
      <p:sp>
        <p:nvSpPr>
          <p:cNvPr id="85" name="Google Shape;85;p1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4"/>
          <p:cNvPicPr preferRelativeResize="0"/>
          <p:nvPr/>
        </p:nvPicPr>
        <p:blipFill>
          <a:blip r:embed="rId3">
            <a:alphaModFix/>
          </a:blip>
          <a:stretch>
            <a:fillRect/>
          </a:stretch>
        </p:blipFill>
        <p:spPr>
          <a:xfrm>
            <a:off x="6764025" y="2403875"/>
            <a:ext cx="2242950" cy="224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1165475" y="3210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Create_ecospace ( )</a:t>
            </a:r>
            <a:endParaRPr/>
          </a:p>
        </p:txBody>
      </p:sp>
      <p:sp>
        <p:nvSpPr>
          <p:cNvPr id="92" name="Google Shape;92;p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5"/>
          <p:cNvSpPr txBox="1"/>
          <p:nvPr>
            <p:ph idx="1" type="body"/>
          </p:nvPr>
        </p:nvSpPr>
        <p:spPr>
          <a:xfrm>
            <a:off x="1165473" y="58894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Create ecospace frameworks (functional trait spaces) of specified structure. </a:t>
            </a:r>
            <a:endParaRPr sz="1800"/>
          </a:p>
          <a:p>
            <a:pPr indent="0" lvl="0" marL="0" rtl="0" algn="l">
              <a:spcBef>
                <a:spcPts val="600"/>
              </a:spcBef>
              <a:spcAft>
                <a:spcPts val="0"/>
              </a:spcAft>
              <a:buNone/>
            </a:pPr>
            <a:r>
              <a:rPr lang="en" sz="1800">
                <a:solidFill>
                  <a:schemeClr val="accent1"/>
                </a:solidFill>
              </a:rPr>
              <a:t>Arguments:  </a:t>
            </a:r>
            <a:endParaRPr sz="1800">
              <a:solidFill>
                <a:schemeClr val="accent1"/>
              </a:solidFill>
            </a:endParaRPr>
          </a:p>
          <a:p>
            <a:pPr indent="0" lvl="0" marL="0" rtl="0" algn="l">
              <a:spcBef>
                <a:spcPts val="600"/>
              </a:spcBef>
              <a:spcAft>
                <a:spcPts val="0"/>
              </a:spcAft>
              <a:buNone/>
            </a:pPr>
            <a:r>
              <a:rPr lang="en" sz="1800">
                <a:solidFill>
                  <a:schemeClr val="accent1"/>
                </a:solidFill>
              </a:rPr>
              <a:t>nchar - </a:t>
            </a:r>
            <a:r>
              <a:rPr lang="en" sz="1800">
                <a:solidFill>
                  <a:schemeClr val="lt1"/>
                </a:solidFill>
              </a:rPr>
              <a:t>Number of life habit characters (functional traits)</a:t>
            </a:r>
            <a:endParaRPr sz="1800">
              <a:solidFill>
                <a:schemeClr val="lt1"/>
              </a:solidFill>
            </a:endParaRPr>
          </a:p>
          <a:p>
            <a:pPr indent="0" lvl="0" marL="0" rtl="0" algn="l">
              <a:spcBef>
                <a:spcPts val="600"/>
              </a:spcBef>
              <a:spcAft>
                <a:spcPts val="0"/>
              </a:spcAft>
              <a:buNone/>
            </a:pPr>
            <a:r>
              <a:rPr lang="en" sz="1800">
                <a:solidFill>
                  <a:schemeClr val="accent1"/>
                </a:solidFill>
              </a:rPr>
              <a:t>c</a:t>
            </a:r>
            <a:r>
              <a:rPr lang="en" sz="1800">
                <a:solidFill>
                  <a:schemeClr val="accent1"/>
                </a:solidFill>
              </a:rPr>
              <a:t>har.state - </a:t>
            </a:r>
            <a:r>
              <a:rPr lang="en" sz="1800">
                <a:solidFill>
                  <a:schemeClr val="lt1"/>
                </a:solidFill>
              </a:rPr>
              <a:t>Numeric vector of number of character states in each character. </a:t>
            </a:r>
            <a:endParaRPr sz="1800">
              <a:solidFill>
                <a:schemeClr val="lt1"/>
              </a:solidFill>
            </a:endParaRPr>
          </a:p>
          <a:p>
            <a:pPr indent="0" lvl="0" marL="0" rtl="0" algn="l">
              <a:spcBef>
                <a:spcPts val="600"/>
              </a:spcBef>
              <a:spcAft>
                <a:spcPts val="0"/>
              </a:spcAft>
              <a:buNone/>
            </a:pPr>
            <a:r>
              <a:rPr lang="en" sz="1800">
                <a:solidFill>
                  <a:schemeClr val="accent1"/>
                </a:solidFill>
              </a:rPr>
              <a:t>c</a:t>
            </a:r>
            <a:r>
              <a:rPr lang="en" sz="1800">
                <a:solidFill>
                  <a:schemeClr val="accent1"/>
                </a:solidFill>
              </a:rPr>
              <a:t>har.type - </a:t>
            </a:r>
            <a:r>
              <a:rPr lang="en" sz="1800">
                <a:solidFill>
                  <a:schemeClr val="lt1"/>
                </a:solidFill>
              </a:rPr>
              <a:t>Character string listing type for each character</a:t>
            </a:r>
            <a:endParaRPr sz="1800">
              <a:solidFill>
                <a:schemeClr val="lt1"/>
              </a:solidFill>
            </a:endParaRPr>
          </a:p>
          <a:p>
            <a:pPr indent="0" lvl="0" marL="0" rtl="0" algn="l">
              <a:spcBef>
                <a:spcPts val="600"/>
              </a:spcBef>
              <a:spcAft>
                <a:spcPts val="0"/>
              </a:spcAft>
              <a:buNone/>
            </a:pPr>
            <a:r>
              <a:rPr lang="en" sz="1800">
                <a:solidFill>
                  <a:schemeClr val="lt1"/>
                </a:solidFill>
              </a:rPr>
              <a:t>Allowed types include:</a:t>
            </a:r>
            <a:endParaRPr sz="1800">
              <a:solidFill>
                <a:schemeClr val="lt1"/>
              </a:solidFill>
            </a:endParaRPr>
          </a:p>
          <a:p>
            <a:pPr indent="-342900" lvl="0" marL="457200" rtl="0" algn="l">
              <a:spcBef>
                <a:spcPts val="600"/>
              </a:spcBef>
              <a:spcAft>
                <a:spcPts val="0"/>
              </a:spcAft>
              <a:buClr>
                <a:schemeClr val="lt1"/>
              </a:buClr>
              <a:buSzPts val="1800"/>
              <a:buChar char="◦"/>
            </a:pPr>
            <a:r>
              <a:rPr lang="en" sz="1800">
                <a:solidFill>
                  <a:schemeClr val="lt1"/>
                </a:solidFill>
              </a:rPr>
              <a:t>numeric for numeric and binary characters,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ord.num for ordered numeric characters,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ord.fac for ordered factor characters, or</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factor for factor characters.</a:t>
            </a:r>
            <a:endParaRPr sz="1800">
              <a:solidFill>
                <a:schemeClr val="lt1"/>
              </a:solidFill>
            </a:endParaRPr>
          </a:p>
          <a:p>
            <a:pPr indent="0" lvl="0" marL="0" rtl="0" algn="l">
              <a:spcBef>
                <a:spcPts val="600"/>
              </a:spcBef>
              <a:spcAft>
                <a:spcPts val="0"/>
              </a:spcAft>
              <a:buNone/>
            </a:pPr>
            <a:r>
              <a:t/>
            </a:r>
            <a:endParaRPr sz="1800">
              <a:solidFill>
                <a:schemeClr val="accent1"/>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reate_ecospace</a:t>
            </a:r>
            <a:endParaRPr/>
          </a:p>
        </p:txBody>
      </p:sp>
      <p:sp>
        <p:nvSpPr>
          <p:cNvPr id="99" name="Google Shape;99;p16"/>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accent1"/>
                </a:solidFill>
              </a:rPr>
              <a:t>c</a:t>
            </a:r>
            <a:r>
              <a:rPr lang="en" sz="1800">
                <a:solidFill>
                  <a:schemeClr val="accent1"/>
                </a:solidFill>
              </a:rPr>
              <a:t>har.names</a:t>
            </a:r>
            <a:r>
              <a:rPr lang="en" sz="1800"/>
              <a:t> </a:t>
            </a:r>
            <a:r>
              <a:rPr lang="en" sz="1800"/>
              <a:t>- Optional character string listing character names.</a:t>
            </a:r>
            <a:endParaRPr sz="1800"/>
          </a:p>
          <a:p>
            <a:pPr indent="0" lvl="0" marL="0" rtl="0" algn="l">
              <a:spcBef>
                <a:spcPts val="600"/>
              </a:spcBef>
              <a:spcAft>
                <a:spcPts val="0"/>
              </a:spcAft>
              <a:buNone/>
            </a:pPr>
            <a:r>
              <a:rPr lang="en" sz="1800">
                <a:solidFill>
                  <a:schemeClr val="accent1"/>
                </a:solidFill>
              </a:rPr>
              <a:t>s</a:t>
            </a:r>
            <a:r>
              <a:rPr lang="en" sz="1800">
                <a:solidFill>
                  <a:schemeClr val="accent1"/>
                </a:solidFill>
              </a:rPr>
              <a:t>tate.names</a:t>
            </a:r>
            <a:r>
              <a:rPr lang="en" sz="1800"/>
              <a:t> - </a:t>
            </a:r>
            <a:r>
              <a:rPr lang="en" sz="1800">
                <a:solidFill>
                  <a:schemeClr val="lt2"/>
                </a:solidFill>
              </a:rPr>
              <a:t>Optional character string listing character states.</a:t>
            </a:r>
            <a:endParaRPr sz="1800">
              <a:solidFill>
                <a:schemeClr val="lt2"/>
              </a:solidFill>
            </a:endParaRPr>
          </a:p>
          <a:p>
            <a:pPr indent="0" lvl="0" marL="0" rtl="0" algn="l">
              <a:spcBef>
                <a:spcPts val="600"/>
              </a:spcBef>
              <a:spcAft>
                <a:spcPts val="0"/>
              </a:spcAft>
              <a:buNone/>
            </a:pPr>
            <a:r>
              <a:rPr lang="en" sz="1800">
                <a:solidFill>
                  <a:schemeClr val="accent1"/>
                </a:solidFill>
              </a:rPr>
              <a:t>constraint-</a:t>
            </a:r>
            <a:r>
              <a:rPr lang="en" sz="1800">
                <a:solidFill>
                  <a:schemeClr val="lt2"/>
                </a:solidFill>
              </a:rPr>
              <a:t> Positive integer specifying the maximum number of “multiple presences” to allow if using multistate binary/numeric character types. </a:t>
            </a:r>
            <a:endParaRPr sz="1800">
              <a:solidFill>
                <a:schemeClr val="lt2"/>
              </a:solidFill>
            </a:endParaRPr>
          </a:p>
          <a:p>
            <a:pPr indent="0" lvl="0" marL="0" rtl="0" algn="l">
              <a:spcBef>
                <a:spcPts val="600"/>
              </a:spcBef>
              <a:spcAft>
                <a:spcPts val="0"/>
              </a:spcAft>
              <a:buNone/>
            </a:pPr>
            <a:r>
              <a:t/>
            </a:r>
            <a:endParaRPr sz="1800">
              <a:solidFill>
                <a:schemeClr val="lt2"/>
              </a:solidFill>
            </a:endParaRPr>
          </a:p>
          <a:p>
            <a:pPr indent="0" lvl="0" marL="0" rtl="0" algn="l">
              <a:spcBef>
                <a:spcPts val="600"/>
              </a:spcBef>
              <a:spcAft>
                <a:spcPts val="0"/>
              </a:spcAft>
              <a:buNone/>
            </a:pPr>
            <a:r>
              <a:rPr lang="en" sz="1800">
                <a:solidFill>
                  <a:schemeClr val="accent1"/>
                </a:solidFill>
              </a:rPr>
              <a:t>Weight.file</a:t>
            </a:r>
            <a:r>
              <a:rPr lang="en" sz="1800">
                <a:solidFill>
                  <a:schemeClr val="lt2"/>
                </a:solidFill>
              </a:rPr>
              <a:t>- Relative weights for ecospace character-state probabilities. </a:t>
            </a:r>
            <a:endParaRPr sz="1800">
              <a:solidFill>
                <a:schemeClr val="lt2"/>
              </a:solidFill>
            </a:endParaRPr>
          </a:p>
          <a:p>
            <a:pPr indent="0" lvl="0" marL="0" rtl="0" algn="l">
              <a:spcBef>
                <a:spcPts val="600"/>
              </a:spcBef>
              <a:spcAft>
                <a:spcPts val="0"/>
              </a:spcAft>
              <a:buNone/>
            </a:pPr>
            <a:r>
              <a:t/>
            </a:r>
            <a:endParaRPr sz="1800">
              <a:solidFill>
                <a:schemeClr val="lt2"/>
              </a:solidFill>
            </a:endParaRPr>
          </a:p>
          <a:p>
            <a:pPr indent="0" lvl="0" marL="0" rtl="0" algn="l">
              <a:spcBef>
                <a:spcPts val="600"/>
              </a:spcBef>
              <a:spcAft>
                <a:spcPts val="0"/>
              </a:spcAft>
              <a:buNone/>
            </a:pPr>
            <a:r>
              <a:rPr b="1" lang="en" sz="1800">
                <a:solidFill>
                  <a:srgbClr val="FF0000"/>
                </a:solidFill>
              </a:rPr>
              <a:t>NOTE : - </a:t>
            </a:r>
            <a:endParaRPr b="1" sz="1800">
              <a:solidFill>
                <a:srgbClr val="FF0000"/>
              </a:solidFill>
            </a:endParaRPr>
          </a:p>
        </p:txBody>
      </p:sp>
      <p:sp>
        <p:nvSpPr>
          <p:cNvPr id="100" name="Google Shape;100;p1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Calc_metrics</a:t>
            </a:r>
            <a:endParaRPr/>
          </a:p>
        </p:txBody>
      </p:sp>
      <p:sp>
        <p:nvSpPr>
          <p:cNvPr id="106" name="Google Shape;106;p17"/>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Calculates ecological disparity and functional diversity statistics such as :-</a:t>
            </a:r>
            <a:endParaRPr sz="1400"/>
          </a:p>
          <a:p>
            <a:pPr indent="0" lvl="0" marL="0" rtl="0" algn="l">
              <a:spcBef>
                <a:spcPts val="600"/>
              </a:spcBef>
              <a:spcAft>
                <a:spcPts val="0"/>
              </a:spcAft>
              <a:buNone/>
            </a:pPr>
            <a:r>
              <a:rPr lang="en" sz="1400">
                <a:solidFill>
                  <a:schemeClr val="accent1"/>
                </a:solidFill>
              </a:rPr>
              <a:t>H </a:t>
            </a:r>
            <a:r>
              <a:rPr lang="en" sz="1400">
                <a:solidFill>
                  <a:schemeClr val="lt1"/>
                </a:solidFill>
              </a:rPr>
              <a:t> - Life habit richness, the number of </a:t>
            </a:r>
            <a:r>
              <a:rPr lang="en" sz="1400">
                <a:solidFill>
                  <a:schemeClr val="lt1"/>
                </a:solidFill>
              </a:rPr>
              <a:t>functionally unique trait combinations.</a:t>
            </a:r>
            <a:endParaRPr sz="1400">
              <a:solidFill>
                <a:schemeClr val="lt1"/>
              </a:solidFill>
            </a:endParaRPr>
          </a:p>
          <a:p>
            <a:pPr indent="0" lvl="0" marL="0" rtl="0" algn="l">
              <a:spcBef>
                <a:spcPts val="600"/>
              </a:spcBef>
              <a:spcAft>
                <a:spcPts val="0"/>
              </a:spcAft>
              <a:buNone/>
            </a:pPr>
            <a:r>
              <a:rPr lang="en" sz="1400">
                <a:solidFill>
                  <a:schemeClr val="accent1"/>
                </a:solidFill>
              </a:rPr>
              <a:t>M </a:t>
            </a:r>
            <a:r>
              <a:rPr lang="en" sz="1400">
                <a:solidFill>
                  <a:schemeClr val="lt1"/>
                </a:solidFill>
              </a:rPr>
              <a:t>- Maximum pairwise distance between in functional trait space.</a:t>
            </a:r>
            <a:endParaRPr sz="1400">
              <a:solidFill>
                <a:schemeClr val="lt1"/>
              </a:solidFill>
            </a:endParaRPr>
          </a:p>
          <a:p>
            <a:pPr indent="0" lvl="0" marL="0" rtl="0" algn="l">
              <a:spcBef>
                <a:spcPts val="600"/>
              </a:spcBef>
              <a:spcAft>
                <a:spcPts val="0"/>
              </a:spcAft>
              <a:buNone/>
            </a:pPr>
            <a:r>
              <a:rPr lang="en" sz="1400">
                <a:solidFill>
                  <a:schemeClr val="accent1"/>
                </a:solidFill>
              </a:rPr>
              <a:t>FRic  </a:t>
            </a:r>
            <a:r>
              <a:rPr lang="en" sz="1400">
                <a:solidFill>
                  <a:srgbClr val="FFFFFF"/>
                </a:solidFill>
              </a:rPr>
              <a:t>- Functional richness, the minimum convex hull volume in multidimensional principal coordinate analysis (PCoA) trait space coordination.</a:t>
            </a:r>
            <a:endParaRPr sz="1400">
              <a:solidFill>
                <a:srgbClr val="FFFFFF"/>
              </a:solidFill>
            </a:endParaRPr>
          </a:p>
          <a:p>
            <a:pPr indent="0" lvl="0" marL="0" rtl="0" algn="l">
              <a:spcBef>
                <a:spcPts val="600"/>
              </a:spcBef>
              <a:spcAft>
                <a:spcPts val="0"/>
              </a:spcAft>
              <a:buNone/>
            </a:pPr>
            <a:r>
              <a:rPr lang="en" sz="1400">
                <a:solidFill>
                  <a:schemeClr val="accent1"/>
                </a:solidFill>
              </a:rPr>
              <a:t>FDiv </a:t>
            </a:r>
            <a:r>
              <a:rPr lang="en" sz="1400">
                <a:solidFill>
                  <a:srgbClr val="999FA9"/>
                </a:solidFill>
              </a:rPr>
              <a:t>- </a:t>
            </a:r>
            <a:r>
              <a:rPr lang="en" sz="1400">
                <a:solidFill>
                  <a:schemeClr val="lt1"/>
                </a:solidFill>
              </a:rPr>
              <a:t>Functional divergence, the mean distance of species from the PCoA trait space centroid.</a:t>
            </a:r>
            <a:endParaRPr sz="1400">
              <a:solidFill>
                <a:schemeClr val="lt1"/>
              </a:solidFill>
            </a:endParaRPr>
          </a:p>
          <a:p>
            <a:pPr indent="0" lvl="0" marL="0" rtl="0" algn="l">
              <a:spcBef>
                <a:spcPts val="600"/>
              </a:spcBef>
              <a:spcAft>
                <a:spcPts val="0"/>
              </a:spcAft>
              <a:buNone/>
            </a:pPr>
            <a:r>
              <a:rPr lang="en" sz="1400">
                <a:solidFill>
                  <a:schemeClr val="accent1"/>
                </a:solidFill>
              </a:rPr>
              <a:t>D </a:t>
            </a:r>
            <a:r>
              <a:rPr lang="en" sz="1400">
                <a:solidFill>
                  <a:schemeClr val="lt1"/>
                </a:solidFill>
              </a:rPr>
              <a:t>- Mean pairwise distance between the species in functional trait space.</a:t>
            </a:r>
            <a:endParaRPr sz="1400">
              <a:solidFill>
                <a:schemeClr val="lt1"/>
              </a:solidFill>
            </a:endParaRPr>
          </a:p>
          <a:p>
            <a:pPr indent="0" lvl="0" marL="0" rtl="0" algn="l">
              <a:spcBef>
                <a:spcPts val="600"/>
              </a:spcBef>
              <a:spcAft>
                <a:spcPts val="0"/>
              </a:spcAft>
              <a:buNone/>
            </a:pPr>
            <a:r>
              <a:rPr lang="en" sz="1400">
                <a:solidFill>
                  <a:schemeClr val="accent1"/>
                </a:solidFill>
              </a:rPr>
              <a:t>V</a:t>
            </a:r>
            <a:r>
              <a:rPr lang="en" sz="1400">
                <a:solidFill>
                  <a:schemeClr val="lt1"/>
                </a:solidFill>
              </a:rPr>
              <a:t> - Total Variance, the sum of variances for each functional trait across species.  When using factor or ordered factor character types, this statistic cannot be measured and the is left blank, with a warning. </a:t>
            </a:r>
            <a:endParaRPr sz="1400">
              <a:solidFill>
                <a:schemeClr val="lt1"/>
              </a:solidFill>
            </a:endParaRPr>
          </a:p>
          <a:p>
            <a:pPr indent="0" lvl="0" marL="0" rtl="0" algn="l">
              <a:spcBef>
                <a:spcPts val="600"/>
              </a:spcBef>
              <a:spcAft>
                <a:spcPts val="0"/>
              </a:spcAft>
              <a:buNone/>
            </a:pPr>
            <a:r>
              <a:rPr lang="en" sz="1400">
                <a:solidFill>
                  <a:schemeClr val="accent1"/>
                </a:solidFill>
              </a:rPr>
              <a:t>FDis </a:t>
            </a:r>
            <a:r>
              <a:rPr lang="en" sz="1400">
                <a:solidFill>
                  <a:schemeClr val="lt1"/>
                </a:solidFill>
              </a:rPr>
              <a:t>- Functional dispersion, the deviance of species from the circle with radius equal to mean distance from PCoA trait space centroid.</a:t>
            </a:r>
            <a:endParaRPr sz="1400">
              <a:solidFill>
                <a:schemeClr val="lt1"/>
              </a:solidFill>
            </a:endParaRPr>
          </a:p>
          <a:p>
            <a:pPr indent="0" lvl="0" marL="0" rtl="0" algn="l">
              <a:spcBef>
                <a:spcPts val="600"/>
              </a:spcBef>
              <a:spcAft>
                <a:spcPts val="0"/>
              </a:spcAft>
              <a:buNone/>
            </a:pPr>
            <a:r>
              <a:rPr lang="en" sz="1400">
                <a:solidFill>
                  <a:schemeClr val="accent1"/>
                </a:solidFill>
              </a:rPr>
              <a:t>FEve</a:t>
            </a:r>
            <a:r>
              <a:rPr lang="en" sz="1400">
                <a:solidFill>
                  <a:schemeClr val="lt1"/>
                </a:solidFill>
              </a:rPr>
              <a:t>- the evenness of the abundance distribution in a functional trait space.</a:t>
            </a:r>
            <a:endParaRPr sz="1400">
              <a:solidFill>
                <a:schemeClr val="lt1"/>
              </a:solidFill>
            </a:endParaRPr>
          </a:p>
          <a:p>
            <a:pPr indent="0" lvl="0" marL="0" rtl="0" algn="l">
              <a:spcBef>
                <a:spcPts val="600"/>
              </a:spcBef>
              <a:spcAft>
                <a:spcPts val="0"/>
              </a:spcAft>
              <a:buNone/>
            </a:pPr>
            <a:r>
              <a:t/>
            </a:r>
            <a:endParaRPr sz="1400">
              <a:solidFill>
                <a:schemeClr val="lt1"/>
              </a:solidFill>
            </a:endParaRPr>
          </a:p>
          <a:p>
            <a:pPr indent="0" lvl="0" marL="0" rtl="0" algn="l">
              <a:spcBef>
                <a:spcPts val="600"/>
              </a:spcBef>
              <a:spcAft>
                <a:spcPts val="0"/>
              </a:spcAft>
              <a:buNone/>
            </a:pPr>
            <a:r>
              <a:t/>
            </a:r>
            <a:endParaRPr sz="1400">
              <a:solidFill>
                <a:schemeClr val="lt1"/>
              </a:solidFill>
            </a:endParaRPr>
          </a:p>
          <a:p>
            <a:pPr indent="0" lvl="0" marL="0" rtl="0" algn="l">
              <a:spcBef>
                <a:spcPts val="600"/>
              </a:spcBef>
              <a:spcAft>
                <a:spcPts val="0"/>
              </a:spcAft>
              <a:buNone/>
            </a:pPr>
            <a:r>
              <a:t/>
            </a:r>
            <a:endParaRPr sz="1400">
              <a:solidFill>
                <a:schemeClr val="lt1"/>
              </a:solidFill>
            </a:endParaRPr>
          </a:p>
        </p:txBody>
      </p:sp>
      <p:sp>
        <p:nvSpPr>
          <p:cNvPr id="107" name="Google Shape;107;p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Gower’s Distance</a:t>
            </a:r>
            <a:endParaRPr/>
          </a:p>
        </p:txBody>
      </p:sp>
      <p:sp>
        <p:nvSpPr>
          <p:cNvPr id="113" name="Google Shape;113;p18"/>
          <p:cNvSpPr txBox="1"/>
          <p:nvPr>
            <p:ph idx="1" type="body"/>
          </p:nvPr>
        </p:nvSpPr>
        <p:spPr>
          <a:xfrm>
            <a:off x="1241673" y="1123224"/>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The Gower distance is a metric that measures the dissimilarity of two items with mixed numeric and non-numeric data. Gower distance is also called Gower dissimilarity.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If the element is numeric, the term is the absolute value of the difference divided by the range.</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If the element is non-numeric the term is 1 if the elements are different or the term is 0 if the elements are the same. The Gower distance is the average of the terms.</a:t>
            </a:r>
            <a:endParaRPr sz="1800"/>
          </a:p>
          <a:p>
            <a:pPr indent="0" lvl="0" marL="0" rtl="0" algn="l">
              <a:spcBef>
                <a:spcPts val="600"/>
              </a:spcBef>
              <a:spcAft>
                <a:spcPts val="0"/>
              </a:spcAft>
              <a:buNone/>
            </a:pPr>
            <a:r>
              <a:t/>
            </a:r>
            <a:endParaRPr sz="1800"/>
          </a:p>
        </p:txBody>
      </p:sp>
      <p:sp>
        <p:nvSpPr>
          <p:cNvPr id="114" name="Google Shape;114;p1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Gower’s Distance</a:t>
            </a:r>
            <a:endParaRPr/>
          </a:p>
        </p:txBody>
      </p:sp>
      <p:sp>
        <p:nvSpPr>
          <p:cNvPr id="120" name="Google Shape;120;p19"/>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Quantitative (interval): range-normalized Manhattan distance</a:t>
            </a:r>
            <a:endParaRPr sz="1500"/>
          </a:p>
          <a:p>
            <a:pPr indent="0" lvl="0" marL="0" rtl="0" algn="l">
              <a:spcBef>
                <a:spcPts val="600"/>
              </a:spcBef>
              <a:spcAft>
                <a:spcPts val="0"/>
              </a:spcAft>
              <a:buNone/>
            </a:pPr>
            <a:r>
              <a:rPr lang="en" sz="1500"/>
              <a:t>Ordinal: variable is first ranked, then Manhattan distance is used with a special adjustment for </a:t>
            </a:r>
            <a:r>
              <a:rPr lang="en" sz="1500"/>
              <a:t>ties.</a:t>
            </a:r>
            <a:endParaRPr sz="1500"/>
          </a:p>
          <a:p>
            <a:pPr indent="0" lvl="0" marL="0" rtl="0" algn="l">
              <a:spcBef>
                <a:spcPts val="600"/>
              </a:spcBef>
              <a:spcAft>
                <a:spcPts val="0"/>
              </a:spcAft>
              <a:buNone/>
            </a:pPr>
            <a:r>
              <a:rPr lang="en" sz="1500"/>
              <a:t>Nominal: variables of k categories are first converted into k binary columns and then the Dice coefficient is used. </a:t>
            </a:r>
            <a:endParaRPr sz="1500"/>
          </a:p>
          <a:p>
            <a:pPr indent="0" lvl="0" marL="0" rtl="0" algn="l">
              <a:spcBef>
                <a:spcPts val="600"/>
              </a:spcBef>
              <a:spcAft>
                <a:spcPts val="0"/>
              </a:spcAft>
              <a:buNone/>
            </a:pPr>
            <a:r>
              <a:rPr lang="en" sz="1500"/>
              <a:t> </a:t>
            </a:r>
            <a:endParaRPr sz="1500"/>
          </a:p>
        </p:txBody>
      </p:sp>
      <p:sp>
        <p:nvSpPr>
          <p:cNvPr id="121" name="Google Shape;121;p1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19"/>
          <p:cNvPicPr preferRelativeResize="0"/>
          <p:nvPr/>
        </p:nvPicPr>
        <p:blipFill>
          <a:blip r:embed="rId3">
            <a:alphaModFix/>
          </a:blip>
          <a:stretch>
            <a:fillRect/>
          </a:stretch>
        </p:blipFill>
        <p:spPr>
          <a:xfrm>
            <a:off x="6700425" y="2710300"/>
            <a:ext cx="1905000" cy="1905000"/>
          </a:xfrm>
          <a:prstGeom prst="rect">
            <a:avLst/>
          </a:prstGeom>
          <a:noFill/>
          <a:ln>
            <a:noFill/>
          </a:ln>
        </p:spPr>
      </p:pic>
      <p:pic>
        <p:nvPicPr>
          <p:cNvPr id="123" name="Google Shape;123;p19"/>
          <p:cNvPicPr preferRelativeResize="0"/>
          <p:nvPr/>
        </p:nvPicPr>
        <p:blipFill>
          <a:blip r:embed="rId4">
            <a:alphaModFix/>
          </a:blip>
          <a:stretch>
            <a:fillRect/>
          </a:stretch>
        </p:blipFill>
        <p:spPr>
          <a:xfrm>
            <a:off x="1297573" y="2544175"/>
            <a:ext cx="2343200" cy="235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PCA</a:t>
            </a:r>
            <a:endParaRPr/>
          </a:p>
        </p:txBody>
      </p:sp>
      <p:sp>
        <p:nvSpPr>
          <p:cNvPr id="129" name="Google Shape;129;p20"/>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Dimensionality</a:t>
            </a:r>
            <a:r>
              <a:rPr lang="en" sz="1300"/>
              <a:t> reduction technique.</a:t>
            </a:r>
            <a:endParaRPr sz="1300"/>
          </a:p>
          <a:p>
            <a:pPr indent="0" lvl="0" marL="0" rtl="0" algn="l">
              <a:spcBef>
                <a:spcPts val="600"/>
              </a:spcBef>
              <a:spcAft>
                <a:spcPts val="0"/>
              </a:spcAft>
              <a:buNone/>
            </a:pPr>
            <a:r>
              <a:rPr lang="en" sz="1300"/>
              <a:t>We take the projection along the maximum variance, gives the Principal component 1.</a:t>
            </a:r>
            <a:endParaRPr sz="13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30" name="Google Shape;130;p2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0"/>
          <p:cNvPicPr preferRelativeResize="0"/>
          <p:nvPr/>
        </p:nvPicPr>
        <p:blipFill>
          <a:blip r:embed="rId3">
            <a:alphaModFix/>
          </a:blip>
          <a:stretch>
            <a:fillRect/>
          </a:stretch>
        </p:blipFill>
        <p:spPr>
          <a:xfrm>
            <a:off x="3954475" y="1937050"/>
            <a:ext cx="5155950" cy="2983100"/>
          </a:xfrm>
          <a:prstGeom prst="rect">
            <a:avLst/>
          </a:prstGeom>
          <a:noFill/>
          <a:ln>
            <a:noFill/>
          </a:ln>
        </p:spPr>
      </p:pic>
      <p:pic>
        <p:nvPicPr>
          <p:cNvPr id="132" name="Google Shape;132;p20"/>
          <p:cNvPicPr preferRelativeResize="0"/>
          <p:nvPr/>
        </p:nvPicPr>
        <p:blipFill>
          <a:blip r:embed="rId4">
            <a:alphaModFix/>
          </a:blip>
          <a:stretch>
            <a:fillRect/>
          </a:stretch>
        </p:blipFill>
        <p:spPr>
          <a:xfrm>
            <a:off x="926475" y="2437500"/>
            <a:ext cx="3069625" cy="189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