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Black"/>
      <p:bold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
      <p:font typeface="Tahoma"/>
      <p:regular r:id="rId44"/>
      <p:bold r:id="rId45"/>
    </p:embeddedFont>
    <p:embeddedFont>
      <p:font typeface="Quicksan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B3A3B5-7083-4D54-AAB0-A4A2C6CDCF2A}">
  <a:tblStyle styleId="{29B3A3B5-7083-4D54-AAB0-A4A2C6CDCF2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Tahoma-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schemas.openxmlformats.org/officeDocument/2006/relationships/font" Target="fonts/Quicksand-regular.fntdata"/><Relationship Id="rId23" Type="http://schemas.openxmlformats.org/officeDocument/2006/relationships/slide" Target="slides/slide18.xml"/><Relationship Id="rId45" Type="http://schemas.openxmlformats.org/officeDocument/2006/relationships/font" Target="fonts/Tahom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Quicksan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lack-boldItalic.fntdata"/><Relationship Id="rId12" Type="http://schemas.openxmlformats.org/officeDocument/2006/relationships/slide" Target="slides/slide7.xml"/><Relationship Id="rId34" Type="http://schemas.openxmlformats.org/officeDocument/2006/relationships/font" Target="fonts/RobotoBlack-bold.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c78bb915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c78bb915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c78bb915a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c78bb915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c78bb915a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c78bb915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c78bb915a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c78bb915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d6358c392_0_6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d6358c392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78bb915a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78bb915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c78bb915a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c78bb91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c78bb915a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c78bb91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c78bb915a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c78bb91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d6358c392_0_188: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231" name="Google Shape;231;g12d6358c392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6358c392_0_216: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00" name="Google Shape;100;g12d6358c392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c78bb915a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c78bb915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c78bb915a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c78bb915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c78bb915a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c78bb915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c78bb915a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c78bb91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d6358c392_0_234: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289" name="Google Shape;289;g12d6358c392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c78bb915a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c78bb915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92539d425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92539d4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92539d425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92539d4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92539d425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92539d42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d6358c392_0_221: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06" name="Google Shape;106;g12d6358c392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d6358c392_0_226: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12" name="Google Shape;112;g12d6358c392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d6358c392_0_244: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17" name="Google Shape;117;g12d6358c392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d6358c392_0_230: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24" name="Google Shape;124;g12d6358c392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d6358c392_0_249:notes"/>
          <p:cNvSpPr txBox="1"/>
          <p:nvPr>
            <p:ph idx="1" type="body"/>
          </p:nvPr>
        </p:nvSpPr>
        <p:spPr>
          <a:xfrm>
            <a:off x="685800" y="4343400"/>
            <a:ext cx="5486400" cy="4114800"/>
          </a:xfrm>
          <a:prstGeom prst="rect">
            <a:avLst/>
          </a:prstGeom>
        </p:spPr>
        <p:txBody>
          <a:bodyPr anchorCtr="0" anchor="t" bIns="49950" lIns="49950" spcFirstLastPara="1" rIns="49950" wrap="square" tIns="49950">
            <a:noAutofit/>
          </a:bodyPr>
          <a:lstStyle/>
          <a:p>
            <a:pPr indent="0" lvl="0" marL="0" rtl="0" algn="l">
              <a:spcBef>
                <a:spcPts val="0"/>
              </a:spcBef>
              <a:spcAft>
                <a:spcPts val="0"/>
              </a:spcAft>
              <a:buNone/>
            </a:pPr>
            <a:r>
              <a:t/>
            </a:r>
            <a:endParaRPr/>
          </a:p>
        </p:txBody>
      </p:sp>
      <p:sp>
        <p:nvSpPr>
          <p:cNvPr id="130" name="Google Shape;130;g12d6358c392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d6358c392_0_6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d6358c392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d6358c392_0_6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d6358c39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chemeClr val="accent5"/>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obj">
  <p:cSld name="OBJECT">
    <p:spTree>
      <p:nvGrpSpPr>
        <p:cNvPr id="67" name="Shape 67"/>
        <p:cNvGrpSpPr/>
        <p:nvPr/>
      </p:nvGrpSpPr>
      <p:grpSpPr>
        <a:xfrm>
          <a:off x="0" y="0"/>
          <a:ext cx="0" cy="0"/>
          <a:chOff x="0" y="0"/>
          <a:chExt cx="0" cy="0"/>
        </a:xfrm>
      </p:grpSpPr>
      <p:sp>
        <p:nvSpPr>
          <p:cNvPr id="68" name="Google Shape;68;p1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2"/>
          <p:cNvSpPr txBox="1"/>
          <p:nvPr>
            <p:ph idx="12" type="sldNum"/>
          </p:nvPr>
        </p:nvSpPr>
        <p:spPr>
          <a:xfrm>
            <a:off x="6583680" y="4783455"/>
            <a:ext cx="2103000" cy="184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accen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1" name="Shape 71"/>
        <p:cNvGrpSpPr/>
        <p:nvPr/>
      </p:nvGrpSpPr>
      <p:grpSpPr>
        <a:xfrm>
          <a:off x="0" y="0"/>
          <a:ext cx="0" cy="0"/>
          <a:chOff x="0" y="0"/>
          <a:chExt cx="0" cy="0"/>
        </a:xfrm>
      </p:grpSpPr>
      <p:sp>
        <p:nvSpPr>
          <p:cNvPr id="72" name="Google Shape;72;p13"/>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3"/>
          <p:cNvGrpSpPr/>
          <p:nvPr/>
        </p:nvGrpSpPr>
        <p:grpSpPr>
          <a:xfrm>
            <a:off x="0" y="490"/>
            <a:ext cx="5153705" cy="5134399"/>
            <a:chOff x="0" y="75"/>
            <a:chExt cx="5153705" cy="5152950"/>
          </a:xfrm>
        </p:grpSpPr>
        <p:sp>
          <p:nvSpPr>
            <p:cNvPr id="74" name="Google Shape;74;p13"/>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ctrTitle"/>
          </p:nvPr>
        </p:nvSpPr>
        <p:spPr>
          <a:xfrm>
            <a:off x="3537150" y="1578400"/>
            <a:ext cx="5017500" cy="15789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9" name="Google Shape;79;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80" name="Google Shape;80;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1" name="Shape 81"/>
        <p:cNvGrpSpPr/>
        <p:nvPr/>
      </p:nvGrpSpPr>
      <p:grpSpPr>
        <a:xfrm>
          <a:off x="0" y="0"/>
          <a:ext cx="0" cy="0"/>
          <a:chOff x="0" y="0"/>
          <a:chExt cx="0" cy="0"/>
        </a:xfrm>
      </p:grpSpPr>
      <p:sp>
        <p:nvSpPr>
          <p:cNvPr id="82" name="Google Shape;82;p14"/>
          <p:cNvSpPr txBox="1"/>
          <p:nvPr>
            <p:ph type="title"/>
          </p:nvPr>
        </p:nvSpPr>
        <p:spPr>
          <a:xfrm>
            <a:off x="2085118" y="162875"/>
            <a:ext cx="4973700" cy="203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b="1" i="0" sz="1300">
                <a:solidFill>
                  <a:schemeClr val="lt1"/>
                </a:solidFill>
                <a:latin typeface="Tahoma"/>
                <a:ea typeface="Tahoma"/>
                <a:cs typeface="Tahoma"/>
                <a:sym typeface="Tahoma"/>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3" name="Google Shape;83;p14"/>
          <p:cNvSpPr txBox="1"/>
          <p:nvPr>
            <p:ph idx="1" type="body"/>
          </p:nvPr>
        </p:nvSpPr>
        <p:spPr>
          <a:xfrm>
            <a:off x="510850" y="1608650"/>
            <a:ext cx="8122200" cy="1867200"/>
          </a:xfrm>
          <a:prstGeom prst="rect">
            <a:avLst/>
          </a:prstGeom>
          <a:noFill/>
          <a:ln>
            <a:noFill/>
          </a:ln>
        </p:spPr>
        <p:txBody>
          <a:bodyPr anchorCtr="0" anchor="t" bIns="0" lIns="0" spcFirstLastPara="1" rIns="0" wrap="square" tIns="0">
            <a:spAutoFit/>
          </a:bodyPr>
          <a:lstStyle>
            <a:lvl1pPr indent="-228600" lvl="0" marL="457200" rtl="0" algn="l">
              <a:spcBef>
                <a:spcPts val="600"/>
              </a:spcBef>
              <a:spcAft>
                <a:spcPts val="0"/>
              </a:spcAft>
              <a:buSzPts val="2400"/>
              <a:buNone/>
              <a:defRPr b="0" i="0" sz="2100">
                <a:solidFill>
                  <a:schemeClr val="lt1"/>
                </a:solidFill>
                <a:latin typeface="Tahoma"/>
                <a:ea typeface="Tahoma"/>
                <a:cs typeface="Tahoma"/>
                <a:sym typeface="Tahoma"/>
              </a:defRPr>
            </a:lvl1pPr>
            <a:lvl2pPr indent="-228600" lvl="1" marL="914400" rtl="0" algn="l">
              <a:spcBef>
                <a:spcPts val="480"/>
              </a:spcBef>
              <a:spcAft>
                <a:spcPts val="0"/>
              </a:spcAft>
              <a:buSzPts val="2400"/>
              <a:buNone/>
              <a:defRPr/>
            </a:lvl2pPr>
            <a:lvl3pPr indent="-228600" lvl="2" marL="1371600" rtl="0" algn="l">
              <a:spcBef>
                <a:spcPts val="480"/>
              </a:spcBef>
              <a:spcAft>
                <a:spcPts val="0"/>
              </a:spcAft>
              <a:buSzPts val="2400"/>
              <a:buNone/>
              <a:defRPr/>
            </a:lvl3pPr>
            <a:lvl4pPr indent="-228600" lvl="3" marL="1828800" rtl="0" algn="l">
              <a:spcBef>
                <a:spcPts val="360"/>
              </a:spcBef>
              <a:spcAft>
                <a:spcPts val="0"/>
              </a:spcAft>
              <a:buSzPts val="2400"/>
              <a:buNone/>
              <a:defRPr/>
            </a:lvl4pPr>
            <a:lvl5pPr indent="-228600" lvl="4" marL="2286000" rtl="0" algn="l">
              <a:spcBef>
                <a:spcPts val="360"/>
              </a:spcBef>
              <a:spcAft>
                <a:spcPts val="0"/>
              </a:spcAft>
              <a:buSzPts val="2400"/>
              <a:buNone/>
              <a:defRPr/>
            </a:lvl5pPr>
            <a:lvl6pPr indent="-228600" lvl="5" marL="2743200" rtl="0" algn="l">
              <a:spcBef>
                <a:spcPts val="360"/>
              </a:spcBef>
              <a:spcAft>
                <a:spcPts val="0"/>
              </a:spcAft>
              <a:buSzPts val="2400"/>
              <a:buNone/>
              <a:defRPr/>
            </a:lvl6pPr>
            <a:lvl7pPr indent="-228600" lvl="6" marL="3200400" rtl="0" algn="l">
              <a:spcBef>
                <a:spcPts val="360"/>
              </a:spcBef>
              <a:spcAft>
                <a:spcPts val="0"/>
              </a:spcAft>
              <a:buSzPts val="2400"/>
              <a:buNone/>
              <a:defRPr/>
            </a:lvl7pPr>
            <a:lvl8pPr indent="-228600" lvl="7" marL="3657600" rtl="0" algn="l">
              <a:spcBef>
                <a:spcPts val="360"/>
              </a:spcBef>
              <a:spcAft>
                <a:spcPts val="0"/>
              </a:spcAft>
              <a:buSzPts val="2400"/>
              <a:buNone/>
              <a:defRPr/>
            </a:lvl8pPr>
            <a:lvl9pPr indent="-228600" lvl="8" marL="4114800" rtl="0" algn="l">
              <a:spcBef>
                <a:spcPts val="360"/>
              </a:spcBef>
              <a:spcAft>
                <a:spcPts val="0"/>
              </a:spcAft>
              <a:buSzPts val="2400"/>
              <a:buNone/>
              <a:defRPr/>
            </a:lvl9pPr>
          </a:lstStyle>
          <a:p/>
        </p:txBody>
      </p:sp>
      <p:sp>
        <p:nvSpPr>
          <p:cNvPr id="84" name="Google Shape;84;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4"/>
          <p:cNvSpPr txBox="1"/>
          <p:nvPr>
            <p:ph idx="12" type="sldNum"/>
          </p:nvPr>
        </p:nvSpPr>
        <p:spPr>
          <a:xfrm>
            <a:off x="6583680" y="4783455"/>
            <a:ext cx="2103000" cy="184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accen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7" name="Shape 87"/>
        <p:cNvGrpSpPr/>
        <p:nvPr/>
      </p:nvGrpSpPr>
      <p:grpSpPr>
        <a:xfrm>
          <a:off x="0" y="0"/>
          <a:ext cx="0" cy="0"/>
          <a:chOff x="0" y="0"/>
          <a:chExt cx="0" cy="0"/>
        </a:xfrm>
      </p:grpSpPr>
      <p:sp>
        <p:nvSpPr>
          <p:cNvPr id="88" name="Google Shape;88;p15"/>
          <p:cNvSpPr txBox="1"/>
          <p:nvPr>
            <p:ph type="ctrTitle"/>
          </p:nvPr>
        </p:nvSpPr>
        <p:spPr>
          <a:xfrm>
            <a:off x="1892765" y="304023"/>
            <a:ext cx="5358600" cy="408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b="0" i="0">
                <a:solidFill>
                  <a:schemeClr val="dk1"/>
                </a:solidFill>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9" name="Google Shape;89;p15"/>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600"/>
              </a:spcBef>
              <a:spcAft>
                <a:spcPts val="0"/>
              </a:spcAft>
              <a:buSzPts val="2400"/>
              <a:buNone/>
              <a:defRPr/>
            </a:lvl1pPr>
            <a:lvl2pPr lvl="1" rtl="0" algn="l">
              <a:spcBef>
                <a:spcPts val="480"/>
              </a:spcBef>
              <a:spcAft>
                <a:spcPts val="0"/>
              </a:spcAft>
              <a:buSzPts val="2400"/>
              <a:buNone/>
              <a:defRPr/>
            </a:lvl2pPr>
            <a:lvl3pPr lvl="2" rtl="0" algn="l">
              <a:spcBef>
                <a:spcPts val="480"/>
              </a:spcBef>
              <a:spcAft>
                <a:spcPts val="0"/>
              </a:spcAft>
              <a:buSzPts val="2400"/>
              <a:buNone/>
              <a:defRPr/>
            </a:lvl3pPr>
            <a:lvl4pPr lvl="3" rtl="0" algn="l">
              <a:spcBef>
                <a:spcPts val="360"/>
              </a:spcBef>
              <a:spcAft>
                <a:spcPts val="0"/>
              </a:spcAft>
              <a:buSzPts val="2400"/>
              <a:buNone/>
              <a:defRPr/>
            </a:lvl4pPr>
            <a:lvl5pPr lvl="4" rtl="0" algn="l">
              <a:spcBef>
                <a:spcPts val="360"/>
              </a:spcBef>
              <a:spcAft>
                <a:spcPts val="0"/>
              </a:spcAft>
              <a:buSzPts val="2400"/>
              <a:buNone/>
              <a:defRPr/>
            </a:lvl5pPr>
            <a:lvl6pPr lvl="5" rtl="0" algn="l">
              <a:spcBef>
                <a:spcPts val="360"/>
              </a:spcBef>
              <a:spcAft>
                <a:spcPts val="0"/>
              </a:spcAft>
              <a:buSzPts val="2400"/>
              <a:buNone/>
              <a:defRPr/>
            </a:lvl6pPr>
            <a:lvl7pPr lvl="6" rtl="0" algn="l">
              <a:spcBef>
                <a:spcPts val="360"/>
              </a:spcBef>
              <a:spcAft>
                <a:spcPts val="0"/>
              </a:spcAft>
              <a:buSzPts val="2400"/>
              <a:buNone/>
              <a:defRPr/>
            </a:lvl7pPr>
            <a:lvl8pPr lvl="7" rtl="0" algn="l">
              <a:spcBef>
                <a:spcPts val="360"/>
              </a:spcBef>
              <a:spcAft>
                <a:spcPts val="0"/>
              </a:spcAft>
              <a:buSzPts val="2400"/>
              <a:buNone/>
              <a:defRPr/>
            </a:lvl8pPr>
            <a:lvl9pPr lvl="8" rtl="0" algn="l">
              <a:spcBef>
                <a:spcPts val="360"/>
              </a:spcBef>
              <a:spcAft>
                <a:spcPts val="0"/>
              </a:spcAft>
              <a:buSzPts val="2400"/>
              <a:buNone/>
              <a:defRPr/>
            </a:lvl9pPr>
          </a:lstStyle>
          <a:p/>
        </p:txBody>
      </p:sp>
      <p:sp>
        <p:nvSpPr>
          <p:cNvPr id="90" name="Google Shape;90;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5"/>
          <p:cNvSpPr txBox="1"/>
          <p:nvPr>
            <p:ph idx="12" type="sldNum"/>
          </p:nvPr>
        </p:nvSpPr>
        <p:spPr>
          <a:xfrm>
            <a:off x="6583680" y="4783455"/>
            <a:ext cx="2103000" cy="184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SzPts val="2800"/>
              <a:buChar char="◦"/>
              <a:defRPr i="1" sz="2800">
                <a:solidFill>
                  <a:schemeClr val="accent1"/>
                </a:solidFill>
              </a:defRPr>
            </a:lvl1pPr>
            <a:lvl2pPr indent="-406400" lvl="1" marL="914400" rtl="0">
              <a:spcBef>
                <a:spcPts val="0"/>
              </a:spcBef>
              <a:spcAft>
                <a:spcPts val="0"/>
              </a:spcAft>
              <a:buSzPts val="2800"/>
              <a:buChar char="▫"/>
              <a:defRPr i="1" sz="2800">
                <a:solidFill>
                  <a:schemeClr val="accent1"/>
                </a:solidFill>
              </a:defRPr>
            </a:lvl2pPr>
            <a:lvl3pPr indent="-406400" lvl="2" marL="1371600" rtl="0">
              <a:spcBef>
                <a:spcPts val="0"/>
              </a:spcBef>
              <a:spcAft>
                <a:spcPts val="0"/>
              </a:spcAft>
              <a:buSzPts val="2800"/>
              <a:buChar char="■"/>
              <a:defRPr i="1" sz="2800">
                <a:solidFill>
                  <a:schemeClr val="accent1"/>
                </a:solidFill>
              </a:defRPr>
            </a:lvl3pPr>
            <a:lvl4pPr indent="-406400" lvl="3" marL="1828800" rtl="0">
              <a:spcBef>
                <a:spcPts val="0"/>
              </a:spcBef>
              <a:spcAft>
                <a:spcPts val="0"/>
              </a:spcAft>
              <a:buClr>
                <a:schemeClr val="accent1"/>
              </a:buClr>
              <a:buSzPts val="2800"/>
              <a:buChar char="●"/>
              <a:defRPr i="1" sz="2800">
                <a:solidFill>
                  <a:schemeClr val="accent1"/>
                </a:solidFill>
              </a:defRPr>
            </a:lvl4pPr>
            <a:lvl5pPr indent="-406400" lvl="4" marL="2286000" rtl="0">
              <a:spcBef>
                <a:spcPts val="0"/>
              </a:spcBef>
              <a:spcAft>
                <a:spcPts val="0"/>
              </a:spcAft>
              <a:buClr>
                <a:schemeClr val="accent1"/>
              </a:buClr>
              <a:buSzPts val="2800"/>
              <a:buChar char="○"/>
              <a:defRPr i="1" sz="2800">
                <a:solidFill>
                  <a:schemeClr val="accent1"/>
                </a:solidFill>
              </a:defRPr>
            </a:lvl5pPr>
            <a:lvl6pPr indent="-406400" lvl="5" marL="2743200" rtl="0">
              <a:spcBef>
                <a:spcPts val="0"/>
              </a:spcBef>
              <a:spcAft>
                <a:spcPts val="0"/>
              </a:spcAft>
              <a:buClr>
                <a:schemeClr val="accent1"/>
              </a:buClr>
              <a:buSzPts val="2800"/>
              <a:buChar char="■"/>
              <a:defRPr i="1" sz="2800">
                <a:solidFill>
                  <a:schemeClr val="accent1"/>
                </a:solidFill>
              </a:defRPr>
            </a:lvl6pPr>
            <a:lvl7pPr indent="-406400" lvl="6" marL="3200400" rtl="0">
              <a:spcBef>
                <a:spcPts val="0"/>
              </a:spcBef>
              <a:spcAft>
                <a:spcPts val="0"/>
              </a:spcAft>
              <a:buClr>
                <a:schemeClr val="accent1"/>
              </a:buClr>
              <a:buSzPts val="2800"/>
              <a:buChar char="●"/>
              <a:defRPr i="1" sz="2800">
                <a:solidFill>
                  <a:schemeClr val="accent1"/>
                </a:solidFill>
              </a:defRPr>
            </a:lvl7pPr>
            <a:lvl8pPr indent="-406400" lvl="7" marL="3657600" rtl="0">
              <a:spcBef>
                <a:spcPts val="0"/>
              </a:spcBef>
              <a:spcAft>
                <a:spcPts val="0"/>
              </a:spcAft>
              <a:buClr>
                <a:schemeClr val="accent1"/>
              </a:buClr>
              <a:buSzPts val="2800"/>
              <a:buChar char="○"/>
              <a:defRPr i="1" sz="2800">
                <a:solidFill>
                  <a:schemeClr val="accent1"/>
                </a:solidFill>
              </a:defRPr>
            </a:lvl8pPr>
            <a:lvl9pPr indent="-406400" lvl="8" marL="4114800">
              <a:spcBef>
                <a:spcPts val="0"/>
              </a:spcBef>
              <a:spcAft>
                <a:spcPts val="0"/>
              </a:spcAft>
              <a:buClr>
                <a:schemeClr val="accent1"/>
              </a:buClr>
              <a:buSzPts val="2800"/>
              <a:buChar char="■"/>
              <a:defRPr i="1" sz="2800">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1"/>
                </a:solidFill>
                <a:latin typeface="Quicksand"/>
                <a:ea typeface="Quicksand"/>
                <a:cs typeface="Quicksand"/>
                <a:sym typeface="Quicksand"/>
              </a:rPr>
              <a:t>“</a:t>
            </a:r>
            <a:endParaRPr b="1" sz="4800">
              <a:solidFill>
                <a:schemeClr val="accent1"/>
              </a:solidFill>
              <a:latin typeface="Quicksand"/>
              <a:ea typeface="Quicksand"/>
              <a:cs typeface="Quicksand"/>
              <a:sym typeface="Quicksand"/>
            </a:endParaRPr>
          </a:p>
        </p:txBody>
      </p:sp>
      <p:sp>
        <p:nvSpPr>
          <p:cNvPr id="24" name="Google Shape;24;p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www.youtube.com/watch?v=2EKIZrimeuk"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DIVERSITY INDICES </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784478" y="253100"/>
            <a:ext cx="52692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200">
                <a:solidFill>
                  <a:schemeClr val="accent1"/>
                </a:solidFill>
              </a:rPr>
              <a:t>Functional Evenness </a:t>
            </a:r>
            <a:endParaRPr sz="2200">
              <a:solidFill>
                <a:schemeClr val="accent1"/>
              </a:solidFill>
            </a:endParaRPr>
          </a:p>
        </p:txBody>
      </p:sp>
      <p:sp>
        <p:nvSpPr>
          <p:cNvPr id="154" name="Google Shape;154;p25"/>
          <p:cNvSpPr txBox="1"/>
          <p:nvPr>
            <p:ph idx="1" type="body"/>
          </p:nvPr>
        </p:nvSpPr>
        <p:spPr>
          <a:xfrm>
            <a:off x="165925" y="926100"/>
            <a:ext cx="8781900" cy="5264100"/>
          </a:xfrm>
          <a:prstGeom prst="rect">
            <a:avLst/>
          </a:prstGeom>
        </p:spPr>
        <p:txBody>
          <a:bodyPr anchorCtr="0" anchor="t" bIns="0" lIns="0" spcFirstLastPara="1" rIns="0" wrap="square" tIns="0">
            <a:spAutoFit/>
          </a:bodyPr>
          <a:lstStyle/>
          <a:p>
            <a:pPr indent="0" lvl="0" marL="0" rtl="0" algn="l">
              <a:spcBef>
                <a:spcPts val="600"/>
              </a:spcBef>
              <a:spcAft>
                <a:spcPts val="0"/>
              </a:spcAft>
              <a:buNone/>
            </a:pPr>
            <a:r>
              <a:rPr lang="en" sz="1600">
                <a:latin typeface="Roboto"/>
                <a:ea typeface="Roboto"/>
                <a:cs typeface="Roboto"/>
                <a:sym typeface="Roboto"/>
              </a:rPr>
              <a:t>Functional evenness describes the evenness of abundance distribution in a functional trait space.</a:t>
            </a:r>
            <a:endParaRPr sz="1600">
              <a:latin typeface="Roboto"/>
              <a:ea typeface="Roboto"/>
              <a:cs typeface="Roboto"/>
              <a:sym typeface="Roboto"/>
            </a:endParaRPr>
          </a:p>
          <a:p>
            <a:pPr indent="0" lvl="0" marL="0" rtl="0" algn="l">
              <a:spcBef>
                <a:spcPts val="600"/>
              </a:spcBef>
              <a:spcAft>
                <a:spcPts val="0"/>
              </a:spcAft>
              <a:buNone/>
            </a:pPr>
            <a:r>
              <a:t/>
            </a:r>
            <a:endParaRPr sz="1600"/>
          </a:p>
          <a:p>
            <a:pPr indent="0" lvl="0" marL="0" rtl="0" algn="l">
              <a:spcBef>
                <a:spcPts val="600"/>
              </a:spcBef>
              <a:spcAft>
                <a:spcPts val="0"/>
              </a:spcAft>
              <a:buNone/>
            </a:pPr>
            <a:r>
              <a:rPr b="1" lang="en" sz="1600"/>
              <a:t>Minimum Spanning Tree :  </a:t>
            </a:r>
            <a:r>
              <a:rPr lang="en" sz="1600">
                <a:latin typeface="Roboto"/>
                <a:ea typeface="Roboto"/>
                <a:cs typeface="Roboto"/>
                <a:sym typeface="Roboto"/>
              </a:rPr>
              <a:t>Tree that links all the points contained in a T-dimensional space with the minimum sum of branch lengths.</a:t>
            </a:r>
            <a:endParaRPr sz="1600">
              <a:latin typeface="Roboto"/>
              <a:ea typeface="Roboto"/>
              <a:cs typeface="Roboto"/>
              <a:sym typeface="Roboto"/>
            </a:endParaRPr>
          </a:p>
          <a:p>
            <a:pPr indent="0" lvl="0" marL="0" rtl="0" algn="l">
              <a:spcBef>
                <a:spcPts val="600"/>
              </a:spcBef>
              <a:spcAft>
                <a:spcPts val="0"/>
              </a:spcAft>
              <a:buNone/>
            </a:pPr>
            <a:r>
              <a:t/>
            </a:r>
            <a:endParaRPr sz="1600">
              <a:latin typeface="Roboto"/>
              <a:ea typeface="Roboto"/>
              <a:cs typeface="Roboto"/>
              <a:sym typeface="Roboto"/>
            </a:endParaRPr>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latin typeface="Roboto"/>
                <a:ea typeface="Roboto"/>
                <a:cs typeface="Roboto"/>
                <a:sym typeface="Roboto"/>
              </a:rPr>
              <a:t>where EW is weighted evenness, dist(i, j ) is the Euclidean distance between species i and j, the species involved is branch l, and wi is the relative abundance of species i. </a:t>
            </a:r>
            <a:endParaRPr sz="1600">
              <a:latin typeface="Roboto"/>
              <a:ea typeface="Roboto"/>
              <a:cs typeface="Roboto"/>
              <a:sym typeface="Roboto"/>
            </a:endParaRPr>
          </a:p>
          <a:p>
            <a:pPr indent="0" lvl="0" marL="0" rtl="0" algn="l">
              <a:spcBef>
                <a:spcPts val="600"/>
              </a:spcBef>
              <a:spcAft>
                <a:spcPts val="0"/>
              </a:spcAft>
              <a:buNone/>
            </a:pPr>
            <a:r>
              <a:rPr lang="en" sz="1600">
                <a:latin typeface="Roboto"/>
                <a:ea typeface="Roboto"/>
                <a:cs typeface="Roboto"/>
                <a:sym typeface="Roboto"/>
              </a:rPr>
              <a:t>compute the MST in the ‘‘ape’’ R-package, which returns</a:t>
            </a:r>
            <a:endParaRPr sz="1600">
              <a:latin typeface="Roboto"/>
              <a:ea typeface="Roboto"/>
              <a:cs typeface="Roboto"/>
              <a:sym typeface="Roboto"/>
            </a:endParaRPr>
          </a:p>
          <a:p>
            <a:pPr indent="0" lvl="0" marL="0" rtl="0" algn="l">
              <a:spcBef>
                <a:spcPts val="600"/>
              </a:spcBef>
              <a:spcAft>
                <a:spcPts val="0"/>
              </a:spcAft>
              <a:buNone/>
            </a:pPr>
            <a:r>
              <a:rPr lang="en" sz="1600">
                <a:latin typeface="Roboto"/>
                <a:ea typeface="Roboto"/>
                <a:cs typeface="Roboto"/>
                <a:sym typeface="Roboto"/>
              </a:rPr>
              <a:t>the S - 1 branches between the S species.</a:t>
            </a:r>
            <a:endParaRPr sz="1600">
              <a:latin typeface="Roboto"/>
              <a:ea typeface="Roboto"/>
              <a:cs typeface="Roboto"/>
              <a:sym typeface="Roboto"/>
            </a:endParaRPr>
          </a:p>
          <a:p>
            <a:pPr indent="0" lvl="0" marL="0" rtl="0" algn="l">
              <a:spcBef>
                <a:spcPts val="600"/>
              </a:spcBef>
              <a:spcAft>
                <a:spcPts val="0"/>
              </a:spcAft>
              <a:buNone/>
            </a:pPr>
            <a:r>
              <a:t/>
            </a:r>
            <a:endParaRPr sz="1600">
              <a:latin typeface="Roboto"/>
              <a:ea typeface="Roboto"/>
              <a:cs typeface="Roboto"/>
              <a:sym typeface="Roboto"/>
            </a:endParaRPr>
          </a:p>
          <a:p>
            <a:pPr indent="0" lvl="0" marL="0" rtl="0" algn="l">
              <a:spcBef>
                <a:spcPts val="600"/>
              </a:spcBef>
              <a:spcAft>
                <a:spcPts val="0"/>
              </a:spcAft>
              <a:buNone/>
            </a:pPr>
            <a:r>
              <a:t/>
            </a:r>
            <a:endParaRPr sz="1600">
              <a:latin typeface="Roboto"/>
              <a:ea typeface="Roboto"/>
              <a:cs typeface="Roboto"/>
              <a:sym typeface="Roboto"/>
            </a:endParaRPr>
          </a:p>
          <a:p>
            <a:pPr indent="0" lvl="0" marL="0" rtl="0" algn="l">
              <a:spcBef>
                <a:spcPts val="600"/>
              </a:spcBef>
              <a:spcAft>
                <a:spcPts val="0"/>
              </a:spcAft>
              <a:buNone/>
            </a:pPr>
            <a:r>
              <a:rPr lang="en" sz="1600">
                <a:latin typeface="Roboto"/>
                <a:ea typeface="Roboto"/>
                <a:cs typeface="Roboto"/>
                <a:sym typeface="Roboto"/>
              </a:rPr>
              <a:t>Then we calculate the partial weighted evenness (PEW) as;                                    </a:t>
            </a:r>
            <a:r>
              <a:rPr lang="en" sz="900">
                <a:latin typeface="Quicksand"/>
                <a:ea typeface="Quicksand"/>
                <a:cs typeface="Quicksand"/>
                <a:sym typeface="Quicksand"/>
              </a:rPr>
              <a:t>Villeger et al. 2008</a:t>
            </a:r>
            <a:endParaRPr sz="900">
              <a:latin typeface="Quicksand"/>
              <a:ea typeface="Quicksand"/>
              <a:cs typeface="Quicksand"/>
              <a:sym typeface="Quicksand"/>
            </a:endParaRPr>
          </a:p>
          <a:p>
            <a:pPr indent="0" lvl="0" marL="0" rtl="0" algn="l">
              <a:spcBef>
                <a:spcPts val="600"/>
              </a:spcBef>
              <a:spcAft>
                <a:spcPts val="0"/>
              </a:spcAft>
              <a:buNone/>
            </a:pPr>
            <a:r>
              <a:t/>
            </a:r>
            <a:endParaRPr sz="1600">
              <a:latin typeface="Roboto"/>
              <a:ea typeface="Roboto"/>
              <a:cs typeface="Roboto"/>
              <a:sym typeface="Roboto"/>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5" name="Google Shape;155;p25"/>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pic>
        <p:nvPicPr>
          <p:cNvPr id="156" name="Google Shape;156;p25"/>
          <p:cNvPicPr preferRelativeResize="0"/>
          <p:nvPr/>
        </p:nvPicPr>
        <p:blipFill>
          <a:blip r:embed="rId3">
            <a:alphaModFix/>
          </a:blip>
          <a:stretch>
            <a:fillRect/>
          </a:stretch>
        </p:blipFill>
        <p:spPr>
          <a:xfrm>
            <a:off x="3243900" y="2082750"/>
            <a:ext cx="1599975" cy="648450"/>
          </a:xfrm>
          <a:prstGeom prst="rect">
            <a:avLst/>
          </a:prstGeom>
          <a:noFill/>
          <a:ln>
            <a:noFill/>
          </a:ln>
        </p:spPr>
      </p:pic>
      <p:pic>
        <p:nvPicPr>
          <p:cNvPr id="157" name="Google Shape;157;p25"/>
          <p:cNvPicPr preferRelativeResize="0"/>
          <p:nvPr/>
        </p:nvPicPr>
        <p:blipFill>
          <a:blip r:embed="rId4">
            <a:alphaModFix/>
          </a:blip>
          <a:stretch>
            <a:fillRect/>
          </a:stretch>
        </p:blipFill>
        <p:spPr>
          <a:xfrm>
            <a:off x="5677000" y="3351800"/>
            <a:ext cx="1786300" cy="118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784478" y="253100"/>
            <a:ext cx="5269200" cy="338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200">
                <a:solidFill>
                  <a:schemeClr val="accent1"/>
                </a:solidFill>
              </a:rPr>
              <a:t>Functional Evenness </a:t>
            </a:r>
            <a:endParaRPr sz="2200">
              <a:solidFill>
                <a:schemeClr val="accent1"/>
              </a:solidFill>
            </a:endParaRPr>
          </a:p>
        </p:txBody>
      </p:sp>
      <p:sp>
        <p:nvSpPr>
          <p:cNvPr id="163" name="Google Shape;163;p26"/>
          <p:cNvSpPr txBox="1"/>
          <p:nvPr>
            <p:ph idx="1" type="body"/>
          </p:nvPr>
        </p:nvSpPr>
        <p:spPr>
          <a:xfrm>
            <a:off x="165925" y="926100"/>
            <a:ext cx="8781900" cy="1215900"/>
          </a:xfrm>
          <a:prstGeom prst="rect">
            <a:avLst/>
          </a:prstGeom>
        </p:spPr>
        <p:txBody>
          <a:bodyPr anchorCtr="0" anchor="t" bIns="0" lIns="0" spcFirstLastPara="1" rIns="0" wrap="square" tIns="0">
            <a:spAutoFit/>
          </a:bodyPr>
          <a:lstStyle/>
          <a:p>
            <a:pPr indent="0" lvl="0" marL="0" rtl="0" algn="l">
              <a:spcBef>
                <a:spcPts val="600"/>
              </a:spcBef>
              <a:spcAft>
                <a:spcPts val="0"/>
              </a:spcAft>
              <a:buNone/>
            </a:pPr>
            <a:r>
              <a:rPr lang="en" sz="1600">
                <a:latin typeface="Roboto"/>
                <a:ea typeface="Roboto"/>
                <a:cs typeface="Roboto"/>
                <a:sym typeface="Roboto"/>
              </a:rPr>
              <a:t>Functional evenness describes the evenness of abundance distribution in a functional trait space.</a:t>
            </a:r>
            <a:endParaRPr sz="1600">
              <a:latin typeface="Roboto"/>
              <a:ea typeface="Roboto"/>
              <a:cs typeface="Roboto"/>
              <a:sym typeface="Roboto"/>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4" name="Google Shape;164;p26"/>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
              <a:t>‹#›</a:t>
            </a:fld>
            <a:endParaRPr>
              <a:solidFill>
                <a:schemeClr val="accent1"/>
              </a:solidFill>
            </a:endParaRPr>
          </a:p>
        </p:txBody>
      </p:sp>
      <p:pic>
        <p:nvPicPr>
          <p:cNvPr id="165" name="Google Shape;165;p26"/>
          <p:cNvPicPr preferRelativeResize="0"/>
          <p:nvPr/>
        </p:nvPicPr>
        <p:blipFill>
          <a:blip r:embed="rId3">
            <a:alphaModFix/>
          </a:blip>
          <a:stretch>
            <a:fillRect/>
          </a:stretch>
        </p:blipFill>
        <p:spPr>
          <a:xfrm>
            <a:off x="2311050" y="1327625"/>
            <a:ext cx="1599975" cy="648450"/>
          </a:xfrm>
          <a:prstGeom prst="rect">
            <a:avLst/>
          </a:prstGeom>
          <a:noFill/>
          <a:ln>
            <a:noFill/>
          </a:ln>
        </p:spPr>
      </p:pic>
      <p:pic>
        <p:nvPicPr>
          <p:cNvPr id="166" name="Google Shape;166;p26"/>
          <p:cNvPicPr preferRelativeResize="0"/>
          <p:nvPr/>
        </p:nvPicPr>
        <p:blipFill>
          <a:blip r:embed="rId4">
            <a:alphaModFix/>
          </a:blip>
          <a:stretch>
            <a:fillRect/>
          </a:stretch>
        </p:blipFill>
        <p:spPr>
          <a:xfrm>
            <a:off x="4395450" y="1226725"/>
            <a:ext cx="1786300" cy="1182100"/>
          </a:xfrm>
          <a:prstGeom prst="rect">
            <a:avLst/>
          </a:prstGeom>
          <a:noFill/>
          <a:ln>
            <a:noFill/>
          </a:ln>
        </p:spPr>
      </p:pic>
      <p:pic>
        <p:nvPicPr>
          <p:cNvPr id="167" name="Google Shape;167;p26"/>
          <p:cNvPicPr preferRelativeResize="0"/>
          <p:nvPr/>
        </p:nvPicPr>
        <p:blipFill>
          <a:blip r:embed="rId5">
            <a:alphaModFix/>
          </a:blip>
          <a:stretch>
            <a:fillRect/>
          </a:stretch>
        </p:blipFill>
        <p:spPr>
          <a:xfrm>
            <a:off x="-211650" y="2954625"/>
            <a:ext cx="4552950" cy="1647825"/>
          </a:xfrm>
          <a:prstGeom prst="rect">
            <a:avLst/>
          </a:prstGeom>
          <a:noFill/>
          <a:ln>
            <a:noFill/>
          </a:ln>
        </p:spPr>
      </p:pic>
      <p:sp>
        <p:nvSpPr>
          <p:cNvPr id="168" name="Google Shape;168;p26"/>
          <p:cNvSpPr txBox="1"/>
          <p:nvPr/>
        </p:nvSpPr>
        <p:spPr>
          <a:xfrm>
            <a:off x="6135175" y="42126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Quicksand"/>
                <a:ea typeface="Quicksand"/>
                <a:cs typeface="Quicksand"/>
                <a:sym typeface="Quicksand"/>
              </a:rPr>
              <a:t>Villeger et al. 2008</a:t>
            </a:r>
            <a:endParaRPr sz="900">
              <a:solidFill>
                <a:schemeClr val="lt1"/>
              </a:solidFill>
              <a:latin typeface="Quicksand"/>
              <a:ea typeface="Quicksand"/>
              <a:cs typeface="Quicksand"/>
              <a:sym typeface="Quicksand"/>
            </a:endParaRPr>
          </a:p>
        </p:txBody>
      </p:sp>
      <p:pic>
        <p:nvPicPr>
          <p:cNvPr id="169" name="Google Shape;169;p26"/>
          <p:cNvPicPr preferRelativeResize="0"/>
          <p:nvPr/>
        </p:nvPicPr>
        <p:blipFill>
          <a:blip r:embed="rId6">
            <a:alphaModFix/>
          </a:blip>
          <a:stretch>
            <a:fillRect/>
          </a:stretch>
        </p:blipFill>
        <p:spPr>
          <a:xfrm>
            <a:off x="4395450" y="2779400"/>
            <a:ext cx="4654475" cy="182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pic>
        <p:nvPicPr>
          <p:cNvPr id="175" name="Google Shape;175;p27"/>
          <p:cNvPicPr preferRelativeResize="0"/>
          <p:nvPr/>
        </p:nvPicPr>
        <p:blipFill>
          <a:blip r:embed="rId3">
            <a:alphaModFix/>
          </a:blip>
          <a:stretch>
            <a:fillRect/>
          </a:stretch>
        </p:blipFill>
        <p:spPr>
          <a:xfrm>
            <a:off x="701000" y="756825"/>
            <a:ext cx="6638925" cy="2600325"/>
          </a:xfrm>
          <a:prstGeom prst="rect">
            <a:avLst/>
          </a:prstGeom>
          <a:noFill/>
          <a:ln>
            <a:noFill/>
          </a:ln>
        </p:spPr>
      </p:pic>
      <p:sp>
        <p:nvSpPr>
          <p:cNvPr id="176" name="Google Shape;176;p27"/>
          <p:cNvSpPr txBox="1"/>
          <p:nvPr/>
        </p:nvSpPr>
        <p:spPr>
          <a:xfrm>
            <a:off x="378613" y="3490750"/>
            <a:ext cx="6826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perfectly even abundances and the identical distances between nearest neighbor species in two dimensional trait space (as defined by the minimum spanning tree) would yield an FEve value of 1.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low FEve example would yield a decreased value due to the variability in nearest neighbor distances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77" name="Google Shape;177;p27"/>
          <p:cNvSpPr txBox="1"/>
          <p:nvPr/>
        </p:nvSpPr>
        <p:spPr>
          <a:xfrm>
            <a:off x="6277800" y="3357150"/>
            <a:ext cx="16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Quicksand"/>
                <a:ea typeface="Quicksand"/>
                <a:cs typeface="Quicksand"/>
                <a:sym typeface="Quicksand"/>
              </a:rPr>
              <a:t>Mason et al 2013</a:t>
            </a:r>
            <a:endParaRPr sz="900">
              <a:solidFill>
                <a:schemeClr val="lt1"/>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183" name="Google Shape;183;p2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300"/>
              <a:t>Functional Divergence</a:t>
            </a:r>
            <a:endParaRPr b="1" sz="2300"/>
          </a:p>
        </p:txBody>
      </p:sp>
      <p:sp>
        <p:nvSpPr>
          <p:cNvPr id="184" name="Google Shape;184;p28"/>
          <p:cNvSpPr txBox="1"/>
          <p:nvPr>
            <p:ph idx="1" type="body"/>
          </p:nvPr>
        </p:nvSpPr>
        <p:spPr>
          <a:xfrm>
            <a:off x="999573" y="1643824"/>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a:ea typeface="Roboto"/>
                <a:cs typeface="Roboto"/>
                <a:sym typeface="Roboto"/>
              </a:rPr>
              <a:t>FDiv measures the degree to which the abundance of a</a:t>
            </a:r>
            <a:endParaRPr sz="1600">
              <a:latin typeface="Roboto"/>
              <a:ea typeface="Roboto"/>
              <a:cs typeface="Roboto"/>
              <a:sym typeface="Roboto"/>
            </a:endParaRPr>
          </a:p>
          <a:p>
            <a:pPr indent="0" lvl="0" marL="0" rtl="0" algn="l">
              <a:spcBef>
                <a:spcPts val="600"/>
              </a:spcBef>
              <a:spcAft>
                <a:spcPts val="0"/>
              </a:spcAft>
              <a:buNone/>
            </a:pPr>
            <a:r>
              <a:rPr lang="en" sz="1600">
                <a:latin typeface="Roboto"/>
                <a:ea typeface="Roboto"/>
                <a:cs typeface="Roboto"/>
                <a:sym typeface="Roboto"/>
              </a:rPr>
              <a:t>community is distributed toward the extremities of occupied</a:t>
            </a:r>
            <a:endParaRPr sz="1600">
              <a:latin typeface="Roboto"/>
              <a:ea typeface="Roboto"/>
              <a:cs typeface="Roboto"/>
              <a:sym typeface="Roboto"/>
            </a:endParaRPr>
          </a:p>
          <a:p>
            <a:pPr indent="0" lvl="0" marL="0" rtl="0" algn="l">
              <a:spcBef>
                <a:spcPts val="600"/>
              </a:spcBef>
              <a:spcAft>
                <a:spcPts val="0"/>
              </a:spcAft>
              <a:buNone/>
            </a:pPr>
            <a:r>
              <a:rPr lang="en" sz="1600">
                <a:latin typeface="Roboto"/>
                <a:ea typeface="Roboto"/>
                <a:cs typeface="Roboto"/>
                <a:sym typeface="Roboto"/>
              </a:rPr>
              <a:t>functional trait space.</a:t>
            </a:r>
            <a:endParaRPr sz="1600">
              <a:latin typeface="Roboto"/>
              <a:ea typeface="Roboto"/>
              <a:cs typeface="Roboto"/>
              <a:sym typeface="Roboto"/>
            </a:endParaRPr>
          </a:p>
          <a:p>
            <a:pPr indent="0" lvl="0" marL="0" rtl="0" algn="l">
              <a:spcBef>
                <a:spcPts val="600"/>
              </a:spcBef>
              <a:spcAft>
                <a:spcPts val="0"/>
              </a:spcAft>
              <a:buNone/>
            </a:pPr>
            <a:r>
              <a:t/>
            </a:r>
            <a:endParaRPr sz="1600">
              <a:latin typeface="Roboto"/>
              <a:ea typeface="Roboto"/>
              <a:cs typeface="Roboto"/>
              <a:sym typeface="Roboto"/>
            </a:endParaRPr>
          </a:p>
          <a:p>
            <a:pPr indent="-330200" lvl="0" marL="457200" rtl="0" algn="l">
              <a:spcBef>
                <a:spcPts val="600"/>
              </a:spcBef>
              <a:spcAft>
                <a:spcPts val="0"/>
              </a:spcAft>
              <a:buSzPts val="1600"/>
              <a:buFont typeface="Roboto"/>
              <a:buChar char="➔"/>
            </a:pPr>
            <a:r>
              <a:rPr lang="en" sz="1600">
                <a:latin typeface="Roboto"/>
                <a:ea typeface="Roboto"/>
                <a:cs typeface="Roboto"/>
                <a:sym typeface="Roboto"/>
              </a:rPr>
              <a:t> first find the convex hull for the species present.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then finds the coordinates of the center of gravity for the convex hull. </a:t>
            </a:r>
            <a:endParaRPr sz="1600">
              <a:latin typeface="Roboto"/>
              <a:ea typeface="Roboto"/>
              <a:cs typeface="Roboto"/>
              <a:sym typeface="Roboto"/>
            </a:endParaRPr>
          </a:p>
          <a:p>
            <a:pPr indent="0" lvl="0" marL="457200" rtl="0" algn="l">
              <a:spcBef>
                <a:spcPts val="600"/>
              </a:spcBef>
              <a:spcAft>
                <a:spcPts val="0"/>
              </a:spcAft>
              <a:buNone/>
            </a:pPr>
            <a:r>
              <a:t/>
            </a:r>
            <a:endParaRPr sz="1600">
              <a:latin typeface="Roboto"/>
              <a:ea typeface="Roboto"/>
              <a:cs typeface="Roboto"/>
              <a:sym typeface="Roboto"/>
            </a:endParaRPr>
          </a:p>
          <a:p>
            <a:pPr indent="-330200" lvl="0" marL="457200" rtl="0" algn="l">
              <a:spcBef>
                <a:spcPts val="600"/>
              </a:spcBef>
              <a:spcAft>
                <a:spcPts val="0"/>
              </a:spcAft>
              <a:buSzPts val="1600"/>
              <a:buFont typeface="Roboto"/>
              <a:buChar char="➔"/>
            </a:pPr>
            <a:r>
              <a:rPr lang="en" sz="1600">
                <a:latin typeface="Roboto"/>
                <a:ea typeface="Roboto"/>
                <a:cs typeface="Roboto"/>
                <a:sym typeface="Roboto"/>
              </a:rPr>
              <a:t> Finally, it applies a series of equations to compare the observed sum of abundance-weighted Euclidean distances of species from the center of gravity relative to the maximum possible value.</a:t>
            </a:r>
            <a:endParaRPr sz="1600">
              <a:latin typeface="Roboto"/>
              <a:ea typeface="Roboto"/>
              <a:cs typeface="Roboto"/>
              <a:sym typeface="Roboto"/>
            </a:endParaRPr>
          </a:p>
          <a:p>
            <a:pPr indent="0" lvl="0" marL="0" rtl="0" algn="l">
              <a:spcBef>
                <a:spcPts val="600"/>
              </a:spcBef>
              <a:spcAft>
                <a:spcPts val="0"/>
              </a:spcAft>
              <a:buNone/>
            </a:pPr>
            <a:r>
              <a:t/>
            </a:r>
            <a:endParaRPr sz="1600">
              <a:latin typeface="Roboto"/>
              <a:ea typeface="Roboto"/>
              <a:cs typeface="Roboto"/>
              <a:sym typeface="Roboto"/>
            </a:endParaRPr>
          </a:p>
          <a:p>
            <a:pPr indent="0" lvl="0" marL="457200" rtl="0" algn="l">
              <a:spcBef>
                <a:spcPts val="600"/>
              </a:spcBef>
              <a:spcAft>
                <a:spcPts val="0"/>
              </a:spcAft>
              <a:buNone/>
            </a:pPr>
            <a:r>
              <a:t/>
            </a:r>
            <a:endParaRPr sz="1600">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600"/>
          </a:p>
        </p:txBody>
      </p:sp>
      <p:pic>
        <p:nvPicPr>
          <p:cNvPr id="185" name="Google Shape;185;p28"/>
          <p:cNvPicPr preferRelativeResize="0"/>
          <p:nvPr/>
        </p:nvPicPr>
        <p:blipFill>
          <a:blip r:embed="rId3">
            <a:alphaModFix/>
          </a:blip>
          <a:stretch>
            <a:fillRect/>
          </a:stretch>
        </p:blipFill>
        <p:spPr>
          <a:xfrm>
            <a:off x="5807200" y="130375"/>
            <a:ext cx="3156150" cy="1621975"/>
          </a:xfrm>
          <a:prstGeom prst="rect">
            <a:avLst/>
          </a:prstGeom>
          <a:noFill/>
          <a:ln>
            <a:noFill/>
          </a:ln>
        </p:spPr>
      </p:pic>
      <p:sp>
        <p:nvSpPr>
          <p:cNvPr id="186" name="Google Shape;186;p28"/>
          <p:cNvSpPr txBox="1"/>
          <p:nvPr/>
        </p:nvSpPr>
        <p:spPr>
          <a:xfrm>
            <a:off x="8019150" y="1752350"/>
            <a:ext cx="16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Quicksand"/>
                <a:ea typeface="Quicksand"/>
                <a:cs typeface="Quicksand"/>
                <a:sym typeface="Quicksand"/>
              </a:rPr>
              <a:t>Mason et al 2013</a:t>
            </a:r>
            <a:endParaRPr sz="900">
              <a:solidFill>
                <a:schemeClr val="lt1"/>
              </a:solidFill>
              <a:latin typeface="Quicksand"/>
              <a:ea typeface="Quicksand"/>
              <a:cs typeface="Quicksand"/>
              <a:sym typeface="Quicksand"/>
            </a:endParaRPr>
          </a:p>
        </p:txBody>
      </p:sp>
      <p:pic>
        <p:nvPicPr>
          <p:cNvPr id="187" name="Google Shape;187;p28"/>
          <p:cNvPicPr preferRelativeResize="0"/>
          <p:nvPr/>
        </p:nvPicPr>
        <p:blipFill>
          <a:blip r:embed="rId4">
            <a:alphaModFix/>
          </a:blip>
          <a:stretch>
            <a:fillRect/>
          </a:stretch>
        </p:blipFill>
        <p:spPr>
          <a:xfrm>
            <a:off x="3005375" y="829048"/>
            <a:ext cx="1910725" cy="87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085118" y="162875"/>
            <a:ext cx="4973700" cy="200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93" name="Google Shape;193;p29"/>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pic>
        <p:nvPicPr>
          <p:cNvPr id="194" name="Google Shape;194;p29"/>
          <p:cNvPicPr preferRelativeResize="0"/>
          <p:nvPr/>
        </p:nvPicPr>
        <p:blipFill>
          <a:blip r:embed="rId3">
            <a:alphaModFix/>
          </a:blip>
          <a:stretch>
            <a:fillRect/>
          </a:stretch>
        </p:blipFill>
        <p:spPr>
          <a:xfrm>
            <a:off x="1071575" y="160076"/>
            <a:ext cx="7899901" cy="4345751"/>
          </a:xfrm>
          <a:prstGeom prst="rect">
            <a:avLst/>
          </a:prstGeom>
          <a:noFill/>
          <a:ln>
            <a:noFill/>
          </a:ln>
        </p:spPr>
      </p:pic>
      <p:sp>
        <p:nvSpPr>
          <p:cNvPr id="195" name="Google Shape;195;p29"/>
          <p:cNvSpPr txBox="1"/>
          <p:nvPr/>
        </p:nvSpPr>
        <p:spPr>
          <a:xfrm>
            <a:off x="7058825" y="4593400"/>
            <a:ext cx="188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Quicksand"/>
                <a:ea typeface="Quicksand"/>
                <a:cs typeface="Quicksand"/>
                <a:sym typeface="Quicksand"/>
              </a:rPr>
              <a:t>Villeger et al. 2008</a:t>
            </a:r>
            <a:endParaRPr sz="900">
              <a:solidFill>
                <a:schemeClr val="lt1"/>
              </a:solidFill>
              <a:latin typeface="Quicksand"/>
              <a:ea typeface="Quicksand"/>
              <a:cs typeface="Quicksand"/>
              <a:sym typeface="Quicksand"/>
            </a:endParaRPr>
          </a:p>
        </p:txBody>
      </p:sp>
      <p:sp>
        <p:nvSpPr>
          <p:cNvPr id="196" name="Google Shape;196;p29"/>
          <p:cNvSpPr txBox="1"/>
          <p:nvPr/>
        </p:nvSpPr>
        <p:spPr>
          <a:xfrm>
            <a:off x="990600" y="4447150"/>
            <a:ext cx="649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icksand"/>
                <a:ea typeface="Quicksand"/>
                <a:cs typeface="Quicksand"/>
                <a:sym typeface="Quicksand"/>
              </a:rPr>
              <a:t>Circles represent species, and diameters are species relative abundances</a:t>
            </a:r>
            <a:endParaRPr>
              <a:solidFill>
                <a:schemeClr val="lt1"/>
              </a:solidFill>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085118" y="162875"/>
            <a:ext cx="4973700" cy="200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2" name="Google Shape;202;p30"/>
          <p:cNvSpPr txBox="1"/>
          <p:nvPr>
            <p:ph idx="1" type="body"/>
          </p:nvPr>
        </p:nvSpPr>
        <p:spPr>
          <a:xfrm>
            <a:off x="510850" y="1608650"/>
            <a:ext cx="8122200" cy="323100"/>
          </a:xfrm>
          <a:prstGeom prst="rect">
            <a:avLst/>
          </a:prstGeom>
        </p:spPr>
        <p:txBody>
          <a:bodyPr anchorCtr="0" anchor="t" bIns="0" lIns="0" spcFirstLastPara="1" rIns="0" wrap="square" tIns="0">
            <a:spAutoFit/>
          </a:bodyPr>
          <a:lstStyle/>
          <a:p>
            <a:pPr indent="0" lvl="0" marL="0" rtl="0" algn="l">
              <a:spcBef>
                <a:spcPts val="600"/>
              </a:spcBef>
              <a:spcAft>
                <a:spcPts val="0"/>
              </a:spcAft>
              <a:buNone/>
            </a:pPr>
            <a:r>
              <a:t/>
            </a:r>
            <a:endParaRPr/>
          </a:p>
        </p:txBody>
      </p:sp>
      <p:sp>
        <p:nvSpPr>
          <p:cNvPr id="203" name="Google Shape;203;p30"/>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pic>
        <p:nvPicPr>
          <p:cNvPr id="204" name="Google Shape;204;p30"/>
          <p:cNvPicPr preferRelativeResize="0"/>
          <p:nvPr/>
        </p:nvPicPr>
        <p:blipFill>
          <a:blip r:embed="rId3">
            <a:alphaModFix/>
          </a:blip>
          <a:stretch>
            <a:fillRect/>
          </a:stretch>
        </p:blipFill>
        <p:spPr>
          <a:xfrm>
            <a:off x="1982400" y="1876500"/>
            <a:ext cx="3603657" cy="290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ph idx="1" type="body"/>
          </p:nvPr>
        </p:nvSpPr>
        <p:spPr>
          <a:xfrm>
            <a:off x="1165475" y="1174125"/>
            <a:ext cx="6901800" cy="261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chemeClr val="accent1"/>
                </a:solidFill>
              </a:rPr>
              <a:t>Twinning Criterion:</a:t>
            </a:r>
            <a:r>
              <a:rPr lang="en">
                <a:solidFill>
                  <a:schemeClr val="accent1"/>
                </a:solidFill>
              </a:rPr>
              <a:t> </a:t>
            </a:r>
            <a:r>
              <a:rPr lang="en"/>
              <a:t>D</a:t>
            </a:r>
            <a:r>
              <a:rPr lang="en"/>
              <a:t>iversity is not affected when a species is replaced by two species with the same trait values and the same total abundance.</a:t>
            </a:r>
            <a:endParaRPr/>
          </a:p>
          <a:p>
            <a:pPr indent="0" lvl="0" marL="0" rtl="0" algn="l">
              <a:spcBef>
                <a:spcPts val="600"/>
              </a:spcBef>
              <a:spcAft>
                <a:spcPts val="0"/>
              </a:spcAft>
              <a:buNone/>
            </a:pPr>
            <a:r>
              <a:rPr lang="en"/>
              <a:t> FRic can satisfy</a:t>
            </a:r>
            <a:endParaRPr/>
          </a:p>
          <a:p>
            <a:pPr indent="0" lvl="0" marL="0" rtl="0" algn="l">
              <a:spcBef>
                <a:spcPts val="600"/>
              </a:spcBef>
              <a:spcAft>
                <a:spcPts val="0"/>
              </a:spcAft>
              <a:buNone/>
            </a:pPr>
            <a:r>
              <a:rPr lang="en"/>
              <a:t>  FDiv can </a:t>
            </a:r>
            <a:r>
              <a:rPr lang="en"/>
              <a:t>satisfy</a:t>
            </a:r>
            <a:r>
              <a:rPr lang="en"/>
              <a:t> </a:t>
            </a:r>
            <a:endParaRPr/>
          </a:p>
          <a:p>
            <a:pPr indent="0" lvl="0" marL="0" rtl="0" algn="l">
              <a:spcBef>
                <a:spcPts val="600"/>
              </a:spcBef>
              <a:spcAft>
                <a:spcPts val="0"/>
              </a:spcAft>
              <a:buNone/>
            </a:pPr>
            <a:r>
              <a:rPr lang="en"/>
              <a:t>  But FEven cannot.</a:t>
            </a:r>
            <a:endParaRPr/>
          </a:p>
        </p:txBody>
      </p:sp>
      <p:sp>
        <p:nvSpPr>
          <p:cNvPr id="211" name="Google Shape;211;p3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1"/>
          <p:cNvSpPr/>
          <p:nvPr/>
        </p:nvSpPr>
        <p:spPr>
          <a:xfrm>
            <a:off x="1155869" y="2413275"/>
            <a:ext cx="107700" cy="1173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3" name="Google Shape;213;p31"/>
          <p:cNvSpPr/>
          <p:nvPr/>
        </p:nvSpPr>
        <p:spPr>
          <a:xfrm>
            <a:off x="1155869" y="2794275"/>
            <a:ext cx="107700" cy="1173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1155869" y="3175275"/>
            <a:ext cx="107700" cy="117300"/>
          </a:xfrm>
          <a:prstGeom prst="right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Monotonicity criterion : </a:t>
            </a:r>
            <a:endParaRPr b="1" sz="1700">
              <a:solidFill>
                <a:schemeClr val="accent1"/>
              </a:solidFill>
            </a:endParaRPr>
          </a:p>
          <a:p>
            <a:pPr indent="0" lvl="0" marL="0" rtl="0" algn="l">
              <a:spcBef>
                <a:spcPts val="600"/>
              </a:spcBef>
              <a:spcAft>
                <a:spcPts val="0"/>
              </a:spcAft>
              <a:buNone/>
            </a:pPr>
            <a:r>
              <a:rPr b="1" lang="en" sz="1700">
                <a:solidFill>
                  <a:schemeClr val="lt1"/>
                </a:solidFill>
              </a:rPr>
              <a:t>A subset of a community is less diverse that this community.</a:t>
            </a:r>
            <a:endParaRPr b="1" sz="1700">
              <a:solidFill>
                <a:schemeClr val="lt1"/>
              </a:solidFill>
            </a:endParaRPr>
          </a:p>
          <a:p>
            <a:pPr indent="0" lvl="0" marL="0" rtl="0" algn="l">
              <a:spcBef>
                <a:spcPts val="600"/>
              </a:spcBef>
              <a:spcAft>
                <a:spcPts val="0"/>
              </a:spcAft>
              <a:buNone/>
            </a:pPr>
            <a:r>
              <a:rPr lang="en" sz="1700"/>
              <a:t>The functional-richness value of a subset of species cannot be superior to the functional richness value of the whole set. Functional divergence and functional evenness do not match this criterion.</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solidFill>
                  <a:schemeClr val="accent1"/>
                </a:solidFill>
              </a:rPr>
              <a:t> Concavity criterion</a:t>
            </a:r>
            <a:r>
              <a:rPr b="1" lang="en" sz="1700">
                <a:solidFill>
                  <a:schemeClr val="accent1"/>
                </a:solidFill>
              </a:rPr>
              <a:t> : </a:t>
            </a:r>
            <a:endParaRPr b="1" sz="1700">
              <a:solidFill>
                <a:schemeClr val="lt1"/>
              </a:solidFill>
            </a:endParaRPr>
          </a:p>
          <a:p>
            <a:pPr indent="0" lvl="0" marL="0" rtl="0" algn="l">
              <a:spcBef>
                <a:spcPts val="600"/>
              </a:spcBef>
              <a:spcAft>
                <a:spcPts val="0"/>
              </a:spcAft>
              <a:buNone/>
            </a:pPr>
            <a:r>
              <a:rPr b="1" lang="en" sz="1700"/>
              <a:t>A set of communities is in mean less diverse than the aggregated pool.</a:t>
            </a:r>
            <a:endParaRPr b="1" sz="1700"/>
          </a:p>
          <a:p>
            <a:pPr indent="0" lvl="0" marL="0" rtl="0" algn="l">
              <a:spcBef>
                <a:spcPts val="600"/>
              </a:spcBef>
              <a:spcAft>
                <a:spcPts val="0"/>
              </a:spcAft>
              <a:buNone/>
            </a:pPr>
            <a:r>
              <a:rPr lang="en" sz="1700"/>
              <a:t>Functional richness is the only index to respect the concavity criterion, for the same reason as for the monotonicity criterion</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nvSpPr>
        <p:spPr>
          <a:xfrm>
            <a:off x="464975" y="3407050"/>
            <a:ext cx="16965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I</a:t>
            </a:r>
            <a:r>
              <a:rPr lang="en" sz="1100">
                <a:solidFill>
                  <a:srgbClr val="FFFFFF"/>
                </a:solidFill>
                <a:latin typeface="Lucida Sans"/>
                <a:ea typeface="Lucida Sans"/>
                <a:cs typeface="Lucida Sans"/>
                <a:sym typeface="Lucida Sans"/>
              </a:rPr>
              <a:t>ndependent of species richness</a:t>
            </a:r>
            <a:endParaRPr sz="1100">
              <a:latin typeface="Lucida Sans"/>
              <a:ea typeface="Lucida Sans"/>
              <a:cs typeface="Lucida Sans"/>
              <a:sym typeface="Lucida Sans"/>
            </a:endParaRPr>
          </a:p>
        </p:txBody>
      </p:sp>
      <p:sp>
        <p:nvSpPr>
          <p:cNvPr id="234" name="Google Shape;234;p34"/>
          <p:cNvSpPr txBox="1"/>
          <p:nvPr/>
        </p:nvSpPr>
        <p:spPr>
          <a:xfrm>
            <a:off x="504577" y="3894650"/>
            <a:ext cx="15399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Satisfy Twinning</a:t>
            </a:r>
            <a:endParaRPr sz="1100">
              <a:solidFill>
                <a:srgbClr val="FFFFFF"/>
              </a:solidFill>
              <a:latin typeface="Lucida Sans"/>
              <a:ea typeface="Lucida Sans"/>
              <a:cs typeface="Lucida Sans"/>
              <a:sym typeface="Lucida Sans"/>
            </a:endParaRPr>
          </a:p>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criterion</a:t>
            </a:r>
            <a:endParaRPr sz="1100">
              <a:solidFill>
                <a:srgbClr val="FFFFFF"/>
              </a:solidFill>
              <a:latin typeface="Lucida Sans"/>
              <a:ea typeface="Lucida Sans"/>
              <a:cs typeface="Lucida Sans"/>
              <a:sym typeface="Lucida Sans"/>
            </a:endParaRPr>
          </a:p>
        </p:txBody>
      </p:sp>
      <p:sp>
        <p:nvSpPr>
          <p:cNvPr id="235" name="Google Shape;235;p34"/>
          <p:cNvSpPr txBox="1"/>
          <p:nvPr/>
        </p:nvSpPr>
        <p:spPr>
          <a:xfrm>
            <a:off x="195900" y="4701300"/>
            <a:ext cx="1696500" cy="347100"/>
          </a:xfrm>
          <a:prstGeom prst="rect">
            <a:avLst/>
          </a:prstGeom>
          <a:noFill/>
          <a:ln>
            <a:noFill/>
          </a:ln>
        </p:spPr>
        <p:txBody>
          <a:bodyPr anchorCtr="0" anchor="t" bIns="0" lIns="0" spcFirstLastPara="1" rIns="0" wrap="square" tIns="8250">
            <a:spAutoFit/>
          </a:bodyPr>
          <a:lstStyle/>
          <a:p>
            <a:pPr indent="444500" lvl="0" marL="1270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Cannot </a:t>
            </a:r>
            <a:r>
              <a:rPr lang="en" sz="1100">
                <a:solidFill>
                  <a:srgbClr val="FFFFFF"/>
                </a:solidFill>
                <a:latin typeface="Lucida Sans"/>
                <a:ea typeface="Lucida Sans"/>
                <a:cs typeface="Lucida Sans"/>
                <a:sym typeface="Lucida Sans"/>
              </a:rPr>
              <a:t>Satisfy Monotonicity criterion </a:t>
            </a:r>
            <a:endParaRPr sz="1100">
              <a:latin typeface="Lucida Sans"/>
              <a:ea typeface="Lucida Sans"/>
              <a:cs typeface="Lucida Sans"/>
              <a:sym typeface="Lucida Sans"/>
            </a:endParaRPr>
          </a:p>
        </p:txBody>
      </p:sp>
      <p:sp>
        <p:nvSpPr>
          <p:cNvPr id="236" name="Google Shape;236;p34"/>
          <p:cNvSpPr txBox="1"/>
          <p:nvPr/>
        </p:nvSpPr>
        <p:spPr>
          <a:xfrm>
            <a:off x="70825" y="4301575"/>
            <a:ext cx="25032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Cannot s</a:t>
            </a:r>
            <a:r>
              <a:rPr lang="en" sz="1100">
                <a:solidFill>
                  <a:srgbClr val="FFFFFF"/>
                </a:solidFill>
                <a:latin typeface="Lucida Sans"/>
                <a:ea typeface="Lucida Sans"/>
                <a:cs typeface="Lucida Sans"/>
                <a:sym typeface="Lucida Sans"/>
              </a:rPr>
              <a:t>atisfy Concavity</a:t>
            </a:r>
            <a:endParaRPr sz="1100">
              <a:solidFill>
                <a:srgbClr val="FFFFFF"/>
              </a:solidFill>
              <a:latin typeface="Lucida Sans"/>
              <a:ea typeface="Lucida Sans"/>
              <a:cs typeface="Lucida Sans"/>
              <a:sym typeface="Lucida Sans"/>
            </a:endParaRPr>
          </a:p>
          <a:p>
            <a:pPr indent="45720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criterion </a:t>
            </a:r>
            <a:endParaRPr sz="1100">
              <a:latin typeface="Lucida Sans"/>
              <a:ea typeface="Lucida Sans"/>
              <a:cs typeface="Lucida Sans"/>
              <a:sym typeface="Lucida Sans"/>
            </a:endParaRPr>
          </a:p>
        </p:txBody>
      </p:sp>
      <p:sp>
        <p:nvSpPr>
          <p:cNvPr id="237" name="Google Shape;237;p34"/>
          <p:cNvSpPr/>
          <p:nvPr/>
        </p:nvSpPr>
        <p:spPr>
          <a:xfrm>
            <a:off x="6254633" y="2552939"/>
            <a:ext cx="42227" cy="31115"/>
          </a:xfrm>
          <a:custGeom>
            <a:rect b="b" l="l" r="r" t="t"/>
            <a:pathLst>
              <a:path extrusionOk="0" h="62229" w="84454">
                <a:moveTo>
                  <a:pt x="54638" y="60926"/>
                </a:moveTo>
                <a:lnTo>
                  <a:pt x="9695" y="53488"/>
                </a:lnTo>
                <a:lnTo>
                  <a:pt x="0" y="32250"/>
                </a:lnTo>
                <a:lnTo>
                  <a:pt x="2014" y="20316"/>
                </a:lnTo>
                <a:lnTo>
                  <a:pt x="8260" y="10413"/>
                </a:lnTo>
                <a:lnTo>
                  <a:pt x="17782" y="3558"/>
                </a:lnTo>
                <a:lnTo>
                  <a:pt x="29626" y="766"/>
                </a:lnTo>
                <a:lnTo>
                  <a:pt x="52607" y="0"/>
                </a:lnTo>
                <a:lnTo>
                  <a:pt x="64610" y="1997"/>
                </a:lnTo>
                <a:lnTo>
                  <a:pt x="74568" y="8203"/>
                </a:lnTo>
                <a:lnTo>
                  <a:pt x="81460" y="17668"/>
                </a:lnTo>
                <a:lnTo>
                  <a:pt x="84264" y="29441"/>
                </a:lnTo>
                <a:lnTo>
                  <a:pt x="82250" y="41375"/>
                </a:lnTo>
                <a:lnTo>
                  <a:pt x="76004" y="51278"/>
                </a:lnTo>
                <a:lnTo>
                  <a:pt x="66481" y="58133"/>
                </a:lnTo>
                <a:lnTo>
                  <a:pt x="54638" y="6092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238" name="Google Shape;238;p34"/>
          <p:cNvSpPr/>
          <p:nvPr/>
        </p:nvSpPr>
        <p:spPr>
          <a:xfrm>
            <a:off x="5632600" y="2555475"/>
            <a:ext cx="391237" cy="31004"/>
          </a:xfrm>
          <a:custGeom>
            <a:rect b="b" l="l" r="r" t="t"/>
            <a:pathLst>
              <a:path extrusionOk="0" h="98425" w="1176654">
                <a:moveTo>
                  <a:pt x="1146459" y="60926"/>
                </a:moveTo>
                <a:lnTo>
                  <a:pt x="1097984" y="62541"/>
                </a:lnTo>
                <a:lnTo>
                  <a:pt x="1066327" y="33100"/>
                </a:lnTo>
                <a:lnTo>
                  <a:pt x="1068341" y="21166"/>
                </a:lnTo>
                <a:lnTo>
                  <a:pt x="1074587" y="11263"/>
                </a:lnTo>
                <a:lnTo>
                  <a:pt x="1084110" y="4408"/>
                </a:lnTo>
                <a:lnTo>
                  <a:pt x="1095953" y="1615"/>
                </a:lnTo>
                <a:lnTo>
                  <a:pt x="1144428" y="0"/>
                </a:lnTo>
                <a:lnTo>
                  <a:pt x="1156431" y="1997"/>
                </a:lnTo>
                <a:lnTo>
                  <a:pt x="1166389" y="8203"/>
                </a:lnTo>
                <a:lnTo>
                  <a:pt x="1173281" y="17668"/>
                </a:lnTo>
                <a:lnTo>
                  <a:pt x="1176085" y="29441"/>
                </a:lnTo>
                <a:lnTo>
                  <a:pt x="1174071" y="41375"/>
                </a:lnTo>
                <a:lnTo>
                  <a:pt x="1167825" y="51278"/>
                </a:lnTo>
                <a:lnTo>
                  <a:pt x="1158303" y="58133"/>
                </a:lnTo>
                <a:lnTo>
                  <a:pt x="1146459" y="60926"/>
                </a:lnTo>
                <a:close/>
              </a:path>
              <a:path extrusionOk="0" h="98425" w="1176654">
                <a:moveTo>
                  <a:pt x="968738" y="66850"/>
                </a:moveTo>
                <a:lnTo>
                  <a:pt x="920263" y="68466"/>
                </a:lnTo>
                <a:lnTo>
                  <a:pt x="888606" y="39024"/>
                </a:lnTo>
                <a:lnTo>
                  <a:pt x="890620" y="27090"/>
                </a:lnTo>
                <a:lnTo>
                  <a:pt x="896866" y="17187"/>
                </a:lnTo>
                <a:lnTo>
                  <a:pt x="906388" y="10332"/>
                </a:lnTo>
                <a:lnTo>
                  <a:pt x="918232" y="7539"/>
                </a:lnTo>
                <a:lnTo>
                  <a:pt x="966707" y="5924"/>
                </a:lnTo>
                <a:lnTo>
                  <a:pt x="978710" y="7921"/>
                </a:lnTo>
                <a:lnTo>
                  <a:pt x="988668" y="14127"/>
                </a:lnTo>
                <a:lnTo>
                  <a:pt x="995560" y="23592"/>
                </a:lnTo>
                <a:lnTo>
                  <a:pt x="998364" y="35365"/>
                </a:lnTo>
                <a:lnTo>
                  <a:pt x="996350" y="47299"/>
                </a:lnTo>
                <a:lnTo>
                  <a:pt x="990104" y="57202"/>
                </a:lnTo>
                <a:lnTo>
                  <a:pt x="980581" y="64057"/>
                </a:lnTo>
                <a:lnTo>
                  <a:pt x="968738" y="66850"/>
                </a:lnTo>
                <a:close/>
              </a:path>
              <a:path extrusionOk="0" h="98425" w="1176654">
                <a:moveTo>
                  <a:pt x="791017" y="72774"/>
                </a:moveTo>
                <a:lnTo>
                  <a:pt x="742542" y="74390"/>
                </a:lnTo>
                <a:lnTo>
                  <a:pt x="710885" y="44948"/>
                </a:lnTo>
                <a:lnTo>
                  <a:pt x="712899" y="33014"/>
                </a:lnTo>
                <a:lnTo>
                  <a:pt x="719145" y="23111"/>
                </a:lnTo>
                <a:lnTo>
                  <a:pt x="728667" y="16256"/>
                </a:lnTo>
                <a:lnTo>
                  <a:pt x="740511" y="13463"/>
                </a:lnTo>
                <a:lnTo>
                  <a:pt x="788986" y="11848"/>
                </a:lnTo>
                <a:lnTo>
                  <a:pt x="800989" y="13845"/>
                </a:lnTo>
                <a:lnTo>
                  <a:pt x="810947" y="20051"/>
                </a:lnTo>
                <a:lnTo>
                  <a:pt x="817838" y="29516"/>
                </a:lnTo>
                <a:lnTo>
                  <a:pt x="820643" y="41289"/>
                </a:lnTo>
                <a:lnTo>
                  <a:pt x="818629" y="53224"/>
                </a:lnTo>
                <a:lnTo>
                  <a:pt x="812383" y="63126"/>
                </a:lnTo>
                <a:lnTo>
                  <a:pt x="802860" y="69981"/>
                </a:lnTo>
                <a:lnTo>
                  <a:pt x="791017" y="72774"/>
                </a:lnTo>
                <a:close/>
              </a:path>
              <a:path extrusionOk="0" h="98425" w="1176654">
                <a:moveTo>
                  <a:pt x="613295" y="78698"/>
                </a:moveTo>
                <a:lnTo>
                  <a:pt x="564820" y="80314"/>
                </a:lnTo>
                <a:lnTo>
                  <a:pt x="533163" y="50872"/>
                </a:lnTo>
                <a:lnTo>
                  <a:pt x="535177" y="38938"/>
                </a:lnTo>
                <a:lnTo>
                  <a:pt x="541423" y="29035"/>
                </a:lnTo>
                <a:lnTo>
                  <a:pt x="550946" y="22180"/>
                </a:lnTo>
                <a:lnTo>
                  <a:pt x="562789" y="19387"/>
                </a:lnTo>
                <a:lnTo>
                  <a:pt x="611264" y="17772"/>
                </a:lnTo>
                <a:lnTo>
                  <a:pt x="623268" y="19769"/>
                </a:lnTo>
                <a:lnTo>
                  <a:pt x="633226" y="25975"/>
                </a:lnTo>
                <a:lnTo>
                  <a:pt x="640117" y="35440"/>
                </a:lnTo>
                <a:lnTo>
                  <a:pt x="642921" y="47213"/>
                </a:lnTo>
                <a:lnTo>
                  <a:pt x="640907" y="59148"/>
                </a:lnTo>
                <a:lnTo>
                  <a:pt x="634661" y="69050"/>
                </a:lnTo>
                <a:lnTo>
                  <a:pt x="625139" y="75905"/>
                </a:lnTo>
                <a:lnTo>
                  <a:pt x="613295" y="78698"/>
                </a:lnTo>
                <a:close/>
              </a:path>
              <a:path extrusionOk="0" h="98425" w="1176654">
                <a:moveTo>
                  <a:pt x="435574" y="84622"/>
                </a:moveTo>
                <a:lnTo>
                  <a:pt x="387099" y="86238"/>
                </a:lnTo>
                <a:lnTo>
                  <a:pt x="355442" y="56796"/>
                </a:lnTo>
                <a:lnTo>
                  <a:pt x="357456" y="44862"/>
                </a:lnTo>
                <a:lnTo>
                  <a:pt x="363702" y="34959"/>
                </a:lnTo>
                <a:lnTo>
                  <a:pt x="373225" y="28104"/>
                </a:lnTo>
                <a:lnTo>
                  <a:pt x="385068" y="25312"/>
                </a:lnTo>
                <a:lnTo>
                  <a:pt x="433543" y="23696"/>
                </a:lnTo>
                <a:lnTo>
                  <a:pt x="445546" y="25693"/>
                </a:lnTo>
                <a:lnTo>
                  <a:pt x="455504" y="31899"/>
                </a:lnTo>
                <a:lnTo>
                  <a:pt x="462396" y="41364"/>
                </a:lnTo>
                <a:lnTo>
                  <a:pt x="465200" y="53137"/>
                </a:lnTo>
                <a:lnTo>
                  <a:pt x="463186" y="65072"/>
                </a:lnTo>
                <a:lnTo>
                  <a:pt x="456940" y="74974"/>
                </a:lnTo>
                <a:lnTo>
                  <a:pt x="447418" y="81829"/>
                </a:lnTo>
                <a:lnTo>
                  <a:pt x="435574" y="84622"/>
                </a:lnTo>
                <a:close/>
              </a:path>
              <a:path extrusionOk="0" h="98425" w="1176654">
                <a:moveTo>
                  <a:pt x="257853" y="90546"/>
                </a:moveTo>
                <a:lnTo>
                  <a:pt x="209378" y="92162"/>
                </a:lnTo>
                <a:lnTo>
                  <a:pt x="177721" y="62720"/>
                </a:lnTo>
                <a:lnTo>
                  <a:pt x="179735" y="50786"/>
                </a:lnTo>
                <a:lnTo>
                  <a:pt x="185981" y="40883"/>
                </a:lnTo>
                <a:lnTo>
                  <a:pt x="195503" y="34028"/>
                </a:lnTo>
                <a:lnTo>
                  <a:pt x="207347" y="31236"/>
                </a:lnTo>
                <a:lnTo>
                  <a:pt x="255822" y="29620"/>
                </a:lnTo>
                <a:lnTo>
                  <a:pt x="267825" y="31617"/>
                </a:lnTo>
                <a:lnTo>
                  <a:pt x="277783" y="37823"/>
                </a:lnTo>
                <a:lnTo>
                  <a:pt x="284675" y="47288"/>
                </a:lnTo>
                <a:lnTo>
                  <a:pt x="287479" y="59061"/>
                </a:lnTo>
                <a:lnTo>
                  <a:pt x="285465" y="70996"/>
                </a:lnTo>
                <a:lnTo>
                  <a:pt x="279219" y="80898"/>
                </a:lnTo>
                <a:lnTo>
                  <a:pt x="269696" y="87753"/>
                </a:lnTo>
                <a:lnTo>
                  <a:pt x="257853" y="90546"/>
                </a:lnTo>
                <a:close/>
              </a:path>
              <a:path extrusionOk="0" h="98425" w="1176654">
                <a:moveTo>
                  <a:pt x="80132" y="96470"/>
                </a:moveTo>
                <a:lnTo>
                  <a:pt x="31657" y="98086"/>
                </a:lnTo>
                <a:lnTo>
                  <a:pt x="0" y="68644"/>
                </a:lnTo>
                <a:lnTo>
                  <a:pt x="2014" y="56710"/>
                </a:lnTo>
                <a:lnTo>
                  <a:pt x="8260" y="46807"/>
                </a:lnTo>
                <a:lnTo>
                  <a:pt x="17782" y="39952"/>
                </a:lnTo>
                <a:lnTo>
                  <a:pt x="29626" y="37160"/>
                </a:lnTo>
                <a:lnTo>
                  <a:pt x="78101" y="35544"/>
                </a:lnTo>
                <a:lnTo>
                  <a:pt x="90104" y="37541"/>
                </a:lnTo>
                <a:lnTo>
                  <a:pt x="100062" y="43747"/>
                </a:lnTo>
                <a:lnTo>
                  <a:pt x="106953" y="53212"/>
                </a:lnTo>
                <a:lnTo>
                  <a:pt x="109758" y="64985"/>
                </a:lnTo>
                <a:lnTo>
                  <a:pt x="107744" y="76920"/>
                </a:lnTo>
                <a:lnTo>
                  <a:pt x="101498" y="86822"/>
                </a:lnTo>
                <a:lnTo>
                  <a:pt x="91975" y="93677"/>
                </a:lnTo>
                <a:lnTo>
                  <a:pt x="80132" y="9647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239" name="Google Shape;239;p34"/>
          <p:cNvSpPr txBox="1"/>
          <p:nvPr/>
        </p:nvSpPr>
        <p:spPr>
          <a:xfrm>
            <a:off x="622750" y="769575"/>
            <a:ext cx="16965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Not </a:t>
            </a:r>
            <a:r>
              <a:rPr lang="en" sz="1100">
                <a:solidFill>
                  <a:srgbClr val="FFFFFF"/>
                </a:solidFill>
                <a:latin typeface="Lucida Sans"/>
                <a:ea typeface="Lucida Sans"/>
                <a:cs typeface="Lucida Sans"/>
                <a:sym typeface="Lucida Sans"/>
              </a:rPr>
              <a:t>independent</a:t>
            </a:r>
            <a:r>
              <a:rPr lang="en" sz="1100">
                <a:solidFill>
                  <a:srgbClr val="FFFFFF"/>
                </a:solidFill>
                <a:latin typeface="Lucida Sans"/>
                <a:ea typeface="Lucida Sans"/>
                <a:cs typeface="Lucida Sans"/>
                <a:sym typeface="Lucida Sans"/>
              </a:rPr>
              <a:t> of species richness</a:t>
            </a:r>
            <a:endParaRPr sz="1100">
              <a:latin typeface="Lucida Sans"/>
              <a:ea typeface="Lucida Sans"/>
              <a:cs typeface="Lucida Sans"/>
              <a:sym typeface="Lucida Sans"/>
            </a:endParaRPr>
          </a:p>
        </p:txBody>
      </p:sp>
      <p:sp>
        <p:nvSpPr>
          <p:cNvPr id="240" name="Google Shape;240;p34"/>
          <p:cNvSpPr txBox="1"/>
          <p:nvPr/>
        </p:nvSpPr>
        <p:spPr>
          <a:xfrm>
            <a:off x="433752" y="1257175"/>
            <a:ext cx="15399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Satisfy</a:t>
            </a:r>
            <a:r>
              <a:rPr lang="en" sz="1100">
                <a:solidFill>
                  <a:srgbClr val="FFFFFF"/>
                </a:solidFill>
                <a:latin typeface="Lucida Sans"/>
                <a:ea typeface="Lucida Sans"/>
                <a:cs typeface="Lucida Sans"/>
                <a:sym typeface="Lucida Sans"/>
              </a:rPr>
              <a:t> Twinning</a:t>
            </a:r>
            <a:endParaRPr sz="1100">
              <a:solidFill>
                <a:srgbClr val="FFFFFF"/>
              </a:solidFill>
              <a:latin typeface="Lucida Sans"/>
              <a:ea typeface="Lucida Sans"/>
              <a:cs typeface="Lucida Sans"/>
              <a:sym typeface="Lucida Sans"/>
            </a:endParaRPr>
          </a:p>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a:t>
            </a:r>
            <a:r>
              <a:rPr lang="en" sz="1100">
                <a:solidFill>
                  <a:srgbClr val="FFFFFF"/>
                </a:solidFill>
                <a:latin typeface="Lucida Sans"/>
                <a:ea typeface="Lucida Sans"/>
                <a:cs typeface="Lucida Sans"/>
                <a:sym typeface="Lucida Sans"/>
              </a:rPr>
              <a:t>criterion</a:t>
            </a:r>
            <a:endParaRPr sz="1100">
              <a:solidFill>
                <a:srgbClr val="FFFFFF"/>
              </a:solidFill>
              <a:latin typeface="Lucida Sans"/>
              <a:ea typeface="Lucida Sans"/>
              <a:cs typeface="Lucida Sans"/>
              <a:sym typeface="Lucida Sans"/>
            </a:endParaRPr>
          </a:p>
        </p:txBody>
      </p:sp>
      <p:sp>
        <p:nvSpPr>
          <p:cNvPr id="241" name="Google Shape;241;p34"/>
          <p:cNvSpPr txBox="1"/>
          <p:nvPr/>
        </p:nvSpPr>
        <p:spPr>
          <a:xfrm>
            <a:off x="353675" y="2063825"/>
            <a:ext cx="1696500" cy="347100"/>
          </a:xfrm>
          <a:prstGeom prst="rect">
            <a:avLst/>
          </a:prstGeom>
          <a:noFill/>
          <a:ln>
            <a:noFill/>
          </a:ln>
        </p:spPr>
        <p:txBody>
          <a:bodyPr anchorCtr="0" anchor="t" bIns="0" lIns="0" spcFirstLastPara="1" rIns="0" wrap="square" tIns="8250">
            <a:spAutoFit/>
          </a:bodyPr>
          <a:lstStyle/>
          <a:p>
            <a:pPr indent="444500" lvl="0" marL="1270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Satisfy</a:t>
            </a:r>
            <a:r>
              <a:rPr lang="en" sz="1100">
                <a:solidFill>
                  <a:srgbClr val="FFFFFF"/>
                </a:solidFill>
                <a:latin typeface="Lucida Sans"/>
                <a:ea typeface="Lucida Sans"/>
                <a:cs typeface="Lucida Sans"/>
                <a:sym typeface="Lucida Sans"/>
              </a:rPr>
              <a:t> </a:t>
            </a:r>
            <a:r>
              <a:rPr lang="en" sz="1100">
                <a:solidFill>
                  <a:srgbClr val="FFFFFF"/>
                </a:solidFill>
                <a:latin typeface="Lucida Sans"/>
                <a:ea typeface="Lucida Sans"/>
                <a:cs typeface="Lucida Sans"/>
                <a:sym typeface="Lucida Sans"/>
              </a:rPr>
              <a:t>Monotonicity criterion</a:t>
            </a:r>
            <a:r>
              <a:rPr lang="en" sz="1100">
                <a:solidFill>
                  <a:srgbClr val="FFFFFF"/>
                </a:solidFill>
                <a:latin typeface="Lucida Sans"/>
                <a:ea typeface="Lucida Sans"/>
                <a:cs typeface="Lucida Sans"/>
                <a:sym typeface="Lucida Sans"/>
              </a:rPr>
              <a:t> </a:t>
            </a:r>
            <a:endParaRPr sz="1100">
              <a:latin typeface="Lucida Sans"/>
              <a:ea typeface="Lucida Sans"/>
              <a:cs typeface="Lucida Sans"/>
              <a:sym typeface="Lucida Sans"/>
            </a:endParaRPr>
          </a:p>
        </p:txBody>
      </p:sp>
      <p:pic>
        <p:nvPicPr>
          <p:cNvPr id="242" name="Google Shape;242;p34"/>
          <p:cNvPicPr preferRelativeResize="0"/>
          <p:nvPr/>
        </p:nvPicPr>
        <p:blipFill rotWithShape="1">
          <a:blip r:embed="rId3">
            <a:alphaModFix/>
          </a:blip>
          <a:srcRect b="0" l="-5359" r="5359" t="0"/>
          <a:stretch/>
        </p:blipFill>
        <p:spPr>
          <a:xfrm>
            <a:off x="1631425" y="3578950"/>
            <a:ext cx="836625" cy="1350650"/>
          </a:xfrm>
          <a:prstGeom prst="rect">
            <a:avLst/>
          </a:prstGeom>
          <a:noFill/>
          <a:ln>
            <a:noFill/>
          </a:ln>
        </p:spPr>
      </p:pic>
      <p:pic>
        <p:nvPicPr>
          <p:cNvPr id="243" name="Google Shape;243;p34"/>
          <p:cNvPicPr preferRelativeResize="0"/>
          <p:nvPr/>
        </p:nvPicPr>
        <p:blipFill rotWithShape="1">
          <a:blip r:embed="rId4">
            <a:alphaModFix/>
          </a:blip>
          <a:srcRect b="0" l="0" r="0" t="0"/>
          <a:stretch/>
        </p:blipFill>
        <p:spPr>
          <a:xfrm>
            <a:off x="2501411" y="1114824"/>
            <a:ext cx="3233917" cy="2515363"/>
          </a:xfrm>
          <a:prstGeom prst="rect">
            <a:avLst/>
          </a:prstGeom>
          <a:noFill/>
          <a:ln>
            <a:noFill/>
          </a:ln>
        </p:spPr>
      </p:pic>
      <p:sp>
        <p:nvSpPr>
          <p:cNvPr id="244" name="Google Shape;244;p34"/>
          <p:cNvSpPr txBox="1"/>
          <p:nvPr/>
        </p:nvSpPr>
        <p:spPr>
          <a:xfrm>
            <a:off x="2698733" y="1439336"/>
            <a:ext cx="771000" cy="382200"/>
          </a:xfrm>
          <a:prstGeom prst="rect">
            <a:avLst/>
          </a:prstGeom>
          <a:noFill/>
          <a:ln>
            <a:noFill/>
          </a:ln>
        </p:spPr>
        <p:txBody>
          <a:bodyPr anchorCtr="0" anchor="t" bIns="0" lIns="0" spcFirstLastPara="1" rIns="0" wrap="square" tIns="6025">
            <a:spAutoFit/>
          </a:bodyPr>
          <a:lstStyle/>
          <a:p>
            <a:pPr indent="-63500" lvl="0" marL="63500" marR="0" rtl="0" algn="l">
              <a:lnSpc>
                <a:spcPct val="122200"/>
              </a:lnSpc>
              <a:spcBef>
                <a:spcPts val="0"/>
              </a:spcBef>
              <a:spcAft>
                <a:spcPts val="0"/>
              </a:spcAft>
              <a:buNone/>
            </a:pPr>
            <a:r>
              <a:rPr lang="en" sz="1100">
                <a:solidFill>
                  <a:srgbClr val="FFFFFF"/>
                </a:solidFill>
                <a:latin typeface="Lucida Sans"/>
                <a:ea typeface="Lucida Sans"/>
                <a:cs typeface="Lucida Sans"/>
                <a:sym typeface="Lucida Sans"/>
              </a:rPr>
              <a:t>Functional  Richness</a:t>
            </a:r>
            <a:endParaRPr sz="1100">
              <a:latin typeface="Lucida Sans"/>
              <a:ea typeface="Lucida Sans"/>
              <a:cs typeface="Lucida Sans"/>
              <a:sym typeface="Lucida Sans"/>
            </a:endParaRPr>
          </a:p>
        </p:txBody>
      </p:sp>
      <p:sp>
        <p:nvSpPr>
          <p:cNvPr id="245" name="Google Shape;245;p34"/>
          <p:cNvSpPr txBox="1"/>
          <p:nvPr/>
        </p:nvSpPr>
        <p:spPr>
          <a:xfrm>
            <a:off x="3963790" y="2375589"/>
            <a:ext cx="1539900" cy="500400"/>
          </a:xfrm>
          <a:prstGeom prst="rect">
            <a:avLst/>
          </a:prstGeom>
          <a:noFill/>
          <a:ln>
            <a:noFill/>
          </a:ln>
        </p:spPr>
        <p:txBody>
          <a:bodyPr anchorCtr="0" anchor="t" bIns="0" lIns="0" spcFirstLastPara="1" rIns="0" wrap="square" tIns="6025">
            <a:spAutoFit/>
          </a:bodyPr>
          <a:lstStyle/>
          <a:p>
            <a:pPr indent="0" lvl="0" marL="12700" marR="0" rtl="0" algn="ctr">
              <a:lnSpc>
                <a:spcPct val="150700"/>
              </a:lnSpc>
              <a:spcBef>
                <a:spcPts val="0"/>
              </a:spcBef>
              <a:spcAft>
                <a:spcPts val="0"/>
              </a:spcAft>
              <a:buNone/>
            </a:pPr>
            <a:r>
              <a:rPr lang="en" sz="800">
                <a:solidFill>
                  <a:srgbClr val="86E9E8"/>
                </a:solidFill>
                <a:latin typeface="Lucida Sans"/>
                <a:ea typeface="Lucida Sans"/>
                <a:cs typeface="Lucida Sans"/>
                <a:sym typeface="Lucida Sans"/>
              </a:rPr>
              <a:t>MULTIDIMENSIONAL  FUNCTIONAL  DIVERSITY INDICES</a:t>
            </a:r>
            <a:endParaRPr sz="800">
              <a:latin typeface="Lucida Sans"/>
              <a:ea typeface="Lucida Sans"/>
              <a:cs typeface="Lucida Sans"/>
              <a:sym typeface="Lucida Sans"/>
            </a:endParaRPr>
          </a:p>
        </p:txBody>
      </p:sp>
      <p:sp>
        <p:nvSpPr>
          <p:cNvPr id="246" name="Google Shape;246;p34"/>
          <p:cNvSpPr txBox="1"/>
          <p:nvPr/>
        </p:nvSpPr>
        <p:spPr>
          <a:xfrm>
            <a:off x="6016828" y="2329923"/>
            <a:ext cx="828000" cy="414300"/>
          </a:xfrm>
          <a:prstGeom prst="rect">
            <a:avLst/>
          </a:prstGeom>
          <a:noFill/>
          <a:ln>
            <a:noFill/>
          </a:ln>
        </p:spPr>
        <p:txBody>
          <a:bodyPr anchorCtr="0" anchor="t" bIns="0" lIns="0" spcFirstLastPara="1" rIns="0" wrap="square" tIns="6025">
            <a:spAutoFit/>
          </a:bodyPr>
          <a:lstStyle/>
          <a:p>
            <a:pPr indent="-101600" lvl="0" marL="101600" marR="0" rtl="0" algn="l">
              <a:lnSpc>
                <a:spcPct val="121000"/>
              </a:lnSpc>
              <a:spcBef>
                <a:spcPts val="0"/>
              </a:spcBef>
              <a:spcAft>
                <a:spcPts val="0"/>
              </a:spcAft>
              <a:buNone/>
            </a:pPr>
            <a:r>
              <a:rPr lang="en" sz="1200">
                <a:solidFill>
                  <a:srgbClr val="FFFFFF"/>
                </a:solidFill>
                <a:latin typeface="Lucida Sans"/>
                <a:ea typeface="Lucida Sans"/>
                <a:cs typeface="Lucida Sans"/>
                <a:sym typeface="Lucida Sans"/>
              </a:rPr>
              <a:t>Functional  Evenness</a:t>
            </a:r>
            <a:endParaRPr sz="1200">
              <a:latin typeface="Lucida Sans"/>
              <a:ea typeface="Lucida Sans"/>
              <a:cs typeface="Lucida Sans"/>
              <a:sym typeface="Lucida Sans"/>
            </a:endParaRPr>
          </a:p>
        </p:txBody>
      </p:sp>
      <p:sp>
        <p:nvSpPr>
          <p:cNvPr id="247" name="Google Shape;247;p34"/>
          <p:cNvSpPr txBox="1"/>
          <p:nvPr/>
        </p:nvSpPr>
        <p:spPr>
          <a:xfrm>
            <a:off x="2630183" y="3794080"/>
            <a:ext cx="908100" cy="416400"/>
          </a:xfrm>
          <a:prstGeom prst="rect">
            <a:avLst/>
          </a:prstGeom>
          <a:noFill/>
          <a:ln>
            <a:noFill/>
          </a:ln>
        </p:spPr>
        <p:txBody>
          <a:bodyPr anchorCtr="0" anchor="t" bIns="0" lIns="0" spcFirstLastPara="1" rIns="0" wrap="square" tIns="6025">
            <a:spAutoFit/>
          </a:bodyPr>
          <a:lstStyle/>
          <a:p>
            <a:pPr indent="50800" lvl="0" marL="12700" marR="0" rtl="0" algn="l">
              <a:lnSpc>
                <a:spcPct val="122200"/>
              </a:lnSpc>
              <a:spcBef>
                <a:spcPts val="0"/>
              </a:spcBef>
              <a:spcAft>
                <a:spcPts val="0"/>
              </a:spcAft>
              <a:buNone/>
            </a:pPr>
            <a:r>
              <a:rPr lang="en" sz="1200">
                <a:solidFill>
                  <a:srgbClr val="FFFFFF"/>
                </a:solidFill>
                <a:latin typeface="Lucida Sans"/>
                <a:ea typeface="Lucida Sans"/>
                <a:cs typeface="Lucida Sans"/>
                <a:sym typeface="Lucida Sans"/>
              </a:rPr>
              <a:t>Functional  Divergence</a:t>
            </a:r>
            <a:endParaRPr sz="1200">
              <a:latin typeface="Lucida Sans"/>
              <a:ea typeface="Lucida Sans"/>
              <a:cs typeface="Lucida Sans"/>
              <a:sym typeface="Lucida Sans"/>
            </a:endParaRPr>
          </a:p>
        </p:txBody>
      </p:sp>
      <p:sp>
        <p:nvSpPr>
          <p:cNvPr id="248" name="Google Shape;248;p34"/>
          <p:cNvSpPr/>
          <p:nvPr/>
        </p:nvSpPr>
        <p:spPr>
          <a:xfrm>
            <a:off x="5906250" y="1987623"/>
            <a:ext cx="1014555" cy="1100836"/>
          </a:xfrm>
          <a:custGeom>
            <a:rect b="b" l="l" r="r" t="t"/>
            <a:pathLst>
              <a:path extrusionOk="0" h="2501900" w="2505075">
                <a:moveTo>
                  <a:pt x="1441592" y="12700"/>
                </a:moveTo>
                <a:lnTo>
                  <a:pt x="1063489" y="12700"/>
                </a:lnTo>
                <a:lnTo>
                  <a:pt x="1110010" y="0"/>
                </a:lnTo>
                <a:lnTo>
                  <a:pt x="1395070" y="0"/>
                </a:lnTo>
                <a:lnTo>
                  <a:pt x="1441592" y="12700"/>
                </a:lnTo>
                <a:close/>
              </a:path>
              <a:path extrusionOk="0" h="2501900" w="2505075">
                <a:moveTo>
                  <a:pt x="1441593" y="2489200"/>
                </a:moveTo>
                <a:lnTo>
                  <a:pt x="1063489" y="2489200"/>
                </a:lnTo>
                <a:lnTo>
                  <a:pt x="927349" y="2451100"/>
                </a:lnTo>
                <a:lnTo>
                  <a:pt x="755033" y="2400300"/>
                </a:lnTo>
                <a:lnTo>
                  <a:pt x="713816" y="2374900"/>
                </a:lnTo>
                <a:lnTo>
                  <a:pt x="673409" y="2362200"/>
                </a:lnTo>
                <a:lnTo>
                  <a:pt x="633845" y="2336800"/>
                </a:lnTo>
                <a:lnTo>
                  <a:pt x="595156" y="2311400"/>
                </a:lnTo>
                <a:lnTo>
                  <a:pt x="557375" y="2286000"/>
                </a:lnTo>
                <a:lnTo>
                  <a:pt x="520536" y="2260600"/>
                </a:lnTo>
                <a:lnTo>
                  <a:pt x="484669" y="2235200"/>
                </a:lnTo>
                <a:lnTo>
                  <a:pt x="449809" y="2209800"/>
                </a:lnTo>
                <a:lnTo>
                  <a:pt x="415988" y="2171700"/>
                </a:lnTo>
                <a:lnTo>
                  <a:pt x="383238" y="2146300"/>
                </a:lnTo>
                <a:lnTo>
                  <a:pt x="351592" y="2120900"/>
                </a:lnTo>
                <a:lnTo>
                  <a:pt x="321083" y="2082800"/>
                </a:lnTo>
                <a:lnTo>
                  <a:pt x="291744" y="2044700"/>
                </a:lnTo>
                <a:lnTo>
                  <a:pt x="263608" y="2019300"/>
                </a:lnTo>
                <a:lnTo>
                  <a:pt x="236706" y="1981200"/>
                </a:lnTo>
                <a:lnTo>
                  <a:pt x="211072" y="1943100"/>
                </a:lnTo>
                <a:lnTo>
                  <a:pt x="186738" y="1905000"/>
                </a:lnTo>
                <a:lnTo>
                  <a:pt x="163737" y="1866900"/>
                </a:lnTo>
                <a:lnTo>
                  <a:pt x="142102" y="1828800"/>
                </a:lnTo>
                <a:lnTo>
                  <a:pt x="121865" y="1790700"/>
                </a:lnTo>
                <a:lnTo>
                  <a:pt x="103060" y="1739900"/>
                </a:lnTo>
                <a:lnTo>
                  <a:pt x="85718" y="1701800"/>
                </a:lnTo>
                <a:lnTo>
                  <a:pt x="69873" y="1663700"/>
                </a:lnTo>
                <a:lnTo>
                  <a:pt x="55557" y="1612900"/>
                </a:lnTo>
                <a:lnTo>
                  <a:pt x="42802" y="1574800"/>
                </a:lnTo>
                <a:lnTo>
                  <a:pt x="31643" y="1524000"/>
                </a:lnTo>
                <a:lnTo>
                  <a:pt x="22110" y="1485900"/>
                </a:lnTo>
                <a:lnTo>
                  <a:pt x="14237" y="1435100"/>
                </a:lnTo>
                <a:lnTo>
                  <a:pt x="8057" y="1384300"/>
                </a:lnTo>
                <a:lnTo>
                  <a:pt x="3603" y="1346200"/>
                </a:lnTo>
                <a:lnTo>
                  <a:pt x="906" y="1295400"/>
                </a:lnTo>
                <a:lnTo>
                  <a:pt x="0" y="1244600"/>
                </a:lnTo>
                <a:lnTo>
                  <a:pt x="906" y="1193800"/>
                </a:lnTo>
                <a:lnTo>
                  <a:pt x="3603" y="1155700"/>
                </a:lnTo>
                <a:lnTo>
                  <a:pt x="8057" y="1104900"/>
                </a:lnTo>
                <a:lnTo>
                  <a:pt x="14237" y="1054100"/>
                </a:lnTo>
                <a:lnTo>
                  <a:pt x="22110" y="1016000"/>
                </a:lnTo>
                <a:lnTo>
                  <a:pt x="31643" y="965200"/>
                </a:lnTo>
                <a:lnTo>
                  <a:pt x="42802" y="927100"/>
                </a:lnTo>
                <a:lnTo>
                  <a:pt x="55557" y="876300"/>
                </a:lnTo>
                <a:lnTo>
                  <a:pt x="69873" y="838200"/>
                </a:lnTo>
                <a:lnTo>
                  <a:pt x="85718" y="787400"/>
                </a:lnTo>
                <a:lnTo>
                  <a:pt x="103060" y="749300"/>
                </a:lnTo>
                <a:lnTo>
                  <a:pt x="121865" y="711200"/>
                </a:lnTo>
                <a:lnTo>
                  <a:pt x="142102" y="673100"/>
                </a:lnTo>
                <a:lnTo>
                  <a:pt x="163737" y="622300"/>
                </a:lnTo>
                <a:lnTo>
                  <a:pt x="186738" y="584200"/>
                </a:lnTo>
                <a:lnTo>
                  <a:pt x="211072" y="546100"/>
                </a:lnTo>
                <a:lnTo>
                  <a:pt x="236706" y="508000"/>
                </a:lnTo>
                <a:lnTo>
                  <a:pt x="263608" y="482600"/>
                </a:lnTo>
                <a:lnTo>
                  <a:pt x="291744" y="444500"/>
                </a:lnTo>
                <a:lnTo>
                  <a:pt x="321083" y="406400"/>
                </a:lnTo>
                <a:lnTo>
                  <a:pt x="351592" y="381000"/>
                </a:lnTo>
                <a:lnTo>
                  <a:pt x="383238" y="342900"/>
                </a:lnTo>
                <a:lnTo>
                  <a:pt x="415988" y="317500"/>
                </a:lnTo>
                <a:lnTo>
                  <a:pt x="449809" y="279400"/>
                </a:lnTo>
                <a:lnTo>
                  <a:pt x="484669" y="254000"/>
                </a:lnTo>
                <a:lnTo>
                  <a:pt x="520536" y="228600"/>
                </a:lnTo>
                <a:lnTo>
                  <a:pt x="557375" y="203200"/>
                </a:lnTo>
                <a:lnTo>
                  <a:pt x="595156" y="177800"/>
                </a:lnTo>
                <a:lnTo>
                  <a:pt x="633845" y="152400"/>
                </a:lnTo>
                <a:lnTo>
                  <a:pt x="673409" y="139700"/>
                </a:lnTo>
                <a:lnTo>
                  <a:pt x="713816" y="114300"/>
                </a:lnTo>
                <a:lnTo>
                  <a:pt x="755033" y="101600"/>
                </a:lnTo>
                <a:lnTo>
                  <a:pt x="797028" y="76200"/>
                </a:lnTo>
                <a:lnTo>
                  <a:pt x="839767" y="63500"/>
                </a:lnTo>
                <a:lnTo>
                  <a:pt x="1017517" y="12700"/>
                </a:lnTo>
                <a:lnTo>
                  <a:pt x="1487566" y="12700"/>
                </a:lnTo>
                <a:lnTo>
                  <a:pt x="1665319" y="63500"/>
                </a:lnTo>
                <a:lnTo>
                  <a:pt x="1708059" y="76200"/>
                </a:lnTo>
                <a:lnTo>
                  <a:pt x="1204590" y="76200"/>
                </a:lnTo>
                <a:lnTo>
                  <a:pt x="1157131" y="88900"/>
                </a:lnTo>
                <a:lnTo>
                  <a:pt x="1110196" y="88900"/>
                </a:lnTo>
                <a:lnTo>
                  <a:pt x="1063823" y="101600"/>
                </a:lnTo>
                <a:lnTo>
                  <a:pt x="1018051" y="101600"/>
                </a:lnTo>
                <a:lnTo>
                  <a:pt x="841718" y="152400"/>
                </a:lnTo>
                <a:lnTo>
                  <a:pt x="799513" y="177800"/>
                </a:lnTo>
                <a:lnTo>
                  <a:pt x="758135" y="190500"/>
                </a:lnTo>
                <a:lnTo>
                  <a:pt x="717621" y="215900"/>
                </a:lnTo>
                <a:lnTo>
                  <a:pt x="678010" y="228600"/>
                </a:lnTo>
                <a:lnTo>
                  <a:pt x="639338" y="254000"/>
                </a:lnTo>
                <a:lnTo>
                  <a:pt x="601645" y="279400"/>
                </a:lnTo>
                <a:lnTo>
                  <a:pt x="564967" y="304800"/>
                </a:lnTo>
                <a:lnTo>
                  <a:pt x="529343" y="330200"/>
                </a:lnTo>
                <a:lnTo>
                  <a:pt x="494809" y="368300"/>
                </a:lnTo>
                <a:lnTo>
                  <a:pt x="461405" y="393700"/>
                </a:lnTo>
                <a:lnTo>
                  <a:pt x="429167" y="419100"/>
                </a:lnTo>
                <a:lnTo>
                  <a:pt x="398134" y="457200"/>
                </a:lnTo>
                <a:lnTo>
                  <a:pt x="368343" y="482600"/>
                </a:lnTo>
                <a:lnTo>
                  <a:pt x="339832" y="520700"/>
                </a:lnTo>
                <a:lnTo>
                  <a:pt x="312638" y="558800"/>
                </a:lnTo>
                <a:lnTo>
                  <a:pt x="286800" y="596900"/>
                </a:lnTo>
                <a:lnTo>
                  <a:pt x="262356" y="635000"/>
                </a:lnTo>
                <a:lnTo>
                  <a:pt x="239342" y="673100"/>
                </a:lnTo>
                <a:lnTo>
                  <a:pt x="217797" y="711200"/>
                </a:lnTo>
                <a:lnTo>
                  <a:pt x="197759" y="749300"/>
                </a:lnTo>
                <a:lnTo>
                  <a:pt x="179265" y="787400"/>
                </a:lnTo>
                <a:lnTo>
                  <a:pt x="162353" y="838200"/>
                </a:lnTo>
                <a:lnTo>
                  <a:pt x="147061" y="876300"/>
                </a:lnTo>
                <a:lnTo>
                  <a:pt x="133427" y="927100"/>
                </a:lnTo>
                <a:lnTo>
                  <a:pt x="121488" y="965200"/>
                </a:lnTo>
                <a:lnTo>
                  <a:pt x="111282" y="1016000"/>
                </a:lnTo>
                <a:lnTo>
                  <a:pt x="102847" y="1054100"/>
                </a:lnTo>
                <a:lnTo>
                  <a:pt x="96221" y="1104900"/>
                </a:lnTo>
                <a:lnTo>
                  <a:pt x="91441" y="1155700"/>
                </a:lnTo>
                <a:lnTo>
                  <a:pt x="88546" y="1193800"/>
                </a:lnTo>
                <a:lnTo>
                  <a:pt x="87572" y="1244600"/>
                </a:lnTo>
                <a:lnTo>
                  <a:pt x="88546" y="1295400"/>
                </a:lnTo>
                <a:lnTo>
                  <a:pt x="91441" y="1346200"/>
                </a:lnTo>
                <a:lnTo>
                  <a:pt x="96221" y="1384300"/>
                </a:lnTo>
                <a:lnTo>
                  <a:pt x="102847" y="1435100"/>
                </a:lnTo>
                <a:lnTo>
                  <a:pt x="111282" y="1485900"/>
                </a:lnTo>
                <a:lnTo>
                  <a:pt x="121488" y="1524000"/>
                </a:lnTo>
                <a:lnTo>
                  <a:pt x="133427" y="1574800"/>
                </a:lnTo>
                <a:lnTo>
                  <a:pt x="147062" y="1612900"/>
                </a:lnTo>
                <a:lnTo>
                  <a:pt x="162354" y="1651000"/>
                </a:lnTo>
                <a:lnTo>
                  <a:pt x="179266" y="1701800"/>
                </a:lnTo>
                <a:lnTo>
                  <a:pt x="197760" y="1739900"/>
                </a:lnTo>
                <a:lnTo>
                  <a:pt x="217798" y="1778000"/>
                </a:lnTo>
                <a:lnTo>
                  <a:pt x="239343" y="1816100"/>
                </a:lnTo>
                <a:lnTo>
                  <a:pt x="262357" y="1854200"/>
                </a:lnTo>
                <a:lnTo>
                  <a:pt x="286802" y="1892300"/>
                </a:lnTo>
                <a:lnTo>
                  <a:pt x="312640" y="1930400"/>
                </a:lnTo>
                <a:lnTo>
                  <a:pt x="339833" y="1968500"/>
                </a:lnTo>
                <a:lnTo>
                  <a:pt x="368344" y="2006600"/>
                </a:lnTo>
                <a:lnTo>
                  <a:pt x="398136" y="2032000"/>
                </a:lnTo>
                <a:lnTo>
                  <a:pt x="429169" y="2070100"/>
                </a:lnTo>
                <a:lnTo>
                  <a:pt x="461407" y="2095500"/>
                </a:lnTo>
                <a:lnTo>
                  <a:pt x="494811" y="2133600"/>
                </a:lnTo>
                <a:lnTo>
                  <a:pt x="529345" y="2159000"/>
                </a:lnTo>
                <a:lnTo>
                  <a:pt x="564969" y="2184400"/>
                </a:lnTo>
                <a:lnTo>
                  <a:pt x="601647" y="2209800"/>
                </a:lnTo>
                <a:lnTo>
                  <a:pt x="639341" y="2235200"/>
                </a:lnTo>
                <a:lnTo>
                  <a:pt x="678012" y="2260600"/>
                </a:lnTo>
                <a:lnTo>
                  <a:pt x="717623" y="2286000"/>
                </a:lnTo>
                <a:lnTo>
                  <a:pt x="758137" y="2298700"/>
                </a:lnTo>
                <a:lnTo>
                  <a:pt x="799515" y="2324100"/>
                </a:lnTo>
                <a:lnTo>
                  <a:pt x="972918" y="2374900"/>
                </a:lnTo>
                <a:lnTo>
                  <a:pt x="1063824" y="2400300"/>
                </a:lnTo>
                <a:lnTo>
                  <a:pt x="1110197" y="2400300"/>
                </a:lnTo>
                <a:lnTo>
                  <a:pt x="1157131" y="2413000"/>
                </a:lnTo>
                <a:lnTo>
                  <a:pt x="1708061" y="2413000"/>
                </a:lnTo>
                <a:lnTo>
                  <a:pt x="1532959" y="2463800"/>
                </a:lnTo>
                <a:lnTo>
                  <a:pt x="1441593" y="2489200"/>
                </a:lnTo>
                <a:close/>
              </a:path>
              <a:path extrusionOk="0" h="2501900" w="2505075">
                <a:moveTo>
                  <a:pt x="1708061" y="2413000"/>
                </a:moveTo>
                <a:lnTo>
                  <a:pt x="1347939" y="2413000"/>
                </a:lnTo>
                <a:lnTo>
                  <a:pt x="1394872" y="2400300"/>
                </a:lnTo>
                <a:lnTo>
                  <a:pt x="1441243" y="2400300"/>
                </a:lnTo>
                <a:lnTo>
                  <a:pt x="1532147" y="2374900"/>
                </a:lnTo>
                <a:lnTo>
                  <a:pt x="1705546" y="2324100"/>
                </a:lnTo>
                <a:lnTo>
                  <a:pt x="1746924" y="2298700"/>
                </a:lnTo>
                <a:lnTo>
                  <a:pt x="1787438" y="2286000"/>
                </a:lnTo>
                <a:lnTo>
                  <a:pt x="1827049" y="2260600"/>
                </a:lnTo>
                <a:lnTo>
                  <a:pt x="1865720" y="2235200"/>
                </a:lnTo>
                <a:lnTo>
                  <a:pt x="1903414" y="2209800"/>
                </a:lnTo>
                <a:lnTo>
                  <a:pt x="1940092" y="2184400"/>
                </a:lnTo>
                <a:lnTo>
                  <a:pt x="1975717" y="2159000"/>
                </a:lnTo>
                <a:lnTo>
                  <a:pt x="2010250" y="2133600"/>
                </a:lnTo>
                <a:lnTo>
                  <a:pt x="2043655" y="2095500"/>
                </a:lnTo>
                <a:lnTo>
                  <a:pt x="2075894" y="2070100"/>
                </a:lnTo>
                <a:lnTo>
                  <a:pt x="2106928" y="2032000"/>
                </a:lnTo>
                <a:lnTo>
                  <a:pt x="2136720" y="2006600"/>
                </a:lnTo>
                <a:lnTo>
                  <a:pt x="2165232" y="1968500"/>
                </a:lnTo>
                <a:lnTo>
                  <a:pt x="2192426" y="1930400"/>
                </a:lnTo>
                <a:lnTo>
                  <a:pt x="2218265" y="1892300"/>
                </a:lnTo>
                <a:lnTo>
                  <a:pt x="2242710" y="1854200"/>
                </a:lnTo>
                <a:lnTo>
                  <a:pt x="2265725" y="1816100"/>
                </a:lnTo>
                <a:lnTo>
                  <a:pt x="2287270" y="1778000"/>
                </a:lnTo>
                <a:lnTo>
                  <a:pt x="2307309" y="1739900"/>
                </a:lnTo>
                <a:lnTo>
                  <a:pt x="2325804" y="1701800"/>
                </a:lnTo>
                <a:lnTo>
                  <a:pt x="2342717" y="1651000"/>
                </a:lnTo>
                <a:lnTo>
                  <a:pt x="2358010" y="1612900"/>
                </a:lnTo>
                <a:lnTo>
                  <a:pt x="2371645" y="1574800"/>
                </a:lnTo>
                <a:lnTo>
                  <a:pt x="2383584" y="1524000"/>
                </a:lnTo>
                <a:lnTo>
                  <a:pt x="2393791" y="1485900"/>
                </a:lnTo>
                <a:lnTo>
                  <a:pt x="2402226" y="1435100"/>
                </a:lnTo>
                <a:lnTo>
                  <a:pt x="2408853" y="1384300"/>
                </a:lnTo>
                <a:lnTo>
                  <a:pt x="2413633" y="1346200"/>
                </a:lnTo>
                <a:lnTo>
                  <a:pt x="2416528" y="1295400"/>
                </a:lnTo>
                <a:lnTo>
                  <a:pt x="2417502" y="1244600"/>
                </a:lnTo>
                <a:lnTo>
                  <a:pt x="2416529" y="1193800"/>
                </a:lnTo>
                <a:lnTo>
                  <a:pt x="2413633" y="1155700"/>
                </a:lnTo>
                <a:lnTo>
                  <a:pt x="2408854" y="1104900"/>
                </a:lnTo>
                <a:lnTo>
                  <a:pt x="2402227" y="1054100"/>
                </a:lnTo>
                <a:lnTo>
                  <a:pt x="2393792" y="1016000"/>
                </a:lnTo>
                <a:lnTo>
                  <a:pt x="2383586" y="965200"/>
                </a:lnTo>
                <a:lnTo>
                  <a:pt x="2371646" y="927100"/>
                </a:lnTo>
                <a:lnTo>
                  <a:pt x="2358011" y="876300"/>
                </a:lnTo>
                <a:lnTo>
                  <a:pt x="2342719" y="838200"/>
                </a:lnTo>
                <a:lnTo>
                  <a:pt x="2325806" y="787400"/>
                </a:lnTo>
                <a:lnTo>
                  <a:pt x="2307312" y="749300"/>
                </a:lnTo>
                <a:lnTo>
                  <a:pt x="2287272" y="711200"/>
                </a:lnTo>
                <a:lnTo>
                  <a:pt x="2265727" y="673100"/>
                </a:lnTo>
                <a:lnTo>
                  <a:pt x="2242712" y="635000"/>
                </a:lnTo>
                <a:lnTo>
                  <a:pt x="2218267" y="596900"/>
                </a:lnTo>
                <a:lnTo>
                  <a:pt x="2192428" y="558800"/>
                </a:lnTo>
                <a:lnTo>
                  <a:pt x="2165234" y="520700"/>
                </a:lnTo>
                <a:lnTo>
                  <a:pt x="2136722" y="482600"/>
                </a:lnTo>
                <a:lnTo>
                  <a:pt x="2106930" y="457200"/>
                </a:lnTo>
                <a:lnTo>
                  <a:pt x="2075896" y="419100"/>
                </a:lnTo>
                <a:lnTo>
                  <a:pt x="2043657" y="393700"/>
                </a:lnTo>
                <a:lnTo>
                  <a:pt x="2010252" y="368300"/>
                </a:lnTo>
                <a:lnTo>
                  <a:pt x="1975718" y="330200"/>
                </a:lnTo>
                <a:lnTo>
                  <a:pt x="1940093" y="304800"/>
                </a:lnTo>
                <a:lnTo>
                  <a:pt x="1903415" y="279400"/>
                </a:lnTo>
                <a:lnTo>
                  <a:pt x="1865721" y="254000"/>
                </a:lnTo>
                <a:lnTo>
                  <a:pt x="1827050" y="228600"/>
                </a:lnTo>
                <a:lnTo>
                  <a:pt x="1787438" y="215900"/>
                </a:lnTo>
                <a:lnTo>
                  <a:pt x="1746925" y="190500"/>
                </a:lnTo>
                <a:lnTo>
                  <a:pt x="1705547" y="177800"/>
                </a:lnTo>
                <a:lnTo>
                  <a:pt x="1663342" y="152400"/>
                </a:lnTo>
                <a:lnTo>
                  <a:pt x="1487014" y="101600"/>
                </a:lnTo>
                <a:lnTo>
                  <a:pt x="1441243" y="101600"/>
                </a:lnTo>
                <a:lnTo>
                  <a:pt x="1394872" y="88900"/>
                </a:lnTo>
                <a:lnTo>
                  <a:pt x="1347939" y="88900"/>
                </a:lnTo>
                <a:lnTo>
                  <a:pt x="1300481" y="76200"/>
                </a:lnTo>
                <a:lnTo>
                  <a:pt x="1708059" y="76200"/>
                </a:lnTo>
                <a:lnTo>
                  <a:pt x="1750053" y="101600"/>
                </a:lnTo>
                <a:lnTo>
                  <a:pt x="1791271" y="114300"/>
                </a:lnTo>
                <a:lnTo>
                  <a:pt x="1831678" y="139700"/>
                </a:lnTo>
                <a:lnTo>
                  <a:pt x="1871242" y="152400"/>
                </a:lnTo>
                <a:lnTo>
                  <a:pt x="1909931" y="177800"/>
                </a:lnTo>
                <a:lnTo>
                  <a:pt x="1947712" y="203200"/>
                </a:lnTo>
                <a:lnTo>
                  <a:pt x="1984552" y="228600"/>
                </a:lnTo>
                <a:lnTo>
                  <a:pt x="2020418" y="254000"/>
                </a:lnTo>
                <a:lnTo>
                  <a:pt x="2055278" y="279400"/>
                </a:lnTo>
                <a:lnTo>
                  <a:pt x="2089099" y="317500"/>
                </a:lnTo>
                <a:lnTo>
                  <a:pt x="2121848" y="342900"/>
                </a:lnTo>
                <a:lnTo>
                  <a:pt x="2153493" y="381000"/>
                </a:lnTo>
                <a:lnTo>
                  <a:pt x="2184001" y="406400"/>
                </a:lnTo>
                <a:lnTo>
                  <a:pt x="2213340" y="444500"/>
                </a:lnTo>
                <a:lnTo>
                  <a:pt x="2241476" y="482600"/>
                </a:lnTo>
                <a:lnTo>
                  <a:pt x="2268377" y="508000"/>
                </a:lnTo>
                <a:lnTo>
                  <a:pt x="2294010" y="546100"/>
                </a:lnTo>
                <a:lnTo>
                  <a:pt x="2318343" y="584200"/>
                </a:lnTo>
                <a:lnTo>
                  <a:pt x="2341343" y="622300"/>
                </a:lnTo>
                <a:lnTo>
                  <a:pt x="2362978" y="673100"/>
                </a:lnTo>
                <a:lnTo>
                  <a:pt x="2383214" y="711200"/>
                </a:lnTo>
                <a:lnTo>
                  <a:pt x="2402019" y="749300"/>
                </a:lnTo>
                <a:lnTo>
                  <a:pt x="2419360" y="787400"/>
                </a:lnTo>
                <a:lnTo>
                  <a:pt x="2435204" y="838200"/>
                </a:lnTo>
                <a:lnTo>
                  <a:pt x="2449520" y="876300"/>
                </a:lnTo>
                <a:lnTo>
                  <a:pt x="2462274" y="927100"/>
                </a:lnTo>
                <a:lnTo>
                  <a:pt x="2473433" y="965200"/>
                </a:lnTo>
                <a:lnTo>
                  <a:pt x="2482965" y="1016000"/>
                </a:lnTo>
                <a:lnTo>
                  <a:pt x="2490837" y="1054100"/>
                </a:lnTo>
                <a:lnTo>
                  <a:pt x="2497017" y="1104900"/>
                </a:lnTo>
                <a:lnTo>
                  <a:pt x="2501472" y="1155700"/>
                </a:lnTo>
                <a:lnTo>
                  <a:pt x="2504168" y="1193800"/>
                </a:lnTo>
                <a:lnTo>
                  <a:pt x="2505075" y="1244600"/>
                </a:lnTo>
                <a:lnTo>
                  <a:pt x="2504168" y="1295400"/>
                </a:lnTo>
                <a:lnTo>
                  <a:pt x="2501472" y="1346200"/>
                </a:lnTo>
                <a:lnTo>
                  <a:pt x="2497017" y="1384300"/>
                </a:lnTo>
                <a:lnTo>
                  <a:pt x="2490837" y="1435100"/>
                </a:lnTo>
                <a:lnTo>
                  <a:pt x="2482965" y="1485900"/>
                </a:lnTo>
                <a:lnTo>
                  <a:pt x="2473433" y="1524000"/>
                </a:lnTo>
                <a:lnTo>
                  <a:pt x="2462274" y="1574800"/>
                </a:lnTo>
                <a:lnTo>
                  <a:pt x="2449520" y="1612900"/>
                </a:lnTo>
                <a:lnTo>
                  <a:pt x="2435205" y="1663700"/>
                </a:lnTo>
                <a:lnTo>
                  <a:pt x="2419360" y="1701800"/>
                </a:lnTo>
                <a:lnTo>
                  <a:pt x="2402019" y="1739900"/>
                </a:lnTo>
                <a:lnTo>
                  <a:pt x="2383214" y="1790700"/>
                </a:lnTo>
                <a:lnTo>
                  <a:pt x="2362979" y="1828800"/>
                </a:lnTo>
                <a:lnTo>
                  <a:pt x="2341344" y="1866900"/>
                </a:lnTo>
                <a:lnTo>
                  <a:pt x="2318345" y="1905000"/>
                </a:lnTo>
                <a:lnTo>
                  <a:pt x="2294012" y="1943100"/>
                </a:lnTo>
                <a:lnTo>
                  <a:pt x="2268378" y="1981200"/>
                </a:lnTo>
                <a:lnTo>
                  <a:pt x="2241477" y="2019300"/>
                </a:lnTo>
                <a:lnTo>
                  <a:pt x="2213341" y="2044700"/>
                </a:lnTo>
                <a:lnTo>
                  <a:pt x="2184003" y="2082800"/>
                </a:lnTo>
                <a:lnTo>
                  <a:pt x="2153495" y="2120900"/>
                </a:lnTo>
                <a:lnTo>
                  <a:pt x="2121850" y="2146300"/>
                </a:lnTo>
                <a:lnTo>
                  <a:pt x="2089100" y="2171700"/>
                </a:lnTo>
                <a:lnTo>
                  <a:pt x="2055280" y="2209800"/>
                </a:lnTo>
                <a:lnTo>
                  <a:pt x="2020420" y="2235200"/>
                </a:lnTo>
                <a:lnTo>
                  <a:pt x="1984554" y="2260600"/>
                </a:lnTo>
                <a:lnTo>
                  <a:pt x="1947714" y="2286000"/>
                </a:lnTo>
                <a:lnTo>
                  <a:pt x="1909933" y="2311400"/>
                </a:lnTo>
                <a:lnTo>
                  <a:pt x="1871245" y="2336800"/>
                </a:lnTo>
                <a:lnTo>
                  <a:pt x="1831680" y="2362200"/>
                </a:lnTo>
                <a:lnTo>
                  <a:pt x="1791273" y="2374900"/>
                </a:lnTo>
                <a:lnTo>
                  <a:pt x="1750056" y="2400300"/>
                </a:lnTo>
                <a:lnTo>
                  <a:pt x="1708061" y="2413000"/>
                </a:lnTo>
                <a:close/>
              </a:path>
              <a:path extrusionOk="0" h="2501900" w="2505075">
                <a:moveTo>
                  <a:pt x="1300510" y="2501900"/>
                </a:moveTo>
                <a:lnTo>
                  <a:pt x="1204567" y="2501900"/>
                </a:lnTo>
                <a:lnTo>
                  <a:pt x="1157047" y="2489200"/>
                </a:lnTo>
                <a:lnTo>
                  <a:pt x="1348032" y="2489200"/>
                </a:lnTo>
                <a:lnTo>
                  <a:pt x="1300510" y="2501900"/>
                </a:lnTo>
                <a:close/>
              </a:path>
            </a:pathLst>
          </a:custGeom>
          <a:solidFill>
            <a:srgbClr val="3DD9D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249" name="Google Shape;249;p34"/>
          <p:cNvSpPr/>
          <p:nvPr/>
        </p:nvSpPr>
        <p:spPr>
          <a:xfrm>
            <a:off x="2503203" y="3424421"/>
            <a:ext cx="1162050" cy="1155700"/>
          </a:xfrm>
          <a:custGeom>
            <a:rect b="b" l="l" r="r" t="t"/>
            <a:pathLst>
              <a:path extrusionOk="0" h="2311400" w="2324100">
                <a:moveTo>
                  <a:pt x="1350297" y="12699"/>
                </a:moveTo>
                <a:lnTo>
                  <a:pt x="973809" y="12699"/>
                </a:lnTo>
                <a:lnTo>
                  <a:pt x="1020065" y="0"/>
                </a:lnTo>
                <a:lnTo>
                  <a:pt x="1304039" y="0"/>
                </a:lnTo>
                <a:lnTo>
                  <a:pt x="1350297" y="12699"/>
                </a:lnTo>
                <a:close/>
              </a:path>
              <a:path extrusionOk="0" h="2311400" w="2324100">
                <a:moveTo>
                  <a:pt x="1395957" y="2298699"/>
                </a:moveTo>
                <a:lnTo>
                  <a:pt x="928151" y="2298699"/>
                </a:lnTo>
                <a:lnTo>
                  <a:pt x="752260" y="2247899"/>
                </a:lnTo>
                <a:lnTo>
                  <a:pt x="710161" y="2222499"/>
                </a:lnTo>
                <a:lnTo>
                  <a:pt x="668886" y="2209799"/>
                </a:lnTo>
                <a:lnTo>
                  <a:pt x="628474" y="2184399"/>
                </a:lnTo>
                <a:lnTo>
                  <a:pt x="588962" y="2171699"/>
                </a:lnTo>
                <a:lnTo>
                  <a:pt x="550387" y="2146299"/>
                </a:lnTo>
                <a:lnTo>
                  <a:pt x="512788" y="2120899"/>
                </a:lnTo>
                <a:lnTo>
                  <a:pt x="476202" y="2095499"/>
                </a:lnTo>
                <a:lnTo>
                  <a:pt x="440667" y="2070099"/>
                </a:lnTo>
                <a:lnTo>
                  <a:pt x="406220" y="2031999"/>
                </a:lnTo>
                <a:lnTo>
                  <a:pt x="372899" y="2006599"/>
                </a:lnTo>
                <a:lnTo>
                  <a:pt x="340742" y="1981199"/>
                </a:lnTo>
                <a:lnTo>
                  <a:pt x="309786" y="1943099"/>
                </a:lnTo>
                <a:lnTo>
                  <a:pt x="280069" y="1917699"/>
                </a:lnTo>
                <a:lnTo>
                  <a:pt x="251629" y="1879599"/>
                </a:lnTo>
                <a:lnTo>
                  <a:pt x="224504" y="1841499"/>
                </a:lnTo>
                <a:lnTo>
                  <a:pt x="198730" y="1803399"/>
                </a:lnTo>
                <a:lnTo>
                  <a:pt x="174347" y="1765299"/>
                </a:lnTo>
                <a:lnTo>
                  <a:pt x="151391" y="1727199"/>
                </a:lnTo>
                <a:lnTo>
                  <a:pt x="129900" y="1689099"/>
                </a:lnTo>
                <a:lnTo>
                  <a:pt x="109911" y="1650999"/>
                </a:lnTo>
                <a:lnTo>
                  <a:pt x="91464" y="1612899"/>
                </a:lnTo>
                <a:lnTo>
                  <a:pt x="74594" y="1562099"/>
                </a:lnTo>
                <a:lnTo>
                  <a:pt x="59340" y="1523999"/>
                </a:lnTo>
                <a:lnTo>
                  <a:pt x="45740" y="1473199"/>
                </a:lnTo>
                <a:lnTo>
                  <a:pt x="33831" y="1435099"/>
                </a:lnTo>
                <a:lnTo>
                  <a:pt x="23650" y="1384299"/>
                </a:lnTo>
                <a:lnTo>
                  <a:pt x="15237" y="1346199"/>
                </a:lnTo>
                <a:lnTo>
                  <a:pt x="8627" y="1295399"/>
                </a:lnTo>
                <a:lnTo>
                  <a:pt x="3859" y="1244599"/>
                </a:lnTo>
                <a:lnTo>
                  <a:pt x="971" y="1206499"/>
                </a:lnTo>
                <a:lnTo>
                  <a:pt x="0" y="1155699"/>
                </a:lnTo>
                <a:lnTo>
                  <a:pt x="971" y="1104899"/>
                </a:lnTo>
                <a:lnTo>
                  <a:pt x="3859" y="1066799"/>
                </a:lnTo>
                <a:lnTo>
                  <a:pt x="8627" y="1015999"/>
                </a:lnTo>
                <a:lnTo>
                  <a:pt x="15237" y="965199"/>
                </a:lnTo>
                <a:lnTo>
                  <a:pt x="23650" y="927099"/>
                </a:lnTo>
                <a:lnTo>
                  <a:pt x="33831" y="876299"/>
                </a:lnTo>
                <a:lnTo>
                  <a:pt x="45740" y="838199"/>
                </a:lnTo>
                <a:lnTo>
                  <a:pt x="59340" y="787399"/>
                </a:lnTo>
                <a:lnTo>
                  <a:pt x="74594" y="749299"/>
                </a:lnTo>
                <a:lnTo>
                  <a:pt x="91464" y="698499"/>
                </a:lnTo>
                <a:lnTo>
                  <a:pt x="109911" y="660399"/>
                </a:lnTo>
                <a:lnTo>
                  <a:pt x="129900" y="622299"/>
                </a:lnTo>
                <a:lnTo>
                  <a:pt x="151391" y="584199"/>
                </a:lnTo>
                <a:lnTo>
                  <a:pt x="174347" y="546099"/>
                </a:lnTo>
                <a:lnTo>
                  <a:pt x="198730" y="507999"/>
                </a:lnTo>
                <a:lnTo>
                  <a:pt x="224504" y="469899"/>
                </a:lnTo>
                <a:lnTo>
                  <a:pt x="251629" y="431799"/>
                </a:lnTo>
                <a:lnTo>
                  <a:pt x="280069" y="393699"/>
                </a:lnTo>
                <a:lnTo>
                  <a:pt x="309786" y="368299"/>
                </a:lnTo>
                <a:lnTo>
                  <a:pt x="340742" y="330199"/>
                </a:lnTo>
                <a:lnTo>
                  <a:pt x="372899" y="304799"/>
                </a:lnTo>
                <a:lnTo>
                  <a:pt x="406220" y="279399"/>
                </a:lnTo>
                <a:lnTo>
                  <a:pt x="440667" y="241299"/>
                </a:lnTo>
                <a:lnTo>
                  <a:pt x="476202" y="215899"/>
                </a:lnTo>
                <a:lnTo>
                  <a:pt x="512788" y="190499"/>
                </a:lnTo>
                <a:lnTo>
                  <a:pt x="550387" y="165099"/>
                </a:lnTo>
                <a:lnTo>
                  <a:pt x="588962" y="139699"/>
                </a:lnTo>
                <a:lnTo>
                  <a:pt x="628474" y="126999"/>
                </a:lnTo>
                <a:lnTo>
                  <a:pt x="668886" y="101599"/>
                </a:lnTo>
                <a:lnTo>
                  <a:pt x="710161" y="88899"/>
                </a:lnTo>
                <a:lnTo>
                  <a:pt x="752260" y="63499"/>
                </a:lnTo>
                <a:lnTo>
                  <a:pt x="928151" y="12699"/>
                </a:lnTo>
                <a:lnTo>
                  <a:pt x="1395956" y="12699"/>
                </a:lnTo>
                <a:lnTo>
                  <a:pt x="1571850" y="63499"/>
                </a:lnTo>
                <a:lnTo>
                  <a:pt x="1592900" y="76199"/>
                </a:lnTo>
                <a:lnTo>
                  <a:pt x="1066440" y="76199"/>
                </a:lnTo>
                <a:lnTo>
                  <a:pt x="1019477" y="88899"/>
                </a:lnTo>
                <a:lnTo>
                  <a:pt x="973133" y="88899"/>
                </a:lnTo>
                <a:lnTo>
                  <a:pt x="794842" y="139699"/>
                </a:lnTo>
                <a:lnTo>
                  <a:pt x="752262" y="152399"/>
                </a:lnTo>
                <a:lnTo>
                  <a:pt x="710567" y="177799"/>
                </a:lnTo>
                <a:lnTo>
                  <a:pt x="669801" y="190499"/>
                </a:lnTo>
                <a:lnTo>
                  <a:pt x="630010" y="215899"/>
                </a:lnTo>
                <a:lnTo>
                  <a:pt x="591236" y="241299"/>
                </a:lnTo>
                <a:lnTo>
                  <a:pt x="553526" y="266699"/>
                </a:lnTo>
                <a:lnTo>
                  <a:pt x="516922" y="292099"/>
                </a:lnTo>
                <a:lnTo>
                  <a:pt x="481469" y="317499"/>
                </a:lnTo>
                <a:lnTo>
                  <a:pt x="447211" y="342899"/>
                </a:lnTo>
                <a:lnTo>
                  <a:pt x="414193" y="380999"/>
                </a:lnTo>
                <a:lnTo>
                  <a:pt x="382459" y="406399"/>
                </a:lnTo>
                <a:lnTo>
                  <a:pt x="352052" y="444499"/>
                </a:lnTo>
                <a:lnTo>
                  <a:pt x="323019" y="469899"/>
                </a:lnTo>
                <a:lnTo>
                  <a:pt x="295402" y="507999"/>
                </a:lnTo>
                <a:lnTo>
                  <a:pt x="269245" y="546099"/>
                </a:lnTo>
                <a:lnTo>
                  <a:pt x="244594" y="584199"/>
                </a:lnTo>
                <a:lnTo>
                  <a:pt x="221493" y="622299"/>
                </a:lnTo>
                <a:lnTo>
                  <a:pt x="199985" y="660399"/>
                </a:lnTo>
                <a:lnTo>
                  <a:pt x="180115" y="698499"/>
                </a:lnTo>
                <a:lnTo>
                  <a:pt x="161927" y="749299"/>
                </a:lnTo>
                <a:lnTo>
                  <a:pt x="145466" y="787399"/>
                </a:lnTo>
                <a:lnTo>
                  <a:pt x="130776" y="838199"/>
                </a:lnTo>
                <a:lnTo>
                  <a:pt x="117901" y="876299"/>
                </a:lnTo>
                <a:lnTo>
                  <a:pt x="106885" y="927099"/>
                </a:lnTo>
                <a:lnTo>
                  <a:pt x="97773" y="965199"/>
                </a:lnTo>
                <a:lnTo>
                  <a:pt x="90608" y="1015999"/>
                </a:lnTo>
                <a:lnTo>
                  <a:pt x="85436" y="1054099"/>
                </a:lnTo>
                <a:lnTo>
                  <a:pt x="82300" y="1104899"/>
                </a:lnTo>
                <a:lnTo>
                  <a:pt x="81245" y="1155699"/>
                </a:lnTo>
                <a:lnTo>
                  <a:pt x="82301" y="1206499"/>
                </a:lnTo>
                <a:lnTo>
                  <a:pt x="85436" y="1257299"/>
                </a:lnTo>
                <a:lnTo>
                  <a:pt x="90609" y="1295399"/>
                </a:lnTo>
                <a:lnTo>
                  <a:pt x="97773" y="1346199"/>
                </a:lnTo>
                <a:lnTo>
                  <a:pt x="106885" y="1384299"/>
                </a:lnTo>
                <a:lnTo>
                  <a:pt x="117901" y="1435099"/>
                </a:lnTo>
                <a:lnTo>
                  <a:pt x="130777" y="1473199"/>
                </a:lnTo>
                <a:lnTo>
                  <a:pt x="145467" y="1523999"/>
                </a:lnTo>
                <a:lnTo>
                  <a:pt x="161928" y="1562099"/>
                </a:lnTo>
                <a:lnTo>
                  <a:pt x="180116" y="1612899"/>
                </a:lnTo>
                <a:lnTo>
                  <a:pt x="199986" y="1650999"/>
                </a:lnTo>
                <a:lnTo>
                  <a:pt x="221494" y="1689099"/>
                </a:lnTo>
                <a:lnTo>
                  <a:pt x="244595" y="1727199"/>
                </a:lnTo>
                <a:lnTo>
                  <a:pt x="269247" y="1765299"/>
                </a:lnTo>
                <a:lnTo>
                  <a:pt x="295403" y="1803399"/>
                </a:lnTo>
                <a:lnTo>
                  <a:pt x="323020" y="1841499"/>
                </a:lnTo>
                <a:lnTo>
                  <a:pt x="352054" y="1866899"/>
                </a:lnTo>
                <a:lnTo>
                  <a:pt x="382460" y="1904999"/>
                </a:lnTo>
                <a:lnTo>
                  <a:pt x="414195" y="1930399"/>
                </a:lnTo>
                <a:lnTo>
                  <a:pt x="447213" y="1968499"/>
                </a:lnTo>
                <a:lnTo>
                  <a:pt x="481471" y="1993899"/>
                </a:lnTo>
                <a:lnTo>
                  <a:pt x="516924" y="2019299"/>
                </a:lnTo>
                <a:lnTo>
                  <a:pt x="553528" y="2044699"/>
                </a:lnTo>
                <a:lnTo>
                  <a:pt x="591239" y="2070099"/>
                </a:lnTo>
                <a:lnTo>
                  <a:pt x="630012" y="2095499"/>
                </a:lnTo>
                <a:lnTo>
                  <a:pt x="669803" y="2120899"/>
                </a:lnTo>
                <a:lnTo>
                  <a:pt x="710569" y="2133599"/>
                </a:lnTo>
                <a:lnTo>
                  <a:pt x="752264" y="2158999"/>
                </a:lnTo>
                <a:lnTo>
                  <a:pt x="882484" y="2197099"/>
                </a:lnTo>
                <a:lnTo>
                  <a:pt x="973135" y="2222499"/>
                </a:lnTo>
                <a:lnTo>
                  <a:pt x="1019478" y="2222499"/>
                </a:lnTo>
                <a:lnTo>
                  <a:pt x="1066441" y="2235199"/>
                </a:lnTo>
                <a:lnTo>
                  <a:pt x="1592902" y="2235199"/>
                </a:lnTo>
                <a:lnTo>
                  <a:pt x="1571852" y="2247899"/>
                </a:lnTo>
                <a:lnTo>
                  <a:pt x="1395957" y="2298699"/>
                </a:lnTo>
                <a:close/>
              </a:path>
              <a:path extrusionOk="0" h="2311400" w="2324100">
                <a:moveTo>
                  <a:pt x="1592902" y="2235199"/>
                </a:moveTo>
                <a:lnTo>
                  <a:pt x="1257654" y="2235199"/>
                </a:lnTo>
                <a:lnTo>
                  <a:pt x="1304615" y="2222499"/>
                </a:lnTo>
                <a:lnTo>
                  <a:pt x="1350957" y="2222499"/>
                </a:lnTo>
                <a:lnTo>
                  <a:pt x="1441605" y="2197099"/>
                </a:lnTo>
                <a:lnTo>
                  <a:pt x="1571823" y="2158999"/>
                </a:lnTo>
                <a:lnTo>
                  <a:pt x="1613518" y="2133599"/>
                </a:lnTo>
                <a:lnTo>
                  <a:pt x="1654283" y="2120899"/>
                </a:lnTo>
                <a:lnTo>
                  <a:pt x="1694075" y="2095499"/>
                </a:lnTo>
                <a:lnTo>
                  <a:pt x="1732848" y="2070099"/>
                </a:lnTo>
                <a:lnTo>
                  <a:pt x="1770559" y="2044699"/>
                </a:lnTo>
                <a:lnTo>
                  <a:pt x="1807163" y="2019299"/>
                </a:lnTo>
                <a:lnTo>
                  <a:pt x="1842616" y="1993899"/>
                </a:lnTo>
                <a:lnTo>
                  <a:pt x="1876875" y="1968499"/>
                </a:lnTo>
                <a:lnTo>
                  <a:pt x="1909893" y="1930399"/>
                </a:lnTo>
                <a:lnTo>
                  <a:pt x="1941628" y="1904999"/>
                </a:lnTo>
                <a:lnTo>
                  <a:pt x="1972035" y="1866899"/>
                </a:lnTo>
                <a:lnTo>
                  <a:pt x="2001070" y="1841499"/>
                </a:lnTo>
                <a:lnTo>
                  <a:pt x="2028688" y="1803399"/>
                </a:lnTo>
                <a:lnTo>
                  <a:pt x="2054845" y="1765299"/>
                </a:lnTo>
                <a:lnTo>
                  <a:pt x="2079497" y="1727199"/>
                </a:lnTo>
                <a:lnTo>
                  <a:pt x="2102599" y="1689099"/>
                </a:lnTo>
                <a:lnTo>
                  <a:pt x="2124108" y="1650999"/>
                </a:lnTo>
                <a:lnTo>
                  <a:pt x="2143979" y="1612899"/>
                </a:lnTo>
                <a:lnTo>
                  <a:pt x="2162167" y="1562099"/>
                </a:lnTo>
                <a:lnTo>
                  <a:pt x="2178629" y="1523999"/>
                </a:lnTo>
                <a:lnTo>
                  <a:pt x="2193320" y="1473199"/>
                </a:lnTo>
                <a:lnTo>
                  <a:pt x="2206196" y="1435099"/>
                </a:lnTo>
                <a:lnTo>
                  <a:pt x="2217212" y="1384299"/>
                </a:lnTo>
                <a:lnTo>
                  <a:pt x="2226325" y="1346199"/>
                </a:lnTo>
                <a:lnTo>
                  <a:pt x="2233490" y="1295399"/>
                </a:lnTo>
                <a:lnTo>
                  <a:pt x="2238662" y="1257299"/>
                </a:lnTo>
                <a:lnTo>
                  <a:pt x="2241798" y="1206499"/>
                </a:lnTo>
                <a:lnTo>
                  <a:pt x="2242853" y="1155699"/>
                </a:lnTo>
                <a:lnTo>
                  <a:pt x="2241799" y="1104899"/>
                </a:lnTo>
                <a:lnTo>
                  <a:pt x="2238663" y="1054099"/>
                </a:lnTo>
                <a:lnTo>
                  <a:pt x="2233491" y="1015999"/>
                </a:lnTo>
                <a:lnTo>
                  <a:pt x="2226326" y="965199"/>
                </a:lnTo>
                <a:lnTo>
                  <a:pt x="2217214" y="927099"/>
                </a:lnTo>
                <a:lnTo>
                  <a:pt x="2206197" y="876299"/>
                </a:lnTo>
                <a:lnTo>
                  <a:pt x="2193322" y="838199"/>
                </a:lnTo>
                <a:lnTo>
                  <a:pt x="2178631" y="787399"/>
                </a:lnTo>
                <a:lnTo>
                  <a:pt x="2162169" y="749299"/>
                </a:lnTo>
                <a:lnTo>
                  <a:pt x="2143981" y="698499"/>
                </a:lnTo>
                <a:lnTo>
                  <a:pt x="2124110" y="660399"/>
                </a:lnTo>
                <a:lnTo>
                  <a:pt x="2102601" y="622299"/>
                </a:lnTo>
                <a:lnTo>
                  <a:pt x="2079499" y="584199"/>
                </a:lnTo>
                <a:lnTo>
                  <a:pt x="2054847" y="546099"/>
                </a:lnTo>
                <a:lnTo>
                  <a:pt x="2028690" y="507999"/>
                </a:lnTo>
                <a:lnTo>
                  <a:pt x="2001072" y="469899"/>
                </a:lnTo>
                <a:lnTo>
                  <a:pt x="1972037" y="444499"/>
                </a:lnTo>
                <a:lnTo>
                  <a:pt x="1941630" y="406399"/>
                </a:lnTo>
                <a:lnTo>
                  <a:pt x="1909895" y="380999"/>
                </a:lnTo>
                <a:lnTo>
                  <a:pt x="1876876" y="342899"/>
                </a:lnTo>
                <a:lnTo>
                  <a:pt x="1842618" y="317499"/>
                </a:lnTo>
                <a:lnTo>
                  <a:pt x="1807164" y="292099"/>
                </a:lnTo>
                <a:lnTo>
                  <a:pt x="1770560" y="266699"/>
                </a:lnTo>
                <a:lnTo>
                  <a:pt x="1732849" y="241299"/>
                </a:lnTo>
                <a:lnTo>
                  <a:pt x="1694076" y="215899"/>
                </a:lnTo>
                <a:lnTo>
                  <a:pt x="1654284" y="190499"/>
                </a:lnTo>
                <a:lnTo>
                  <a:pt x="1613519" y="177799"/>
                </a:lnTo>
                <a:lnTo>
                  <a:pt x="1571824" y="152399"/>
                </a:lnTo>
                <a:lnTo>
                  <a:pt x="1529244" y="139699"/>
                </a:lnTo>
                <a:lnTo>
                  <a:pt x="1350957" y="88899"/>
                </a:lnTo>
                <a:lnTo>
                  <a:pt x="1304615" y="88899"/>
                </a:lnTo>
                <a:lnTo>
                  <a:pt x="1257654" y="76199"/>
                </a:lnTo>
                <a:lnTo>
                  <a:pt x="1592900" y="76199"/>
                </a:lnTo>
                <a:lnTo>
                  <a:pt x="1613950" y="88899"/>
                </a:lnTo>
                <a:lnTo>
                  <a:pt x="1655225" y="101599"/>
                </a:lnTo>
                <a:lnTo>
                  <a:pt x="1695637" y="126999"/>
                </a:lnTo>
                <a:lnTo>
                  <a:pt x="1735149" y="139699"/>
                </a:lnTo>
                <a:lnTo>
                  <a:pt x="1773724" y="165099"/>
                </a:lnTo>
                <a:lnTo>
                  <a:pt x="1811323" y="190499"/>
                </a:lnTo>
                <a:lnTo>
                  <a:pt x="1847909" y="215899"/>
                </a:lnTo>
                <a:lnTo>
                  <a:pt x="1883444" y="241299"/>
                </a:lnTo>
                <a:lnTo>
                  <a:pt x="1917891" y="279399"/>
                </a:lnTo>
                <a:lnTo>
                  <a:pt x="1951211" y="304799"/>
                </a:lnTo>
                <a:lnTo>
                  <a:pt x="1983368" y="330199"/>
                </a:lnTo>
                <a:lnTo>
                  <a:pt x="2014323" y="368299"/>
                </a:lnTo>
                <a:lnTo>
                  <a:pt x="2044039" y="393699"/>
                </a:lnTo>
                <a:lnTo>
                  <a:pt x="2072478" y="431799"/>
                </a:lnTo>
                <a:lnTo>
                  <a:pt x="2099603" y="469899"/>
                </a:lnTo>
                <a:lnTo>
                  <a:pt x="2125376" y="507999"/>
                </a:lnTo>
                <a:lnTo>
                  <a:pt x="2149759" y="546099"/>
                </a:lnTo>
                <a:lnTo>
                  <a:pt x="2172714" y="584199"/>
                </a:lnTo>
                <a:lnTo>
                  <a:pt x="2194204" y="622299"/>
                </a:lnTo>
                <a:lnTo>
                  <a:pt x="2214192" y="660399"/>
                </a:lnTo>
                <a:lnTo>
                  <a:pt x="2232639" y="698499"/>
                </a:lnTo>
                <a:lnTo>
                  <a:pt x="2249508" y="749299"/>
                </a:lnTo>
                <a:lnTo>
                  <a:pt x="2264761" y="787399"/>
                </a:lnTo>
                <a:lnTo>
                  <a:pt x="2278361" y="838199"/>
                </a:lnTo>
                <a:lnTo>
                  <a:pt x="2290270" y="876299"/>
                </a:lnTo>
                <a:lnTo>
                  <a:pt x="2300450" y="927099"/>
                </a:lnTo>
                <a:lnTo>
                  <a:pt x="2308863" y="965199"/>
                </a:lnTo>
                <a:lnTo>
                  <a:pt x="2315472" y="1015999"/>
                </a:lnTo>
                <a:lnTo>
                  <a:pt x="2320240" y="1066799"/>
                </a:lnTo>
                <a:lnTo>
                  <a:pt x="2323128" y="1104899"/>
                </a:lnTo>
                <a:lnTo>
                  <a:pt x="2324099" y="1155699"/>
                </a:lnTo>
                <a:lnTo>
                  <a:pt x="2323128" y="1206499"/>
                </a:lnTo>
                <a:lnTo>
                  <a:pt x="2320240" y="1244599"/>
                </a:lnTo>
                <a:lnTo>
                  <a:pt x="2315472" y="1295399"/>
                </a:lnTo>
                <a:lnTo>
                  <a:pt x="2308863" y="1346199"/>
                </a:lnTo>
                <a:lnTo>
                  <a:pt x="2300450" y="1384299"/>
                </a:lnTo>
                <a:lnTo>
                  <a:pt x="2290270" y="1435099"/>
                </a:lnTo>
                <a:lnTo>
                  <a:pt x="2278361" y="1473199"/>
                </a:lnTo>
                <a:lnTo>
                  <a:pt x="2264762" y="1523999"/>
                </a:lnTo>
                <a:lnTo>
                  <a:pt x="2249509" y="1562099"/>
                </a:lnTo>
                <a:lnTo>
                  <a:pt x="2232640" y="1612899"/>
                </a:lnTo>
                <a:lnTo>
                  <a:pt x="2214193" y="1650999"/>
                </a:lnTo>
                <a:lnTo>
                  <a:pt x="2194205" y="1689099"/>
                </a:lnTo>
                <a:lnTo>
                  <a:pt x="2172715" y="1727199"/>
                </a:lnTo>
                <a:lnTo>
                  <a:pt x="2149760" y="1765299"/>
                </a:lnTo>
                <a:lnTo>
                  <a:pt x="2125377" y="1803399"/>
                </a:lnTo>
                <a:lnTo>
                  <a:pt x="2099604" y="1841499"/>
                </a:lnTo>
                <a:lnTo>
                  <a:pt x="2072480" y="1879599"/>
                </a:lnTo>
                <a:lnTo>
                  <a:pt x="2044040" y="1917699"/>
                </a:lnTo>
                <a:lnTo>
                  <a:pt x="2014324" y="1943099"/>
                </a:lnTo>
                <a:lnTo>
                  <a:pt x="1983369" y="1981199"/>
                </a:lnTo>
                <a:lnTo>
                  <a:pt x="1951213" y="2006599"/>
                </a:lnTo>
                <a:lnTo>
                  <a:pt x="1917892" y="2031999"/>
                </a:lnTo>
                <a:lnTo>
                  <a:pt x="1883446" y="2070099"/>
                </a:lnTo>
                <a:lnTo>
                  <a:pt x="1847911" y="2095499"/>
                </a:lnTo>
                <a:lnTo>
                  <a:pt x="1811325" y="2120899"/>
                </a:lnTo>
                <a:lnTo>
                  <a:pt x="1773726" y="2146299"/>
                </a:lnTo>
                <a:lnTo>
                  <a:pt x="1735151" y="2171699"/>
                </a:lnTo>
                <a:lnTo>
                  <a:pt x="1695639" y="2184399"/>
                </a:lnTo>
                <a:lnTo>
                  <a:pt x="1655227" y="2209799"/>
                </a:lnTo>
                <a:lnTo>
                  <a:pt x="1613952" y="2222499"/>
                </a:lnTo>
                <a:lnTo>
                  <a:pt x="1592902" y="2235199"/>
                </a:lnTo>
                <a:close/>
              </a:path>
              <a:path extrusionOk="0" h="2311400" w="2324100">
                <a:moveTo>
                  <a:pt x="1304040" y="2311399"/>
                </a:moveTo>
                <a:lnTo>
                  <a:pt x="1020065" y="2311399"/>
                </a:lnTo>
                <a:lnTo>
                  <a:pt x="973809" y="2298699"/>
                </a:lnTo>
                <a:lnTo>
                  <a:pt x="1350298" y="2298699"/>
                </a:lnTo>
                <a:lnTo>
                  <a:pt x="1304040" y="2311399"/>
                </a:lnTo>
                <a:close/>
              </a:path>
            </a:pathLst>
          </a:custGeom>
          <a:solidFill>
            <a:srgbClr val="3DD9D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sp>
        <p:nvSpPr>
          <p:cNvPr id="250" name="Google Shape;250;p34"/>
          <p:cNvSpPr txBox="1"/>
          <p:nvPr/>
        </p:nvSpPr>
        <p:spPr>
          <a:xfrm>
            <a:off x="304800" y="1664100"/>
            <a:ext cx="25032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Satisfy Concavity</a:t>
            </a:r>
            <a:endParaRPr sz="1100">
              <a:solidFill>
                <a:srgbClr val="FFFFFF"/>
              </a:solidFill>
              <a:latin typeface="Lucida Sans"/>
              <a:ea typeface="Lucida Sans"/>
              <a:cs typeface="Lucida Sans"/>
              <a:sym typeface="Lucida Sans"/>
            </a:endParaRPr>
          </a:p>
          <a:p>
            <a:pPr indent="45720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criterion </a:t>
            </a:r>
            <a:endParaRPr sz="1100">
              <a:latin typeface="Lucida Sans"/>
              <a:ea typeface="Lucida Sans"/>
              <a:cs typeface="Lucida Sans"/>
              <a:sym typeface="Lucida Sans"/>
            </a:endParaRPr>
          </a:p>
        </p:txBody>
      </p:sp>
      <p:pic>
        <p:nvPicPr>
          <p:cNvPr id="251" name="Google Shape;251;p34"/>
          <p:cNvPicPr preferRelativeResize="0"/>
          <p:nvPr/>
        </p:nvPicPr>
        <p:blipFill rotWithShape="1">
          <a:blip r:embed="rId3">
            <a:alphaModFix/>
          </a:blip>
          <a:srcRect b="0" l="-5359" r="5359" t="0"/>
          <a:stretch/>
        </p:blipFill>
        <p:spPr>
          <a:xfrm>
            <a:off x="1766300" y="1169375"/>
            <a:ext cx="836625" cy="1350650"/>
          </a:xfrm>
          <a:prstGeom prst="rect">
            <a:avLst/>
          </a:prstGeom>
          <a:noFill/>
          <a:ln>
            <a:noFill/>
          </a:ln>
        </p:spPr>
      </p:pic>
      <p:sp>
        <p:nvSpPr>
          <p:cNvPr id="252" name="Google Shape;252;p34"/>
          <p:cNvSpPr txBox="1"/>
          <p:nvPr/>
        </p:nvSpPr>
        <p:spPr>
          <a:xfrm>
            <a:off x="7512350" y="1973250"/>
            <a:ext cx="16965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Independent of species richness</a:t>
            </a:r>
            <a:endParaRPr sz="1100">
              <a:latin typeface="Lucida Sans"/>
              <a:ea typeface="Lucida Sans"/>
              <a:cs typeface="Lucida Sans"/>
              <a:sym typeface="Lucida Sans"/>
            </a:endParaRPr>
          </a:p>
        </p:txBody>
      </p:sp>
      <p:sp>
        <p:nvSpPr>
          <p:cNvPr id="253" name="Google Shape;253;p34"/>
          <p:cNvSpPr txBox="1"/>
          <p:nvPr/>
        </p:nvSpPr>
        <p:spPr>
          <a:xfrm>
            <a:off x="7323350" y="2384650"/>
            <a:ext cx="18207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Cannot s</a:t>
            </a:r>
            <a:r>
              <a:rPr lang="en" sz="1100">
                <a:solidFill>
                  <a:srgbClr val="FFFFFF"/>
                </a:solidFill>
                <a:latin typeface="Lucida Sans"/>
                <a:ea typeface="Lucida Sans"/>
                <a:cs typeface="Lucida Sans"/>
                <a:sym typeface="Lucida Sans"/>
              </a:rPr>
              <a:t>atisfy Twinning</a:t>
            </a:r>
            <a:endParaRPr sz="1100">
              <a:solidFill>
                <a:srgbClr val="FFFFFF"/>
              </a:solidFill>
              <a:latin typeface="Lucida Sans"/>
              <a:ea typeface="Lucida Sans"/>
              <a:cs typeface="Lucida Sans"/>
              <a:sym typeface="Lucida Sans"/>
            </a:endParaRPr>
          </a:p>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criterion</a:t>
            </a:r>
            <a:endParaRPr sz="1100">
              <a:solidFill>
                <a:srgbClr val="FFFFFF"/>
              </a:solidFill>
              <a:latin typeface="Lucida Sans"/>
              <a:ea typeface="Lucida Sans"/>
              <a:cs typeface="Lucida Sans"/>
              <a:sym typeface="Lucida Sans"/>
            </a:endParaRPr>
          </a:p>
        </p:txBody>
      </p:sp>
      <p:sp>
        <p:nvSpPr>
          <p:cNvPr id="254" name="Google Shape;254;p34"/>
          <p:cNvSpPr txBox="1"/>
          <p:nvPr/>
        </p:nvSpPr>
        <p:spPr>
          <a:xfrm>
            <a:off x="7387400" y="3355525"/>
            <a:ext cx="1696500" cy="347100"/>
          </a:xfrm>
          <a:prstGeom prst="rect">
            <a:avLst/>
          </a:prstGeom>
          <a:noFill/>
          <a:ln>
            <a:noFill/>
          </a:ln>
        </p:spPr>
        <p:txBody>
          <a:bodyPr anchorCtr="0" anchor="t" bIns="0" lIns="0" spcFirstLastPara="1" rIns="0" wrap="square" tIns="8250">
            <a:spAutoFit/>
          </a:bodyPr>
          <a:lstStyle/>
          <a:p>
            <a:pPr indent="444500" lvl="0" marL="1270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Cannot Satisfy Monotonicity criterion </a:t>
            </a:r>
            <a:endParaRPr sz="1100">
              <a:latin typeface="Lucida Sans"/>
              <a:ea typeface="Lucida Sans"/>
              <a:cs typeface="Lucida Sans"/>
              <a:sym typeface="Lucida Sans"/>
            </a:endParaRPr>
          </a:p>
        </p:txBody>
      </p:sp>
      <p:sp>
        <p:nvSpPr>
          <p:cNvPr id="255" name="Google Shape;255;p34"/>
          <p:cNvSpPr txBox="1"/>
          <p:nvPr/>
        </p:nvSpPr>
        <p:spPr>
          <a:xfrm>
            <a:off x="7439850" y="2920400"/>
            <a:ext cx="2503200" cy="347100"/>
          </a:xfrm>
          <a:prstGeom prst="rect">
            <a:avLst/>
          </a:prstGeom>
          <a:noFill/>
          <a:ln>
            <a:noFill/>
          </a:ln>
        </p:spPr>
        <p:txBody>
          <a:bodyPr anchorCtr="0" anchor="t" bIns="0" lIns="0" spcFirstLastPara="1" rIns="0" wrap="square" tIns="8250">
            <a:spAutoFit/>
          </a:bodyPr>
          <a:lstStyle/>
          <a:p>
            <a:pPr indent="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Cannot satisfy Concavity</a:t>
            </a:r>
            <a:endParaRPr sz="1100">
              <a:solidFill>
                <a:srgbClr val="FFFFFF"/>
              </a:solidFill>
              <a:latin typeface="Lucida Sans"/>
              <a:ea typeface="Lucida Sans"/>
              <a:cs typeface="Lucida Sans"/>
              <a:sym typeface="Lucida Sans"/>
            </a:endParaRPr>
          </a:p>
          <a:p>
            <a:pPr indent="457200" lvl="0" marL="0" marR="0" rtl="0" algn="l">
              <a:lnSpc>
                <a:spcPct val="100000"/>
              </a:lnSpc>
              <a:spcBef>
                <a:spcPts val="0"/>
              </a:spcBef>
              <a:spcAft>
                <a:spcPts val="0"/>
              </a:spcAft>
              <a:buNone/>
            </a:pPr>
            <a:r>
              <a:rPr lang="en" sz="1100">
                <a:solidFill>
                  <a:srgbClr val="FFFFFF"/>
                </a:solidFill>
                <a:latin typeface="Lucida Sans"/>
                <a:ea typeface="Lucida Sans"/>
                <a:cs typeface="Lucida Sans"/>
                <a:sym typeface="Lucida Sans"/>
              </a:rPr>
              <a:t> criterion </a:t>
            </a:r>
            <a:endParaRPr sz="1100">
              <a:latin typeface="Lucida Sans"/>
              <a:ea typeface="Lucida Sans"/>
              <a:cs typeface="Lucida Sans"/>
              <a:sym typeface="Lucida Sans"/>
            </a:endParaRPr>
          </a:p>
        </p:txBody>
      </p:sp>
      <p:sp>
        <p:nvSpPr>
          <p:cNvPr id="256" name="Google Shape;256;p34"/>
          <p:cNvSpPr/>
          <p:nvPr/>
        </p:nvSpPr>
        <p:spPr>
          <a:xfrm>
            <a:off x="6768406" y="2530575"/>
            <a:ext cx="255922" cy="31004"/>
          </a:xfrm>
          <a:custGeom>
            <a:rect b="b" l="l" r="r" t="t"/>
            <a:pathLst>
              <a:path extrusionOk="0" h="98425" w="1176654">
                <a:moveTo>
                  <a:pt x="1146459" y="60926"/>
                </a:moveTo>
                <a:lnTo>
                  <a:pt x="1097984" y="62541"/>
                </a:lnTo>
                <a:lnTo>
                  <a:pt x="1066327" y="33100"/>
                </a:lnTo>
                <a:lnTo>
                  <a:pt x="1068341" y="21166"/>
                </a:lnTo>
                <a:lnTo>
                  <a:pt x="1074587" y="11263"/>
                </a:lnTo>
                <a:lnTo>
                  <a:pt x="1084110" y="4408"/>
                </a:lnTo>
                <a:lnTo>
                  <a:pt x="1095953" y="1615"/>
                </a:lnTo>
                <a:lnTo>
                  <a:pt x="1144428" y="0"/>
                </a:lnTo>
                <a:lnTo>
                  <a:pt x="1156431" y="1997"/>
                </a:lnTo>
                <a:lnTo>
                  <a:pt x="1166389" y="8203"/>
                </a:lnTo>
                <a:lnTo>
                  <a:pt x="1173281" y="17668"/>
                </a:lnTo>
                <a:lnTo>
                  <a:pt x="1176085" y="29441"/>
                </a:lnTo>
                <a:lnTo>
                  <a:pt x="1174071" y="41375"/>
                </a:lnTo>
                <a:lnTo>
                  <a:pt x="1167825" y="51278"/>
                </a:lnTo>
                <a:lnTo>
                  <a:pt x="1158303" y="58133"/>
                </a:lnTo>
                <a:lnTo>
                  <a:pt x="1146459" y="60926"/>
                </a:lnTo>
                <a:close/>
              </a:path>
              <a:path extrusionOk="0" h="98425" w="1176654">
                <a:moveTo>
                  <a:pt x="968738" y="66850"/>
                </a:moveTo>
                <a:lnTo>
                  <a:pt x="920263" y="68466"/>
                </a:lnTo>
                <a:lnTo>
                  <a:pt x="888606" y="39024"/>
                </a:lnTo>
                <a:lnTo>
                  <a:pt x="890620" y="27090"/>
                </a:lnTo>
                <a:lnTo>
                  <a:pt x="896866" y="17187"/>
                </a:lnTo>
                <a:lnTo>
                  <a:pt x="906388" y="10332"/>
                </a:lnTo>
                <a:lnTo>
                  <a:pt x="918232" y="7539"/>
                </a:lnTo>
                <a:lnTo>
                  <a:pt x="966707" y="5924"/>
                </a:lnTo>
                <a:lnTo>
                  <a:pt x="978710" y="7921"/>
                </a:lnTo>
                <a:lnTo>
                  <a:pt x="988668" y="14127"/>
                </a:lnTo>
                <a:lnTo>
                  <a:pt x="995560" y="23592"/>
                </a:lnTo>
                <a:lnTo>
                  <a:pt x="998364" y="35365"/>
                </a:lnTo>
                <a:lnTo>
                  <a:pt x="996350" y="47299"/>
                </a:lnTo>
                <a:lnTo>
                  <a:pt x="990104" y="57202"/>
                </a:lnTo>
                <a:lnTo>
                  <a:pt x="980581" y="64057"/>
                </a:lnTo>
                <a:lnTo>
                  <a:pt x="968738" y="66850"/>
                </a:lnTo>
                <a:close/>
              </a:path>
              <a:path extrusionOk="0" h="98425" w="1176654">
                <a:moveTo>
                  <a:pt x="791017" y="72774"/>
                </a:moveTo>
                <a:lnTo>
                  <a:pt x="742542" y="74390"/>
                </a:lnTo>
                <a:lnTo>
                  <a:pt x="710885" y="44948"/>
                </a:lnTo>
                <a:lnTo>
                  <a:pt x="712899" y="33014"/>
                </a:lnTo>
                <a:lnTo>
                  <a:pt x="719145" y="23111"/>
                </a:lnTo>
                <a:lnTo>
                  <a:pt x="728667" y="16256"/>
                </a:lnTo>
                <a:lnTo>
                  <a:pt x="740511" y="13463"/>
                </a:lnTo>
                <a:lnTo>
                  <a:pt x="788986" y="11848"/>
                </a:lnTo>
                <a:lnTo>
                  <a:pt x="800989" y="13845"/>
                </a:lnTo>
                <a:lnTo>
                  <a:pt x="810947" y="20051"/>
                </a:lnTo>
                <a:lnTo>
                  <a:pt x="817838" y="29516"/>
                </a:lnTo>
                <a:lnTo>
                  <a:pt x="820643" y="41289"/>
                </a:lnTo>
                <a:lnTo>
                  <a:pt x="818629" y="53224"/>
                </a:lnTo>
                <a:lnTo>
                  <a:pt x="812383" y="63126"/>
                </a:lnTo>
                <a:lnTo>
                  <a:pt x="802860" y="69981"/>
                </a:lnTo>
                <a:lnTo>
                  <a:pt x="791017" y="72774"/>
                </a:lnTo>
                <a:close/>
              </a:path>
              <a:path extrusionOk="0" h="98425" w="1176654">
                <a:moveTo>
                  <a:pt x="613295" y="78698"/>
                </a:moveTo>
                <a:lnTo>
                  <a:pt x="564820" y="80314"/>
                </a:lnTo>
                <a:lnTo>
                  <a:pt x="533163" y="50872"/>
                </a:lnTo>
                <a:lnTo>
                  <a:pt x="535177" y="38938"/>
                </a:lnTo>
                <a:lnTo>
                  <a:pt x="541423" y="29035"/>
                </a:lnTo>
                <a:lnTo>
                  <a:pt x="550946" y="22180"/>
                </a:lnTo>
                <a:lnTo>
                  <a:pt x="562789" y="19387"/>
                </a:lnTo>
                <a:lnTo>
                  <a:pt x="611264" y="17772"/>
                </a:lnTo>
                <a:lnTo>
                  <a:pt x="623268" y="19769"/>
                </a:lnTo>
                <a:lnTo>
                  <a:pt x="633226" y="25975"/>
                </a:lnTo>
                <a:lnTo>
                  <a:pt x="640117" y="35440"/>
                </a:lnTo>
                <a:lnTo>
                  <a:pt x="642921" y="47213"/>
                </a:lnTo>
                <a:lnTo>
                  <a:pt x="640907" y="59148"/>
                </a:lnTo>
                <a:lnTo>
                  <a:pt x="634661" y="69050"/>
                </a:lnTo>
                <a:lnTo>
                  <a:pt x="625139" y="75905"/>
                </a:lnTo>
                <a:lnTo>
                  <a:pt x="613295" y="78698"/>
                </a:lnTo>
                <a:close/>
              </a:path>
              <a:path extrusionOk="0" h="98425" w="1176654">
                <a:moveTo>
                  <a:pt x="435574" y="84622"/>
                </a:moveTo>
                <a:lnTo>
                  <a:pt x="387099" y="86238"/>
                </a:lnTo>
                <a:lnTo>
                  <a:pt x="355442" y="56796"/>
                </a:lnTo>
                <a:lnTo>
                  <a:pt x="357456" y="44862"/>
                </a:lnTo>
                <a:lnTo>
                  <a:pt x="363702" y="34959"/>
                </a:lnTo>
                <a:lnTo>
                  <a:pt x="373225" y="28104"/>
                </a:lnTo>
                <a:lnTo>
                  <a:pt x="385068" y="25312"/>
                </a:lnTo>
                <a:lnTo>
                  <a:pt x="433543" y="23696"/>
                </a:lnTo>
                <a:lnTo>
                  <a:pt x="445546" y="25693"/>
                </a:lnTo>
                <a:lnTo>
                  <a:pt x="455504" y="31899"/>
                </a:lnTo>
                <a:lnTo>
                  <a:pt x="462396" y="41364"/>
                </a:lnTo>
                <a:lnTo>
                  <a:pt x="465200" y="53137"/>
                </a:lnTo>
                <a:lnTo>
                  <a:pt x="463186" y="65072"/>
                </a:lnTo>
                <a:lnTo>
                  <a:pt x="456940" y="74974"/>
                </a:lnTo>
                <a:lnTo>
                  <a:pt x="447418" y="81829"/>
                </a:lnTo>
                <a:lnTo>
                  <a:pt x="435574" y="84622"/>
                </a:lnTo>
                <a:close/>
              </a:path>
              <a:path extrusionOk="0" h="98425" w="1176654">
                <a:moveTo>
                  <a:pt x="257853" y="90546"/>
                </a:moveTo>
                <a:lnTo>
                  <a:pt x="209378" y="92162"/>
                </a:lnTo>
                <a:lnTo>
                  <a:pt x="177721" y="62720"/>
                </a:lnTo>
                <a:lnTo>
                  <a:pt x="179735" y="50786"/>
                </a:lnTo>
                <a:lnTo>
                  <a:pt x="185981" y="40883"/>
                </a:lnTo>
                <a:lnTo>
                  <a:pt x="195503" y="34028"/>
                </a:lnTo>
                <a:lnTo>
                  <a:pt x="207347" y="31236"/>
                </a:lnTo>
                <a:lnTo>
                  <a:pt x="255822" y="29620"/>
                </a:lnTo>
                <a:lnTo>
                  <a:pt x="267825" y="31617"/>
                </a:lnTo>
                <a:lnTo>
                  <a:pt x="277783" y="37823"/>
                </a:lnTo>
                <a:lnTo>
                  <a:pt x="284675" y="47288"/>
                </a:lnTo>
                <a:lnTo>
                  <a:pt x="287479" y="59061"/>
                </a:lnTo>
                <a:lnTo>
                  <a:pt x="285465" y="70996"/>
                </a:lnTo>
                <a:lnTo>
                  <a:pt x="279219" y="80898"/>
                </a:lnTo>
                <a:lnTo>
                  <a:pt x="269696" y="87753"/>
                </a:lnTo>
                <a:lnTo>
                  <a:pt x="257853" y="90546"/>
                </a:lnTo>
                <a:close/>
              </a:path>
              <a:path extrusionOk="0" h="98425" w="1176654">
                <a:moveTo>
                  <a:pt x="80132" y="96470"/>
                </a:moveTo>
                <a:lnTo>
                  <a:pt x="31657" y="98086"/>
                </a:lnTo>
                <a:lnTo>
                  <a:pt x="0" y="68644"/>
                </a:lnTo>
                <a:lnTo>
                  <a:pt x="2014" y="56710"/>
                </a:lnTo>
                <a:lnTo>
                  <a:pt x="8260" y="46807"/>
                </a:lnTo>
                <a:lnTo>
                  <a:pt x="17782" y="39952"/>
                </a:lnTo>
                <a:lnTo>
                  <a:pt x="29626" y="37160"/>
                </a:lnTo>
                <a:lnTo>
                  <a:pt x="78101" y="35544"/>
                </a:lnTo>
                <a:lnTo>
                  <a:pt x="90104" y="37541"/>
                </a:lnTo>
                <a:lnTo>
                  <a:pt x="100062" y="43747"/>
                </a:lnTo>
                <a:lnTo>
                  <a:pt x="106953" y="53212"/>
                </a:lnTo>
                <a:lnTo>
                  <a:pt x="109758" y="64985"/>
                </a:lnTo>
                <a:lnTo>
                  <a:pt x="107744" y="76920"/>
                </a:lnTo>
                <a:lnTo>
                  <a:pt x="101498" y="86822"/>
                </a:lnTo>
                <a:lnTo>
                  <a:pt x="91975" y="93677"/>
                </a:lnTo>
                <a:lnTo>
                  <a:pt x="80132" y="9647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p>
        </p:txBody>
      </p:sp>
      <p:pic>
        <p:nvPicPr>
          <p:cNvPr id="257" name="Google Shape;257;p34"/>
          <p:cNvPicPr preferRelativeResize="0"/>
          <p:nvPr/>
        </p:nvPicPr>
        <p:blipFill rotWithShape="1">
          <a:blip r:embed="rId5">
            <a:alphaModFix/>
          </a:blip>
          <a:srcRect b="0" l="0" r="0" t="0"/>
          <a:stretch/>
        </p:blipFill>
        <p:spPr>
          <a:xfrm>
            <a:off x="6997250" y="1905875"/>
            <a:ext cx="391250" cy="177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389654" y="392189"/>
            <a:ext cx="3577500" cy="530100"/>
          </a:xfrm>
          <a:prstGeom prst="rect">
            <a:avLst/>
          </a:prstGeom>
          <a:noFill/>
          <a:ln>
            <a:noFill/>
          </a:ln>
        </p:spPr>
        <p:txBody>
          <a:bodyPr anchorCtr="0" anchor="t" bIns="0" lIns="0" spcFirstLastPara="1" rIns="0" wrap="square" tIns="6675">
            <a:spAutoFit/>
          </a:bodyPr>
          <a:lstStyle/>
          <a:p>
            <a:pPr indent="0" lvl="0" marL="12700" rtl="0" algn="l">
              <a:lnSpc>
                <a:spcPct val="100000"/>
              </a:lnSpc>
              <a:spcBef>
                <a:spcPts val="0"/>
              </a:spcBef>
              <a:spcAft>
                <a:spcPts val="0"/>
              </a:spcAft>
              <a:buNone/>
            </a:pPr>
            <a:r>
              <a:rPr lang="en" sz="3400">
                <a:solidFill>
                  <a:schemeClr val="accent1"/>
                </a:solidFill>
                <a:latin typeface="Trebuchet MS"/>
                <a:ea typeface="Trebuchet MS"/>
                <a:cs typeface="Trebuchet MS"/>
                <a:sym typeface="Trebuchet MS"/>
              </a:rPr>
              <a:t>Functional Trait</a:t>
            </a:r>
            <a:endParaRPr sz="3400">
              <a:solidFill>
                <a:schemeClr val="accent1"/>
              </a:solidFill>
              <a:latin typeface="Trebuchet MS"/>
              <a:ea typeface="Trebuchet MS"/>
              <a:cs typeface="Trebuchet MS"/>
              <a:sym typeface="Trebuchet MS"/>
            </a:endParaRPr>
          </a:p>
        </p:txBody>
      </p:sp>
      <p:sp>
        <p:nvSpPr>
          <p:cNvPr id="103" name="Google Shape;103;p17"/>
          <p:cNvSpPr txBox="1"/>
          <p:nvPr/>
        </p:nvSpPr>
        <p:spPr>
          <a:xfrm>
            <a:off x="71649" y="1751901"/>
            <a:ext cx="9000900" cy="2550600"/>
          </a:xfrm>
          <a:prstGeom prst="rect">
            <a:avLst/>
          </a:prstGeom>
          <a:noFill/>
          <a:ln>
            <a:noFill/>
          </a:ln>
        </p:spPr>
        <p:txBody>
          <a:bodyPr anchorCtr="0" anchor="t" bIns="0" lIns="0" spcFirstLastPara="1" rIns="0" wrap="square" tIns="6025">
            <a:spAutoFit/>
          </a:bodyPr>
          <a:lstStyle/>
          <a:p>
            <a:pPr indent="-25400" lvl="0" marL="25400" marR="0" rtl="0" algn="just">
              <a:lnSpc>
                <a:spcPct val="116199"/>
              </a:lnSpc>
              <a:spcBef>
                <a:spcPts val="0"/>
              </a:spcBef>
              <a:spcAft>
                <a:spcPts val="0"/>
              </a:spcAft>
              <a:buNone/>
            </a:pPr>
            <a:r>
              <a:rPr b="1" lang="en" sz="1600">
                <a:solidFill>
                  <a:srgbClr val="FFFFFF"/>
                </a:solidFill>
                <a:latin typeface="Roboto"/>
                <a:ea typeface="Roboto"/>
                <a:cs typeface="Roboto"/>
                <a:sym typeface="Roboto"/>
              </a:rPr>
              <a:t>Functional traits </a:t>
            </a:r>
            <a:r>
              <a:rPr lang="en" sz="1600">
                <a:solidFill>
                  <a:srgbClr val="FFFFFF"/>
                </a:solidFill>
                <a:latin typeface="Roboto"/>
                <a:ea typeface="Roboto"/>
                <a:cs typeface="Roboto"/>
                <a:sym typeface="Roboto"/>
              </a:rPr>
              <a:t>are morphological, biochemical, physiological, structural, phenological, or behavioral  characteristics that are expressed in phenotypes of individual organisms and are considered relevant  to the response of such organisms to the environment and/or their effects on ecosystem properties.</a:t>
            </a:r>
            <a:endParaRPr sz="1600">
              <a:latin typeface="Roboto"/>
              <a:ea typeface="Roboto"/>
              <a:cs typeface="Roboto"/>
              <a:sym typeface="Roboto"/>
            </a:endParaRPr>
          </a:p>
          <a:p>
            <a:pPr indent="0" lvl="0" marL="0" marR="139700" rtl="0" algn="r">
              <a:lnSpc>
                <a:spcPct val="100000"/>
              </a:lnSpc>
              <a:spcBef>
                <a:spcPts val="1100"/>
              </a:spcBef>
              <a:spcAft>
                <a:spcPts val="0"/>
              </a:spcAft>
              <a:buNone/>
            </a:pPr>
            <a:r>
              <a:rPr lang="en" sz="1000">
                <a:solidFill>
                  <a:srgbClr val="FFFFFF"/>
                </a:solidFill>
                <a:latin typeface="Impact"/>
                <a:ea typeface="Impact"/>
                <a:cs typeface="Impact"/>
                <a:sym typeface="Impact"/>
              </a:rPr>
              <a:t>(</a:t>
            </a:r>
            <a:r>
              <a:rPr lang="en" sz="1100">
                <a:solidFill>
                  <a:srgbClr val="FFFFFF"/>
                </a:solidFill>
                <a:latin typeface="Lucida Sans"/>
                <a:ea typeface="Lucida Sans"/>
                <a:cs typeface="Lucida Sans"/>
                <a:sym typeface="Lucida Sans"/>
              </a:rPr>
              <a:t>Violle et al. 2007</a:t>
            </a:r>
            <a:r>
              <a:rPr lang="en" sz="1000">
                <a:solidFill>
                  <a:srgbClr val="FFFFFF"/>
                </a:solidFill>
                <a:latin typeface="Impact"/>
                <a:ea typeface="Impact"/>
                <a:cs typeface="Impact"/>
                <a:sym typeface="Impact"/>
              </a:rPr>
              <a:t>)</a:t>
            </a:r>
            <a:r>
              <a:rPr lang="en" sz="1100">
                <a:solidFill>
                  <a:srgbClr val="FFFFFF"/>
                </a:solidFill>
                <a:latin typeface="Lucida Sans"/>
                <a:ea typeface="Lucida Sans"/>
                <a:cs typeface="Lucida Sans"/>
                <a:sym typeface="Lucida Sans"/>
              </a:rPr>
              <a:t>.</a:t>
            </a:r>
            <a:endParaRPr sz="1100">
              <a:latin typeface="Lucida Sans"/>
              <a:ea typeface="Lucida Sans"/>
              <a:cs typeface="Lucida Sans"/>
              <a:sym typeface="Lucida Sans"/>
            </a:endParaRPr>
          </a:p>
          <a:p>
            <a:pPr indent="0" lvl="0" marL="0" marR="0" rtl="0" algn="l">
              <a:lnSpc>
                <a:spcPct val="100000"/>
              </a:lnSpc>
              <a:spcBef>
                <a:spcPts val="0"/>
              </a:spcBef>
              <a:spcAft>
                <a:spcPts val="0"/>
              </a:spcAft>
              <a:buNone/>
            </a:pPr>
            <a:r>
              <a:t/>
            </a:r>
            <a:endParaRPr sz="1800">
              <a:latin typeface="Lucida Sans"/>
              <a:ea typeface="Lucida Sans"/>
              <a:cs typeface="Lucida Sans"/>
              <a:sym typeface="Lucida Sans"/>
            </a:endParaRPr>
          </a:p>
          <a:p>
            <a:pPr indent="0" lvl="0" marL="177800" marR="952500" rtl="0" algn="just">
              <a:lnSpc>
                <a:spcPct val="114900"/>
              </a:lnSpc>
              <a:spcBef>
                <a:spcPts val="0"/>
              </a:spcBef>
              <a:spcAft>
                <a:spcPts val="0"/>
              </a:spcAft>
              <a:buNone/>
            </a:pPr>
            <a:r>
              <a:rPr lang="en" sz="1600">
                <a:solidFill>
                  <a:srgbClr val="FFFFFF"/>
                </a:solidFill>
                <a:latin typeface="Roboto"/>
                <a:ea typeface="Roboto"/>
                <a:cs typeface="Roboto"/>
                <a:sym typeface="Roboto"/>
              </a:rPr>
              <a:t>"Any features measurable at the individual level, without reference to the environment or  any other level of organization, and which impact fitness indirectly via their effects on  growth, reproduction and survival” (Violle et al., 2007).</a:t>
            </a:r>
            <a:endParaRPr sz="16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pic>
        <p:nvPicPr>
          <p:cNvPr id="263" name="Google Shape;263;p35"/>
          <p:cNvPicPr preferRelativeResize="0"/>
          <p:nvPr/>
        </p:nvPicPr>
        <p:blipFill>
          <a:blip r:embed="rId3">
            <a:alphaModFix/>
          </a:blip>
          <a:stretch>
            <a:fillRect/>
          </a:stretch>
        </p:blipFill>
        <p:spPr>
          <a:xfrm>
            <a:off x="2117875" y="445775"/>
            <a:ext cx="4029075" cy="3695700"/>
          </a:xfrm>
          <a:prstGeom prst="rect">
            <a:avLst/>
          </a:prstGeom>
          <a:noFill/>
          <a:ln>
            <a:noFill/>
          </a:ln>
        </p:spPr>
      </p:pic>
      <p:sp>
        <p:nvSpPr>
          <p:cNvPr id="264" name="Google Shape;264;p35"/>
          <p:cNvSpPr txBox="1"/>
          <p:nvPr/>
        </p:nvSpPr>
        <p:spPr>
          <a:xfrm>
            <a:off x="1848125" y="4383250"/>
            <a:ext cx="56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Quicksand"/>
                <a:ea typeface="Quicksand"/>
                <a:cs typeface="Quicksand"/>
                <a:sym typeface="Quicksand"/>
              </a:rPr>
              <a:t>Go to the paper </a:t>
            </a:r>
            <a:endParaRPr b="1">
              <a:solidFill>
                <a:schemeClr val="lt1"/>
              </a:solidFill>
              <a:latin typeface="Quicksand"/>
              <a:ea typeface="Quicksand"/>
              <a:cs typeface="Quicksand"/>
              <a:sym typeface="Quicksand"/>
            </a:endParaRPr>
          </a:p>
        </p:txBody>
      </p:sp>
      <p:sp>
        <p:nvSpPr>
          <p:cNvPr id="265" name="Google Shape;265;p35"/>
          <p:cNvSpPr txBox="1"/>
          <p:nvPr/>
        </p:nvSpPr>
        <p:spPr>
          <a:xfrm>
            <a:off x="5133725" y="4141475"/>
            <a:ext cx="210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Quicksand"/>
                <a:ea typeface="Quicksand"/>
                <a:cs typeface="Quicksand"/>
                <a:sym typeface="Quicksand"/>
              </a:rPr>
              <a:t>Villeger et al. 2008</a:t>
            </a:r>
            <a:endParaRPr sz="1200">
              <a:solidFill>
                <a:schemeClr val="lt1"/>
              </a:solidFill>
              <a:latin typeface="Quicksand"/>
              <a:ea typeface="Quicksand"/>
              <a:cs typeface="Quicksand"/>
              <a:sym typeface="Quicksa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sp>
        <p:nvSpPr>
          <p:cNvPr id="271" name="Google Shape;271;p36"/>
          <p:cNvSpPr txBox="1"/>
          <p:nvPr/>
        </p:nvSpPr>
        <p:spPr>
          <a:xfrm>
            <a:off x="1179650" y="347500"/>
            <a:ext cx="365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1"/>
                </a:solidFill>
                <a:latin typeface="Quicksand"/>
                <a:ea typeface="Quicksand"/>
                <a:cs typeface="Quicksand"/>
                <a:sym typeface="Quicksand"/>
              </a:rPr>
              <a:t>Questions: </a:t>
            </a:r>
            <a:endParaRPr b="1" sz="2100">
              <a:solidFill>
                <a:schemeClr val="accent1"/>
              </a:solidFill>
              <a:latin typeface="Quicksand"/>
              <a:ea typeface="Quicksand"/>
              <a:cs typeface="Quicksand"/>
              <a:sym typeface="Quicksand"/>
            </a:endParaRPr>
          </a:p>
        </p:txBody>
      </p:sp>
      <p:sp>
        <p:nvSpPr>
          <p:cNvPr id="272" name="Google Shape;272;p36"/>
          <p:cNvSpPr txBox="1"/>
          <p:nvPr/>
        </p:nvSpPr>
        <p:spPr>
          <a:xfrm>
            <a:off x="577125" y="969800"/>
            <a:ext cx="3653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Quicksand"/>
              <a:buAutoNum type="arabicPeriod"/>
            </a:pPr>
            <a:r>
              <a:rPr lang="en">
                <a:solidFill>
                  <a:schemeClr val="lt1"/>
                </a:solidFill>
                <a:latin typeface="Quicksand"/>
                <a:ea typeface="Quicksand"/>
                <a:cs typeface="Quicksand"/>
                <a:sym typeface="Quicksand"/>
              </a:rPr>
              <a:t>Why is it  important to establish  functional divergence and functional evenness are independent of species richness ? and three indices are independent of each other.</a:t>
            </a:r>
            <a:endParaRPr>
              <a:solidFill>
                <a:schemeClr val="lt1"/>
              </a:solidFill>
              <a:latin typeface="Quicksand"/>
              <a:ea typeface="Quicksand"/>
              <a:cs typeface="Quicksand"/>
              <a:sym typeface="Quicksand"/>
            </a:endParaRPr>
          </a:p>
          <a:p>
            <a:pPr indent="-317500" lvl="0" marL="457200" rtl="0" algn="l">
              <a:spcBef>
                <a:spcPts val="0"/>
              </a:spcBef>
              <a:spcAft>
                <a:spcPts val="0"/>
              </a:spcAft>
              <a:buClr>
                <a:schemeClr val="lt1"/>
              </a:buClr>
              <a:buSzPts val="1400"/>
              <a:buFont typeface="Quicksand"/>
              <a:buAutoNum type="arabicPeriod"/>
            </a:pPr>
            <a:r>
              <a:rPr lang="en">
                <a:solidFill>
                  <a:schemeClr val="lt1"/>
                </a:solidFill>
                <a:latin typeface="Quicksand"/>
                <a:ea typeface="Quicksand"/>
                <a:cs typeface="Quicksand"/>
                <a:sym typeface="Quicksand"/>
              </a:rPr>
              <a:t>If species are in </a:t>
            </a:r>
            <a:r>
              <a:rPr lang="en">
                <a:solidFill>
                  <a:schemeClr val="lt1"/>
                </a:solidFill>
                <a:latin typeface="Quicksand"/>
                <a:ea typeface="Quicksand"/>
                <a:cs typeface="Quicksand"/>
                <a:sym typeface="Quicksand"/>
              </a:rPr>
              <a:t>terminal points in the MST then the terminal points are accounted only once while the intermediate points are accounted twice in FEve Calculation</a:t>
            </a:r>
            <a:endParaRPr>
              <a:solidFill>
                <a:schemeClr val="lt1"/>
              </a:solidFill>
              <a:latin typeface="Quicksand"/>
              <a:ea typeface="Quicksand"/>
              <a:cs typeface="Quicksand"/>
              <a:sym typeface="Quicksand"/>
            </a:endParaRPr>
          </a:p>
          <a:p>
            <a:pPr indent="-317500" lvl="0" marL="457200" rtl="0" algn="l">
              <a:spcBef>
                <a:spcPts val="0"/>
              </a:spcBef>
              <a:spcAft>
                <a:spcPts val="0"/>
              </a:spcAft>
              <a:buClr>
                <a:schemeClr val="lt1"/>
              </a:buClr>
              <a:buSzPts val="1400"/>
              <a:buFont typeface="Quicksand"/>
              <a:buAutoNum type="arabicPeriod"/>
            </a:pPr>
            <a:r>
              <a:rPr lang="en">
                <a:solidFill>
                  <a:schemeClr val="lt1"/>
                </a:solidFill>
                <a:latin typeface="Quicksand"/>
                <a:ea typeface="Quicksand"/>
                <a:cs typeface="Quicksand"/>
                <a:sym typeface="Quicksand"/>
              </a:rPr>
              <a:t>Need of Center of Gravity while there is already centroid of convex hull? </a:t>
            </a:r>
            <a:endParaRPr>
              <a:solidFill>
                <a:schemeClr val="lt1"/>
              </a:solidFill>
              <a:latin typeface="Quicksand"/>
              <a:ea typeface="Quicksand"/>
              <a:cs typeface="Quicksand"/>
              <a:sym typeface="Quicksand"/>
            </a:endParaRPr>
          </a:p>
          <a:p>
            <a:pPr indent="0" lvl="0" marL="457200" rtl="0" algn="l">
              <a:spcBef>
                <a:spcPts val="0"/>
              </a:spcBef>
              <a:spcAft>
                <a:spcPts val="0"/>
              </a:spcAft>
              <a:buNone/>
            </a:pPr>
            <a:r>
              <a:t/>
            </a:r>
            <a:endParaRPr>
              <a:solidFill>
                <a:schemeClr val="lt1"/>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37"/>
          <p:cNvPicPr preferRelativeResize="0"/>
          <p:nvPr/>
        </p:nvPicPr>
        <p:blipFill>
          <a:blip r:embed="rId3">
            <a:alphaModFix/>
          </a:blip>
          <a:stretch>
            <a:fillRect/>
          </a:stretch>
        </p:blipFill>
        <p:spPr>
          <a:xfrm>
            <a:off x="2658075" y="849163"/>
            <a:ext cx="4610100" cy="399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85" name="Google Shape;285;p3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38"/>
          <p:cNvPicPr preferRelativeResize="0"/>
          <p:nvPr/>
        </p:nvPicPr>
        <p:blipFill>
          <a:blip r:embed="rId3">
            <a:alphaModFix/>
          </a:blip>
          <a:stretch>
            <a:fillRect/>
          </a:stretch>
        </p:blipFill>
        <p:spPr>
          <a:xfrm>
            <a:off x="1048125" y="490975"/>
            <a:ext cx="6975350" cy="4397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2909276" y="622966"/>
            <a:ext cx="2808600" cy="3450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0" lang="en" sz="2200">
                <a:solidFill>
                  <a:schemeClr val="accent1"/>
                </a:solidFill>
                <a:latin typeface="Lucida Sans"/>
                <a:ea typeface="Lucida Sans"/>
                <a:cs typeface="Lucida Sans"/>
                <a:sym typeface="Lucida Sans"/>
              </a:rPr>
              <a:t>Functional Diversity</a:t>
            </a:r>
            <a:endParaRPr sz="2200">
              <a:solidFill>
                <a:schemeClr val="accent1"/>
              </a:solidFill>
              <a:latin typeface="Lucida Sans"/>
              <a:ea typeface="Lucida Sans"/>
              <a:cs typeface="Lucida Sans"/>
              <a:sym typeface="Lucida Sans"/>
            </a:endParaRPr>
          </a:p>
        </p:txBody>
      </p:sp>
      <p:sp>
        <p:nvSpPr>
          <p:cNvPr id="292" name="Google Shape;292;p39"/>
          <p:cNvSpPr txBox="1"/>
          <p:nvPr/>
        </p:nvSpPr>
        <p:spPr>
          <a:xfrm>
            <a:off x="342214" y="1303659"/>
            <a:ext cx="8527200" cy="3687900"/>
          </a:xfrm>
          <a:prstGeom prst="rect">
            <a:avLst/>
          </a:prstGeom>
          <a:noFill/>
          <a:ln>
            <a:noFill/>
          </a:ln>
        </p:spPr>
        <p:txBody>
          <a:bodyPr anchorCtr="0" anchor="t" bIns="0" lIns="0" spcFirstLastPara="1" rIns="0" wrap="square" tIns="5725">
            <a:spAutoFit/>
          </a:bodyPr>
          <a:lstStyle/>
          <a:p>
            <a:pPr indent="0" lvl="0" marL="381000" marR="812800" rtl="0" algn="ctr">
              <a:lnSpc>
                <a:spcPct val="117000"/>
              </a:lnSpc>
              <a:spcBef>
                <a:spcPts val="0"/>
              </a:spcBef>
              <a:spcAft>
                <a:spcPts val="0"/>
              </a:spcAft>
              <a:buNone/>
            </a:pPr>
            <a:r>
              <a:rPr lang="en" sz="1500">
                <a:solidFill>
                  <a:srgbClr val="FFFFFF"/>
                </a:solidFill>
                <a:latin typeface="Roboto"/>
                <a:ea typeface="Roboto"/>
                <a:cs typeface="Roboto"/>
                <a:sym typeface="Roboto"/>
              </a:rPr>
              <a:t>Functional diversity refers to those components of biodiversity that influence how an  ecosystem operates or functions</a:t>
            </a:r>
            <a:endParaRPr sz="1500">
              <a:latin typeface="Roboto"/>
              <a:ea typeface="Roboto"/>
              <a:cs typeface="Roboto"/>
              <a:sym typeface="Roboto"/>
            </a:endParaRPr>
          </a:p>
          <a:p>
            <a:pPr indent="0" lvl="0" marL="0" marR="241300" rtl="0" algn="ctr">
              <a:lnSpc>
                <a:spcPct val="117000"/>
              </a:lnSpc>
              <a:spcBef>
                <a:spcPts val="1300"/>
              </a:spcBef>
              <a:spcAft>
                <a:spcPts val="0"/>
              </a:spcAft>
              <a:buNone/>
            </a:pPr>
            <a:r>
              <a:rPr lang="en" sz="1500">
                <a:solidFill>
                  <a:srgbClr val="FFFFFF"/>
                </a:solidFill>
                <a:latin typeface="Roboto"/>
                <a:ea typeface="Roboto"/>
                <a:cs typeface="Roboto"/>
                <a:sym typeface="Roboto"/>
              </a:rPr>
              <a:t>The biological diversity, or biodiversity, of a habitat is much broader and includes all the species  living in a site, all of the genotypic and phenotypic variation within each species, and all the  spatial and temporal variability in the communities and ecosystems that these species form.</a:t>
            </a:r>
            <a:endParaRPr sz="1500">
              <a:latin typeface="Roboto"/>
              <a:ea typeface="Roboto"/>
              <a:cs typeface="Roboto"/>
              <a:sym typeface="Roboto"/>
            </a:endParaRPr>
          </a:p>
          <a:p>
            <a:pPr indent="0" lvl="0" marL="25400" marR="457200" rtl="0" algn="ctr">
              <a:lnSpc>
                <a:spcPct val="117000"/>
              </a:lnSpc>
              <a:spcBef>
                <a:spcPts val="900"/>
              </a:spcBef>
              <a:spcAft>
                <a:spcPts val="0"/>
              </a:spcAft>
              <a:buNone/>
            </a:pPr>
            <a:r>
              <a:rPr lang="en" sz="1500">
                <a:solidFill>
                  <a:srgbClr val="FFFFFF"/>
                </a:solidFill>
                <a:latin typeface="Roboto"/>
                <a:ea typeface="Roboto"/>
                <a:cs typeface="Roboto"/>
                <a:sym typeface="Roboto"/>
              </a:rPr>
              <a:t>Functional diversity, which is a subset of this, is measured by the values and range in the  values, for the species present in an ecosystem, of those organismal traits that influence one  or more aspects of the functioning of an ecosystem.</a:t>
            </a:r>
            <a:endParaRPr sz="1500">
              <a:latin typeface="Roboto"/>
              <a:ea typeface="Roboto"/>
              <a:cs typeface="Roboto"/>
              <a:sym typeface="Roboto"/>
            </a:endParaRPr>
          </a:p>
          <a:p>
            <a:pPr indent="0" lvl="0" marL="25400" marR="723900" rtl="0" algn="ctr">
              <a:lnSpc>
                <a:spcPct val="117000"/>
              </a:lnSpc>
              <a:spcBef>
                <a:spcPts val="1300"/>
              </a:spcBef>
              <a:spcAft>
                <a:spcPts val="0"/>
              </a:spcAft>
              <a:buNone/>
            </a:pPr>
            <a:r>
              <a:rPr lang="en" sz="1500">
                <a:solidFill>
                  <a:srgbClr val="FFFFFF"/>
                </a:solidFill>
                <a:latin typeface="Roboto"/>
                <a:ea typeface="Roboto"/>
                <a:cs typeface="Roboto"/>
                <a:sym typeface="Roboto"/>
              </a:rPr>
              <a:t>Functional diversity is of ecological importance because it, by definition, is the component  of diversity that influences ecosystem dynamics, stability, productivity, nutrient balance,  and other aspects of ecosystem functioning.</a:t>
            </a:r>
            <a:endParaRPr sz="1500">
              <a:latin typeface="Roboto"/>
              <a:ea typeface="Roboto"/>
              <a:cs typeface="Roboto"/>
              <a:sym typeface="Roboto"/>
            </a:endParaRPr>
          </a:p>
          <a:p>
            <a:pPr indent="0" lvl="0" marL="0" marR="0" rtl="0" algn="r">
              <a:lnSpc>
                <a:spcPct val="116764"/>
              </a:lnSpc>
              <a:spcBef>
                <a:spcPts val="0"/>
              </a:spcBef>
              <a:spcAft>
                <a:spcPts val="0"/>
              </a:spcAft>
              <a:buNone/>
            </a:pPr>
            <a:r>
              <a:rPr lang="en" sz="1700">
                <a:solidFill>
                  <a:srgbClr val="FFFFFF"/>
                </a:solidFill>
                <a:latin typeface="Tahoma"/>
                <a:ea typeface="Tahoma"/>
                <a:cs typeface="Tahoma"/>
                <a:sym typeface="Tahoma"/>
              </a:rPr>
              <a:t>David Tlimann2001</a:t>
            </a:r>
            <a:endParaRPr sz="1700">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Difference between PCoA and PCA</a:t>
            </a:r>
            <a:endParaRPr/>
          </a:p>
        </p:txBody>
      </p:sp>
      <p:sp>
        <p:nvSpPr>
          <p:cNvPr id="298" name="Google Shape;298;p40"/>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solidFill>
                  <a:schemeClr val="accent1"/>
                </a:solidFill>
              </a:rPr>
              <a:t>PCA</a:t>
            </a:r>
            <a:r>
              <a:rPr lang="en" sz="2000"/>
              <a:t> focuses on shared variance: it tries to summarize multiple variables in the minimum number of components so that each component explains the most variance. </a:t>
            </a:r>
            <a:r>
              <a:rPr b="1" lang="en" sz="2000">
                <a:solidFill>
                  <a:schemeClr val="accent1"/>
                </a:solidFill>
              </a:rPr>
              <a:t>PCoA </a:t>
            </a:r>
            <a:r>
              <a:rPr lang="en" sz="2000"/>
              <a:t>on the other hand focuses on distances, and it tries to extract the dimensions that account for the maximum distances</a:t>
            </a:r>
            <a:endParaRPr sz="2000"/>
          </a:p>
        </p:txBody>
      </p:sp>
      <p:sp>
        <p:nvSpPr>
          <p:cNvPr id="299" name="Google Shape;299;p4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305" name="Google Shape;305;p4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41"/>
          <p:cNvSpPr/>
          <p:nvPr/>
        </p:nvSpPr>
        <p:spPr>
          <a:xfrm>
            <a:off x="7872035" y="2451150"/>
            <a:ext cx="736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DEC</a:t>
            </a:r>
            <a:endParaRPr sz="1000">
              <a:solidFill>
                <a:schemeClr val="lt1"/>
              </a:solidFill>
              <a:latin typeface="Quicksand"/>
              <a:ea typeface="Quicksand"/>
              <a:cs typeface="Quicksand"/>
              <a:sym typeface="Quicksand"/>
            </a:endParaRPr>
          </a:p>
        </p:txBody>
      </p:sp>
      <p:sp>
        <p:nvSpPr>
          <p:cNvPr id="307" name="Google Shape;307;p41"/>
          <p:cNvSpPr/>
          <p:nvPr/>
        </p:nvSpPr>
        <p:spPr>
          <a:xfrm>
            <a:off x="7281023" y="2451150"/>
            <a:ext cx="736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NOV</a:t>
            </a:r>
            <a:endParaRPr sz="1000">
              <a:solidFill>
                <a:schemeClr val="lt1"/>
              </a:solidFill>
              <a:latin typeface="Quicksand"/>
              <a:ea typeface="Quicksand"/>
              <a:cs typeface="Quicksand"/>
              <a:sym typeface="Quicksand"/>
            </a:endParaRPr>
          </a:p>
        </p:txBody>
      </p:sp>
      <p:sp>
        <p:nvSpPr>
          <p:cNvPr id="308" name="Google Shape;308;p41"/>
          <p:cNvSpPr/>
          <p:nvPr/>
        </p:nvSpPr>
        <p:spPr>
          <a:xfrm>
            <a:off x="6690011" y="2451150"/>
            <a:ext cx="736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OCT</a:t>
            </a:r>
            <a:endParaRPr sz="1000">
              <a:solidFill>
                <a:schemeClr val="lt1"/>
              </a:solidFill>
              <a:latin typeface="Quicksand"/>
              <a:ea typeface="Quicksand"/>
              <a:cs typeface="Quicksand"/>
              <a:sym typeface="Quicksand"/>
            </a:endParaRPr>
          </a:p>
        </p:txBody>
      </p:sp>
      <p:sp>
        <p:nvSpPr>
          <p:cNvPr id="309" name="Google Shape;309;p41"/>
          <p:cNvSpPr/>
          <p:nvPr/>
        </p:nvSpPr>
        <p:spPr>
          <a:xfrm>
            <a:off x="6098999" y="2451150"/>
            <a:ext cx="736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SEP</a:t>
            </a:r>
            <a:endParaRPr sz="1000">
              <a:solidFill>
                <a:schemeClr val="lt1"/>
              </a:solidFill>
              <a:latin typeface="Quicksand"/>
              <a:ea typeface="Quicksand"/>
              <a:cs typeface="Quicksand"/>
              <a:sym typeface="Quicksand"/>
            </a:endParaRPr>
          </a:p>
        </p:txBody>
      </p:sp>
      <p:sp>
        <p:nvSpPr>
          <p:cNvPr id="310" name="Google Shape;310;p41"/>
          <p:cNvSpPr/>
          <p:nvPr/>
        </p:nvSpPr>
        <p:spPr>
          <a:xfrm>
            <a:off x="5507987" y="2451150"/>
            <a:ext cx="736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AUG</a:t>
            </a:r>
            <a:endParaRPr sz="1000">
              <a:solidFill>
                <a:schemeClr val="lt1"/>
              </a:solidFill>
              <a:latin typeface="Quicksand"/>
              <a:ea typeface="Quicksand"/>
              <a:cs typeface="Quicksand"/>
              <a:sym typeface="Quicksand"/>
            </a:endParaRPr>
          </a:p>
        </p:txBody>
      </p:sp>
      <p:sp>
        <p:nvSpPr>
          <p:cNvPr id="311" name="Google Shape;311;p41"/>
          <p:cNvSpPr/>
          <p:nvPr/>
        </p:nvSpPr>
        <p:spPr>
          <a:xfrm>
            <a:off x="4916975" y="2451150"/>
            <a:ext cx="736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JUL</a:t>
            </a:r>
            <a:endParaRPr sz="1000">
              <a:solidFill>
                <a:schemeClr val="lt1"/>
              </a:solidFill>
              <a:latin typeface="Quicksand"/>
              <a:ea typeface="Quicksand"/>
              <a:cs typeface="Quicksand"/>
              <a:sym typeface="Quicksand"/>
            </a:endParaRPr>
          </a:p>
        </p:txBody>
      </p:sp>
      <p:sp>
        <p:nvSpPr>
          <p:cNvPr id="312" name="Google Shape;312;p41"/>
          <p:cNvSpPr/>
          <p:nvPr/>
        </p:nvSpPr>
        <p:spPr>
          <a:xfrm>
            <a:off x="4325963" y="2451150"/>
            <a:ext cx="736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JUN</a:t>
            </a:r>
            <a:endParaRPr sz="1000">
              <a:solidFill>
                <a:schemeClr val="lt1"/>
              </a:solidFill>
              <a:latin typeface="Quicksand"/>
              <a:ea typeface="Quicksand"/>
              <a:cs typeface="Quicksand"/>
              <a:sym typeface="Quicksand"/>
            </a:endParaRPr>
          </a:p>
        </p:txBody>
      </p:sp>
      <p:sp>
        <p:nvSpPr>
          <p:cNvPr id="313" name="Google Shape;313;p41"/>
          <p:cNvSpPr/>
          <p:nvPr/>
        </p:nvSpPr>
        <p:spPr>
          <a:xfrm>
            <a:off x="3734951" y="2451150"/>
            <a:ext cx="736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MAY</a:t>
            </a:r>
            <a:endParaRPr sz="1000">
              <a:solidFill>
                <a:schemeClr val="lt1"/>
              </a:solidFill>
              <a:latin typeface="Quicksand"/>
              <a:ea typeface="Quicksand"/>
              <a:cs typeface="Quicksand"/>
              <a:sym typeface="Quicksand"/>
            </a:endParaRPr>
          </a:p>
        </p:txBody>
      </p:sp>
      <p:sp>
        <p:nvSpPr>
          <p:cNvPr id="314" name="Google Shape;314;p41"/>
          <p:cNvSpPr/>
          <p:nvPr/>
        </p:nvSpPr>
        <p:spPr>
          <a:xfrm>
            <a:off x="3143939" y="2451150"/>
            <a:ext cx="736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APR</a:t>
            </a:r>
            <a:endParaRPr sz="1000">
              <a:solidFill>
                <a:schemeClr val="lt1"/>
              </a:solidFill>
              <a:latin typeface="Quicksand"/>
              <a:ea typeface="Quicksand"/>
              <a:cs typeface="Quicksand"/>
              <a:sym typeface="Quicksand"/>
            </a:endParaRPr>
          </a:p>
        </p:txBody>
      </p:sp>
      <p:sp>
        <p:nvSpPr>
          <p:cNvPr id="315" name="Google Shape;315;p41"/>
          <p:cNvSpPr/>
          <p:nvPr/>
        </p:nvSpPr>
        <p:spPr>
          <a:xfrm>
            <a:off x="2552927" y="2451150"/>
            <a:ext cx="736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MAR</a:t>
            </a:r>
            <a:endParaRPr sz="1000">
              <a:solidFill>
                <a:schemeClr val="lt1"/>
              </a:solidFill>
              <a:latin typeface="Quicksand"/>
              <a:ea typeface="Quicksand"/>
              <a:cs typeface="Quicksand"/>
              <a:sym typeface="Quicksand"/>
            </a:endParaRPr>
          </a:p>
        </p:txBody>
      </p:sp>
      <p:sp>
        <p:nvSpPr>
          <p:cNvPr id="316" name="Google Shape;316;p41"/>
          <p:cNvSpPr/>
          <p:nvPr/>
        </p:nvSpPr>
        <p:spPr>
          <a:xfrm>
            <a:off x="1961915" y="2451150"/>
            <a:ext cx="736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FEB</a:t>
            </a:r>
            <a:endParaRPr sz="1000">
              <a:solidFill>
                <a:schemeClr val="lt1"/>
              </a:solidFill>
              <a:latin typeface="Quicksand"/>
              <a:ea typeface="Quicksand"/>
              <a:cs typeface="Quicksand"/>
              <a:sym typeface="Quicksand"/>
            </a:endParaRPr>
          </a:p>
        </p:txBody>
      </p:sp>
      <p:sp>
        <p:nvSpPr>
          <p:cNvPr id="317" name="Google Shape;317;p41"/>
          <p:cNvSpPr/>
          <p:nvPr/>
        </p:nvSpPr>
        <p:spPr>
          <a:xfrm>
            <a:off x="1370903" y="2451150"/>
            <a:ext cx="736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Quicksand"/>
                <a:ea typeface="Quicksand"/>
                <a:cs typeface="Quicksand"/>
                <a:sym typeface="Quicksand"/>
              </a:rPr>
              <a:t>JAN</a:t>
            </a:r>
            <a:endParaRPr sz="1000">
              <a:solidFill>
                <a:schemeClr val="lt1"/>
              </a:solidFill>
              <a:latin typeface="Quicksand"/>
              <a:ea typeface="Quicksand"/>
              <a:cs typeface="Quicksand"/>
              <a:sym typeface="Quicksand"/>
            </a:endParaRPr>
          </a:p>
        </p:txBody>
      </p:sp>
      <p:sp>
        <p:nvSpPr>
          <p:cNvPr id="318" name="Google Shape;318;p41"/>
          <p:cNvSpPr/>
          <p:nvPr/>
        </p:nvSpPr>
        <p:spPr>
          <a:xfrm>
            <a:off x="946250" y="2451150"/>
            <a:ext cx="570600" cy="393600"/>
          </a:xfrm>
          <a:prstGeom prst="homePlate">
            <a:avLst>
              <a:gd fmla="val 32030" name="adj"/>
            </a:avLst>
          </a:prstGeom>
          <a:solidFill>
            <a:schemeClr val="accent6"/>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319" name="Google Shape;319;p41"/>
          <p:cNvCxnSpPr/>
          <p:nvPr/>
        </p:nvCxnSpPr>
        <p:spPr>
          <a:xfrm rot="10800000">
            <a:off x="1634711"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320" name="Google Shape;320;p41"/>
          <p:cNvSpPr txBox="1"/>
          <p:nvPr/>
        </p:nvSpPr>
        <p:spPr>
          <a:xfrm>
            <a:off x="1597982"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Blue is the colour of the clear sky and the deep sea</a:t>
            </a:r>
            <a:endParaRPr sz="800">
              <a:solidFill>
                <a:schemeClr val="accent5"/>
              </a:solidFill>
              <a:latin typeface="Quicksand"/>
              <a:ea typeface="Quicksand"/>
              <a:cs typeface="Quicksand"/>
              <a:sym typeface="Quicksand"/>
            </a:endParaRPr>
          </a:p>
        </p:txBody>
      </p:sp>
      <p:cxnSp>
        <p:nvCxnSpPr>
          <p:cNvPr id="321" name="Google Shape;321;p41"/>
          <p:cNvCxnSpPr/>
          <p:nvPr/>
        </p:nvCxnSpPr>
        <p:spPr>
          <a:xfrm rot="10800000">
            <a:off x="2817690"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322" name="Google Shape;322;p41"/>
          <p:cNvSpPr txBox="1"/>
          <p:nvPr/>
        </p:nvSpPr>
        <p:spPr>
          <a:xfrm>
            <a:off x="2782310"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Red is the colour of danger and courage</a:t>
            </a:r>
            <a:endParaRPr sz="800">
              <a:solidFill>
                <a:schemeClr val="accent5"/>
              </a:solidFill>
              <a:latin typeface="Quicksand"/>
              <a:ea typeface="Quicksand"/>
              <a:cs typeface="Quicksand"/>
              <a:sym typeface="Quicksand"/>
            </a:endParaRPr>
          </a:p>
        </p:txBody>
      </p:sp>
      <p:cxnSp>
        <p:nvCxnSpPr>
          <p:cNvPr id="323" name="Google Shape;323;p41"/>
          <p:cNvCxnSpPr/>
          <p:nvPr/>
        </p:nvCxnSpPr>
        <p:spPr>
          <a:xfrm rot="10800000">
            <a:off x="4000670"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324" name="Google Shape;324;p41"/>
          <p:cNvSpPr txBox="1"/>
          <p:nvPr/>
        </p:nvSpPr>
        <p:spPr>
          <a:xfrm>
            <a:off x="3966638"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Black is the color of ebony and of outer space</a:t>
            </a:r>
            <a:endParaRPr sz="800">
              <a:solidFill>
                <a:schemeClr val="accent5"/>
              </a:solidFill>
              <a:latin typeface="Quicksand"/>
              <a:ea typeface="Quicksand"/>
              <a:cs typeface="Quicksand"/>
              <a:sym typeface="Quicksand"/>
            </a:endParaRPr>
          </a:p>
        </p:txBody>
      </p:sp>
      <p:cxnSp>
        <p:nvCxnSpPr>
          <p:cNvPr id="325" name="Google Shape;325;p41"/>
          <p:cNvCxnSpPr/>
          <p:nvPr/>
        </p:nvCxnSpPr>
        <p:spPr>
          <a:xfrm rot="10800000">
            <a:off x="5183649"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326" name="Google Shape;326;p41"/>
          <p:cNvSpPr txBox="1"/>
          <p:nvPr/>
        </p:nvSpPr>
        <p:spPr>
          <a:xfrm>
            <a:off x="5150967"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Yellow is the color of gold, butter and ripe lemons</a:t>
            </a:r>
            <a:endParaRPr sz="800">
              <a:solidFill>
                <a:schemeClr val="accent5"/>
              </a:solidFill>
              <a:latin typeface="Quicksand"/>
              <a:ea typeface="Quicksand"/>
              <a:cs typeface="Quicksand"/>
              <a:sym typeface="Quicksand"/>
            </a:endParaRPr>
          </a:p>
        </p:txBody>
      </p:sp>
      <p:cxnSp>
        <p:nvCxnSpPr>
          <p:cNvPr id="327" name="Google Shape;327;p41"/>
          <p:cNvCxnSpPr/>
          <p:nvPr/>
        </p:nvCxnSpPr>
        <p:spPr>
          <a:xfrm rot="10800000">
            <a:off x="6366628"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328" name="Google Shape;328;p41"/>
          <p:cNvSpPr txBox="1"/>
          <p:nvPr/>
        </p:nvSpPr>
        <p:spPr>
          <a:xfrm>
            <a:off x="6335295"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White is the color of milk and fresh snow</a:t>
            </a:r>
            <a:endParaRPr sz="800">
              <a:solidFill>
                <a:schemeClr val="accent5"/>
              </a:solidFill>
              <a:latin typeface="Quicksand"/>
              <a:ea typeface="Quicksand"/>
              <a:cs typeface="Quicksand"/>
              <a:sym typeface="Quicksand"/>
            </a:endParaRPr>
          </a:p>
        </p:txBody>
      </p:sp>
      <p:cxnSp>
        <p:nvCxnSpPr>
          <p:cNvPr id="329" name="Google Shape;329;p41"/>
          <p:cNvCxnSpPr/>
          <p:nvPr/>
        </p:nvCxnSpPr>
        <p:spPr>
          <a:xfrm rot="10800000">
            <a:off x="7549607" y="1977131"/>
            <a:ext cx="0" cy="498600"/>
          </a:xfrm>
          <a:prstGeom prst="straightConnector1">
            <a:avLst/>
          </a:prstGeom>
          <a:noFill/>
          <a:ln cap="flat" cmpd="sng" w="9525">
            <a:solidFill>
              <a:schemeClr val="lt2"/>
            </a:solidFill>
            <a:prstDash val="solid"/>
            <a:round/>
            <a:headEnd len="med" w="med" type="oval"/>
            <a:tailEnd len="med" w="med" type="oval"/>
          </a:ln>
        </p:spPr>
      </p:cxnSp>
      <p:sp>
        <p:nvSpPr>
          <p:cNvPr id="330" name="Google Shape;330;p41"/>
          <p:cNvSpPr txBox="1"/>
          <p:nvPr/>
        </p:nvSpPr>
        <p:spPr>
          <a:xfrm>
            <a:off x="7519623" y="1422400"/>
            <a:ext cx="11187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Blue is the colour of the clear sky and the deep sea</a:t>
            </a:r>
            <a:endParaRPr sz="800">
              <a:solidFill>
                <a:schemeClr val="accent5"/>
              </a:solidFill>
              <a:latin typeface="Quicksand"/>
              <a:ea typeface="Quicksand"/>
              <a:cs typeface="Quicksand"/>
              <a:sym typeface="Quicksand"/>
            </a:endParaRPr>
          </a:p>
        </p:txBody>
      </p:sp>
      <p:cxnSp>
        <p:nvCxnSpPr>
          <p:cNvPr id="331" name="Google Shape;331;p41"/>
          <p:cNvCxnSpPr/>
          <p:nvPr/>
        </p:nvCxnSpPr>
        <p:spPr>
          <a:xfrm rot="10800000">
            <a:off x="2235286"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332" name="Google Shape;332;p41"/>
          <p:cNvSpPr txBox="1"/>
          <p:nvPr/>
        </p:nvSpPr>
        <p:spPr>
          <a:xfrm>
            <a:off x="2172486"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Yellow is the color of gold, butter and ripe lemons</a:t>
            </a:r>
            <a:endParaRPr sz="800">
              <a:solidFill>
                <a:schemeClr val="accent5"/>
              </a:solidFill>
              <a:latin typeface="Quicksand"/>
              <a:ea typeface="Quicksand"/>
              <a:cs typeface="Quicksand"/>
              <a:sym typeface="Quicksand"/>
            </a:endParaRPr>
          </a:p>
        </p:txBody>
      </p:sp>
      <p:cxnSp>
        <p:nvCxnSpPr>
          <p:cNvPr id="333" name="Google Shape;333;p41"/>
          <p:cNvCxnSpPr/>
          <p:nvPr/>
        </p:nvCxnSpPr>
        <p:spPr>
          <a:xfrm rot="10800000">
            <a:off x="3418265"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334" name="Google Shape;334;p41"/>
          <p:cNvSpPr txBox="1"/>
          <p:nvPr/>
        </p:nvSpPr>
        <p:spPr>
          <a:xfrm>
            <a:off x="3363668"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White is the color of milk and fresh snow</a:t>
            </a:r>
            <a:endParaRPr sz="800">
              <a:solidFill>
                <a:schemeClr val="accent5"/>
              </a:solidFill>
              <a:latin typeface="Quicksand"/>
              <a:ea typeface="Quicksand"/>
              <a:cs typeface="Quicksand"/>
              <a:sym typeface="Quicksand"/>
            </a:endParaRPr>
          </a:p>
        </p:txBody>
      </p:sp>
      <p:cxnSp>
        <p:nvCxnSpPr>
          <p:cNvPr id="335" name="Google Shape;335;p41"/>
          <p:cNvCxnSpPr/>
          <p:nvPr/>
        </p:nvCxnSpPr>
        <p:spPr>
          <a:xfrm rot="10800000">
            <a:off x="4601244"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336" name="Google Shape;336;p41"/>
          <p:cNvSpPr txBox="1"/>
          <p:nvPr/>
        </p:nvSpPr>
        <p:spPr>
          <a:xfrm>
            <a:off x="4554849"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Blue is the colour of the clear sky and the deep sea</a:t>
            </a:r>
            <a:endParaRPr sz="800">
              <a:solidFill>
                <a:schemeClr val="accent5"/>
              </a:solidFill>
              <a:latin typeface="Quicksand"/>
              <a:ea typeface="Quicksand"/>
              <a:cs typeface="Quicksand"/>
              <a:sym typeface="Quicksand"/>
            </a:endParaRPr>
          </a:p>
        </p:txBody>
      </p:sp>
      <p:cxnSp>
        <p:nvCxnSpPr>
          <p:cNvPr id="337" name="Google Shape;337;p41"/>
          <p:cNvCxnSpPr/>
          <p:nvPr/>
        </p:nvCxnSpPr>
        <p:spPr>
          <a:xfrm rot="10800000">
            <a:off x="5784223"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338" name="Google Shape;338;p41"/>
          <p:cNvSpPr txBox="1"/>
          <p:nvPr/>
        </p:nvSpPr>
        <p:spPr>
          <a:xfrm>
            <a:off x="5746030"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Red is the colour of danger and courage</a:t>
            </a:r>
            <a:endParaRPr sz="800">
              <a:solidFill>
                <a:schemeClr val="accent5"/>
              </a:solidFill>
              <a:latin typeface="Quicksand"/>
              <a:ea typeface="Quicksand"/>
              <a:cs typeface="Quicksand"/>
              <a:sym typeface="Quicksand"/>
            </a:endParaRPr>
          </a:p>
        </p:txBody>
      </p:sp>
      <p:cxnSp>
        <p:nvCxnSpPr>
          <p:cNvPr id="339" name="Google Shape;339;p41"/>
          <p:cNvCxnSpPr/>
          <p:nvPr/>
        </p:nvCxnSpPr>
        <p:spPr>
          <a:xfrm rot="10800000">
            <a:off x="6967202"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340" name="Google Shape;340;p41"/>
          <p:cNvSpPr txBox="1"/>
          <p:nvPr/>
        </p:nvSpPr>
        <p:spPr>
          <a:xfrm>
            <a:off x="6937212" y="3343350"/>
            <a:ext cx="1118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Black is the color of ebony and of outer space</a:t>
            </a:r>
            <a:endParaRPr sz="800">
              <a:solidFill>
                <a:schemeClr val="accent5"/>
              </a:solidFill>
              <a:latin typeface="Quicksand"/>
              <a:ea typeface="Quicksand"/>
              <a:cs typeface="Quicksand"/>
              <a:sym typeface="Quicksand"/>
            </a:endParaRPr>
          </a:p>
        </p:txBody>
      </p:sp>
      <p:cxnSp>
        <p:nvCxnSpPr>
          <p:cNvPr id="341" name="Google Shape;341;p41"/>
          <p:cNvCxnSpPr/>
          <p:nvPr/>
        </p:nvCxnSpPr>
        <p:spPr>
          <a:xfrm rot="10800000">
            <a:off x="8150181"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342" name="Google Shape;342;p41"/>
          <p:cNvSpPr txBox="1"/>
          <p:nvPr/>
        </p:nvSpPr>
        <p:spPr>
          <a:xfrm>
            <a:off x="8116347" y="3343350"/>
            <a:ext cx="926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800">
                <a:solidFill>
                  <a:schemeClr val="accent5"/>
                </a:solidFill>
                <a:latin typeface="Quicksand"/>
                <a:ea typeface="Quicksand"/>
                <a:cs typeface="Quicksand"/>
                <a:sym typeface="Quicksand"/>
              </a:rPr>
              <a:t>Yellow is the color of gold, butter and ripe lemons</a:t>
            </a:r>
            <a:endParaRPr sz="800">
              <a:solidFill>
                <a:schemeClr val="accent5"/>
              </a:solidFill>
              <a:latin typeface="Quicksand"/>
              <a:ea typeface="Quicksand"/>
              <a:cs typeface="Quicksand"/>
              <a:sym typeface="Quicksa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348" name="Google Shape;348;p42"/>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42"/>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42"/>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1" name="Google Shape;351;p42"/>
          <p:cNvGrpSpPr/>
          <p:nvPr/>
        </p:nvGrpSpPr>
        <p:grpSpPr>
          <a:xfrm>
            <a:off x="1786339" y="1703401"/>
            <a:ext cx="473400" cy="473400"/>
            <a:chOff x="1786339" y="1703401"/>
            <a:chExt cx="473400" cy="473400"/>
          </a:xfrm>
        </p:grpSpPr>
        <p:sp>
          <p:nvSpPr>
            <p:cNvPr id="352" name="Google Shape;352;p42"/>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1</a:t>
              </a:r>
              <a:endParaRPr sz="600">
                <a:solidFill>
                  <a:schemeClr val="dk2"/>
                </a:solidFill>
                <a:latin typeface="Quicksand"/>
                <a:ea typeface="Quicksand"/>
                <a:cs typeface="Quicksand"/>
                <a:sym typeface="Quicksand"/>
              </a:endParaRPr>
            </a:p>
          </p:txBody>
        </p:sp>
      </p:grpSp>
      <p:grpSp>
        <p:nvGrpSpPr>
          <p:cNvPr id="354" name="Google Shape;354;p42"/>
          <p:cNvGrpSpPr/>
          <p:nvPr/>
        </p:nvGrpSpPr>
        <p:grpSpPr>
          <a:xfrm>
            <a:off x="3814414" y="1703401"/>
            <a:ext cx="473400" cy="473400"/>
            <a:chOff x="3814414" y="1703401"/>
            <a:chExt cx="473400" cy="473400"/>
          </a:xfrm>
        </p:grpSpPr>
        <p:sp>
          <p:nvSpPr>
            <p:cNvPr id="355" name="Google Shape;355;p42"/>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3</a:t>
              </a:r>
              <a:endParaRPr sz="600">
                <a:solidFill>
                  <a:schemeClr val="dk2"/>
                </a:solidFill>
                <a:latin typeface="Quicksand"/>
                <a:ea typeface="Quicksand"/>
                <a:cs typeface="Quicksand"/>
                <a:sym typeface="Quicksand"/>
              </a:endParaRPr>
            </a:p>
          </p:txBody>
        </p:sp>
      </p:grpSp>
      <p:grpSp>
        <p:nvGrpSpPr>
          <p:cNvPr id="357" name="Google Shape;357;p42"/>
          <p:cNvGrpSpPr/>
          <p:nvPr/>
        </p:nvGrpSpPr>
        <p:grpSpPr>
          <a:xfrm>
            <a:off x="5842489" y="1703401"/>
            <a:ext cx="473400" cy="473400"/>
            <a:chOff x="5842489" y="1703401"/>
            <a:chExt cx="473400" cy="473400"/>
          </a:xfrm>
        </p:grpSpPr>
        <p:sp>
          <p:nvSpPr>
            <p:cNvPr id="358" name="Google Shape;358;p42"/>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2"/>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5</a:t>
              </a:r>
              <a:endParaRPr sz="600">
                <a:solidFill>
                  <a:schemeClr val="dk2"/>
                </a:solidFill>
                <a:latin typeface="Quicksand"/>
                <a:ea typeface="Quicksand"/>
                <a:cs typeface="Quicksand"/>
                <a:sym typeface="Quicksand"/>
              </a:endParaRPr>
            </a:p>
          </p:txBody>
        </p:sp>
      </p:grpSp>
      <p:grpSp>
        <p:nvGrpSpPr>
          <p:cNvPr id="360" name="Google Shape;360;p42"/>
          <p:cNvGrpSpPr/>
          <p:nvPr/>
        </p:nvGrpSpPr>
        <p:grpSpPr>
          <a:xfrm>
            <a:off x="6880814" y="3576300"/>
            <a:ext cx="473400" cy="473400"/>
            <a:chOff x="6880814" y="3576300"/>
            <a:chExt cx="473400" cy="473400"/>
          </a:xfrm>
        </p:grpSpPr>
        <p:sp>
          <p:nvSpPr>
            <p:cNvPr id="361" name="Google Shape;361;p42"/>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2"/>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6</a:t>
              </a:r>
              <a:endParaRPr sz="600">
                <a:solidFill>
                  <a:schemeClr val="dk2"/>
                </a:solidFill>
                <a:latin typeface="Quicksand"/>
                <a:ea typeface="Quicksand"/>
                <a:cs typeface="Quicksand"/>
                <a:sym typeface="Quicksand"/>
              </a:endParaRPr>
            </a:p>
          </p:txBody>
        </p:sp>
      </p:grpSp>
      <p:grpSp>
        <p:nvGrpSpPr>
          <p:cNvPr id="363" name="Google Shape;363;p42"/>
          <p:cNvGrpSpPr/>
          <p:nvPr/>
        </p:nvGrpSpPr>
        <p:grpSpPr>
          <a:xfrm>
            <a:off x="4852739" y="3576300"/>
            <a:ext cx="473400" cy="473400"/>
            <a:chOff x="4852739" y="3576300"/>
            <a:chExt cx="473400" cy="473400"/>
          </a:xfrm>
        </p:grpSpPr>
        <p:sp>
          <p:nvSpPr>
            <p:cNvPr id="364" name="Google Shape;364;p42"/>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2"/>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4</a:t>
              </a:r>
              <a:endParaRPr sz="600">
                <a:solidFill>
                  <a:schemeClr val="dk2"/>
                </a:solidFill>
                <a:latin typeface="Quicksand"/>
                <a:ea typeface="Quicksand"/>
                <a:cs typeface="Quicksand"/>
                <a:sym typeface="Quicksand"/>
              </a:endParaRPr>
            </a:p>
          </p:txBody>
        </p:sp>
      </p:grpSp>
      <p:grpSp>
        <p:nvGrpSpPr>
          <p:cNvPr id="366" name="Google Shape;366;p42"/>
          <p:cNvGrpSpPr/>
          <p:nvPr/>
        </p:nvGrpSpPr>
        <p:grpSpPr>
          <a:xfrm>
            <a:off x="2824664" y="3576300"/>
            <a:ext cx="473400" cy="473400"/>
            <a:chOff x="2824664" y="3576300"/>
            <a:chExt cx="473400" cy="473400"/>
          </a:xfrm>
        </p:grpSpPr>
        <p:sp>
          <p:nvSpPr>
            <p:cNvPr id="367" name="Google Shape;367;p42"/>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Quicksand"/>
                  <a:ea typeface="Quicksand"/>
                  <a:cs typeface="Quicksand"/>
                  <a:sym typeface="Quicksand"/>
                </a:rPr>
                <a:t>2</a:t>
              </a:r>
              <a:endParaRPr sz="600">
                <a:solidFill>
                  <a:schemeClr val="dk2"/>
                </a:solidFill>
                <a:latin typeface="Quicksand"/>
                <a:ea typeface="Quicksand"/>
                <a:cs typeface="Quicksand"/>
                <a:sym typeface="Quicksand"/>
              </a:endParaRPr>
            </a:p>
          </p:txBody>
        </p:sp>
      </p:grpSp>
      <p:sp>
        <p:nvSpPr>
          <p:cNvPr id="369" name="Google Shape;369;p42"/>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Blue is the colour of the clear sky and the deep sea</a:t>
            </a:r>
            <a:endParaRPr sz="900">
              <a:solidFill>
                <a:schemeClr val="accent5"/>
              </a:solidFill>
              <a:latin typeface="Quicksand"/>
              <a:ea typeface="Quicksand"/>
              <a:cs typeface="Quicksand"/>
              <a:sym typeface="Quicksand"/>
            </a:endParaRPr>
          </a:p>
        </p:txBody>
      </p:sp>
      <p:sp>
        <p:nvSpPr>
          <p:cNvPr id="370" name="Google Shape;370;p42"/>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Red is the colour of danger and courage</a:t>
            </a:r>
            <a:endParaRPr sz="900">
              <a:solidFill>
                <a:schemeClr val="accent5"/>
              </a:solidFill>
              <a:latin typeface="Quicksand"/>
              <a:ea typeface="Quicksand"/>
              <a:cs typeface="Quicksand"/>
              <a:sym typeface="Quicksand"/>
            </a:endParaRPr>
          </a:p>
        </p:txBody>
      </p:sp>
      <p:sp>
        <p:nvSpPr>
          <p:cNvPr id="371" name="Google Shape;371;p42"/>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Black is the color of ebony and of outer space</a:t>
            </a:r>
            <a:endParaRPr sz="900">
              <a:solidFill>
                <a:schemeClr val="accent5"/>
              </a:solidFill>
              <a:latin typeface="Quicksand"/>
              <a:ea typeface="Quicksand"/>
              <a:cs typeface="Quicksand"/>
              <a:sym typeface="Quicksand"/>
            </a:endParaRPr>
          </a:p>
        </p:txBody>
      </p:sp>
      <p:sp>
        <p:nvSpPr>
          <p:cNvPr id="372" name="Google Shape;372;p42"/>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Yellow is the color of gold, butter and ripe lemons</a:t>
            </a:r>
            <a:endParaRPr sz="900">
              <a:solidFill>
                <a:schemeClr val="accent5"/>
              </a:solidFill>
              <a:latin typeface="Quicksand"/>
              <a:ea typeface="Quicksand"/>
              <a:cs typeface="Quicksand"/>
              <a:sym typeface="Quicksand"/>
            </a:endParaRPr>
          </a:p>
        </p:txBody>
      </p:sp>
      <p:sp>
        <p:nvSpPr>
          <p:cNvPr id="373" name="Google Shape;373;p42"/>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White is the color of milk and fresh snow</a:t>
            </a:r>
            <a:endParaRPr sz="900">
              <a:solidFill>
                <a:schemeClr val="accent5"/>
              </a:solidFill>
              <a:latin typeface="Quicksand"/>
              <a:ea typeface="Quicksand"/>
              <a:cs typeface="Quicksand"/>
              <a:sym typeface="Quicksand"/>
            </a:endParaRPr>
          </a:p>
        </p:txBody>
      </p:sp>
      <p:sp>
        <p:nvSpPr>
          <p:cNvPr id="374" name="Google Shape;374;p42"/>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accent5"/>
                </a:solidFill>
                <a:latin typeface="Quicksand"/>
                <a:ea typeface="Quicksand"/>
                <a:cs typeface="Quicksand"/>
                <a:sym typeface="Quicksand"/>
              </a:rPr>
              <a:t>Blue is the colour of the clear sky and the deep sea</a:t>
            </a:r>
            <a:endParaRPr sz="900">
              <a:solidFill>
                <a:schemeClr val="accent5"/>
              </a:solidFill>
              <a:latin typeface="Quicksand"/>
              <a:ea typeface="Quicksand"/>
              <a:cs typeface="Quicksand"/>
              <a:sym typeface="Quicksa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380" name="Google Shape;380;p4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1" name="Google Shape;381;p43"/>
          <p:cNvGraphicFramePr/>
          <p:nvPr/>
        </p:nvGraphicFramePr>
        <p:xfrm>
          <a:off x="950200" y="1101481"/>
          <a:ext cx="3000000" cy="3000000"/>
        </p:xfrm>
        <a:graphic>
          <a:graphicData uri="http://schemas.openxmlformats.org/drawingml/2006/table">
            <a:tbl>
              <a:tblPr>
                <a:noFill/>
                <a:tableStyleId>{29B3A3B5-7083-4D54-AAB0-A4A2C6CDCF2A}</a:tableStyleId>
              </a:tblPr>
              <a:tblGrid>
                <a:gridCol w="1347475"/>
                <a:gridCol w="462675"/>
                <a:gridCol w="462675"/>
                <a:gridCol w="462675"/>
                <a:gridCol w="462675"/>
                <a:gridCol w="462675"/>
                <a:gridCol w="462675"/>
                <a:gridCol w="462675"/>
                <a:gridCol w="462675"/>
                <a:gridCol w="462675"/>
                <a:gridCol w="462675"/>
                <a:gridCol w="462675"/>
                <a:gridCol w="462675"/>
                <a:gridCol w="462675"/>
                <a:gridCol w="462675"/>
              </a:tblGrid>
              <a:tr h="366075">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accent5">
                          <a:alpha val="0"/>
                        </a:scheme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800">
                          <a:solidFill>
                            <a:schemeClr val="lt2"/>
                          </a:solidFill>
                          <a:latin typeface="Quicksand"/>
                          <a:ea typeface="Quicksand"/>
                          <a:cs typeface="Quicksand"/>
                          <a:sym typeface="Quicksand"/>
                        </a:rPr>
                        <a:t>Week 1</a:t>
                      </a:r>
                      <a:endParaRPr b="1"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hMerge="1"/>
                <a:tc hMerge="1"/>
                <a:tc hMerge="1"/>
                <a:tc hMerge="1"/>
                <a:tc hMerge="1"/>
                <a:tc hMerge="1"/>
                <a:tc gridSpan="7">
                  <a:txBody>
                    <a:bodyPr/>
                    <a:lstStyle/>
                    <a:p>
                      <a:pPr indent="0" lvl="0" marL="0" rtl="0" algn="ctr">
                        <a:spcBef>
                          <a:spcPts val="0"/>
                        </a:spcBef>
                        <a:spcAft>
                          <a:spcPts val="0"/>
                        </a:spcAft>
                        <a:buNone/>
                      </a:pPr>
                      <a:r>
                        <a:rPr b="1" lang="en" sz="800">
                          <a:solidFill>
                            <a:schemeClr val="lt2"/>
                          </a:solidFill>
                          <a:latin typeface="Quicksand"/>
                          <a:ea typeface="Quicksand"/>
                          <a:cs typeface="Quicksand"/>
                          <a:sym typeface="Quicksand"/>
                        </a:rPr>
                        <a:t>Week 2</a:t>
                      </a:r>
                      <a:endParaRPr b="1"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hMerge="1"/>
                <a:tc hMerge="1"/>
                <a:tc hMerge="1"/>
                <a:tc hMerge="1"/>
                <a:tc hMerge="1"/>
                <a:tc hMerge="1"/>
              </a:tr>
              <a:tr h="366075">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alpha val="0"/>
                        </a:schemeClr>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1</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2</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3</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4</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5</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6</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7</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8</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9</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10</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11</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12</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13</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14</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r>
              <a:tr h="366075">
                <a:tc>
                  <a:txBody>
                    <a:bodyPr/>
                    <a:lstStyle/>
                    <a:p>
                      <a:pPr indent="0" lvl="0" marL="0" rtl="0" algn="r">
                        <a:spcBef>
                          <a:spcPts val="0"/>
                        </a:spcBef>
                        <a:spcAft>
                          <a:spcPts val="0"/>
                        </a:spcAft>
                        <a:buNone/>
                      </a:pPr>
                      <a:r>
                        <a:rPr lang="en" sz="800">
                          <a:solidFill>
                            <a:schemeClr val="lt2"/>
                          </a:solidFill>
                          <a:latin typeface="Quicksand"/>
                          <a:ea typeface="Quicksand"/>
                          <a:cs typeface="Quicksand"/>
                          <a:sym typeface="Quicksand"/>
                        </a:rPr>
                        <a:t>Task 1</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2</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3</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4</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5</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2"/>
                          </a:solidFill>
                          <a:latin typeface="Quicksand"/>
                          <a:ea typeface="Quicksand"/>
                          <a:cs typeface="Quicksand"/>
                          <a:sym typeface="Quicksand"/>
                        </a:rPr>
                        <a:t>◆</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6</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dk2"/>
                    </a:solidFill>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7</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1"/>
                    </a:solidFill>
                  </a:tcPr>
                </a:tc>
              </a:tr>
              <a:tr h="366075">
                <a:tc>
                  <a:txBody>
                    <a:bodyPr/>
                    <a:lstStyle/>
                    <a:p>
                      <a:pPr indent="0" lvl="0" marL="0" rtl="0" algn="r">
                        <a:spcBef>
                          <a:spcPts val="0"/>
                        </a:spcBef>
                        <a:spcAft>
                          <a:spcPts val="0"/>
                        </a:spcAft>
                        <a:buClr>
                          <a:schemeClr val="dk1"/>
                        </a:buClr>
                        <a:buSzPts val="1100"/>
                        <a:buFont typeface="Arial"/>
                        <a:buNone/>
                      </a:pPr>
                      <a:r>
                        <a:rPr lang="en" sz="800">
                          <a:solidFill>
                            <a:schemeClr val="lt2"/>
                          </a:solidFill>
                          <a:latin typeface="Quicksand"/>
                          <a:ea typeface="Quicksand"/>
                          <a:cs typeface="Quicksand"/>
                          <a:sym typeface="Quicksand"/>
                        </a:rPr>
                        <a:t>Task 8</a:t>
                      </a:r>
                      <a:endParaRPr sz="800">
                        <a:solidFill>
                          <a:schemeClr val="lt2"/>
                        </a:solidFill>
                        <a:latin typeface="Quicksand"/>
                        <a:ea typeface="Quicksand"/>
                        <a:cs typeface="Quicksand"/>
                        <a:sym typeface="Quicksand"/>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sz="800">
                        <a:solidFill>
                          <a:schemeClr val="lt2"/>
                        </a:solidFill>
                        <a:latin typeface="Quicksand"/>
                        <a:ea typeface="Quicksand"/>
                        <a:cs typeface="Quicksand"/>
                        <a:sym typeface="Quicksand"/>
                      </a:endParaRPr>
                    </a:p>
                  </a:txBody>
                  <a:tcPr marT="45700" marB="45700"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521205" y="331675"/>
            <a:ext cx="3399000" cy="4065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0" lang="en" sz="2600">
                <a:solidFill>
                  <a:schemeClr val="accent1"/>
                </a:solidFill>
                <a:latin typeface="Lucida Sans"/>
                <a:ea typeface="Lucida Sans"/>
                <a:cs typeface="Lucida Sans"/>
                <a:sym typeface="Lucida Sans"/>
              </a:rPr>
              <a:t>Functional Diversity</a:t>
            </a:r>
            <a:endParaRPr sz="2600">
              <a:solidFill>
                <a:schemeClr val="accent1"/>
              </a:solidFill>
              <a:latin typeface="Lucida Sans"/>
              <a:ea typeface="Lucida Sans"/>
              <a:cs typeface="Lucida Sans"/>
              <a:sym typeface="Lucida Sans"/>
            </a:endParaRPr>
          </a:p>
        </p:txBody>
      </p:sp>
      <p:sp>
        <p:nvSpPr>
          <p:cNvPr id="109" name="Google Shape;109;p18"/>
          <p:cNvSpPr txBox="1"/>
          <p:nvPr>
            <p:ph idx="1" type="body"/>
          </p:nvPr>
        </p:nvSpPr>
        <p:spPr>
          <a:xfrm>
            <a:off x="510850" y="1608650"/>
            <a:ext cx="8122200" cy="1879500"/>
          </a:xfrm>
          <a:prstGeom prst="rect">
            <a:avLst/>
          </a:prstGeom>
          <a:noFill/>
          <a:ln>
            <a:noFill/>
          </a:ln>
        </p:spPr>
        <p:txBody>
          <a:bodyPr anchorCtr="0" anchor="t" bIns="0" lIns="0" spcFirstLastPara="1" rIns="0" wrap="square" tIns="6350">
            <a:spAutoFit/>
          </a:bodyPr>
          <a:lstStyle/>
          <a:p>
            <a:pPr indent="0" lvl="0" marL="635000" marR="444500" rtl="0" algn="l">
              <a:lnSpc>
                <a:spcPct val="115900"/>
              </a:lnSpc>
              <a:spcBef>
                <a:spcPts val="0"/>
              </a:spcBef>
              <a:spcAft>
                <a:spcPts val="0"/>
              </a:spcAft>
              <a:buNone/>
            </a:pPr>
            <a:r>
              <a:rPr lang="en"/>
              <a:t>The functional diversity of a community is a facet of  biodiversity quantifying the value and range of organismal  traits that influence their performance and thus ecosystem  functioning</a:t>
            </a:r>
            <a:endParaRPr/>
          </a:p>
          <a:p>
            <a:pPr indent="0" lvl="0" marL="635000" marR="0" rtl="0" algn="r">
              <a:lnSpc>
                <a:spcPct val="100000"/>
              </a:lnSpc>
              <a:spcBef>
                <a:spcPts val="1600"/>
              </a:spcBef>
              <a:spcAft>
                <a:spcPts val="0"/>
              </a:spcAft>
              <a:buNone/>
            </a:pPr>
            <a:r>
              <a:rPr lang="en" sz="1000">
                <a:latin typeface="Impact"/>
                <a:ea typeface="Impact"/>
                <a:cs typeface="Impact"/>
                <a:sym typeface="Impact"/>
              </a:rPr>
              <a:t>(</a:t>
            </a:r>
            <a:r>
              <a:rPr lang="en" sz="1100">
                <a:latin typeface="Lucida Sans"/>
                <a:ea typeface="Lucida Sans"/>
                <a:cs typeface="Lucida Sans"/>
                <a:sym typeface="Lucida Sans"/>
              </a:rPr>
              <a:t>Diaz and Cabido 2001</a:t>
            </a:r>
            <a:r>
              <a:rPr lang="en" sz="1000">
                <a:latin typeface="Impact"/>
                <a:ea typeface="Impact"/>
                <a:cs typeface="Impact"/>
                <a:sym typeface="Impact"/>
              </a:rPr>
              <a:t>)</a:t>
            </a:r>
            <a:r>
              <a:rPr lang="en" sz="1100">
                <a:latin typeface="Lucida Sans"/>
                <a:ea typeface="Lucida Sans"/>
                <a:cs typeface="Lucida Sans"/>
                <a:sym typeface="Lucida Sans"/>
              </a:rPr>
              <a:t>.</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974725" y="1460667"/>
            <a:ext cx="6926400" cy="1601400"/>
          </a:xfrm>
          <a:prstGeom prst="rect">
            <a:avLst/>
          </a:prstGeom>
          <a:noFill/>
          <a:ln>
            <a:noFill/>
          </a:ln>
        </p:spPr>
        <p:txBody>
          <a:bodyPr anchorCtr="0" anchor="t" bIns="0" lIns="0" spcFirstLastPara="1" rIns="0" wrap="square" tIns="5725">
            <a:spAutoFit/>
          </a:bodyPr>
          <a:lstStyle/>
          <a:p>
            <a:pPr indent="0" lvl="0" marL="12700" marR="50800" rtl="0" algn="just">
              <a:lnSpc>
                <a:spcPct val="117600"/>
              </a:lnSpc>
              <a:spcBef>
                <a:spcPts val="0"/>
              </a:spcBef>
              <a:spcAft>
                <a:spcPts val="0"/>
              </a:spcAft>
              <a:buNone/>
            </a:pPr>
            <a:r>
              <a:rPr lang="en" sz="1800">
                <a:solidFill>
                  <a:srgbClr val="FFFFFF"/>
                </a:solidFill>
                <a:latin typeface="Roboto"/>
                <a:ea typeface="Roboto"/>
                <a:cs typeface="Roboto"/>
                <a:sym typeface="Roboto"/>
              </a:rPr>
              <a:t>There is an increasing body of literature demonstrating that functional diversity, rather than  species diversity, enhances ecosystem functions such as productivity, resilience to  perturbations or invasion and regulation in the flux of matter.</a:t>
            </a:r>
            <a:endParaRPr sz="1800">
              <a:latin typeface="Roboto"/>
              <a:ea typeface="Roboto"/>
              <a:cs typeface="Roboto"/>
              <a:sym typeface="Roboto"/>
            </a:endParaRPr>
          </a:p>
          <a:p>
            <a:pPr indent="-2032000" lvl="0" marL="2120900" marR="0" rtl="0" algn="l">
              <a:lnSpc>
                <a:spcPct val="116199"/>
              </a:lnSpc>
              <a:spcBef>
                <a:spcPts val="0"/>
              </a:spcBef>
              <a:spcAft>
                <a:spcPts val="0"/>
              </a:spcAft>
              <a:buNone/>
            </a:pPr>
            <a:r>
              <a:t/>
            </a:r>
            <a:endParaRPr sz="19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204704" y="1211254"/>
            <a:ext cx="8604000" cy="2991300"/>
          </a:xfrm>
          <a:prstGeom prst="rect">
            <a:avLst/>
          </a:prstGeom>
          <a:noFill/>
          <a:ln>
            <a:noFill/>
          </a:ln>
        </p:spPr>
        <p:txBody>
          <a:bodyPr anchorCtr="0" anchor="t" bIns="0" lIns="0" spcFirstLastPara="1" rIns="0" wrap="square" tIns="6350">
            <a:spAutoFit/>
          </a:bodyPr>
          <a:lstStyle/>
          <a:p>
            <a:pPr indent="50800" lvl="0" marL="12700" marR="0" rtl="0" algn="l">
              <a:lnSpc>
                <a:spcPct val="115799"/>
              </a:lnSpc>
              <a:spcBef>
                <a:spcPts val="0"/>
              </a:spcBef>
              <a:spcAft>
                <a:spcPts val="0"/>
              </a:spcAft>
              <a:buNone/>
            </a:pPr>
            <a:r>
              <a:rPr lang="en" sz="1700">
                <a:solidFill>
                  <a:srgbClr val="FFFFFF"/>
                </a:solidFill>
                <a:latin typeface="Tahoma"/>
                <a:ea typeface="Tahoma"/>
                <a:cs typeface="Tahoma"/>
                <a:sym typeface="Tahoma"/>
              </a:rPr>
              <a:t>Various indices have been proposed to measure the functional diversity of a community,  but there is still no consensus on which are most suitable.</a:t>
            </a:r>
            <a:endParaRPr sz="1700">
              <a:latin typeface="Tahoma"/>
              <a:ea typeface="Tahoma"/>
              <a:cs typeface="Tahoma"/>
              <a:sym typeface="Tahoma"/>
            </a:endParaRPr>
          </a:p>
          <a:p>
            <a:pPr indent="0" lvl="0" marL="0" marR="0" rtl="0" algn="l">
              <a:lnSpc>
                <a:spcPct val="100000"/>
              </a:lnSpc>
              <a:spcBef>
                <a:spcPts val="0"/>
              </a:spcBef>
              <a:spcAft>
                <a:spcPts val="0"/>
              </a:spcAft>
              <a:buNone/>
            </a:pPr>
            <a:r>
              <a:t/>
            </a:r>
            <a:endParaRPr sz="2000">
              <a:latin typeface="Tahoma"/>
              <a:ea typeface="Tahoma"/>
              <a:cs typeface="Tahoma"/>
              <a:sym typeface="Tahoma"/>
            </a:endParaRPr>
          </a:p>
          <a:p>
            <a:pPr indent="50800" lvl="0" marL="12700" marR="622300" rtl="0" algn="l">
              <a:lnSpc>
                <a:spcPct val="115799"/>
              </a:lnSpc>
              <a:spcBef>
                <a:spcPts val="0"/>
              </a:spcBef>
              <a:spcAft>
                <a:spcPts val="0"/>
              </a:spcAft>
              <a:buNone/>
            </a:pPr>
            <a:r>
              <a:rPr lang="en" sz="1700">
                <a:solidFill>
                  <a:srgbClr val="FFFFFF"/>
                </a:solidFill>
                <a:latin typeface="Tahoma"/>
                <a:ea typeface="Tahoma"/>
                <a:cs typeface="Tahoma"/>
                <a:sym typeface="Tahoma"/>
              </a:rPr>
              <a:t>Indeed, none of the existing indices meets all the criteria required for general use.  The main criteria are:</a:t>
            </a:r>
            <a:endParaRPr sz="1700">
              <a:latin typeface="Tahoma"/>
              <a:ea typeface="Tahoma"/>
              <a:cs typeface="Tahoma"/>
              <a:sym typeface="Tahoma"/>
            </a:endParaRPr>
          </a:p>
          <a:p>
            <a:pPr indent="-196850" lvl="0" marL="368300" marR="0" rtl="0" algn="l">
              <a:lnSpc>
                <a:spcPct val="100000"/>
              </a:lnSpc>
              <a:spcBef>
                <a:spcPts val="300"/>
              </a:spcBef>
              <a:spcAft>
                <a:spcPts val="0"/>
              </a:spcAft>
              <a:buClr>
                <a:srgbClr val="FFFFFF"/>
              </a:buClr>
              <a:buSzPts val="1700"/>
              <a:buFont typeface="Tahoma"/>
              <a:buAutoNum type="arabicPeriod"/>
            </a:pPr>
            <a:r>
              <a:rPr lang="en" sz="1700">
                <a:solidFill>
                  <a:srgbClr val="FFFFFF"/>
                </a:solidFill>
                <a:latin typeface="Tahoma"/>
                <a:ea typeface="Tahoma"/>
                <a:cs typeface="Tahoma"/>
                <a:sym typeface="Tahoma"/>
              </a:rPr>
              <a:t>They must be designed to deal with several traits.</a:t>
            </a:r>
            <a:endParaRPr sz="1700">
              <a:latin typeface="Tahoma"/>
              <a:ea typeface="Tahoma"/>
              <a:cs typeface="Tahoma"/>
              <a:sym typeface="Tahoma"/>
            </a:endParaRPr>
          </a:p>
          <a:p>
            <a:pPr indent="-196850" lvl="0" marL="368300" marR="0" rtl="0" algn="l">
              <a:lnSpc>
                <a:spcPct val="100000"/>
              </a:lnSpc>
              <a:spcBef>
                <a:spcPts val="300"/>
              </a:spcBef>
              <a:spcAft>
                <a:spcPts val="0"/>
              </a:spcAft>
              <a:buClr>
                <a:srgbClr val="FFFFFF"/>
              </a:buClr>
              <a:buSzPts val="1700"/>
              <a:buFont typeface="Tahoma"/>
              <a:buAutoNum type="arabicPeriod"/>
            </a:pPr>
            <a:r>
              <a:rPr lang="en" sz="1700">
                <a:solidFill>
                  <a:srgbClr val="FFFFFF"/>
                </a:solidFill>
                <a:latin typeface="Tahoma"/>
                <a:ea typeface="Tahoma"/>
                <a:cs typeface="Tahoma"/>
                <a:sym typeface="Tahoma"/>
              </a:rPr>
              <a:t>They must take into account abundances.</a:t>
            </a:r>
            <a:endParaRPr sz="1700">
              <a:latin typeface="Tahoma"/>
              <a:ea typeface="Tahoma"/>
              <a:cs typeface="Tahoma"/>
              <a:sym typeface="Tahoma"/>
            </a:endParaRPr>
          </a:p>
          <a:p>
            <a:pPr indent="-196850" lvl="0" marL="368300" marR="0" rtl="0" algn="l">
              <a:lnSpc>
                <a:spcPct val="100000"/>
              </a:lnSpc>
              <a:spcBef>
                <a:spcPts val="300"/>
              </a:spcBef>
              <a:spcAft>
                <a:spcPts val="0"/>
              </a:spcAft>
              <a:buClr>
                <a:srgbClr val="FFFFFF"/>
              </a:buClr>
              <a:buSzPts val="1700"/>
              <a:buFont typeface="Tahoma"/>
              <a:buAutoNum type="arabicPeriod"/>
            </a:pPr>
            <a:r>
              <a:rPr lang="en" sz="1700">
                <a:solidFill>
                  <a:srgbClr val="FFFFFF"/>
                </a:solidFill>
                <a:latin typeface="Tahoma"/>
                <a:ea typeface="Tahoma"/>
                <a:cs typeface="Tahoma"/>
                <a:sym typeface="Tahoma"/>
              </a:rPr>
              <a:t>and measure all the facet of functional diversity.</a:t>
            </a:r>
            <a:endParaRPr sz="1700">
              <a:latin typeface="Tahoma"/>
              <a:ea typeface="Tahoma"/>
              <a:cs typeface="Tahoma"/>
              <a:sym typeface="Tahoma"/>
            </a:endParaRPr>
          </a:p>
          <a:p>
            <a:pPr indent="381000" lvl="0" marL="12700" marR="546100" rtl="0" algn="l">
              <a:lnSpc>
                <a:spcPct val="115799"/>
              </a:lnSpc>
              <a:spcBef>
                <a:spcPts val="0"/>
              </a:spcBef>
              <a:spcAft>
                <a:spcPts val="0"/>
              </a:spcAft>
              <a:buNone/>
            </a:pPr>
            <a:r>
              <a:rPr lang="en" sz="1700">
                <a:solidFill>
                  <a:srgbClr val="FFFFFF"/>
                </a:solidFill>
                <a:latin typeface="Tahoma"/>
                <a:ea typeface="Tahoma"/>
                <a:cs typeface="Tahoma"/>
                <a:sym typeface="Tahoma"/>
              </a:rPr>
              <a:t>Three indices to quantify each facet of functional diversity for a community with  species distributed in a multidimensional	functional space.</a:t>
            </a:r>
            <a:endParaRPr sz="1700">
              <a:latin typeface="Tahoma"/>
              <a:ea typeface="Tahoma"/>
              <a:cs typeface="Tahoma"/>
              <a:sym typeface="Tahoma"/>
            </a:endParaRPr>
          </a:p>
        </p:txBody>
      </p:sp>
      <p:sp>
        <p:nvSpPr>
          <p:cNvPr id="120" name="Google Shape;120;p20"/>
          <p:cNvSpPr txBox="1"/>
          <p:nvPr/>
        </p:nvSpPr>
        <p:spPr>
          <a:xfrm>
            <a:off x="2760450" y="1651350"/>
            <a:ext cx="70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1" name="Google Shape;121;p20"/>
          <p:cNvSpPr txBox="1"/>
          <p:nvPr/>
        </p:nvSpPr>
        <p:spPr>
          <a:xfrm>
            <a:off x="900700" y="248875"/>
            <a:ext cx="682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1"/>
                </a:solidFill>
                <a:latin typeface="Roboto"/>
                <a:ea typeface="Roboto"/>
                <a:cs typeface="Roboto"/>
                <a:sym typeface="Roboto"/>
              </a:rPr>
              <a:t>Criteria for for functional diversity index</a:t>
            </a:r>
            <a:endParaRPr b="1" sz="2400">
              <a:solidFill>
                <a:schemeClr val="accen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242125" y="1027600"/>
            <a:ext cx="8272800" cy="3648600"/>
          </a:xfrm>
          <a:prstGeom prst="rect">
            <a:avLst/>
          </a:prstGeom>
          <a:noFill/>
          <a:ln>
            <a:noFill/>
          </a:ln>
        </p:spPr>
        <p:txBody>
          <a:bodyPr anchorCtr="0" anchor="t" bIns="0" lIns="0" spcFirstLastPara="1" rIns="0" wrap="square" tIns="36200">
            <a:spAutoFit/>
          </a:bodyPr>
          <a:lstStyle/>
          <a:p>
            <a:pPr indent="0" lvl="0" marL="12700" marR="0" rtl="0" algn="l">
              <a:lnSpc>
                <a:spcPct val="100000"/>
              </a:lnSpc>
              <a:spcBef>
                <a:spcPts val="0"/>
              </a:spcBef>
              <a:spcAft>
                <a:spcPts val="0"/>
              </a:spcAft>
              <a:buNone/>
            </a:pPr>
            <a:r>
              <a:rPr b="1" lang="en" sz="1800">
                <a:solidFill>
                  <a:schemeClr val="accent1"/>
                </a:solidFill>
                <a:latin typeface="Trebuchet MS"/>
                <a:ea typeface="Trebuchet MS"/>
                <a:cs typeface="Trebuchet MS"/>
                <a:sym typeface="Trebuchet MS"/>
              </a:rPr>
              <a:t>Functional Richness </a:t>
            </a:r>
            <a:r>
              <a:rPr lang="en" sz="1800">
                <a:solidFill>
                  <a:schemeClr val="accent1"/>
                </a:solidFill>
                <a:latin typeface="Tahoma"/>
                <a:ea typeface="Tahoma"/>
                <a:cs typeface="Tahoma"/>
                <a:sym typeface="Tahoma"/>
              </a:rPr>
              <a:t>: </a:t>
            </a:r>
            <a:r>
              <a:rPr lang="en" sz="1800">
                <a:solidFill>
                  <a:srgbClr val="FFFFFF"/>
                </a:solidFill>
                <a:latin typeface="Tahoma"/>
                <a:ea typeface="Tahoma"/>
                <a:cs typeface="Tahoma"/>
                <a:sym typeface="Tahoma"/>
              </a:rPr>
              <a:t>Volume of the functional space occupied by the community.</a:t>
            </a:r>
            <a:endParaRPr sz="1800">
              <a:latin typeface="Tahoma"/>
              <a:ea typeface="Tahoma"/>
              <a:cs typeface="Tahoma"/>
              <a:sym typeface="Tahoma"/>
            </a:endParaRPr>
          </a:p>
          <a:p>
            <a:pPr indent="0" lvl="0" marL="0" marR="0" rtl="0" algn="l">
              <a:lnSpc>
                <a:spcPct val="100000"/>
              </a:lnSpc>
              <a:spcBef>
                <a:spcPts val="200"/>
              </a:spcBef>
              <a:spcAft>
                <a:spcPts val="0"/>
              </a:spcAft>
              <a:buNone/>
            </a:pPr>
            <a:r>
              <a:rPr b="1" lang="en" sz="1800">
                <a:solidFill>
                  <a:schemeClr val="accent1"/>
                </a:solidFill>
                <a:latin typeface="Trebuchet MS"/>
                <a:ea typeface="Trebuchet MS"/>
                <a:cs typeface="Trebuchet MS"/>
                <a:sym typeface="Trebuchet MS"/>
              </a:rPr>
              <a:t>Functional Evenness </a:t>
            </a:r>
            <a:r>
              <a:rPr lang="en" sz="1800">
                <a:solidFill>
                  <a:schemeClr val="accent1"/>
                </a:solidFill>
                <a:latin typeface="Tahoma"/>
                <a:ea typeface="Tahoma"/>
                <a:cs typeface="Tahoma"/>
                <a:sym typeface="Tahoma"/>
              </a:rPr>
              <a:t>:</a:t>
            </a:r>
            <a:r>
              <a:rPr lang="en" sz="1800">
                <a:solidFill>
                  <a:srgbClr val="FFFFFF"/>
                </a:solidFill>
                <a:latin typeface="Tahoma"/>
                <a:ea typeface="Tahoma"/>
                <a:cs typeface="Tahoma"/>
                <a:sym typeface="Tahoma"/>
              </a:rPr>
              <a:t> </a:t>
            </a:r>
            <a:r>
              <a:rPr lang="en" sz="1800">
                <a:solidFill>
                  <a:srgbClr val="FFFFFF"/>
                </a:solidFill>
                <a:latin typeface="Tahoma"/>
                <a:ea typeface="Tahoma"/>
                <a:cs typeface="Tahoma"/>
                <a:sym typeface="Tahoma"/>
              </a:rPr>
              <a:t>Regularity of the distribution of abundance.</a:t>
            </a:r>
            <a:endParaRPr sz="1800">
              <a:latin typeface="Tahoma"/>
              <a:ea typeface="Tahoma"/>
              <a:cs typeface="Tahoma"/>
              <a:sym typeface="Tahoma"/>
            </a:endParaRPr>
          </a:p>
          <a:p>
            <a:pPr indent="0" lvl="0" marL="12700" marR="0" rtl="0" algn="l">
              <a:lnSpc>
                <a:spcPct val="100000"/>
              </a:lnSpc>
              <a:spcBef>
                <a:spcPts val="200"/>
              </a:spcBef>
              <a:spcAft>
                <a:spcPts val="0"/>
              </a:spcAft>
              <a:buNone/>
            </a:pPr>
            <a:r>
              <a:rPr b="1" lang="en" sz="1800">
                <a:solidFill>
                  <a:schemeClr val="accent1"/>
                </a:solidFill>
                <a:latin typeface="Trebuchet MS"/>
                <a:ea typeface="Trebuchet MS"/>
                <a:cs typeface="Trebuchet MS"/>
                <a:sym typeface="Trebuchet MS"/>
              </a:rPr>
              <a:t>Functional Divergence </a:t>
            </a:r>
            <a:r>
              <a:rPr lang="en" sz="1800">
                <a:solidFill>
                  <a:schemeClr val="accent1"/>
                </a:solidFill>
                <a:latin typeface="Tahoma"/>
                <a:ea typeface="Tahoma"/>
                <a:cs typeface="Tahoma"/>
                <a:sym typeface="Tahoma"/>
              </a:rPr>
              <a:t>: </a:t>
            </a:r>
            <a:r>
              <a:rPr lang="en" sz="1800">
                <a:solidFill>
                  <a:srgbClr val="FFFFFF"/>
                </a:solidFill>
                <a:latin typeface="Tahoma"/>
                <a:ea typeface="Tahoma"/>
                <a:cs typeface="Tahoma"/>
                <a:sym typeface="Tahoma"/>
              </a:rPr>
              <a:t>Divergence in the distribution of abundance.</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2300">
              <a:latin typeface="Tahoma"/>
              <a:ea typeface="Tahoma"/>
              <a:cs typeface="Tahoma"/>
              <a:sym typeface="Tahoma"/>
            </a:endParaRPr>
          </a:p>
          <a:p>
            <a:pPr indent="0" lvl="0" marL="12700" marR="0" rtl="0" algn="just">
              <a:lnSpc>
                <a:spcPct val="116300"/>
              </a:lnSpc>
              <a:spcBef>
                <a:spcPts val="1400"/>
              </a:spcBef>
              <a:spcAft>
                <a:spcPts val="0"/>
              </a:spcAft>
              <a:buNone/>
            </a:pPr>
            <a:r>
              <a:rPr lang="en" sz="1800">
                <a:solidFill>
                  <a:srgbClr val="FFFFFF"/>
                </a:solidFill>
                <a:latin typeface="Tahoma"/>
                <a:ea typeface="Tahoma"/>
                <a:cs typeface="Tahoma"/>
                <a:sym typeface="Tahoma"/>
              </a:rPr>
              <a:t>None of the indices meets all the criteria required for a functional diversity index, but instead the set of three  complementary indices meets these criteria.</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2000">
              <a:latin typeface="Tahoma"/>
              <a:ea typeface="Tahoma"/>
              <a:cs typeface="Tahoma"/>
              <a:sym typeface="Tahoma"/>
            </a:endParaRPr>
          </a:p>
          <a:p>
            <a:pPr indent="38100" lvl="0" marL="12700" marR="0" rtl="0" algn="just">
              <a:lnSpc>
                <a:spcPct val="116300"/>
              </a:lnSpc>
              <a:spcBef>
                <a:spcPts val="0"/>
              </a:spcBef>
              <a:spcAft>
                <a:spcPts val="0"/>
              </a:spcAft>
              <a:buNone/>
            </a:pPr>
            <a:r>
              <a:rPr lang="en" sz="1800">
                <a:solidFill>
                  <a:srgbClr val="FFFFFF"/>
                </a:solidFill>
                <a:latin typeface="Tahoma"/>
                <a:ea typeface="Tahoma"/>
                <a:cs typeface="Tahoma"/>
                <a:sym typeface="Tahoma"/>
              </a:rPr>
              <a:t>The three functional diversity indices are independent of each other. Overall, study suggests that decomposition  of functional diversity into its three primary components provides a meaningful framework for its quantification  and for the classification of existing functional diversity indices.</a:t>
            </a:r>
            <a:endParaRPr sz="1800">
              <a:latin typeface="Tahoma"/>
              <a:ea typeface="Tahoma"/>
              <a:cs typeface="Tahoma"/>
              <a:sym typeface="Tahoma"/>
            </a:endParaRPr>
          </a:p>
        </p:txBody>
      </p:sp>
      <p:sp>
        <p:nvSpPr>
          <p:cNvPr id="127" name="Google Shape;127;p21"/>
          <p:cNvSpPr txBox="1"/>
          <p:nvPr/>
        </p:nvSpPr>
        <p:spPr>
          <a:xfrm>
            <a:off x="2216500" y="155725"/>
            <a:ext cx="682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1"/>
                </a:solidFill>
                <a:latin typeface="Roboto Black"/>
                <a:ea typeface="Roboto Black"/>
                <a:cs typeface="Roboto Black"/>
                <a:sym typeface="Roboto Black"/>
              </a:rPr>
              <a:t>Three complimentary Indices </a:t>
            </a:r>
            <a:endParaRPr sz="2300">
              <a:solidFill>
                <a:schemeClr val="accent1"/>
              </a:solidFill>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662197" y="1019622"/>
            <a:ext cx="7973700" cy="2700300"/>
          </a:xfrm>
          <a:prstGeom prst="rect">
            <a:avLst/>
          </a:prstGeom>
          <a:noFill/>
          <a:ln>
            <a:noFill/>
          </a:ln>
        </p:spPr>
        <p:txBody>
          <a:bodyPr anchorCtr="0" anchor="t" bIns="0" lIns="0" spcFirstLastPara="1" rIns="0" wrap="square" tIns="6025">
            <a:spAutoFit/>
          </a:bodyPr>
          <a:lstStyle/>
          <a:p>
            <a:pPr indent="0" lvl="0" marL="12700" marR="0" rtl="0" algn="just">
              <a:lnSpc>
                <a:spcPct val="116700"/>
              </a:lnSpc>
              <a:spcBef>
                <a:spcPts val="0"/>
              </a:spcBef>
              <a:spcAft>
                <a:spcPts val="0"/>
              </a:spcAft>
              <a:buNone/>
            </a:pPr>
            <a:r>
              <a:rPr lang="en" sz="1500">
                <a:solidFill>
                  <a:srgbClr val="FFFFFF"/>
                </a:solidFill>
                <a:latin typeface="Roboto"/>
                <a:ea typeface="Roboto"/>
                <a:cs typeface="Roboto"/>
                <a:sym typeface="Roboto"/>
              </a:rPr>
              <a:t>From a geometrical point of view, a species’ functional niche may be described by its position  in a functional-trait space.</a:t>
            </a:r>
            <a:endParaRPr sz="1500">
              <a:latin typeface="Roboto"/>
              <a:ea typeface="Roboto"/>
              <a:cs typeface="Roboto"/>
              <a:sym typeface="Roboto"/>
            </a:endParaRPr>
          </a:p>
          <a:p>
            <a:pPr indent="0" lvl="0" marL="0" marR="0" rtl="0" algn="l">
              <a:lnSpc>
                <a:spcPct val="100000"/>
              </a:lnSpc>
              <a:spcBef>
                <a:spcPts val="0"/>
              </a:spcBef>
              <a:spcAft>
                <a:spcPts val="0"/>
              </a:spcAft>
              <a:buNone/>
            </a:pPr>
            <a:r>
              <a:t/>
            </a:r>
            <a:endParaRPr sz="1700">
              <a:latin typeface="Roboto"/>
              <a:ea typeface="Roboto"/>
              <a:cs typeface="Roboto"/>
              <a:sym typeface="Roboto"/>
            </a:endParaRPr>
          </a:p>
          <a:p>
            <a:pPr indent="0" lvl="0" marL="12700" marR="0" rtl="0" algn="just">
              <a:lnSpc>
                <a:spcPct val="116700"/>
              </a:lnSpc>
              <a:spcBef>
                <a:spcPts val="0"/>
              </a:spcBef>
              <a:spcAft>
                <a:spcPts val="0"/>
              </a:spcAft>
              <a:buNone/>
            </a:pPr>
            <a:r>
              <a:rPr lang="en" sz="1500">
                <a:solidFill>
                  <a:srgbClr val="FFFFFF"/>
                </a:solidFill>
                <a:latin typeface="Roboto"/>
                <a:ea typeface="Roboto"/>
                <a:cs typeface="Roboto"/>
                <a:sym typeface="Roboto"/>
              </a:rPr>
              <a:t>Assuming that we have T functional-trait values for each species of a given community, the  functional-niche space is then the T dimensional space defined by the T axes, each one  corresponding to a trait.</a:t>
            </a:r>
            <a:endParaRPr sz="1500">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a:p>
            <a:pPr indent="38100" lvl="0" marL="12700" marR="0" rtl="0" algn="just">
              <a:lnSpc>
                <a:spcPct val="116700"/>
              </a:lnSpc>
              <a:spcBef>
                <a:spcPts val="0"/>
              </a:spcBef>
              <a:spcAft>
                <a:spcPts val="0"/>
              </a:spcAft>
              <a:buNone/>
            </a:pPr>
            <a:r>
              <a:rPr lang="en" sz="1500">
                <a:solidFill>
                  <a:srgbClr val="FFFFFF"/>
                </a:solidFill>
                <a:latin typeface="Roboto"/>
                <a:ea typeface="Roboto"/>
                <a:cs typeface="Roboto"/>
                <a:sym typeface="Roboto"/>
              </a:rPr>
              <a:t>The community studied is composed of S species. Any species i has T traits of standardized  values (xi1, xi2, . . . , xiT) which are conceived as coordinates in the functional trait space.</a:t>
            </a:r>
            <a:endParaRPr sz="1500">
              <a:latin typeface="Roboto"/>
              <a:ea typeface="Roboto"/>
              <a:cs typeface="Roboto"/>
              <a:sym typeface="Roboto"/>
            </a:endParaRPr>
          </a:p>
          <a:p>
            <a:pPr indent="0" lvl="0" marL="12700" marR="0" rtl="0" algn="just">
              <a:lnSpc>
                <a:spcPct val="100000"/>
              </a:lnSpc>
              <a:spcBef>
                <a:spcPts val="300"/>
              </a:spcBef>
              <a:spcAft>
                <a:spcPts val="0"/>
              </a:spcAft>
              <a:buNone/>
            </a:pPr>
            <a:r>
              <a:rPr lang="en" sz="1500">
                <a:solidFill>
                  <a:srgbClr val="FFFFFF"/>
                </a:solidFill>
                <a:latin typeface="Roboto"/>
                <a:ea typeface="Roboto"/>
                <a:cs typeface="Roboto"/>
                <a:sym typeface="Roboto"/>
              </a:rPr>
              <a:t>Relative abundances of species are noted (w1, w 2, . . .wS), with Σwi =1, i to S.</a:t>
            </a:r>
            <a:endParaRPr sz="1500">
              <a:latin typeface="Roboto"/>
              <a:ea typeface="Roboto"/>
              <a:cs typeface="Roboto"/>
              <a:sym typeface="Roboto"/>
            </a:endParaRPr>
          </a:p>
        </p:txBody>
      </p:sp>
      <p:sp>
        <p:nvSpPr>
          <p:cNvPr id="133" name="Google Shape;133;p22"/>
          <p:cNvSpPr txBox="1"/>
          <p:nvPr>
            <p:ph type="title"/>
          </p:nvPr>
        </p:nvSpPr>
        <p:spPr>
          <a:xfrm>
            <a:off x="495225" y="286675"/>
            <a:ext cx="7810800" cy="545100"/>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b="0" lang="en" sz="2200">
                <a:solidFill>
                  <a:schemeClr val="accent1"/>
                </a:solidFill>
                <a:latin typeface="Lucida Sans"/>
                <a:ea typeface="Lucida Sans"/>
                <a:cs typeface="Lucida Sans"/>
                <a:sym typeface="Lucida Sans"/>
              </a:rPr>
              <a:t> </a:t>
            </a:r>
            <a:r>
              <a:rPr b="0" lang="en" sz="2200">
                <a:solidFill>
                  <a:schemeClr val="accent1"/>
                </a:solidFill>
                <a:latin typeface="Lucida Sans"/>
                <a:ea typeface="Lucida Sans"/>
                <a:cs typeface="Lucida Sans"/>
                <a:sym typeface="Lucida Sans"/>
              </a:rPr>
              <a:t>Multidimensional</a:t>
            </a:r>
            <a:r>
              <a:rPr b="0" lang="en" sz="2200">
                <a:solidFill>
                  <a:schemeClr val="accent1"/>
                </a:solidFill>
                <a:latin typeface="Lucida Sans"/>
                <a:ea typeface="Lucida Sans"/>
                <a:cs typeface="Lucida Sans"/>
                <a:sym typeface="Lucida Sans"/>
              </a:rPr>
              <a:t> </a:t>
            </a:r>
            <a:r>
              <a:rPr b="0" lang="en" sz="2200">
                <a:solidFill>
                  <a:schemeClr val="accent1"/>
                </a:solidFill>
                <a:latin typeface="Lucida Sans"/>
                <a:ea typeface="Lucida Sans"/>
                <a:cs typeface="Lucida Sans"/>
                <a:sym typeface="Lucida Sans"/>
              </a:rPr>
              <a:t>Functional Diversity Indices </a:t>
            </a:r>
            <a:endParaRPr sz="2200">
              <a:solidFill>
                <a:schemeClr val="accent1"/>
              </a:solidFill>
              <a:latin typeface="Lucida Sans"/>
              <a:ea typeface="Lucida Sans"/>
              <a:cs typeface="Lucida Sans"/>
              <a:sym typeface="Lucida Sans"/>
            </a:endParaRPr>
          </a:p>
          <a:p>
            <a:pPr indent="0" lvl="0" marL="12700" rtl="0" algn="l">
              <a:lnSpc>
                <a:spcPct val="100000"/>
              </a:lnSpc>
              <a:spcBef>
                <a:spcPts val="0"/>
              </a:spcBef>
              <a:spcAft>
                <a:spcPts val="0"/>
              </a:spcAft>
              <a:buNone/>
            </a:pPr>
            <a:r>
              <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008025" y="197175"/>
            <a:ext cx="3159600" cy="338700"/>
          </a:xfrm>
          <a:prstGeom prst="rect">
            <a:avLst/>
          </a:prstGeom>
        </p:spPr>
        <p:txBody>
          <a:bodyPr anchorCtr="0" anchor="t" bIns="0" lIns="0" spcFirstLastPara="1" rIns="0" wrap="square" tIns="0">
            <a:spAutoFit/>
          </a:bodyPr>
          <a:lstStyle/>
          <a:p>
            <a:pPr indent="0" lvl="0" marL="0" rtl="0" algn="just">
              <a:spcBef>
                <a:spcPts val="0"/>
              </a:spcBef>
              <a:spcAft>
                <a:spcPts val="0"/>
              </a:spcAft>
              <a:buNone/>
            </a:pPr>
            <a:r>
              <a:rPr lang="en" sz="2200">
                <a:solidFill>
                  <a:schemeClr val="accent1"/>
                </a:solidFill>
              </a:rPr>
              <a:t>Functional</a:t>
            </a:r>
            <a:r>
              <a:rPr lang="en" sz="2200">
                <a:solidFill>
                  <a:schemeClr val="accent1"/>
                </a:solidFill>
              </a:rPr>
              <a:t> Richness</a:t>
            </a:r>
            <a:endParaRPr sz="2200">
              <a:solidFill>
                <a:schemeClr val="accent1"/>
              </a:solidFill>
            </a:endParaRPr>
          </a:p>
        </p:txBody>
      </p:sp>
      <p:sp>
        <p:nvSpPr>
          <p:cNvPr id="139" name="Google Shape;139;p23"/>
          <p:cNvSpPr txBox="1"/>
          <p:nvPr>
            <p:ph idx="1" type="body"/>
          </p:nvPr>
        </p:nvSpPr>
        <p:spPr>
          <a:xfrm>
            <a:off x="338375" y="715900"/>
            <a:ext cx="8626500" cy="5433600"/>
          </a:xfrm>
          <a:prstGeom prst="rect">
            <a:avLst/>
          </a:prstGeom>
        </p:spPr>
        <p:txBody>
          <a:bodyPr anchorCtr="0" anchor="t" bIns="0" lIns="0" spcFirstLastPara="1" rIns="0" wrap="square" tIns="0">
            <a:spAutoFit/>
          </a:bodyPr>
          <a:lstStyle/>
          <a:p>
            <a:pPr indent="0" lvl="0" marL="0" rtl="0" algn="l">
              <a:spcBef>
                <a:spcPts val="600"/>
              </a:spcBef>
              <a:spcAft>
                <a:spcPts val="0"/>
              </a:spcAft>
              <a:buNone/>
            </a:pPr>
            <a:r>
              <a:rPr lang="en" sz="1600"/>
              <a:t>Functional richness represents the amount of functional space filled by the community.</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Cornwell et al. (2006) proposed the convex hull volume as a measure of the functional space occupied by a community.</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 The convex hull is actually the minimum convex hull which includes all the species considered, the convex hull volume is then the volume inside this hull.</a:t>
            </a:r>
            <a:endParaRPr sz="1600"/>
          </a:p>
          <a:p>
            <a:pPr indent="0" lvl="0" marL="0" rtl="0" algn="l">
              <a:spcBef>
                <a:spcPts val="600"/>
              </a:spcBef>
              <a:spcAft>
                <a:spcPts val="0"/>
              </a:spcAft>
              <a:buNone/>
            </a:pPr>
            <a:r>
              <a:rPr lang="en" sz="1600"/>
              <a:t> if two species a and b are inside the convex hull volume, whose coordinates (i.e., traits values) are respectively (xa1, xa2, . . . xaT) and (xb1, xb2, . . . xbT) then any hypothetical species with coordinates (Kxa1</a:t>
            </a:r>
            <a:r>
              <a:rPr lang="en" sz="1600"/>
              <a:t> + </a:t>
            </a:r>
            <a:r>
              <a:rPr lang="en" sz="1600"/>
              <a:t>(1- K)xb1, Kxa2 +</a:t>
            </a:r>
            <a:r>
              <a:rPr lang="en" sz="1600"/>
              <a:t>(1- K)</a:t>
            </a:r>
            <a:r>
              <a:rPr lang="en" sz="1600"/>
              <a:t>xb2, . . ., KxaT + </a:t>
            </a:r>
            <a:r>
              <a:rPr lang="en" sz="1600"/>
              <a:t>(1- K)</a:t>
            </a:r>
            <a:r>
              <a:rPr lang="en" sz="1600"/>
              <a:t>xbT)</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Any species whose trait values are less extreme for all traits than those of the two existing</a:t>
            </a:r>
            <a:endParaRPr sz="1600"/>
          </a:p>
          <a:p>
            <a:pPr indent="0" lvl="0" marL="0" rtl="0" algn="l">
              <a:spcBef>
                <a:spcPts val="600"/>
              </a:spcBef>
              <a:spcAft>
                <a:spcPts val="0"/>
              </a:spcAft>
              <a:buNone/>
            </a:pPr>
            <a:r>
              <a:rPr lang="en" sz="1600"/>
              <a:t> species will be included inside the convex hull volume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40" name="Google Shape;140;p23"/>
          <p:cNvSpPr txBox="1"/>
          <p:nvPr>
            <p:ph idx="12" type="sldNum"/>
          </p:nvPr>
        </p:nvSpPr>
        <p:spPr>
          <a:xfrm>
            <a:off x="6583680" y="4783455"/>
            <a:ext cx="2103000" cy="184800"/>
          </a:xfrm>
          <a:prstGeom prst="rect">
            <a:avLst/>
          </a:prstGeom>
        </p:spPr>
        <p:txBody>
          <a:bodyPr anchorCtr="0" anchor="t" bIns="0" lIns="0" spcFirstLastPara="1" rIns="0" wrap="square" tIns="0">
            <a:spAutoFit/>
          </a:bodyPr>
          <a:lstStyle/>
          <a:p>
            <a:pPr indent="0" lvl="0" marL="0" rtl="0" algn="r">
              <a:spcBef>
                <a:spcPts val="0"/>
              </a:spcBef>
              <a:spcAft>
                <a:spcPts val="0"/>
              </a:spcAft>
              <a:buClr>
                <a:srgbClr val="000000"/>
              </a:buClr>
              <a:buFont typeface="Arial"/>
              <a:buNone/>
            </a:pPr>
            <a:fld id="{00000000-1234-1234-1234-123412341234}" type="slidenum">
              <a:rPr lang="en"/>
              <a:t>‹#›</a:t>
            </a:fld>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Convex hull Algorithm</a:t>
            </a:r>
            <a:endParaRPr/>
          </a:p>
        </p:txBody>
      </p:sp>
      <p:sp>
        <p:nvSpPr>
          <p:cNvPr id="146" name="Google Shape;146;p2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An explanation of the Quickhull algorithm with an description of my code implementation" id="147" name="Google Shape;147;p24" title="The Quickhull Algorithm">
            <a:hlinkClick r:id="rId3"/>
          </p:cNvPr>
          <p:cNvPicPr preferRelativeResize="0"/>
          <p:nvPr/>
        </p:nvPicPr>
        <p:blipFill>
          <a:blip r:embed="rId4">
            <a:alphaModFix/>
          </a:blip>
          <a:stretch>
            <a:fillRect/>
          </a:stretch>
        </p:blipFill>
        <p:spPr>
          <a:xfrm>
            <a:off x="2286000" y="1323124"/>
            <a:ext cx="4572000" cy="3429000"/>
          </a:xfrm>
          <a:prstGeom prst="rect">
            <a:avLst/>
          </a:prstGeom>
          <a:noFill/>
          <a:ln>
            <a:noFill/>
          </a:ln>
        </p:spPr>
      </p:pic>
      <p:sp>
        <p:nvSpPr>
          <p:cNvPr id="148" name="Google Shape;148;p24"/>
          <p:cNvSpPr txBox="1"/>
          <p:nvPr/>
        </p:nvSpPr>
        <p:spPr>
          <a:xfrm>
            <a:off x="6400800" y="4725050"/>
            <a:ext cx="165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Quicksand"/>
                <a:ea typeface="Quicksand"/>
                <a:cs typeface="Quicksand"/>
                <a:sym typeface="Quicksand"/>
              </a:rPr>
              <a:t> </a:t>
            </a:r>
            <a:r>
              <a:rPr lang="en" sz="1000">
                <a:solidFill>
                  <a:schemeClr val="lt1"/>
                </a:solidFill>
                <a:latin typeface="Quicksand"/>
                <a:ea typeface="Quicksand"/>
                <a:cs typeface="Quicksand"/>
                <a:sym typeface="Quicksand"/>
              </a:rPr>
              <a:t>Youtube</a:t>
            </a:r>
            <a:r>
              <a:rPr lang="en" sz="1000">
                <a:solidFill>
                  <a:schemeClr val="lt1"/>
                </a:solidFill>
                <a:latin typeface="Quicksand"/>
                <a:ea typeface="Quicksand"/>
                <a:cs typeface="Quicksand"/>
                <a:sym typeface="Quicksand"/>
              </a:rPr>
              <a:t> : CompSciGuy</a:t>
            </a:r>
            <a:endParaRPr sz="1000">
              <a:solidFill>
                <a:schemeClr val="lt1"/>
              </a:solidFill>
              <a:latin typeface="Quicksand"/>
              <a:ea typeface="Quicksand"/>
              <a:cs typeface="Quicksand"/>
              <a:sym typeface="Quicksa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