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bb1d43801_0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bb1d438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70ad18c3_0_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70ad18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70ad18c3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70ad18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9af29e1d3_0_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9af29e1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6600cd71_3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6600cd71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970ad18c3_0_7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970ad18c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96600cd71_0_2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96600cd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6600cd71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96600cd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96600cd71_0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96600cd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6600cd71_0_3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6600cd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9b0fa6a94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9b0fa6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96600cd71_0_4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96600cd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b0fa6a94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9b0fa6a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9b0fa6a94_0_3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9b0fa6a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b0fa6a94_0_3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b0fa6a9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4bd758f66_0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4bd758f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af29e1d3_5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af29e1d3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b0fa6a94_0_6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b0fa6a9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af29e1d3_5_1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9af29e1d3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b0fa6a94_0_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b0fa6a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970ad18c3_0_5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970ad18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70ad18c3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70ad18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745799" y="809400"/>
            <a:ext cx="765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5 : Mobile Price Range    Prediction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85600" y="51775"/>
            <a:ext cx="737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n-GB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25" y="2140500"/>
            <a:ext cx="2778376" cy="16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371900" y="3784600"/>
            <a:ext cx="267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Prashant Jha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Priyanshi Singh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Rishabh Kesarwani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Vaideshwar Reddy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62750" y="1103450"/>
            <a:ext cx="477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68503" t="0"/>
          <a:stretch/>
        </p:blipFill>
        <p:spPr>
          <a:xfrm>
            <a:off x="593925" y="920200"/>
            <a:ext cx="4229100" cy="19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56888" r="14357" t="0"/>
          <a:stretch/>
        </p:blipFill>
        <p:spPr>
          <a:xfrm>
            <a:off x="959275" y="2946600"/>
            <a:ext cx="3657276" cy="1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5">
            <a:alphaModFix/>
          </a:blip>
          <a:srcRect b="0" l="85132" r="0" t="0"/>
          <a:stretch/>
        </p:blipFill>
        <p:spPr>
          <a:xfrm>
            <a:off x="5313225" y="1103450"/>
            <a:ext cx="2649250" cy="34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 rot="-5400000">
            <a:off x="-450625" y="2564475"/>
            <a:ext cx="171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counts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Collinearity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6725"/>
            <a:ext cx="5812150" cy="4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6409525" y="1521250"/>
            <a:ext cx="2359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created a new column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‘Pixels’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taking the product of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‘px_height’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‘px_width’</a:t>
            </a:r>
            <a:r>
              <a:rPr b="1" lang="en-GB" sz="1600">
                <a:solidFill>
                  <a:schemeClr val="lt1"/>
                </a:solidFill>
              </a:rPr>
              <a:t>.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Outlier Analysis in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continuous features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4525"/>
            <a:ext cx="8452051" cy="40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51750" y="4504875"/>
            <a:ext cx="80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were few outliers in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‘pixels’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column, so to handle outliers we replaced the values of ‘Pixels’ column with the </a:t>
            </a: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square root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69225" y="873100"/>
            <a:ext cx="85206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Montserrat"/>
                <a:ea typeface="Montserrat"/>
                <a:cs typeface="Montserrat"/>
                <a:sym typeface="Montserrat"/>
              </a:rPr>
              <a:t>Predictive Modelling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412" y="1765900"/>
            <a:ext cx="3082223" cy="2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44925" y="24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highlight>
                  <a:srgbClr val="FFFFFF"/>
                </a:highlight>
              </a:rPr>
              <a:t>Hyperparameter Tuning - Grid Search - Cross Validation</a:t>
            </a:r>
            <a:endParaRPr b="1" sz="320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996600"/>
            <a:ext cx="8520600" cy="3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</a:rPr>
              <a:t>We compared 6 classifiers and evaluated them based on overall accuracy &amp; class based accuracy as well.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-GB" sz="1900">
                <a:solidFill>
                  <a:schemeClr val="lt1"/>
                </a:solidFill>
              </a:rPr>
              <a:t>Decision Trees</a:t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-GB" sz="1900">
                <a:solidFill>
                  <a:schemeClr val="lt1"/>
                </a:solidFill>
              </a:rPr>
              <a:t>Random Forest</a:t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-GB" sz="1900">
                <a:solidFill>
                  <a:schemeClr val="lt1"/>
                </a:solidFill>
              </a:rPr>
              <a:t>Ada Boost</a:t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-GB" sz="1900">
                <a:solidFill>
                  <a:schemeClr val="lt1"/>
                </a:solidFill>
              </a:rPr>
              <a:t>Gradient Boosting</a:t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-GB" sz="1900">
                <a:solidFill>
                  <a:schemeClr val="lt1"/>
                </a:solidFill>
              </a:rPr>
              <a:t>XGBoost</a:t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b="1" lang="en-GB" sz="1900">
                <a:solidFill>
                  <a:schemeClr val="lt1"/>
                </a:solidFill>
              </a:rPr>
              <a:t>Logistic Regression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44750" y="7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Comparison of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776275"/>
            <a:ext cx="64198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64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Comparison of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036850" y="4565075"/>
            <a:ext cx="728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 Boost is the best performing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on the given dataset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755075"/>
            <a:ext cx="64389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2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30728" l="1166" r="0" t="0"/>
          <a:stretch/>
        </p:blipFill>
        <p:spPr>
          <a:xfrm>
            <a:off x="1751000" y="966850"/>
            <a:ext cx="6955976" cy="1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440000" y="1569350"/>
            <a:ext cx="131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</a:rPr>
              <a:t>Decision Tree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350" y="2846300"/>
            <a:ext cx="7081274" cy="17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440000" y="3586625"/>
            <a:ext cx="144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</a:rPr>
              <a:t>Random forest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2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Importance Contd..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440000" y="1647275"/>
            <a:ext cx="131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</a:rPr>
              <a:t>Ada Boost</a:t>
            </a: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440000" y="3608875"/>
            <a:ext cx="144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</a:rPr>
              <a:t>Gradient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</a:rPr>
              <a:t>Boost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550" y="968575"/>
            <a:ext cx="6806200" cy="17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875" y="2972550"/>
            <a:ext cx="6626875" cy="17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2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Importance Contd..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440000" y="1647275"/>
            <a:ext cx="13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440000" y="3608875"/>
            <a:ext cx="144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825" y="1053925"/>
            <a:ext cx="5266476" cy="1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325" y="3098447"/>
            <a:ext cx="5266475" cy="183482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493050" y="1053925"/>
            <a:ext cx="23760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900">
                <a:solidFill>
                  <a:schemeClr val="lt1"/>
                </a:solidFill>
              </a:rPr>
              <a:t>RAM and battery power are two most important features for the models.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900">
                <a:solidFill>
                  <a:schemeClr val="lt1"/>
                </a:solidFill>
              </a:rPr>
              <a:t>RAM and Battery power show the most variation along the different price ranges.</a:t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64025" y="1115600"/>
            <a:ext cx="814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❖"/>
            </a:pPr>
            <a:r>
              <a:rPr b="1" lang="en-GB" sz="2600">
                <a:solidFill>
                  <a:srgbClr val="134F5C"/>
                </a:solidFill>
              </a:rPr>
              <a:t>Problem statement</a:t>
            </a:r>
            <a:endParaRPr b="1" sz="2600">
              <a:solidFill>
                <a:srgbClr val="134F5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❖"/>
            </a:pPr>
            <a:r>
              <a:rPr b="1" lang="en-GB" sz="2600">
                <a:solidFill>
                  <a:srgbClr val="134F5C"/>
                </a:solidFill>
              </a:rPr>
              <a:t>Data summary</a:t>
            </a:r>
            <a:endParaRPr b="1" sz="2600">
              <a:solidFill>
                <a:srgbClr val="134F5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❖"/>
            </a:pPr>
            <a:r>
              <a:rPr b="1" lang="en-GB" sz="2600">
                <a:solidFill>
                  <a:srgbClr val="134F5C"/>
                </a:solidFill>
              </a:rPr>
              <a:t>EDA</a:t>
            </a:r>
            <a:endParaRPr b="1" sz="2600">
              <a:solidFill>
                <a:srgbClr val="134F5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❖"/>
            </a:pPr>
            <a:r>
              <a:rPr b="1" lang="en-GB" sz="2600">
                <a:solidFill>
                  <a:srgbClr val="134F5C"/>
                </a:solidFill>
              </a:rPr>
              <a:t>Modelling</a:t>
            </a:r>
            <a:endParaRPr b="1" sz="2600">
              <a:solidFill>
                <a:srgbClr val="134F5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❖"/>
            </a:pPr>
            <a:r>
              <a:rPr b="1" lang="en-GB" sz="2600">
                <a:solidFill>
                  <a:srgbClr val="134F5C"/>
                </a:solidFill>
              </a:rPr>
              <a:t>Metrics</a:t>
            </a:r>
            <a:endParaRPr b="1" sz="2600">
              <a:solidFill>
                <a:srgbClr val="134F5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❖"/>
            </a:pPr>
            <a:r>
              <a:rPr b="1" lang="en-GB" sz="2600">
                <a:solidFill>
                  <a:srgbClr val="134F5C"/>
                </a:solidFill>
              </a:rPr>
              <a:t>Challenges</a:t>
            </a:r>
            <a:endParaRPr b="1" sz="2600">
              <a:solidFill>
                <a:srgbClr val="134F5C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❖"/>
            </a:pPr>
            <a:r>
              <a:rPr b="1" lang="en-GB" sz="2600">
                <a:solidFill>
                  <a:srgbClr val="134F5C"/>
                </a:solidFill>
              </a:rPr>
              <a:t>Conclusions</a:t>
            </a:r>
            <a:endParaRPr b="1" sz="2600">
              <a:solidFill>
                <a:srgbClr val="134F5C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8625" y="36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2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Importance Contd..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440000" y="1647275"/>
            <a:ext cx="13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440000" y="3608875"/>
            <a:ext cx="144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311700" y="1053925"/>
            <a:ext cx="2557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900">
                <a:solidFill>
                  <a:schemeClr val="lt1"/>
                </a:solidFill>
              </a:rPr>
              <a:t>Apart from selected important features any feature doesn’t show variation along the different price ranges.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900">
                <a:solidFill>
                  <a:schemeClr val="lt1"/>
                </a:solidFill>
              </a:rPr>
              <a:t>Here is example of front camera and bluetooth.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350" y="1152475"/>
            <a:ext cx="5426200" cy="19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050" y="3222425"/>
            <a:ext cx="6151925" cy="18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97300"/>
            <a:ext cx="85206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performed </a:t>
            </a:r>
            <a:r>
              <a:rPr b="1" lang="en-GB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“Hypothesis driven EDA”</a:t>
            </a: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based on domain, but unluckily most of our hypothesis got rejected by our data.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of the models are not able to get good accuracy for each class of target variable.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hit a ceiling at 94% accuracy using a single model.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26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032250"/>
            <a:ext cx="85206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Boost, Random forest and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Models are also giving us good overall accuracy but they didn’t perform well on Individual classes.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 of all the model we have tried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 Boost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performing well on Overall as well as Individual classes.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Ram, Battery power, Mobile weight, Screen size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pixels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are key features in predicting the mobile price range.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 of the mis-classifications were encountered between Medium range phones and high range phones. To counter that we can train a specific model for these two classes and can reclassify the cases when base model predicts the result as Medium range or High range.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0" y="0"/>
            <a:ext cx="91554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54800" y="35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931475"/>
            <a:ext cx="8363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problem statement is to predict the price range of mobile phones based on the features available (price range indicating how high the price is). Here is the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of target classes: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0 - Low cost Phones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1 - Medium cost phones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2 - High cost phones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3 - Very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cost phones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will basically help companies to estimate price of mobiles to give tough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competition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 other mobile manufacturer.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Also, it will be 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useful</a:t>
            </a: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for consumers to verify that they are paying best price for a mobile.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512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records of 2000 mobile phones with 20 columns/features.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perfectly balanced dataset with 500 observations for each class.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Each column </a:t>
            </a: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represents</a:t>
            </a: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</a:t>
            </a: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of the mobile.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Interestingly , w</a:t>
            </a:r>
            <a:r>
              <a:rPr b="1" lang="en-GB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had zero null values.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000" y="1193013"/>
            <a:ext cx="3574350" cy="33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99350" y="3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Data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99350" y="532325"/>
            <a:ext cx="8633100" cy="4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Battery_power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Total energy a battery can store in one time measured in mAh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Has bluetooth or not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Clock_speed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speed at which microprocessor executes instructions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Dual_sim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Has dual sim support or not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Front Camera megapixels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Four_g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Has 4G or not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Int_memory 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Internal Memory in Gigabytes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M_dep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Mobile Depth in cm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Mobile_wt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Weight of mobile phone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N_cores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Number of cores of processor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Primary Camera megapixels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Px_height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Pixel Resolution Height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Px_width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Pixel Resolution Width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Ram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Random Access Memory in MegaBytes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Sc_h 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Screen Height of mobile in cm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Sc_w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Screen Width of mobile in cm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Talk_time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longest time that a single battery charge will last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Three_g 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Has 3G or not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Touch_screen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Has touch screen or not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Wifi 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Has wifi or not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b="1"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Price_range</a:t>
            </a:r>
            <a:r>
              <a:rPr b="1"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This is the target variable with value of 0(low cost), 1(medium cost),2(high cost) and 3(very high cost).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8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Handling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Discrepancies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3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the data we 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observed that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 9% of rows the value for columns '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sc_w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 (screen width) is 0, which is not possible in real life.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 we can see in the plot, for each value of '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sc_h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 there are multiple values of '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sc_w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', so to handle zero values, we replaced them with mean of all available values '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sc_w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 for all values of '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sc_h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'.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6182" l="5419" r="0" t="0"/>
          <a:stretch/>
        </p:blipFill>
        <p:spPr>
          <a:xfrm>
            <a:off x="5089775" y="1170125"/>
            <a:ext cx="4054225" cy="31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273300" y="4168675"/>
            <a:ext cx="20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Screen Height (cms)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3859875" y="2371650"/>
            <a:ext cx="22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Screen Width (cms)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57125"/>
            <a:ext cx="85206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Handling Discrepancies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1681388"/>
            <a:ext cx="44772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There are also discrepancies in ‘</a:t>
            </a: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Px_height</a:t>
            </a: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’ column. 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handle those discrepancies we replaced those values by using linear regression.</a:t>
            </a:r>
            <a:endParaRPr b="1" sz="1600">
              <a:solidFill>
                <a:schemeClr val="lt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6933" l="4689" r="0" t="0"/>
          <a:stretch/>
        </p:blipFill>
        <p:spPr>
          <a:xfrm>
            <a:off x="5116650" y="1078925"/>
            <a:ext cx="3674175" cy="276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9"/>
          <p:cNvCxnSpPr/>
          <p:nvPr/>
        </p:nvCxnSpPr>
        <p:spPr>
          <a:xfrm flipH="1" rot="10800000">
            <a:off x="5506100" y="2323425"/>
            <a:ext cx="3035100" cy="100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9"/>
          <p:cNvSpPr txBox="1"/>
          <p:nvPr/>
        </p:nvSpPr>
        <p:spPr>
          <a:xfrm>
            <a:off x="6432725" y="3840850"/>
            <a:ext cx="13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Pixel Width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 rot="-5400000">
            <a:off x="4063800" y="2259788"/>
            <a:ext cx="1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Pixel Height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447800" y="789125"/>
            <a:ext cx="6151850" cy="23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94025" y="3311850"/>
            <a:ext cx="804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enerally the screen size of the phone is expressed in Inches.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have columns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‘sc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_h’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‘sc_w’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out of which we have created a new feature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‘Screen_size’ </a:t>
            </a: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which is diagonal length of the screen.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867125" y="3216725"/>
            <a:ext cx="4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4G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924525" y="3140525"/>
            <a:ext cx="4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4G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058125" y="3140525"/>
            <a:ext cx="4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4G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8115525" y="3140525"/>
            <a:ext cx="4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4G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75" y="809625"/>
            <a:ext cx="76771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097" y="2744650"/>
            <a:ext cx="3134628" cy="23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49175" y="2766475"/>
            <a:ext cx="4552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observed that if a phone supports 4G, it by default has 3G as well. So we don’t really need two columns for this.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created a single column ‘network’ by the addition of 3G and 4G. Where: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0 - 2G, 1 - 3G, 2 - 4G.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