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ba3c63cd2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ba3c63c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ba3c63cd2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ba3c63cd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4c39ee5fd_0_4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4c39ee5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b91a2bb50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b91a2bb5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b91a2bb50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b91a2b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ba3c63cd2_0_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ba3c63c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ba3c63cd2_0_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ba3c63cd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4c39ee5fd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4c39ee5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4c39ee5fd_0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4c39ee5f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4c39ee5fd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b4c39ee5f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4c39ee5fd_0_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4c39ee5f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39ee5fd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39ee5f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39ee5fd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39ee5f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4c39ee5fd_1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b4c39ee5fd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ba3c63cd2_1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ba3c63cd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adb70d0bb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adb70d0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1114775"/>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 Retail Sales Prediction </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br>
              <a:rPr lang="en-US" sz="1800" b="1" u="sng" dirty="0">
                <a:solidFill>
                  <a:schemeClr val="lt1"/>
                </a:solidFill>
                <a:latin typeface="Montserrat"/>
                <a:ea typeface="Montserrat"/>
                <a:cs typeface="Montserrat"/>
                <a:sym typeface="Montserrat"/>
              </a:rPr>
            </a:br>
            <a:r>
              <a:rPr lang="en-IN" sz="1800" b="1" dirty="0">
                <a:solidFill>
                  <a:schemeClr val="lt1"/>
                </a:solidFill>
                <a:latin typeface="Montserrat"/>
                <a:ea typeface="Montserrat"/>
                <a:cs typeface="Montserrat"/>
                <a:sym typeface="Montserrat"/>
              </a:rPr>
              <a:t>Ankit Raj</a:t>
            </a:r>
            <a:endParaRPr sz="3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Holiday Sales</a:t>
            </a:r>
            <a:endParaRPr b="1">
              <a:latin typeface="Montserrat"/>
              <a:ea typeface="Montserrat"/>
              <a:cs typeface="Montserrat"/>
              <a:sym typeface="Montserrat"/>
            </a:endParaRPr>
          </a:p>
        </p:txBody>
      </p:sp>
      <p:sp>
        <p:nvSpPr>
          <p:cNvPr id="127" name="Google Shape;12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8" name="Google Shape;128;p22"/>
          <p:cNvPicPr preferRelativeResize="0"/>
          <p:nvPr/>
        </p:nvPicPr>
        <p:blipFill>
          <a:blip r:embed="rId3">
            <a:alphaModFix/>
          </a:blip>
          <a:stretch>
            <a:fillRect/>
          </a:stretch>
        </p:blipFill>
        <p:spPr>
          <a:xfrm>
            <a:off x="571500" y="1152475"/>
            <a:ext cx="8001000"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How Competition affects Sales</a:t>
            </a:r>
            <a:endParaRPr>
              <a:latin typeface="Montserrat"/>
              <a:ea typeface="Montserrat"/>
              <a:cs typeface="Montserrat"/>
              <a:sym typeface="Montserrat"/>
            </a:endParaRPr>
          </a:p>
        </p:txBody>
      </p:sp>
      <p:sp>
        <p:nvSpPr>
          <p:cNvPr id="134" name="Google Shape;13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23"/>
          <p:cNvSpPr txBox="1"/>
          <p:nvPr/>
        </p:nvSpPr>
        <p:spPr>
          <a:xfrm>
            <a:off x="228275" y="445025"/>
            <a:ext cx="7338000" cy="6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6" name="Google Shape;136;p23"/>
          <p:cNvPicPr preferRelativeResize="0"/>
          <p:nvPr/>
        </p:nvPicPr>
        <p:blipFill>
          <a:blip r:embed="rId3">
            <a:alphaModFix/>
          </a:blip>
          <a:stretch>
            <a:fillRect/>
          </a:stretch>
        </p:blipFill>
        <p:spPr>
          <a:xfrm>
            <a:off x="111800" y="1600925"/>
            <a:ext cx="4584350" cy="2436875"/>
          </a:xfrm>
          <a:prstGeom prst="rect">
            <a:avLst/>
          </a:prstGeom>
          <a:noFill/>
          <a:ln>
            <a:noFill/>
          </a:ln>
        </p:spPr>
      </p:pic>
      <p:sp>
        <p:nvSpPr>
          <p:cNvPr id="137" name="Google Shape;137;p23"/>
          <p:cNvSpPr txBox="1"/>
          <p:nvPr/>
        </p:nvSpPr>
        <p:spPr>
          <a:xfrm>
            <a:off x="416325" y="1141475"/>
            <a:ext cx="3975300" cy="3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E"/>
                </a:highlight>
                <a:latin typeface="Montserrat"/>
                <a:ea typeface="Montserrat"/>
                <a:cs typeface="Montserrat"/>
                <a:sym typeface="Montserrat"/>
              </a:rPr>
              <a:t>Sales VS Competition Distance</a:t>
            </a:r>
            <a:endParaRPr/>
          </a:p>
        </p:txBody>
      </p:sp>
      <p:pic>
        <p:nvPicPr>
          <p:cNvPr id="138" name="Google Shape;138;p23"/>
          <p:cNvPicPr preferRelativeResize="0"/>
          <p:nvPr/>
        </p:nvPicPr>
        <p:blipFill>
          <a:blip r:embed="rId4">
            <a:alphaModFix/>
          </a:blip>
          <a:stretch>
            <a:fillRect/>
          </a:stretch>
        </p:blipFill>
        <p:spPr>
          <a:xfrm>
            <a:off x="4807775" y="1933875"/>
            <a:ext cx="4238799" cy="2807700"/>
          </a:xfrm>
          <a:prstGeom prst="rect">
            <a:avLst/>
          </a:prstGeom>
          <a:noFill/>
          <a:ln>
            <a:noFill/>
          </a:ln>
        </p:spPr>
      </p:pic>
      <p:sp>
        <p:nvSpPr>
          <p:cNvPr id="139" name="Google Shape;139;p23"/>
          <p:cNvSpPr txBox="1"/>
          <p:nvPr/>
        </p:nvSpPr>
        <p:spPr>
          <a:xfrm>
            <a:off x="5130075" y="1477175"/>
            <a:ext cx="3916500" cy="3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E"/>
                </a:highlight>
                <a:latin typeface="Montserrat"/>
                <a:ea typeface="Montserrat"/>
                <a:cs typeface="Montserrat"/>
                <a:sym typeface="Montserrat"/>
              </a:rPr>
              <a:t>Competition Distance Distribution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Sales and Promotions</a:t>
            </a:r>
            <a:endParaRPr/>
          </a:p>
        </p:txBody>
      </p:sp>
      <p:sp>
        <p:nvSpPr>
          <p:cNvPr id="145" name="Google Shape;14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pic>
        <p:nvPicPr>
          <p:cNvPr id="146" name="Google Shape;146;p24"/>
          <p:cNvPicPr preferRelativeResize="0"/>
          <p:nvPr/>
        </p:nvPicPr>
        <p:blipFill>
          <a:blip r:embed="rId3">
            <a:alphaModFix/>
          </a:blip>
          <a:stretch>
            <a:fillRect/>
          </a:stretch>
        </p:blipFill>
        <p:spPr>
          <a:xfrm>
            <a:off x="604325" y="1323975"/>
            <a:ext cx="6714750" cy="3121200"/>
          </a:xfrm>
          <a:prstGeom prst="rect">
            <a:avLst/>
          </a:prstGeom>
          <a:noFill/>
          <a:ln>
            <a:noFill/>
          </a:ln>
        </p:spPr>
      </p:pic>
      <p:sp>
        <p:nvSpPr>
          <p:cNvPr id="147" name="Google Shape;147;p24"/>
          <p:cNvSpPr txBox="1"/>
          <p:nvPr/>
        </p:nvSpPr>
        <p:spPr>
          <a:xfrm>
            <a:off x="537175" y="4391450"/>
            <a:ext cx="7405200" cy="6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E"/>
                </a:highlight>
                <a:latin typeface="Montserrat"/>
                <a:ea typeface="Montserrat"/>
                <a:cs typeface="Montserrat"/>
                <a:sym typeface="Montserrat"/>
              </a:rPr>
              <a:t>Sales are increasing because of Promotion. Let’s just go ahead with Promotion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Conclusion</a:t>
            </a:r>
            <a:endParaRPr/>
          </a:p>
        </p:txBody>
      </p:sp>
      <p:sp>
        <p:nvSpPr>
          <p:cNvPr id="153" name="Google Shape;15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25"/>
          <p:cNvSpPr txBox="1"/>
          <p:nvPr/>
        </p:nvSpPr>
        <p:spPr>
          <a:xfrm>
            <a:off x="349175" y="1168375"/>
            <a:ext cx="7338000" cy="856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There are very few stores open on ‘State Holiday’ and they make a good profit on those days then any average day.</a:t>
            </a:r>
            <a:endParaRPr sz="1050">
              <a:solidFill>
                <a:srgbClr val="D4D4D4"/>
              </a:solidFill>
              <a:highlight>
                <a:srgbClr val="1E1E1E"/>
              </a:highlight>
              <a:latin typeface="Courier New"/>
              <a:ea typeface="Courier New"/>
              <a:cs typeface="Courier New"/>
              <a:sym typeface="Courier New"/>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On School Holidays there is no large difference in sale. So promos running on  School holidays can be reduced.</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Sales for assortment type a and c seems to be less as compared to assortment type b.</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At the start of month the sales increases. People might be planning to shop for the entire month in its beginning. </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How Our Null Values Look...</a:t>
            </a:r>
            <a:endParaRPr/>
          </a:p>
        </p:txBody>
      </p:sp>
      <p:sp>
        <p:nvSpPr>
          <p:cNvPr id="160" name="Google Shape;16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1" name="Google Shape;161;p26"/>
          <p:cNvPicPr preferRelativeResize="0"/>
          <p:nvPr/>
        </p:nvPicPr>
        <p:blipFill>
          <a:blip r:embed="rId3">
            <a:alphaModFix/>
          </a:blip>
          <a:stretch>
            <a:fillRect/>
          </a:stretch>
        </p:blipFill>
        <p:spPr>
          <a:xfrm>
            <a:off x="0" y="1152475"/>
            <a:ext cx="9143999" cy="3734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a:p>
        </p:txBody>
      </p:sp>
      <p:sp>
        <p:nvSpPr>
          <p:cNvPr id="167" name="Google Shape;16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7"/>
          <p:cNvSpPr txBox="1"/>
          <p:nvPr/>
        </p:nvSpPr>
        <p:spPr>
          <a:xfrm>
            <a:off x="335750" y="1154925"/>
            <a:ext cx="7338000" cy="856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Columns related to promotions had a lot of null values, which we figured out are not actually null values but are these null values signifies there is no continuation in Promotion i.e Promo2 is 0.  So simply filled it with 0.</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Null values in ‘CompetitionDistance’  is imputed with its mean based on the type of stores.</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Null values in ‘CompetitonOpenSinceMonth’ and ‘CompetitionOpenSinceYear’ are filled with backfill and forward fill.</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74" name="Google Shape;17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8"/>
          <p:cNvSpPr txBox="1"/>
          <p:nvPr/>
        </p:nvSpPr>
        <p:spPr>
          <a:xfrm>
            <a:off x="322300" y="1168375"/>
            <a:ext cx="8245800" cy="35589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Extraction of Year, Month and Date from the Date column.</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One hot encoding for Stateholiday, Storetype, Assortment and Promo Interval.</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Creating Total Competition month as a new feature by using ‘CompetitionOpenSinceYear’ and ‘CompetitionOpenSinceMonth’.</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Creating Total Promotion Year and Total Promotion Week as new features by using ‘Promo2SinceYear’ and ‘Promo2SinceWeek’.</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Creating ‘IsPromoMonth’ as a new feature to account for whether a month is promotional or not using ‘PromoInterval’ feature.</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Creating ‘Average Sales’ and ‘Average Customers’ columns and dropping the ‘Customers’ column. </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217700" y="407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Models Used So Far For Prediction </a:t>
            </a:r>
            <a:endParaRPr/>
          </a:p>
        </p:txBody>
      </p:sp>
      <p:sp>
        <p:nvSpPr>
          <p:cNvPr id="181" name="Google Shape;18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9"/>
          <p:cNvSpPr txBox="1"/>
          <p:nvPr/>
        </p:nvSpPr>
        <p:spPr>
          <a:xfrm>
            <a:off x="456600" y="1168375"/>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9"/>
          <p:cNvSpPr txBox="1"/>
          <p:nvPr/>
        </p:nvSpPr>
        <p:spPr>
          <a:xfrm>
            <a:off x="470025" y="1465475"/>
            <a:ext cx="7338000" cy="2068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Linear Regression (Baseline Model)</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Decision Tree Regressor</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Random Forest Regressor</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Light GBM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From Linear Regression</a:t>
            </a:r>
            <a:endParaRPr/>
          </a:p>
        </p:txBody>
      </p:sp>
      <p:sp>
        <p:nvSpPr>
          <p:cNvPr id="189" name="Google Shape;18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30"/>
          <p:cNvSpPr txBox="1"/>
          <p:nvPr/>
        </p:nvSpPr>
        <p:spPr>
          <a:xfrm>
            <a:off x="335750" y="1168375"/>
            <a:ext cx="7338000" cy="8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1200"/>
              </a:spcAft>
              <a:buNone/>
            </a:pPr>
            <a:endParaRPr/>
          </a:p>
        </p:txBody>
      </p:sp>
      <p:pic>
        <p:nvPicPr>
          <p:cNvPr id="191" name="Google Shape;191;p30"/>
          <p:cNvPicPr preferRelativeResize="0"/>
          <p:nvPr/>
        </p:nvPicPr>
        <p:blipFill>
          <a:blip r:embed="rId3">
            <a:alphaModFix/>
          </a:blip>
          <a:stretch>
            <a:fillRect/>
          </a:stretch>
        </p:blipFill>
        <p:spPr>
          <a:xfrm>
            <a:off x="577475" y="1251425"/>
            <a:ext cx="7700600" cy="326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From Decision Tree</a:t>
            </a:r>
            <a:endParaRPr/>
          </a:p>
        </p:txBody>
      </p:sp>
      <p:sp>
        <p:nvSpPr>
          <p:cNvPr id="197" name="Google Shape;19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8" name="Google Shape;198;p31"/>
          <p:cNvPicPr preferRelativeResize="0"/>
          <p:nvPr/>
        </p:nvPicPr>
        <p:blipFill>
          <a:blip r:embed="rId3">
            <a:alphaModFix/>
          </a:blip>
          <a:stretch>
            <a:fillRect/>
          </a:stretch>
        </p:blipFill>
        <p:spPr>
          <a:xfrm>
            <a:off x="684900" y="1017725"/>
            <a:ext cx="7963700" cy="355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Montserrat"/>
                <a:ea typeface="Montserrat"/>
                <a:cs typeface="Montserrat"/>
                <a:sym typeface="Montserrat"/>
              </a:rPr>
              <a:t>g</a:t>
            </a:r>
            <a:endParaRPr>
              <a:latin typeface="Montserrat"/>
              <a:ea typeface="Montserrat"/>
              <a:cs typeface="Montserrat"/>
              <a:sym typeface="Montserrat"/>
            </a:endParaRPr>
          </a:p>
        </p:txBody>
      </p:sp>
      <p:sp>
        <p:nvSpPr>
          <p:cNvPr id="62" name="Google Shape;62;p14"/>
          <p:cNvSpPr txBox="1"/>
          <p:nvPr/>
        </p:nvSpPr>
        <p:spPr>
          <a:xfrm>
            <a:off x="335750" y="1168375"/>
            <a:ext cx="8648700" cy="37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14"/>
          <p:cNvSpPr txBox="1"/>
          <p:nvPr/>
        </p:nvSpPr>
        <p:spPr>
          <a:xfrm>
            <a:off x="349175" y="1195225"/>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4"/>
          <p:cNvSpPr txBox="1"/>
          <p:nvPr/>
        </p:nvSpPr>
        <p:spPr>
          <a:xfrm>
            <a:off x="376025" y="1222075"/>
            <a:ext cx="7338000" cy="24309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Problem Statement</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Data Summary</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Analysis of Data</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Data Preprocessing</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Feature Engineering</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Model Selection</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Stacking</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From Random Forest</a:t>
            </a:r>
            <a:endParaRPr/>
          </a:p>
        </p:txBody>
      </p:sp>
      <p:sp>
        <p:nvSpPr>
          <p:cNvPr id="204" name="Google Shape;20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5" name="Google Shape;205;p32"/>
          <p:cNvPicPr preferRelativeResize="0"/>
          <p:nvPr/>
        </p:nvPicPr>
        <p:blipFill>
          <a:blip r:embed="rId3">
            <a:alphaModFix/>
          </a:blip>
          <a:stretch>
            <a:fillRect/>
          </a:stretch>
        </p:blipFill>
        <p:spPr>
          <a:xfrm>
            <a:off x="376025" y="1017725"/>
            <a:ext cx="8339724" cy="381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From Light GBM</a:t>
            </a:r>
            <a:endParaRPr/>
          </a:p>
        </p:txBody>
      </p:sp>
      <p:sp>
        <p:nvSpPr>
          <p:cNvPr id="211" name="Google Shape;21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2" name="Google Shape;212;p33"/>
          <p:cNvPicPr preferRelativeResize="0"/>
          <p:nvPr/>
        </p:nvPicPr>
        <p:blipFill>
          <a:blip r:embed="rId3">
            <a:alphaModFix/>
          </a:blip>
          <a:stretch>
            <a:fillRect/>
          </a:stretch>
        </p:blipFill>
        <p:spPr>
          <a:xfrm>
            <a:off x="536425" y="1152475"/>
            <a:ext cx="8071150" cy="3585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Stack...</a:t>
            </a:r>
            <a:endParaRPr/>
          </a:p>
        </p:txBody>
      </p:sp>
      <p:sp>
        <p:nvSpPr>
          <p:cNvPr id="218" name="Google Shape;218;p34"/>
          <p:cNvSpPr txBox="1">
            <a:spLocks noGrp="1"/>
          </p:cNvSpPr>
          <p:nvPr>
            <p:ph type="body" idx="1"/>
          </p:nvPr>
        </p:nvSpPr>
        <p:spPr>
          <a:xfrm>
            <a:off x="311700" y="1422375"/>
            <a:ext cx="8520600" cy="34482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Even though Random forest gave a 92% R2-Score, but was overfitting on the train dataset.</a:t>
            </a:r>
            <a:endParaRPr sz="1600" b="1">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Decision Tree Regressor, Random Forest Regressor and Light GBM participated in stacking to overcome the issue of overfitting.</a:t>
            </a:r>
            <a:endParaRPr sz="1600" b="1">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XGBoost Regressor has been used as meta learning algorithm.</a:t>
            </a:r>
            <a:endParaRPr sz="1600" b="1">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Finally overfitting was resolved with stacking. </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Evaluation of Models</a:t>
            </a:r>
            <a:endParaRPr/>
          </a:p>
        </p:txBody>
      </p:sp>
      <p:sp>
        <p:nvSpPr>
          <p:cNvPr id="224" name="Google Shape;22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5" name="Google Shape;225;p35"/>
          <p:cNvPicPr preferRelativeResize="0"/>
          <p:nvPr/>
        </p:nvPicPr>
        <p:blipFill>
          <a:blip r:embed="rId3">
            <a:alphaModFix/>
          </a:blip>
          <a:stretch>
            <a:fillRect/>
          </a:stretch>
        </p:blipFill>
        <p:spPr>
          <a:xfrm>
            <a:off x="389450" y="1316100"/>
            <a:ext cx="8442850" cy="358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Conclusion for features</a:t>
            </a:r>
            <a:endParaRPr b="1">
              <a:latin typeface="Montserrat"/>
              <a:ea typeface="Montserrat"/>
              <a:cs typeface="Montserrat"/>
              <a:sym typeface="Montserrat"/>
            </a:endParaRPr>
          </a:p>
        </p:txBody>
      </p:sp>
      <p:sp>
        <p:nvSpPr>
          <p:cNvPr id="231" name="Google Shape;23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32" name="Google Shape;232;p36"/>
          <p:cNvPicPr preferRelativeResize="0"/>
          <p:nvPr/>
        </p:nvPicPr>
        <p:blipFill>
          <a:blip r:embed="rId3">
            <a:alphaModFix/>
          </a:blip>
          <a:stretch>
            <a:fillRect/>
          </a:stretch>
        </p:blipFill>
        <p:spPr>
          <a:xfrm>
            <a:off x="0" y="1293050"/>
            <a:ext cx="9144000" cy="3705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38" name="Google Shape;23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37"/>
          <p:cNvSpPr txBox="1"/>
          <p:nvPr/>
        </p:nvSpPr>
        <p:spPr>
          <a:xfrm>
            <a:off x="322300" y="1181800"/>
            <a:ext cx="7338000" cy="856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Handling large amount of sales data (10,17,210 observations on 13 variable).</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Prediction of sales of individual stores(out of 1115) and most of stores have different pattern of sales. </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45" name="Google Shape;24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8"/>
          <p:cNvSpPr txBox="1"/>
          <p:nvPr/>
        </p:nvSpPr>
        <p:spPr>
          <a:xfrm>
            <a:off x="362600" y="1154925"/>
            <a:ext cx="7338000" cy="856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Our final optimal model would be the stack model as it resolves the issue of overfitting and gives us an R2- score of 92%.</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Moreover it shows lowest RMSE value than other models.</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Applied only three model for stacking. So there are scope of applying more algorithms.</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252" name="Google Shape;252;p3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15"/>
          <p:cNvSpPr txBox="1"/>
          <p:nvPr/>
        </p:nvSpPr>
        <p:spPr>
          <a:xfrm>
            <a:off x="335750" y="1168375"/>
            <a:ext cx="8379900" cy="35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5"/>
          <p:cNvSpPr txBox="1"/>
          <p:nvPr/>
        </p:nvSpPr>
        <p:spPr>
          <a:xfrm>
            <a:off x="443150" y="1248950"/>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5"/>
          <p:cNvSpPr txBox="1"/>
          <p:nvPr/>
        </p:nvSpPr>
        <p:spPr>
          <a:xfrm>
            <a:off x="335750" y="1248950"/>
            <a:ext cx="7955700" cy="111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15"/>
          <p:cNvSpPr txBox="1"/>
          <p:nvPr/>
        </p:nvSpPr>
        <p:spPr>
          <a:xfrm>
            <a:off x="349175" y="1275800"/>
            <a:ext cx="7338000" cy="1745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Rossmann operates over 3000 drug stores in 7 European countries.</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Rossmann Managers are tasked with predicting their sales for 6 weeks in advance.</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The sales are influenced by many parameters and the task is to predict the sales based on the parameters.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6"/>
          <p:cNvSpPr txBox="1"/>
          <p:nvPr/>
        </p:nvSpPr>
        <p:spPr>
          <a:xfrm>
            <a:off x="335750" y="1195225"/>
            <a:ext cx="7338000" cy="8562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The dataset spans over three years - 2013, 2014 and 2015. </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Below are few important features:</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Customer : - The Number of customers on a given day in a store.</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State Holiday :- Indicates a state holiday.</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Store Type : Differentiate between 4 different store models.</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Assortment : Describes an assortment level i.e a : basic, b : extra and c : extended.</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Competition Distance : Distance in meters to the nearest competition store.</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600" b="1">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Summary(Contd.)</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7"/>
          <p:cNvSpPr txBox="1"/>
          <p:nvPr/>
        </p:nvSpPr>
        <p:spPr>
          <a:xfrm>
            <a:off x="311700" y="1017725"/>
            <a:ext cx="78321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7"/>
          <p:cNvSpPr txBox="1"/>
          <p:nvPr/>
        </p:nvSpPr>
        <p:spPr>
          <a:xfrm>
            <a:off x="362600" y="1154925"/>
            <a:ext cx="7338000" cy="8562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 7. CompetitionOpenSince[Year/Month] :- Gives the approximate                    year and month of the time the nearest competitor is opened.</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 8. Promo :-  Indicates whether a store is running a promo on that day.</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9. Promo2 :- Indicates whether a store is continuing promotion.</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10. Promo2Since[Year/Week] :- Gives the approximate year and calendar week of the time when the store started participating in Promo2.</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11. PromoInterval :- Describes an interval or name of months when the store runs Promo2.</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600" b="1">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Sales - Distribution</a:t>
            </a:r>
            <a:endParaRPr b="1">
              <a:latin typeface="Montserrat"/>
              <a:ea typeface="Montserrat"/>
              <a:cs typeface="Montserrat"/>
              <a:sym typeface="Montserrat"/>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8"/>
          <p:cNvSpPr txBox="1"/>
          <p:nvPr/>
        </p:nvSpPr>
        <p:spPr>
          <a:xfrm>
            <a:off x="322300" y="1181800"/>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7" name="Google Shape;97;p18"/>
          <p:cNvPicPr preferRelativeResize="0"/>
          <p:nvPr/>
        </p:nvPicPr>
        <p:blipFill>
          <a:blip r:embed="rId3">
            <a:alphaModFix/>
          </a:blip>
          <a:stretch>
            <a:fillRect/>
          </a:stretch>
        </p:blipFill>
        <p:spPr>
          <a:xfrm>
            <a:off x="657400" y="1181800"/>
            <a:ext cx="4792273" cy="3091626"/>
          </a:xfrm>
          <a:prstGeom prst="rect">
            <a:avLst/>
          </a:prstGeom>
          <a:noFill/>
          <a:ln>
            <a:noFill/>
          </a:ln>
        </p:spPr>
      </p:pic>
      <p:sp>
        <p:nvSpPr>
          <p:cNvPr id="98" name="Google Shape;98;p18"/>
          <p:cNvSpPr txBox="1"/>
          <p:nvPr/>
        </p:nvSpPr>
        <p:spPr>
          <a:xfrm>
            <a:off x="5922400" y="1490675"/>
            <a:ext cx="31023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8"/>
          <p:cNvSpPr txBox="1"/>
          <p:nvPr/>
        </p:nvSpPr>
        <p:spPr>
          <a:xfrm>
            <a:off x="5640400" y="1275850"/>
            <a:ext cx="33843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8"/>
          <p:cNvSpPr txBox="1"/>
          <p:nvPr/>
        </p:nvSpPr>
        <p:spPr>
          <a:xfrm>
            <a:off x="5449675" y="1490675"/>
            <a:ext cx="3575100" cy="1437000"/>
          </a:xfrm>
          <a:prstGeom prst="rect">
            <a:avLst/>
          </a:prstGeom>
          <a:noFill/>
          <a:ln>
            <a:noFill/>
          </a:ln>
        </p:spPr>
        <p:txBody>
          <a:bodyPr spcFirstLastPara="1" wrap="square" lIns="91425" tIns="91425" rIns="91425" bIns="91425" anchor="t" anchorCtr="0">
            <a:noAutofit/>
          </a:bodyPr>
          <a:lstStyle/>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The Sales distribution lived up to the expectation with no irregularities.</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It seems to be a perfect gaussian distribution with small positive skewness.</a:t>
            </a:r>
            <a:endParaRPr sz="1600" b="1">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Sales VS Store Type</a:t>
            </a:r>
            <a:endParaRPr/>
          </a:p>
        </p:txBody>
      </p:sp>
      <p:sp>
        <p:nvSpPr>
          <p:cNvPr id="106" name="Google Shape;10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 name="Google Shape;107;p19"/>
          <p:cNvPicPr preferRelativeResize="0"/>
          <p:nvPr/>
        </p:nvPicPr>
        <p:blipFill>
          <a:blip r:embed="rId3">
            <a:alphaModFix/>
          </a:blip>
          <a:stretch>
            <a:fillRect/>
          </a:stretch>
        </p:blipFill>
        <p:spPr>
          <a:xfrm>
            <a:off x="483450" y="1152475"/>
            <a:ext cx="8138300" cy="352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Weekly Sales Trend</a:t>
            </a:r>
            <a:endParaRPr b="1">
              <a:latin typeface="Montserrat"/>
              <a:ea typeface="Montserrat"/>
              <a:cs typeface="Montserrat"/>
              <a:sym typeface="Montserrat"/>
            </a:endParaRPr>
          </a:p>
        </p:txBody>
      </p:sp>
      <p:sp>
        <p:nvSpPr>
          <p:cNvPr id="113" name="Google Shape;11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fd</a:t>
            </a:r>
            <a:endParaRPr/>
          </a:p>
        </p:txBody>
      </p:sp>
      <p:pic>
        <p:nvPicPr>
          <p:cNvPr id="114" name="Google Shape;114;p20"/>
          <p:cNvPicPr preferRelativeResize="0"/>
          <p:nvPr/>
        </p:nvPicPr>
        <p:blipFill>
          <a:blip r:embed="rId3">
            <a:alphaModFix/>
          </a:blip>
          <a:stretch>
            <a:fillRect/>
          </a:stretch>
        </p:blipFill>
        <p:spPr>
          <a:xfrm>
            <a:off x="752050" y="1323975"/>
            <a:ext cx="7627950" cy="324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Sales Trend over the years</a:t>
            </a:r>
            <a:endParaRPr b="1">
              <a:latin typeface="Montserrat"/>
              <a:ea typeface="Montserrat"/>
              <a:cs typeface="Montserrat"/>
              <a:sym typeface="Montserrat"/>
            </a:endParaRPr>
          </a:p>
        </p:txBody>
      </p:sp>
      <p:sp>
        <p:nvSpPr>
          <p:cNvPr id="120" name="Google Shape;12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1" name="Google Shape;121;p21"/>
          <p:cNvPicPr preferRelativeResize="0"/>
          <p:nvPr/>
        </p:nvPicPr>
        <p:blipFill>
          <a:blip r:embed="rId3">
            <a:alphaModFix/>
          </a:blip>
          <a:stretch>
            <a:fillRect/>
          </a:stretch>
        </p:blipFill>
        <p:spPr>
          <a:xfrm>
            <a:off x="490550" y="1017725"/>
            <a:ext cx="8184901" cy="39444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812</Words>
  <Application>Microsoft Office PowerPoint</Application>
  <PresentationFormat>On-screen Show (16:9)</PresentationFormat>
  <Paragraphs>84</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Montserrat</vt:lpstr>
      <vt:lpstr>Courier New</vt:lpstr>
      <vt:lpstr>Arial</vt:lpstr>
      <vt:lpstr>Simple Light</vt:lpstr>
      <vt:lpstr>Capstone Project   Retail Sales Prediction   Ankit Raj</vt:lpstr>
      <vt:lpstr>Content</vt:lpstr>
      <vt:lpstr>Problem Statement</vt:lpstr>
      <vt:lpstr>Data Summary</vt:lpstr>
      <vt:lpstr>Data Summary(Contd.)</vt:lpstr>
      <vt:lpstr>Sales - Distribution</vt:lpstr>
      <vt:lpstr>Sales VS Store Type</vt:lpstr>
      <vt:lpstr>Weekly Sales Trend</vt:lpstr>
      <vt:lpstr>Sales Trend over the years</vt:lpstr>
      <vt:lpstr>Holiday Sales</vt:lpstr>
      <vt:lpstr>How Competition affects Sales</vt:lpstr>
      <vt:lpstr>Sales and Promotions</vt:lpstr>
      <vt:lpstr>EDA Conclusion</vt:lpstr>
      <vt:lpstr>How Our Null Values Look...</vt:lpstr>
      <vt:lpstr>Data Preprocessing</vt:lpstr>
      <vt:lpstr>Feature Engineering</vt:lpstr>
      <vt:lpstr>Models Used So Far For Prediction </vt:lpstr>
      <vt:lpstr>Feature Importance From Linear Regression</vt:lpstr>
      <vt:lpstr>Feature Importance From Decision Tree</vt:lpstr>
      <vt:lpstr>Feature Importance From Random Forest</vt:lpstr>
      <vt:lpstr>Feature Importance From Light GBM</vt:lpstr>
      <vt:lpstr>Let’s Stack...</vt:lpstr>
      <vt:lpstr>Evaluation of Models</vt:lpstr>
      <vt:lpstr>Conclusion for features</vt:lpstr>
      <vt:lpstr>Challenges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Team 4 : Retail Sales Prediction   Ankit Raj</dc:title>
  <cp:lastModifiedBy>Shrikanth R</cp:lastModifiedBy>
  <cp:revision>2</cp:revision>
  <dcterms:modified xsi:type="dcterms:W3CDTF">2021-09-28T12:05:16Z</dcterms:modified>
</cp:coreProperties>
</file>