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sldIdLst>
    <p:sldId id="256" r:id="rId2"/>
    <p:sldId id="269" r:id="rId3"/>
    <p:sldId id="277" r:id="rId4"/>
    <p:sldId id="278" r:id="rId5"/>
    <p:sldId id="304" r:id="rId6"/>
    <p:sldId id="309" r:id="rId7"/>
    <p:sldId id="305" r:id="rId8"/>
    <p:sldId id="297" r:id="rId9"/>
    <p:sldId id="306" r:id="rId10"/>
    <p:sldId id="307" r:id="rId11"/>
    <p:sldId id="299" r:id="rId12"/>
    <p:sldId id="308" r:id="rId13"/>
    <p:sldId id="303" r:id="rId14"/>
    <p:sldId id="287" r:id="rId15"/>
    <p:sldId id="285" r:id="rId16"/>
    <p:sldId id="288" r:id="rId17"/>
    <p:sldId id="289" r:id="rId18"/>
    <p:sldId id="290" r:id="rId19"/>
    <p:sldId id="291" r:id="rId20"/>
    <p:sldId id="292" r:id="rId21"/>
    <p:sldId id="284" r:id="rId22"/>
    <p:sldId id="293" r:id="rId23"/>
    <p:sldId id="275" r:id="rId24"/>
    <p:sldId id="26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46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95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3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491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0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29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3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8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90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7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2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8677"/>
            <a:ext cx="7772400" cy="2879834"/>
          </a:xfrm>
        </p:spPr>
        <p:txBody>
          <a:bodyPr>
            <a:normAutofit/>
          </a:bodyPr>
          <a:lstStyle/>
          <a:p>
            <a:r>
              <a:rPr sz="4400" dirty="0"/>
              <a:t>Medical Chatbot Design for</a:t>
            </a:r>
            <a:r>
              <a:rPr lang="en-IN" sz="4400" dirty="0"/>
              <a:t> </a:t>
            </a:r>
            <a:r>
              <a:rPr sz="4400" dirty="0"/>
              <a:t>Homeopathic Treatment Using L</a:t>
            </a:r>
            <a:r>
              <a:rPr lang="en-IN" sz="4400" dirty="0"/>
              <a:t>L</a:t>
            </a:r>
            <a:r>
              <a:rPr sz="4400" dirty="0"/>
              <a:t>a</a:t>
            </a:r>
            <a:r>
              <a:rPr lang="en-IN" sz="4400" dirty="0"/>
              <a:t>MA</a:t>
            </a:r>
            <a:r>
              <a:rPr sz="4400" dirty="0"/>
              <a:t>-2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DE28-077C-4953-AEAC-BC8539F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Embedding Creation: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3B89-A702-4F8E-B755-52AB0F3D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14023"/>
            <a:ext cx="7067108" cy="4410331"/>
          </a:xfrm>
        </p:spPr>
        <p:txBody>
          <a:bodyPr>
            <a:noAutofit/>
          </a:bodyPr>
          <a:lstStyle/>
          <a:p>
            <a:r>
              <a:rPr lang="en-IN" b="1" dirty="0"/>
              <a:t>Embedding Model Used:</a:t>
            </a:r>
            <a:endParaRPr lang="en-IN" dirty="0"/>
          </a:p>
          <a:p>
            <a:pPr lvl="1"/>
            <a:r>
              <a:rPr lang="en-IN" dirty="0"/>
              <a:t>Sentence Transformer (all-MiniLM-L6-v2)</a:t>
            </a:r>
          </a:p>
          <a:p>
            <a:pPr lvl="1"/>
            <a:r>
              <a:rPr lang="en-IN" dirty="0"/>
              <a:t>Lightweight and fast with strong semantic understanding</a:t>
            </a:r>
          </a:p>
          <a:p>
            <a:endParaRPr lang="en-IN" dirty="0"/>
          </a:p>
          <a:p>
            <a:r>
              <a:rPr lang="en-IN" b="1" dirty="0"/>
              <a:t>Embedding Process:</a:t>
            </a:r>
            <a:endParaRPr lang="en-IN" dirty="0"/>
          </a:p>
          <a:p>
            <a:pPr lvl="1"/>
            <a:r>
              <a:rPr lang="en-IN" dirty="0"/>
              <a:t>Convert disease and remedy texts into 384-dimensional vectors</a:t>
            </a:r>
          </a:p>
          <a:p>
            <a:pPr lvl="1"/>
            <a:endParaRPr lang="en-IN" dirty="0"/>
          </a:p>
          <a:p>
            <a:r>
              <a:rPr lang="en-IN" b="1" dirty="0"/>
              <a:t>Storage Mechanism:</a:t>
            </a:r>
            <a:endParaRPr lang="en-IN" dirty="0"/>
          </a:p>
          <a:p>
            <a:pPr lvl="1"/>
            <a:r>
              <a:rPr lang="en-IN" dirty="0"/>
              <a:t>FAISS (Facebook AI Similarity Search) used for indexing embeddings</a:t>
            </a:r>
          </a:p>
          <a:p>
            <a:pPr lvl="1"/>
            <a:r>
              <a:rPr lang="en-IN" dirty="0"/>
              <a:t>Enables fast and scalable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142701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5040-B758-47F8-8BFA-701D790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Matching with FAISS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3E4-02C0-4C18-8F44-402A15AE2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Query Embedding:</a:t>
            </a:r>
            <a:endParaRPr lang="en-US" dirty="0"/>
          </a:p>
          <a:p>
            <a:pPr lvl="1"/>
            <a:r>
              <a:rPr lang="en-US" dirty="0"/>
              <a:t>User query embedded using all-MiniLM-L6-v2</a:t>
            </a:r>
          </a:p>
          <a:p>
            <a:pPr lvl="1"/>
            <a:r>
              <a:rPr lang="en-US" dirty="0"/>
              <a:t>Ensures consistency with pre-computed document embeddings</a:t>
            </a:r>
          </a:p>
          <a:p>
            <a:endParaRPr lang="en-US" dirty="0"/>
          </a:p>
          <a:p>
            <a:r>
              <a:rPr lang="en-US" b="1" dirty="0"/>
              <a:t>Semantic Search with FAISS:</a:t>
            </a:r>
            <a:endParaRPr lang="en-US" dirty="0"/>
          </a:p>
          <a:p>
            <a:pPr lvl="1"/>
            <a:r>
              <a:rPr lang="en-US" dirty="0"/>
              <a:t>Query vector compared to indexed vectors using Euclidean distance</a:t>
            </a:r>
          </a:p>
          <a:p>
            <a:pPr lvl="1"/>
            <a:r>
              <a:rPr lang="en-US" dirty="0"/>
              <a:t>Retrieves top-k most relevant chunks instantly</a:t>
            </a:r>
          </a:p>
          <a:p>
            <a:pPr lvl="1"/>
            <a:r>
              <a:rPr lang="en-US" dirty="0"/>
              <a:t>Scalable and efficient, even with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00282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1007-B418-4B93-AB7B-C0D5B08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LLaMA</a:t>
            </a:r>
            <a:r>
              <a:rPr lang="en-US" dirty="0"/>
              <a:t> 2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180E-FC2B-4CDC-82B7-0FEFB0E40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886354" cy="4442229"/>
          </a:xfrm>
        </p:spPr>
        <p:txBody>
          <a:bodyPr>
            <a:noAutofit/>
          </a:bodyPr>
          <a:lstStyle/>
          <a:p>
            <a:r>
              <a:rPr lang="en-US" b="1" dirty="0"/>
              <a:t>Local LLM with Ctransformers</a:t>
            </a:r>
          </a:p>
          <a:p>
            <a:pPr lvl="1"/>
            <a:r>
              <a:rPr lang="en-US" dirty="0"/>
              <a:t>Integrated LLaMA-2-7B-Chat using the </a:t>
            </a:r>
            <a:r>
              <a:rPr lang="en-US" dirty="0" err="1"/>
              <a:t>CTransformers</a:t>
            </a:r>
            <a:r>
              <a:rPr lang="en-US" dirty="0"/>
              <a:t> library</a:t>
            </a:r>
          </a:p>
          <a:p>
            <a:pPr lvl="1"/>
            <a:r>
              <a:rPr lang="en-US" dirty="0"/>
              <a:t>Operates fully offline for privacy and autonomy</a:t>
            </a:r>
            <a:endParaRPr lang="en-IN" dirty="0"/>
          </a:p>
          <a:p>
            <a:r>
              <a:rPr lang="en-US" b="1" dirty="0"/>
              <a:t>Custom Prompt Engineering</a:t>
            </a:r>
          </a:p>
          <a:p>
            <a:pPr lvl="1"/>
            <a:r>
              <a:rPr lang="en-US" dirty="0"/>
              <a:t>Structured prompts combine: Homeopathy context and User query</a:t>
            </a:r>
          </a:p>
          <a:p>
            <a:pPr lvl="1"/>
            <a:r>
              <a:rPr lang="en-US" dirty="0"/>
              <a:t>Promotes accurate, concise, and domain-specific answers</a:t>
            </a:r>
          </a:p>
          <a:p>
            <a:r>
              <a:rPr lang="en-IN" b="1" dirty="0"/>
              <a:t>Efficient Document Retrieval</a:t>
            </a:r>
            <a:endParaRPr lang="en-IN" dirty="0"/>
          </a:p>
          <a:p>
            <a:pPr lvl="1"/>
            <a:r>
              <a:rPr lang="en-IN" dirty="0"/>
              <a:t>Uses FAISS vector store for fast, local semantic search</a:t>
            </a:r>
          </a:p>
          <a:p>
            <a:pPr lvl="1"/>
            <a:r>
              <a:rPr lang="en-IN" dirty="0"/>
              <a:t>Embeddings via all-MiniLM-L6-v2</a:t>
            </a:r>
          </a:p>
          <a:p>
            <a:pPr lvl="1"/>
            <a:r>
              <a:rPr lang="en-IN" dirty="0"/>
              <a:t>Retrieval configured with k=1 for minimal, focused context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975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3BE2-2BDA-47E5-94E8-2F213830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 with Chainlit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C5C86-123F-46C6-B113-3FC15B460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Frontend Implementation</a:t>
            </a:r>
          </a:p>
          <a:p>
            <a:pPr lvl="1"/>
            <a:r>
              <a:rPr lang="en-US" dirty="0"/>
              <a:t>Built interactive chat interface using </a:t>
            </a:r>
            <a:r>
              <a:rPr lang="en-US" dirty="0" err="1"/>
              <a:t>Chainlit</a:t>
            </a:r>
            <a:r>
              <a:rPr lang="en-US" dirty="0"/>
              <a:t>, a Python-based UI framework</a:t>
            </a:r>
          </a:p>
          <a:p>
            <a:pPr lvl="1"/>
            <a:r>
              <a:rPr lang="en-US" dirty="0"/>
              <a:t>Supports real-time communication with the backend LLM pipeline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Session Memory</a:t>
            </a:r>
          </a:p>
          <a:p>
            <a:pPr lvl="1"/>
            <a:r>
              <a:rPr lang="en-US" dirty="0"/>
              <a:t>Added chat history memory for each session</a:t>
            </a:r>
          </a:p>
          <a:p>
            <a:pPr lvl="1"/>
            <a:r>
              <a:rPr lang="en-US" dirty="0"/>
              <a:t>Enables smooth, context-aware multi-turn conversations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6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41C8B-9D73-4343-B575-5B4FE2B7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8" y="595634"/>
            <a:ext cx="6571343" cy="1049235"/>
          </a:xfrm>
        </p:spPr>
        <p:txBody>
          <a:bodyPr/>
          <a:lstStyle/>
          <a:p>
            <a:r>
              <a:rPr lang="en-US" dirty="0"/>
              <a:t>Flow Diagram: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63155F-A869-4B6E-ACD9-C0D09188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2662" y="1644870"/>
            <a:ext cx="6821214" cy="4397156"/>
          </a:xfrm>
        </p:spPr>
      </p:pic>
    </p:spTree>
    <p:extLst>
      <p:ext uri="{BB962C8B-B14F-4D97-AF65-F5344CB8AC3E}">
        <p14:creationId xmlns:p14="http://schemas.microsoft.com/office/powerpoint/2010/main" val="374991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91A-BC18-4585-ACB8-E9AD25A0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6" y="430924"/>
            <a:ext cx="6347713" cy="630621"/>
          </a:xfrm>
        </p:spPr>
        <p:txBody>
          <a:bodyPr>
            <a:normAutofit fontScale="90000"/>
          </a:bodyPr>
          <a:lstStyle/>
          <a:p>
            <a:r>
              <a:rPr lang="en-IN" dirty="0"/>
              <a:t>Vector Database creation: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E24D21-4E4E-48F5-931B-5E5CBDDE5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04" y="1345325"/>
            <a:ext cx="8650014" cy="5339254"/>
          </a:xfrm>
        </p:spPr>
      </p:pic>
    </p:spTree>
    <p:extLst>
      <p:ext uri="{BB962C8B-B14F-4D97-AF65-F5344CB8AC3E}">
        <p14:creationId xmlns:p14="http://schemas.microsoft.com/office/powerpoint/2010/main" val="336468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4399-0F93-4D5C-9DA0-7CB8E3EB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5" y="493986"/>
            <a:ext cx="6347713" cy="515007"/>
          </a:xfrm>
        </p:spPr>
        <p:txBody>
          <a:bodyPr>
            <a:normAutofit fontScale="90000"/>
          </a:bodyPr>
          <a:lstStyle/>
          <a:p>
            <a:r>
              <a:rPr lang="en-IN" dirty="0"/>
              <a:t>Starting the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73D9C2-59C7-4C8C-AB71-618787A8B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45" y="1270000"/>
            <a:ext cx="7924801" cy="5444358"/>
          </a:xfrm>
        </p:spPr>
      </p:pic>
    </p:spTree>
    <p:extLst>
      <p:ext uri="{BB962C8B-B14F-4D97-AF65-F5344CB8AC3E}">
        <p14:creationId xmlns:p14="http://schemas.microsoft.com/office/powerpoint/2010/main" val="3713252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4EC8-BBC7-49D7-9D07-CB544E6C4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72" y="641131"/>
            <a:ext cx="6347713" cy="767255"/>
          </a:xfrm>
        </p:spPr>
        <p:txBody>
          <a:bodyPr/>
          <a:lstStyle/>
          <a:p>
            <a:r>
              <a:rPr lang="en-IN" dirty="0"/>
              <a:t>Home Page: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04921-5913-48D9-AEBA-C9F74C5C2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66" y="1639614"/>
            <a:ext cx="8282151" cy="4260109"/>
          </a:xfrm>
        </p:spPr>
      </p:pic>
    </p:spTree>
    <p:extLst>
      <p:ext uri="{BB962C8B-B14F-4D97-AF65-F5344CB8AC3E}">
        <p14:creationId xmlns:p14="http://schemas.microsoft.com/office/powerpoint/2010/main" val="110228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47F8-D510-4398-8701-45C6A27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1" y="651641"/>
            <a:ext cx="6347713" cy="746234"/>
          </a:xfrm>
        </p:spPr>
        <p:txBody>
          <a:bodyPr/>
          <a:lstStyle/>
          <a:p>
            <a:r>
              <a:rPr lang="en-IN" dirty="0"/>
              <a:t>Chatbot Outputs: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BF1AD-F732-491E-87BA-F749CC502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28" y="1397875"/>
            <a:ext cx="8050924" cy="5065987"/>
          </a:xfrm>
        </p:spPr>
      </p:pic>
    </p:spTree>
    <p:extLst>
      <p:ext uri="{BB962C8B-B14F-4D97-AF65-F5344CB8AC3E}">
        <p14:creationId xmlns:p14="http://schemas.microsoft.com/office/powerpoint/2010/main" val="76421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9CE5-5B1E-45CD-BB96-740E797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493987"/>
            <a:ext cx="6347713" cy="788276"/>
          </a:xfrm>
        </p:spPr>
        <p:txBody>
          <a:bodyPr/>
          <a:lstStyle/>
          <a:p>
            <a:r>
              <a:rPr lang="en-IN" dirty="0"/>
              <a:t>Chatbot Outputs: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CA154B-B2BB-46B2-88BD-B26BE7337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5" y="1545022"/>
            <a:ext cx="8061434" cy="5034455"/>
          </a:xfrm>
        </p:spPr>
      </p:pic>
    </p:spTree>
    <p:extLst>
      <p:ext uri="{BB962C8B-B14F-4D97-AF65-F5344CB8AC3E}">
        <p14:creationId xmlns:p14="http://schemas.microsoft.com/office/powerpoint/2010/main" val="25139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C3C9-8FE9-42CC-BA34-EDEBCDC2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F8C5-9136-4B97-9F5F-B1C7E4DE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Research Objectives</a:t>
            </a:r>
          </a:p>
          <a:p>
            <a:r>
              <a:rPr lang="en-US" dirty="0"/>
              <a:t>System Implementation</a:t>
            </a:r>
          </a:p>
          <a:p>
            <a:r>
              <a:rPr lang="en-US" dirty="0"/>
              <a:t>Sample Results</a:t>
            </a:r>
          </a:p>
          <a:p>
            <a:r>
              <a:rPr lang="en-US" dirty="0"/>
              <a:t>Challenges Faced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289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EFD0-60AD-4885-8813-9BF472F0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4703"/>
            <a:ext cx="6347713" cy="662152"/>
          </a:xfrm>
        </p:spPr>
        <p:txBody>
          <a:bodyPr>
            <a:normAutofit fontScale="90000"/>
          </a:bodyPr>
          <a:lstStyle/>
          <a:p>
            <a:r>
              <a:rPr lang="en-IN" dirty="0"/>
              <a:t>Local Cache for chatbot: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0F26A-CC6F-4BD6-BFA6-B1E5CCF2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83" y="1376855"/>
            <a:ext cx="8702565" cy="4871545"/>
          </a:xfrm>
        </p:spPr>
      </p:pic>
    </p:spTree>
    <p:extLst>
      <p:ext uri="{BB962C8B-B14F-4D97-AF65-F5344CB8AC3E}">
        <p14:creationId xmlns:p14="http://schemas.microsoft.com/office/powerpoint/2010/main" val="3307042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D1D2-B257-4EC8-8E3D-7190DD9D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69" y="609600"/>
            <a:ext cx="6347713" cy="830317"/>
          </a:xfrm>
        </p:spPr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B272-0916-4164-ADD8-D247DBE6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9" y="2192188"/>
            <a:ext cx="9052024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 Availability</a:t>
            </a:r>
          </a:p>
          <a:p>
            <a:r>
              <a:rPr lang="en-US" dirty="0"/>
              <a:t>Limited sources with detailed disease descriptions and matching treatments.</a:t>
            </a:r>
          </a:p>
          <a:p>
            <a:pPr marL="0" indent="0">
              <a:buNone/>
            </a:pPr>
            <a:r>
              <a:rPr lang="en-US" b="1" dirty="0"/>
              <a:t>Data Quality</a:t>
            </a:r>
          </a:p>
          <a:p>
            <a:r>
              <a:rPr lang="en-US" dirty="0"/>
              <a:t>Extensive data cleaning and standardization were required for embedding accuracy.</a:t>
            </a:r>
          </a:p>
          <a:p>
            <a:pPr marL="0" indent="0">
              <a:buNone/>
            </a:pPr>
            <a:r>
              <a:rPr lang="en-US" b="1" dirty="0"/>
              <a:t>Computational Resources</a:t>
            </a:r>
          </a:p>
          <a:p>
            <a:r>
              <a:rPr lang="en-US" dirty="0"/>
              <a:t>Balancing system performance with available resources to optimize processing speed.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993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5B7D-8A35-46FD-A517-C22B9338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C3541-B74D-46C1-9A62-1C72D8D5A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Multi-Modality Integration:</a:t>
            </a:r>
          </a:p>
          <a:p>
            <a:pPr lvl="1"/>
            <a:r>
              <a:rPr lang="en-US" dirty="0"/>
              <a:t>Add voice and image input/output for better accessibility.</a:t>
            </a:r>
          </a:p>
          <a:p>
            <a:r>
              <a:rPr lang="en-IN" b="1" dirty="0"/>
              <a:t>Multi-Language Support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 Extend chatbot to support regional and local languages.</a:t>
            </a:r>
            <a:endParaRPr lang="en-US" b="1" dirty="0"/>
          </a:p>
          <a:p>
            <a:r>
              <a:rPr lang="en-IN" b="1" dirty="0"/>
              <a:t>Healthcare System Integration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Link with EHRs and pharmacies for real-time data and medicine availability</a:t>
            </a:r>
          </a:p>
          <a:p>
            <a:r>
              <a:rPr lang="en-IN" b="1" dirty="0"/>
              <a:t>Personalized Treatment Recommendations: </a:t>
            </a:r>
          </a:p>
          <a:p>
            <a:pPr lvl="1"/>
            <a:r>
              <a:rPr lang="en-US" dirty="0"/>
              <a:t>Use patient history and profiles for tailored advice.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429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A914-589F-441C-854B-BD5F8A01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37A-775E-4037-95E6-00210420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Successfully developed a functional prototype.</a:t>
            </a:r>
          </a:p>
          <a:p>
            <a:r>
              <a:rPr lang="en-US" dirty="0"/>
              <a:t>Laid the foundation for an accurate homeopathy chatbot.</a:t>
            </a:r>
          </a:p>
          <a:p>
            <a:r>
              <a:rPr lang="en-US" dirty="0"/>
              <a:t>Addressed data availability and quality issues to enhance embedding accuracy.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871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D267-D266-43F3-B8DD-A55D54E3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420" y="2755080"/>
            <a:ext cx="8229600" cy="2310907"/>
          </a:xfrm>
        </p:spPr>
        <p:txBody>
          <a:bodyPr>
            <a:normAutofit/>
          </a:bodyPr>
          <a:lstStyle/>
          <a:p>
            <a:r>
              <a:rPr lang="en-IN" sz="8000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31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4635-603A-430F-B839-DAAFB638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2" y="620110"/>
            <a:ext cx="6347713" cy="1320800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3EAF-BD04-42EF-A814-FA63BBD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2" y="2131347"/>
            <a:ext cx="8713076" cy="301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Importance of Medical Services and Chatbots</a:t>
            </a:r>
          </a:p>
          <a:p>
            <a:r>
              <a:rPr lang="en-US" dirty="0"/>
              <a:t>Key role in enhancing public health access and convenience.</a:t>
            </a:r>
          </a:p>
          <a:p>
            <a:r>
              <a:rPr lang="en-US" dirty="0"/>
              <a:t>Assists people in finding specialized care.</a:t>
            </a:r>
          </a:p>
          <a:p>
            <a:pPr marL="0" indent="0">
              <a:buNone/>
            </a:pPr>
            <a:r>
              <a:rPr lang="en-US" b="1" dirty="0"/>
              <a:t>Role of AI in Healthcare</a:t>
            </a:r>
          </a:p>
          <a:p>
            <a:r>
              <a:rPr lang="en-US" dirty="0"/>
              <a:t>AI-powered chatbots bridge the gap between patients and doctors.</a:t>
            </a:r>
          </a:p>
          <a:p>
            <a:r>
              <a:rPr lang="en-US" dirty="0"/>
              <a:t>Utilize NLP and ML to process and respond in natural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0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E70E-E906-4C93-BF76-F6F9851EE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413" y="620104"/>
            <a:ext cx="6347713" cy="1320800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256C-83B6-43B7-80B3-4D6AF4C3B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14" y="2052925"/>
            <a:ext cx="800099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rebuchet MS (Body)"/>
              </a:rPr>
              <a:t>Limited Medical Knowledge Scope in Existing Chatbots</a:t>
            </a:r>
          </a:p>
          <a:p>
            <a:r>
              <a:rPr lang="en-US" dirty="0">
                <a:latin typeface="Trebuchet MS (Body)"/>
              </a:rPr>
              <a:t>Patients seeking homeopathy have minimal chatbot support.</a:t>
            </a:r>
          </a:p>
          <a:p>
            <a:pPr marL="0" indent="0">
              <a:buNone/>
            </a:pPr>
            <a:endParaRPr lang="en-US" dirty="0">
              <a:latin typeface="Trebuchet MS (Body)"/>
            </a:endParaRPr>
          </a:p>
          <a:p>
            <a:pPr marL="0" indent="0">
              <a:buNone/>
            </a:pPr>
            <a:r>
              <a:rPr lang="en-US" b="1" dirty="0">
                <a:latin typeface="Trebuchet MS (Body)"/>
              </a:rPr>
              <a:t>Reliance on Online Databases</a:t>
            </a:r>
          </a:p>
          <a:p>
            <a:pPr marL="0" indent="0">
              <a:buNone/>
            </a:pPr>
            <a:r>
              <a:rPr lang="en-US" dirty="0">
                <a:latin typeface="Trebuchet MS (Body)"/>
              </a:rPr>
              <a:t>Potential issues:</a:t>
            </a:r>
          </a:p>
          <a:p>
            <a:r>
              <a:rPr lang="en-US" dirty="0">
                <a:latin typeface="Trebuchet MS (Body)"/>
              </a:rPr>
              <a:t>Data privacy and accessibility concerns.</a:t>
            </a:r>
          </a:p>
          <a:p>
            <a:r>
              <a:rPr lang="en-US" dirty="0">
                <a:latin typeface="Trebuchet MS (Body)"/>
              </a:rPr>
              <a:t>Increased response time.</a:t>
            </a:r>
          </a:p>
          <a:p>
            <a:r>
              <a:rPr lang="en-US" dirty="0">
                <a:latin typeface="Trebuchet MS (Body)"/>
              </a:rPr>
              <a:t>Dependency on consistent internet speeds.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80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43B7-2B91-4923-BAC5-D89745E0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0D0F2-DCCE-4384-B7D6-F7E5B821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Design a </a:t>
            </a:r>
            <a:r>
              <a:rPr lang="en-IN" b="1" dirty="0"/>
              <a:t>Homeopathic Medical Chatbot using LLaMA-2</a:t>
            </a:r>
            <a:endParaRPr lang="en-IN" dirty="0"/>
          </a:p>
          <a:p>
            <a:r>
              <a:rPr lang="en-IN" dirty="0"/>
              <a:t>Develop a curated, </a:t>
            </a:r>
            <a:r>
              <a:rPr lang="en-IN" b="1" dirty="0"/>
              <a:t>domain-specific knowledge base</a:t>
            </a:r>
            <a:r>
              <a:rPr lang="en-IN" dirty="0"/>
              <a:t>.</a:t>
            </a:r>
          </a:p>
          <a:p>
            <a:r>
              <a:rPr lang="en-IN" dirty="0"/>
              <a:t>Implement a </a:t>
            </a:r>
            <a:r>
              <a:rPr lang="en-IN" b="1" dirty="0"/>
              <a:t>local RAG </a:t>
            </a:r>
            <a:r>
              <a:rPr lang="en-IN" dirty="0"/>
              <a:t>system using FAISS for retrieval.</a:t>
            </a:r>
          </a:p>
          <a:p>
            <a:r>
              <a:rPr lang="en-IN" dirty="0"/>
              <a:t>Enable </a:t>
            </a:r>
            <a:r>
              <a:rPr lang="en-IN" b="1" dirty="0"/>
              <a:t>offline capabilities </a:t>
            </a:r>
            <a:r>
              <a:rPr lang="en-IN" dirty="0"/>
              <a:t>using CTransformers with LLaMA-2.</a:t>
            </a:r>
          </a:p>
          <a:p>
            <a:r>
              <a:rPr lang="en-IN" dirty="0"/>
              <a:t>Evaluate performance on accuracy, relevance, and efficiency.</a:t>
            </a:r>
          </a:p>
          <a:p>
            <a:r>
              <a:rPr lang="en-IN" dirty="0"/>
              <a:t>Integrate the medical chatbot with Disease diagnosis expert system.</a:t>
            </a:r>
          </a:p>
        </p:txBody>
      </p:sp>
    </p:spTree>
    <p:extLst>
      <p:ext uri="{BB962C8B-B14F-4D97-AF65-F5344CB8AC3E}">
        <p14:creationId xmlns:p14="http://schemas.microsoft.com/office/powerpoint/2010/main" val="34961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4080-1F27-4166-89AB-9F723CE2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C1538-8EAC-473C-9AA1-B65FE705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Data Pre-Processing</a:t>
            </a:r>
          </a:p>
          <a:p>
            <a:r>
              <a:rPr lang="en-IN" dirty="0"/>
              <a:t>Embeddings Creation</a:t>
            </a:r>
          </a:p>
          <a:p>
            <a:r>
              <a:rPr lang="en-IN" dirty="0"/>
              <a:t>Query Matching with FAISS</a:t>
            </a:r>
          </a:p>
          <a:p>
            <a:r>
              <a:rPr lang="en-IN" dirty="0" err="1"/>
              <a:t>LLaMA</a:t>
            </a:r>
            <a:r>
              <a:rPr lang="en-IN" dirty="0"/>
              <a:t> 2 Integration</a:t>
            </a:r>
          </a:p>
          <a:p>
            <a:r>
              <a:rPr lang="en-IN" dirty="0"/>
              <a:t>User Interface Creation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26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58B-1DE8-4BF9-9D41-B868807D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93076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0D75E-F74E-477A-AE9F-CB6B7141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93442"/>
            <a:ext cx="7651532" cy="4492458"/>
          </a:xfrm>
        </p:spPr>
        <p:txBody>
          <a:bodyPr>
            <a:noAutofit/>
          </a:bodyPr>
          <a:lstStyle/>
          <a:p>
            <a:r>
              <a:rPr lang="en-US" b="1" dirty="0"/>
              <a:t>Primary Source</a:t>
            </a:r>
            <a:endParaRPr lang="en-US" dirty="0"/>
          </a:p>
          <a:p>
            <a:pPr lvl="1"/>
            <a:r>
              <a:rPr lang="en-US" dirty="0"/>
              <a:t>"Practical Guide to Homeopathic Treatment" by Dr. Myron H. Adams</a:t>
            </a:r>
          </a:p>
          <a:p>
            <a:pPr lvl="1"/>
            <a:r>
              <a:rPr lang="en-US" dirty="0"/>
              <a:t>A trusted classical homeopathy reference book</a:t>
            </a:r>
          </a:p>
          <a:p>
            <a:pPr lvl="1"/>
            <a:endParaRPr lang="en-US" dirty="0"/>
          </a:p>
          <a:p>
            <a:r>
              <a:rPr lang="en-US" b="1" dirty="0"/>
              <a:t>Rich Symptom-Remedy Mapping</a:t>
            </a:r>
            <a:endParaRPr lang="en-US" dirty="0"/>
          </a:p>
          <a:p>
            <a:pPr lvl="1"/>
            <a:r>
              <a:rPr lang="en-US" dirty="0"/>
              <a:t>Contains detailed associations between symptoms and homeopathic remedies</a:t>
            </a:r>
          </a:p>
          <a:p>
            <a:pPr lvl="1"/>
            <a:endParaRPr lang="en-US" dirty="0"/>
          </a:p>
          <a:p>
            <a:r>
              <a:rPr lang="en-US" b="1" dirty="0"/>
              <a:t>Domain-Specific Knowledge Base</a:t>
            </a:r>
            <a:endParaRPr lang="en-US" dirty="0"/>
          </a:p>
          <a:p>
            <a:pPr lvl="1"/>
            <a:r>
              <a:rPr lang="en-US" dirty="0"/>
              <a:t>Focused exclusively on homeopathy</a:t>
            </a:r>
          </a:p>
          <a:p>
            <a:pPr lvl="1"/>
            <a:r>
              <a:rPr lang="en-US" dirty="0"/>
              <a:t>Avoids interference from general or unrelated medical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86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83E9-6BC8-4004-909E-6AA41591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Pre-processing: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EF42-B19F-4FC5-BCFC-A8B80D2E9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14052"/>
            <a:ext cx="7189078" cy="4818279"/>
          </a:xfrm>
        </p:spPr>
        <p:txBody>
          <a:bodyPr>
            <a:noAutofit/>
          </a:bodyPr>
          <a:lstStyle/>
          <a:p>
            <a:r>
              <a:rPr lang="en-US" b="1" dirty="0"/>
              <a:t>Noise Removal</a:t>
            </a:r>
            <a:endParaRPr lang="en-US" dirty="0"/>
          </a:p>
          <a:p>
            <a:pPr lvl="1"/>
            <a:r>
              <a:rPr lang="en-US" dirty="0"/>
              <a:t>Removed irrelevant symbols, special characters, and typos</a:t>
            </a:r>
          </a:p>
          <a:p>
            <a:pPr lvl="1"/>
            <a:r>
              <a:rPr lang="en-US" dirty="0"/>
              <a:t>Eliminated duplicate lines and inconsistent entries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Text Normalization</a:t>
            </a:r>
            <a:endParaRPr lang="en-US" dirty="0"/>
          </a:p>
          <a:p>
            <a:pPr lvl="1"/>
            <a:r>
              <a:rPr lang="en-US" dirty="0"/>
              <a:t>Converted all text to lowercase</a:t>
            </a:r>
          </a:p>
          <a:p>
            <a:pPr lvl="1"/>
            <a:r>
              <a:rPr lang="en-US" dirty="0"/>
              <a:t>Standardized terminology and formatting for uniformity</a:t>
            </a:r>
          </a:p>
          <a:p>
            <a:endParaRPr lang="en-US" dirty="0"/>
          </a:p>
          <a:p>
            <a:r>
              <a:rPr lang="en-US" b="1" dirty="0"/>
              <a:t>Linguistic Cleaning</a:t>
            </a:r>
            <a:endParaRPr lang="en-US" dirty="0"/>
          </a:p>
          <a:p>
            <a:pPr lvl="1"/>
            <a:r>
              <a:rPr lang="en-US" dirty="0"/>
              <a:t>Applied lemmatization to reduce words to base forms</a:t>
            </a:r>
          </a:p>
          <a:p>
            <a:pPr lvl="1"/>
            <a:r>
              <a:rPr lang="en-US" dirty="0"/>
              <a:t>Improved consistency for better semantic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9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23F-DD7E-4185-AA34-E7294633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40828"/>
          </a:xfrm>
        </p:spPr>
        <p:txBody>
          <a:bodyPr/>
          <a:lstStyle/>
          <a:p>
            <a:r>
              <a:rPr lang="en-IN" dirty="0"/>
              <a:t>Data Pre-processing: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84E51-965B-4A2B-B8CE-D6695B9E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Chunking and Segmentation</a:t>
            </a:r>
            <a:endParaRPr lang="en-US" dirty="0"/>
          </a:p>
          <a:p>
            <a:pPr lvl="1"/>
            <a:r>
              <a:rPr lang="en-US" dirty="0"/>
              <a:t>Divided text into manageable chunks</a:t>
            </a:r>
          </a:p>
          <a:p>
            <a:pPr lvl="1"/>
            <a:r>
              <a:rPr lang="en-US" dirty="0"/>
              <a:t>Ensured each chunk contains contextually complete information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Tokenization for Embedding</a:t>
            </a:r>
            <a:endParaRPr lang="en-US" dirty="0"/>
          </a:p>
          <a:p>
            <a:pPr lvl="1"/>
            <a:r>
              <a:rPr lang="en-US" dirty="0"/>
              <a:t>Converted text into tokens understandable by transformer models</a:t>
            </a:r>
          </a:p>
          <a:p>
            <a:pPr lvl="1"/>
            <a:r>
              <a:rPr lang="en-US" dirty="0"/>
              <a:t>Enabled accurate vector generation during embedding phase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4240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1706</TotalTime>
  <Words>684</Words>
  <Application>Microsoft Office PowerPoint</Application>
  <PresentationFormat>On-screen Show (4:3)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Trebuchet MS</vt:lpstr>
      <vt:lpstr>Trebuchet MS (Body)</vt:lpstr>
      <vt:lpstr>Wingdings 3</vt:lpstr>
      <vt:lpstr>Facet</vt:lpstr>
      <vt:lpstr>Medical Chatbot Design for Homeopathic Treatment Using LLaMA-2 Model</vt:lpstr>
      <vt:lpstr>AGENDA:</vt:lpstr>
      <vt:lpstr>INTRODUCTION</vt:lpstr>
      <vt:lpstr>PROBLEM STATEMENT</vt:lpstr>
      <vt:lpstr>RESEARCH OBJECTIVES</vt:lpstr>
      <vt:lpstr>System Implementations</vt:lpstr>
      <vt:lpstr>Data Collection</vt:lpstr>
      <vt:lpstr>Data Pre-processing:</vt:lpstr>
      <vt:lpstr>Data Pre-processing:</vt:lpstr>
      <vt:lpstr>Embedding Creation:</vt:lpstr>
      <vt:lpstr>Query Matching with FAISS</vt:lpstr>
      <vt:lpstr>LLaMA 2 Integration</vt:lpstr>
      <vt:lpstr>User Interface with Chainlit</vt:lpstr>
      <vt:lpstr>Flow Diagram:</vt:lpstr>
      <vt:lpstr>Vector Database creation:   </vt:lpstr>
      <vt:lpstr>Starting the Chatbot</vt:lpstr>
      <vt:lpstr>Home Page:</vt:lpstr>
      <vt:lpstr>Chatbot Outputs:</vt:lpstr>
      <vt:lpstr>Chatbot Outputs:</vt:lpstr>
      <vt:lpstr>Local Cache for chatbot: </vt:lpstr>
      <vt:lpstr>Challenges Faced</vt:lpstr>
      <vt:lpstr>Future Work</vt:lpstr>
      <vt:lpstr>Conclusions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Chatbot Design for Homeopathic Treatment Using Llama-2 Model</dc:title>
  <dc:subject/>
  <dc:creator>ANKIT RAJ</dc:creator>
  <cp:keywords/>
  <dc:description>generated using python-pptx</dc:description>
  <cp:lastModifiedBy>ANKIT RAJ</cp:lastModifiedBy>
  <cp:revision>80</cp:revision>
  <cp:lastPrinted>2025-01-31T21:12:24Z</cp:lastPrinted>
  <dcterms:created xsi:type="dcterms:W3CDTF">2013-01-27T09:14:16Z</dcterms:created>
  <dcterms:modified xsi:type="dcterms:W3CDTF">2025-04-26T08:07:00Z</dcterms:modified>
  <cp:category/>
</cp:coreProperties>
</file>