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B1F38-7DF4-47C7-9E95-F1A178298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F6118-63F4-4886-8DE0-241DEC7E6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884A9-03EE-4F97-B142-5CB5FDC76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108B-787C-451A-BE7D-7EC9692E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9965FA-F353-4571-AF57-86CE8ACF5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98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4E367-698D-446E-9FA1-03DEAE334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FBD505-DABE-497E-8BC0-ECAE8B4BA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FC6F8-3222-47EA-965F-50F75E9B0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DE1FA-7EDF-468E-8859-A1EE71CF5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4FBBF-A59F-4E39-AC99-DB0D7C16F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808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C2A042-9224-47F8-AECE-F07C305935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08477-F17E-4373-8ACB-DF6A586346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89CA3-1974-4BE7-8B75-5E9F11F60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32860-1BF6-4D88-B08C-61EA29E2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CDDEA-9C0F-487D-B5BB-86EBE8B37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2310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357D2-6654-424F-990B-28EDA981E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5C62C-D9D5-479E-B219-B75348733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2C296-9C00-4D32-9233-4D2486F0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0A5BB-A771-44D9-ACD3-B51C1F42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ACFF1-1A4D-4458-933A-846C636F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4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8177B-FA6C-42B6-96CA-4ED30B83A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1215C-EDA5-4543-A620-4A74E4FAB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2D1A0-1E7E-49E7-9EF3-5CC3E2D3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0060A-47E1-48FE-BBB2-268E05815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C65F7-B2A5-46B9-99C2-7E47A6209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57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58A5D-EFFA-422F-9BE6-D0B49A203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0B836-85BA-4A6D-9B9F-CB48CFC9F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2AD1D-D373-4F65-9B3D-E57306290B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0DF035-31EF-4894-ADF9-E9C2B9B5B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4428D4-DAF9-4100-B0A7-EA02A85F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7DC65A-8E3D-456C-AEAF-4A60DC6F9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10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C148-E886-4BBE-A67D-F6118101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1BC8A-3C34-49B3-BF82-40BBD3866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7E4EA-61A1-4699-9C56-4603A7D3C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E8DBF-B71B-4E83-AD08-AA7AAF51B9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4EA79E-0C8E-4014-8A72-F69861DCC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9400D5-3F29-4BD3-98CA-747698D2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FA8059-C5B2-4445-89E1-4B030A5B1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9B0CC-9FC2-42A4-8223-6779BF4E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663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F5749-4A50-4E17-92F9-596EF7B7A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419131-9260-45D6-B3B3-1B531187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06351-947A-4794-B6BA-CCB0F8FB1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7D713-ADBB-4099-ABC9-5CDFF683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472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2A470E-7389-49A5-A4D7-EFAB9BD7D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7308CC-A5E7-4D56-BB0E-41D4AF70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CB25-4512-4FA6-BB0E-50904249D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756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66A36-C8DD-4A34-B326-A11EEEF76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DABDD-E2E2-46AD-9490-789C781E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B3D773-AC50-4A6C-A166-48DDB7BDA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27FE2-5427-40B6-846B-FEE8BD283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57A09-13AC-4A70-BD19-70E39FC47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04A0E-BEA5-4981-A6FC-6019D88EE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4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48AA6-EE84-403D-8DCE-366305A4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00AE1F-B415-4966-96C4-E5858B3AB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4EA0-A047-4CE5-A82C-6812CCA3B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4D2A86-315E-47FD-B35E-3A453F4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BE0AC-D4E7-4BC0-BDBA-AE2F55FB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F75E8-32A6-4191-BB6B-F621B061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31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789EA2-0663-4DB3-98C6-3A207BE77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721F81-013B-47D8-B133-AC8969D12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7B1F8-B655-4513-826A-41C4157F47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4E037-AA5F-487B-821C-3EA0F5C2C9FD}" type="datetimeFigureOut">
              <a:rPr lang="en-IN" smtClean="0"/>
              <a:t>06-06-2018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10825-5C13-44C2-8B08-9675B93E6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8A0C9-CAAD-450C-A4DE-DB24995F5E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E800F3-472F-4F57-AAB4-AF94FB78CF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675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5E9F69A-50E5-4AED-B689-5FD0C13821F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27381" y="408288"/>
            <a:ext cx="5760640" cy="2422615"/>
          </a:xfrm>
        </p:spPr>
        <p:txBody>
          <a:bodyPr/>
          <a:lstStyle/>
          <a:p>
            <a:pPr eaLnBrk="1" hangingPunct="1"/>
            <a:br>
              <a:rPr lang="en-US" sz="3600" dirty="0"/>
            </a:br>
            <a:endParaRPr lang="fr-FR" sz="3600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833DBD7-84F7-4A8F-BB48-B0E6B19BCA34}"/>
              </a:ext>
            </a:extLst>
          </p:cNvPr>
          <p:cNvSpPr txBox="1">
            <a:spLocks/>
          </p:cNvSpPr>
          <p:nvPr/>
        </p:nvSpPr>
        <p:spPr>
          <a:xfrm>
            <a:off x="7849544" y="4467257"/>
            <a:ext cx="2110818" cy="4247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rPr>
              <a:t>Ankit Rathi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C5AD3E-ED20-44FA-8074-1303B29A0513}"/>
              </a:ext>
            </a:extLst>
          </p:cNvPr>
          <p:cNvSpPr/>
          <p:nvPr/>
        </p:nvSpPr>
        <p:spPr>
          <a:xfrm>
            <a:off x="2819401" y="2540000"/>
            <a:ext cx="4619625" cy="5842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endParaRPr lang="en-US" sz="3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042D40A7-2018-490C-B5B7-F39AB98DD62C}"/>
              </a:ext>
            </a:extLst>
          </p:cNvPr>
          <p:cNvSpPr txBox="1">
            <a:spLocks/>
          </p:cNvSpPr>
          <p:nvPr/>
        </p:nvSpPr>
        <p:spPr bwMode="auto">
          <a:xfrm>
            <a:off x="2819401" y="1987485"/>
            <a:ext cx="5470192" cy="5525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spcBef>
                <a:spcPct val="20000"/>
              </a:spcBef>
              <a:defRPr sz="2400">
                <a:solidFill>
                  <a:schemeClr val="accent2"/>
                </a:solidFill>
              </a:defRPr>
            </a:lvl1pPr>
          </a:lstStyle>
          <a:p>
            <a:r>
              <a:rPr lang="en-IN" sz="5400" dirty="0">
                <a:solidFill>
                  <a:srgbClr val="F37021"/>
                </a:solidFill>
                <a:latin typeface="Comic Sans MS" panose="030F0702030302020204" pitchFamily="66" charset="0"/>
              </a:rPr>
              <a:t>Data Science </a:t>
            </a:r>
          </a:p>
          <a:p>
            <a:r>
              <a:rPr lang="en-IN" sz="2800" dirty="0">
                <a:solidFill>
                  <a:srgbClr val="F37021"/>
                </a:solidFill>
                <a:latin typeface="Comic Sans MS" panose="030F0702030302020204" pitchFamily="66" charset="0"/>
              </a:rPr>
              <a:t>(Introductory Session)</a:t>
            </a:r>
          </a:p>
          <a:p>
            <a:endParaRPr lang="en-IN" sz="5400" dirty="0">
              <a:solidFill>
                <a:srgbClr val="F370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89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>
            <a:extLst>
              <a:ext uri="{FF2B5EF4-FFF2-40B4-BE49-F238E27FC236}">
                <a16:creationId xmlns:a16="http://schemas.microsoft.com/office/drawing/2014/main" id="{7D7755CD-662B-41A7-9ED4-0BA7D0DE2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9070" y="575035"/>
            <a:ext cx="6333620" cy="574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406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299F8F70-CB26-4DDC-96D8-B8FD92A2447F}"/>
              </a:ext>
            </a:extLst>
          </p:cNvPr>
          <p:cNvSpPr txBox="1">
            <a:spLocks/>
          </p:cNvSpPr>
          <p:nvPr/>
        </p:nvSpPr>
        <p:spPr>
          <a:xfrm>
            <a:off x="1018096" y="2666253"/>
            <a:ext cx="9191133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6000">
                <a:solidFill>
                  <a:srgbClr val="00B9F2"/>
                </a:solidFill>
                <a:latin typeface="Comic Sans MS" panose="030F0702030302020204" pitchFamily="66" charset="0"/>
              </a:rPr>
              <a:t>How to do Data Science?</a:t>
            </a:r>
            <a:endParaRPr lang="en-IN" sz="6000" dirty="0">
              <a:solidFill>
                <a:srgbClr val="00B9F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428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713C8A-47B5-477F-93E1-5EF80499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334" y="589070"/>
            <a:ext cx="8477250" cy="5770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2114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630A025-0BF4-4C6D-B77A-E09204EF6FDF}"/>
              </a:ext>
            </a:extLst>
          </p:cNvPr>
          <p:cNvSpPr txBox="1">
            <a:spLocks/>
          </p:cNvSpPr>
          <p:nvPr/>
        </p:nvSpPr>
        <p:spPr>
          <a:xfrm>
            <a:off x="452549" y="6521837"/>
            <a:ext cx="45973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8072" rtl="0" eaLnBrk="1" latinLnBrk="0" hangingPunct="1">
              <a:spcBef>
                <a:spcPct val="20000"/>
              </a:spcBef>
              <a:buFont typeface="Arial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27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30" indent="-367959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50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773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D2A5C-C3D0-4BE9-9335-9A8298693CA1}" type="slidenum">
              <a:rPr lang="en-GB" sz="1200" smtClean="0">
                <a:solidFill>
                  <a:srgbClr val="000000"/>
                </a:solidFill>
              </a:rPr>
              <a:pPr/>
              <a:t>13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1A84B871-776A-4CAC-A00E-F9BDB639BCAF}"/>
              </a:ext>
            </a:extLst>
          </p:cNvPr>
          <p:cNvSpPr txBox="1">
            <a:spLocks/>
          </p:cNvSpPr>
          <p:nvPr/>
        </p:nvSpPr>
        <p:spPr>
          <a:xfrm>
            <a:off x="912284" y="571275"/>
            <a:ext cx="9617456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5400" dirty="0">
                <a:solidFill>
                  <a:srgbClr val="00B9F2"/>
                </a:solidFill>
                <a:latin typeface="Comic Sans MS" panose="030F0702030302020204" pitchFamily="66" charset="0"/>
              </a:rPr>
              <a:t>The Breadth</a:t>
            </a:r>
          </a:p>
          <a:p>
            <a:endParaRPr lang="en-IN" sz="3600" dirty="0">
              <a:solidFill>
                <a:srgbClr val="F37021"/>
              </a:solidFill>
              <a:latin typeface="Comic Sans MS" panose="030F0702030302020204" pitchFamily="66" charset="0"/>
            </a:endParaRP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Data Literacy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Linear Algebra, Statistics &amp; Probability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Algorithms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Programming </a:t>
            </a:r>
            <a:r>
              <a:rPr lang="en-IN" sz="2400" dirty="0">
                <a:solidFill>
                  <a:srgbClr val="F37021"/>
                </a:solidFill>
                <a:latin typeface="Comic Sans MS" panose="030F0702030302020204" pitchFamily="66" charset="0"/>
              </a:rPr>
              <a:t>(SQL/R/Python, KNIME/SPSS)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Domain Knowledge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>
              <a:solidFill>
                <a:srgbClr val="F3702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564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784CB2BF-DBC2-43EB-8738-745755A8C7DC}"/>
              </a:ext>
            </a:extLst>
          </p:cNvPr>
          <p:cNvSpPr txBox="1">
            <a:spLocks/>
          </p:cNvSpPr>
          <p:nvPr/>
        </p:nvSpPr>
        <p:spPr>
          <a:xfrm>
            <a:off x="452549" y="6521837"/>
            <a:ext cx="45973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8072" rtl="0" eaLnBrk="1" latinLnBrk="0" hangingPunct="1">
              <a:spcBef>
                <a:spcPct val="20000"/>
              </a:spcBef>
              <a:buFont typeface="Arial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27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30" indent="-367959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50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773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D2A5C-C3D0-4BE9-9335-9A8298693CA1}" type="slidenum">
              <a:rPr lang="en-GB" sz="1200" smtClean="0">
                <a:solidFill>
                  <a:srgbClr val="000000"/>
                </a:solidFill>
              </a:rPr>
              <a:pPr/>
              <a:t>14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7129D2B2-35A2-4BB6-B3D3-C224AE176575}"/>
              </a:ext>
            </a:extLst>
          </p:cNvPr>
          <p:cNvSpPr txBox="1">
            <a:spLocks/>
          </p:cNvSpPr>
          <p:nvPr/>
        </p:nvSpPr>
        <p:spPr>
          <a:xfrm>
            <a:off x="912284" y="552421"/>
            <a:ext cx="9617456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5400" dirty="0">
                <a:solidFill>
                  <a:srgbClr val="00B9F2"/>
                </a:solidFill>
                <a:latin typeface="Comic Sans MS" panose="030F0702030302020204" pitchFamily="66" charset="0"/>
              </a:rPr>
              <a:t>The Challenges</a:t>
            </a:r>
          </a:p>
          <a:p>
            <a:endParaRPr lang="en-IN" sz="3600" dirty="0">
              <a:solidFill>
                <a:srgbClr val="F37021"/>
              </a:solidFill>
              <a:latin typeface="Comic Sans MS" panose="030F0702030302020204" pitchFamily="66" charset="0"/>
            </a:endParaRP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Stakeholders Buy-in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Data Issues </a:t>
            </a:r>
            <a:r>
              <a:rPr lang="en-IN" sz="2000" dirty="0">
                <a:solidFill>
                  <a:srgbClr val="F37021"/>
                </a:solidFill>
                <a:latin typeface="Comic Sans MS" panose="030F0702030302020204" pitchFamily="66" charset="0"/>
              </a:rPr>
              <a:t>(Access, Quality)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Problem Statement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Maturity </a:t>
            </a:r>
            <a:r>
              <a:rPr lang="en-IN" sz="2000" dirty="0">
                <a:solidFill>
                  <a:srgbClr val="F37021"/>
                </a:solidFill>
                <a:latin typeface="Comic Sans MS" panose="030F0702030302020204" pitchFamily="66" charset="0"/>
              </a:rPr>
              <a:t>(Process, Analytics)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Wrong Expectations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>
              <a:solidFill>
                <a:srgbClr val="F3702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8281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0A9B21F8-20D3-4A53-9095-E6C8714261DB}"/>
              </a:ext>
            </a:extLst>
          </p:cNvPr>
          <p:cNvSpPr txBox="1">
            <a:spLocks/>
          </p:cNvSpPr>
          <p:nvPr/>
        </p:nvSpPr>
        <p:spPr>
          <a:xfrm>
            <a:off x="452549" y="6521837"/>
            <a:ext cx="45973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8072" rtl="0" eaLnBrk="1" latinLnBrk="0" hangingPunct="1">
              <a:spcBef>
                <a:spcPct val="20000"/>
              </a:spcBef>
              <a:buFont typeface="Arial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27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30" indent="-367959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50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773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D2A5C-C3D0-4BE9-9335-9A8298693CA1}" type="slidenum">
              <a:rPr lang="en-GB" sz="1200" smtClean="0">
                <a:solidFill>
                  <a:srgbClr val="000000"/>
                </a:solidFill>
              </a:rPr>
              <a:pPr/>
              <a:t>15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5E0ECD60-2FD4-43A7-93C1-9B5B4093BE27}"/>
              </a:ext>
            </a:extLst>
          </p:cNvPr>
          <p:cNvSpPr txBox="1">
            <a:spLocks/>
          </p:cNvSpPr>
          <p:nvPr/>
        </p:nvSpPr>
        <p:spPr>
          <a:xfrm>
            <a:off x="912284" y="448726"/>
            <a:ext cx="9617456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5400">
                <a:solidFill>
                  <a:srgbClr val="00B9F2"/>
                </a:solidFill>
                <a:latin typeface="Comic Sans MS" panose="030F0702030302020204" pitchFamily="66" charset="0"/>
              </a:rPr>
              <a:t>The Approach…</a:t>
            </a:r>
          </a:p>
          <a:p>
            <a:endParaRPr lang="en-IN" sz="3600">
              <a:solidFill>
                <a:srgbClr val="F37021"/>
              </a:solidFill>
              <a:latin typeface="Comic Sans MS" panose="030F0702030302020204" pitchFamily="66" charset="0"/>
            </a:endParaRPr>
          </a:p>
          <a:p>
            <a:r>
              <a:rPr lang="en-IN" sz="3600">
                <a:solidFill>
                  <a:srgbClr val="F37021"/>
                </a:solidFill>
                <a:latin typeface="Comic Sans MS" panose="030F0702030302020204" pitchFamily="66" charset="0"/>
              </a:rPr>
              <a:t>Kaggle </a:t>
            </a:r>
            <a:r>
              <a:rPr lang="en-IN" sz="2000">
                <a:solidFill>
                  <a:srgbClr val="F37021"/>
                </a:solidFill>
                <a:latin typeface="Comic Sans MS" panose="030F0702030302020204" pitchFamily="66" charset="0"/>
              </a:rPr>
              <a:t>(learn, apply, compete)</a:t>
            </a:r>
          </a:p>
          <a:p>
            <a:r>
              <a:rPr lang="en-IN" sz="3600">
                <a:solidFill>
                  <a:srgbClr val="F37021"/>
                </a:solidFill>
                <a:latin typeface="Comic Sans MS" panose="030F0702030302020204" pitchFamily="66" charset="0"/>
              </a:rPr>
              <a:t>Analytics Vidhya </a:t>
            </a:r>
            <a:r>
              <a:rPr lang="en-IN" sz="2000">
                <a:solidFill>
                  <a:srgbClr val="F37021"/>
                </a:solidFill>
                <a:latin typeface="Comic Sans MS" panose="030F0702030302020204" pitchFamily="66" charset="0"/>
              </a:rPr>
              <a:t>(learn, stay updated, compete)</a:t>
            </a:r>
          </a:p>
          <a:p>
            <a:r>
              <a:rPr lang="en-IN" sz="3600">
                <a:solidFill>
                  <a:srgbClr val="F37021"/>
                </a:solidFill>
                <a:latin typeface="Comic Sans MS" panose="030F0702030302020204" pitchFamily="66" charset="0"/>
              </a:rPr>
              <a:t>KDNuggets </a:t>
            </a:r>
            <a:r>
              <a:rPr lang="en-IN" sz="2000">
                <a:solidFill>
                  <a:srgbClr val="F37021"/>
                </a:solidFill>
                <a:latin typeface="Comic Sans MS" panose="030F0702030302020204" pitchFamily="66" charset="0"/>
              </a:rPr>
              <a:t>(learn, stay updated)</a:t>
            </a:r>
          </a:p>
          <a:p>
            <a:r>
              <a:rPr lang="en-IN" sz="3600">
                <a:solidFill>
                  <a:srgbClr val="F37021"/>
                </a:solidFill>
                <a:latin typeface="Comic Sans MS" panose="030F0702030302020204" pitchFamily="66" charset="0"/>
              </a:rPr>
              <a:t>Machine Learning Mastery </a:t>
            </a:r>
            <a:r>
              <a:rPr lang="en-IN" sz="2000">
                <a:solidFill>
                  <a:srgbClr val="F37021"/>
                </a:solidFill>
                <a:latin typeface="Comic Sans MS" panose="030F0702030302020204" pitchFamily="66" charset="0"/>
              </a:rPr>
              <a:t>(learn, apply)</a:t>
            </a:r>
          </a:p>
          <a:p>
            <a:r>
              <a:rPr lang="en-IN" sz="3600">
                <a:solidFill>
                  <a:srgbClr val="F37021"/>
                </a:solidFill>
                <a:latin typeface="Comic Sans MS" panose="030F0702030302020204" pitchFamily="66" charset="0"/>
              </a:rPr>
              <a:t>Data Science Central </a:t>
            </a:r>
            <a:r>
              <a:rPr lang="en-IN" sz="2000">
                <a:solidFill>
                  <a:srgbClr val="F37021"/>
                </a:solidFill>
                <a:latin typeface="Comic Sans MS" panose="030F0702030302020204" pitchFamily="66" charset="0"/>
              </a:rPr>
              <a:t>(learn, stay updated)</a:t>
            </a:r>
          </a:p>
          <a:p>
            <a:r>
              <a:rPr lang="en-IN" sz="3600">
                <a:solidFill>
                  <a:srgbClr val="F37021"/>
                </a:solidFill>
                <a:latin typeface="Comic Sans MS" panose="030F0702030302020204" pitchFamily="66" charset="0"/>
              </a:rPr>
              <a:t>Quora, Medium &amp; StackOverflow </a:t>
            </a:r>
            <a:r>
              <a:rPr lang="en-IN" sz="2000">
                <a:solidFill>
                  <a:srgbClr val="F37021"/>
                </a:solidFill>
                <a:latin typeface="Comic Sans MS" panose="030F0702030302020204" pitchFamily="66" charset="0"/>
              </a:rPr>
              <a:t>(ask, learn, stay updated)</a:t>
            </a:r>
            <a:endParaRPr lang="en-IN" sz="3600" dirty="0">
              <a:solidFill>
                <a:srgbClr val="F3702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8116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AF0348A6-661E-4D67-AD9E-4801E7207D8C}"/>
              </a:ext>
            </a:extLst>
          </p:cNvPr>
          <p:cNvSpPr txBox="1">
            <a:spLocks/>
          </p:cNvSpPr>
          <p:nvPr/>
        </p:nvSpPr>
        <p:spPr>
          <a:xfrm>
            <a:off x="452549" y="6521837"/>
            <a:ext cx="45973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8072" rtl="0" eaLnBrk="1" latinLnBrk="0" hangingPunct="1">
              <a:spcBef>
                <a:spcPct val="20000"/>
              </a:spcBef>
              <a:buFont typeface="Arial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27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30" indent="-367959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50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773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D2A5C-C3D0-4BE9-9335-9A8298693CA1}" type="slidenum">
              <a:rPr lang="en-GB" sz="1200" smtClean="0">
                <a:solidFill>
                  <a:srgbClr val="000000"/>
                </a:solidFill>
              </a:rPr>
              <a:pPr/>
              <a:t>16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D99E2D10-4C8D-4369-BC29-4EF37023F44B}"/>
              </a:ext>
            </a:extLst>
          </p:cNvPr>
          <p:cNvSpPr txBox="1">
            <a:spLocks/>
          </p:cNvSpPr>
          <p:nvPr/>
        </p:nvSpPr>
        <p:spPr>
          <a:xfrm>
            <a:off x="682416" y="1412487"/>
            <a:ext cx="10286759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4000">
                <a:solidFill>
                  <a:srgbClr val="00B050"/>
                </a:solidFill>
                <a:latin typeface="Comic Sans MS" panose="030F0702030302020204" pitchFamily="66" charset="0"/>
              </a:rPr>
              <a:t>“If you want to learn to swim, jump into the water.”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000">
                <a:solidFill>
                  <a:srgbClr val="00B050"/>
                </a:solidFill>
                <a:latin typeface="Comic Sans MS" panose="030F0702030302020204" pitchFamily="66" charset="0"/>
              </a:rPr>
              <a:t>~ Bruce Lee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00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“The secret of getting ahead is getting started.”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400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~ Mark Twain</a:t>
            </a:r>
            <a:endParaRPr lang="en-IN" sz="4000" dirty="0">
              <a:solidFill>
                <a:schemeClr val="bg2">
                  <a:lumMod val="75000"/>
                </a:schemeClr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835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EC394B6B-5218-46BB-8057-B5939FC32826}"/>
              </a:ext>
            </a:extLst>
          </p:cNvPr>
          <p:cNvSpPr txBox="1">
            <a:spLocks/>
          </p:cNvSpPr>
          <p:nvPr/>
        </p:nvSpPr>
        <p:spPr>
          <a:xfrm>
            <a:off x="452549" y="6521837"/>
            <a:ext cx="45973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8072" rtl="0" eaLnBrk="1" latinLnBrk="0" hangingPunct="1">
              <a:spcBef>
                <a:spcPct val="20000"/>
              </a:spcBef>
              <a:buFont typeface="Arial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27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30" indent="-367959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50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773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D2A5C-C3D0-4BE9-9335-9A8298693CA1}" type="slidenum">
              <a:rPr lang="en-GB" sz="1200" smtClean="0">
                <a:solidFill>
                  <a:srgbClr val="000000"/>
                </a:solidFill>
              </a:rPr>
              <a:pPr/>
              <a:t>17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59739E0-18C0-4F73-A421-75DC701CBE84}"/>
              </a:ext>
            </a:extLst>
          </p:cNvPr>
          <p:cNvSpPr txBox="1">
            <a:spLocks/>
          </p:cNvSpPr>
          <p:nvPr/>
        </p:nvSpPr>
        <p:spPr>
          <a:xfrm>
            <a:off x="912284" y="571275"/>
            <a:ext cx="9617456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5400">
                <a:solidFill>
                  <a:srgbClr val="00B9F2"/>
                </a:solidFill>
                <a:latin typeface="Comic Sans MS" panose="030F0702030302020204" pitchFamily="66" charset="0"/>
              </a:rPr>
              <a:t>Connect with 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N" sz="2000" i="1" u="sng">
                <a:solidFill>
                  <a:srgbClr val="0071BC"/>
                </a:solidFill>
                <a:latin typeface="Comic Sans MS" panose="030F0702030302020204" pitchFamily="66" charset="0"/>
              </a:rPr>
              <a:t>https://ankitrathi.wixsite.com/home/links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N" sz="3600" dirty="0">
              <a:solidFill>
                <a:srgbClr val="F3702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47D5E4-439D-4702-94ED-5334AA083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515281"/>
            <a:ext cx="7331747" cy="34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1637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617B1D6C-8782-4C48-A472-FBA43D4F1793}"/>
              </a:ext>
            </a:extLst>
          </p:cNvPr>
          <p:cNvSpPr txBox="1">
            <a:spLocks/>
          </p:cNvSpPr>
          <p:nvPr/>
        </p:nvSpPr>
        <p:spPr>
          <a:xfrm>
            <a:off x="3110844" y="2675679"/>
            <a:ext cx="4364611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6000">
                <a:solidFill>
                  <a:srgbClr val="00B9F2"/>
                </a:solidFill>
                <a:latin typeface="Comic Sans MS" panose="030F0702030302020204" pitchFamily="66" charset="0"/>
              </a:rPr>
              <a:t>Questions?</a:t>
            </a:r>
            <a:endParaRPr lang="en-IN" sz="6000" dirty="0">
              <a:solidFill>
                <a:srgbClr val="00B9F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969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3643A-2459-41E2-BF04-F33E7EA02A83}"/>
              </a:ext>
            </a:extLst>
          </p:cNvPr>
          <p:cNvSpPr txBox="1">
            <a:spLocks/>
          </p:cNvSpPr>
          <p:nvPr/>
        </p:nvSpPr>
        <p:spPr>
          <a:xfrm>
            <a:off x="452549" y="6521837"/>
            <a:ext cx="45973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8072" rtl="0" eaLnBrk="1" latinLnBrk="0" hangingPunct="1">
              <a:spcBef>
                <a:spcPct val="20000"/>
              </a:spcBef>
              <a:buFont typeface="Arial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27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30" indent="-367959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50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773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D2A5C-C3D0-4BE9-9335-9A8298693CA1}" type="slidenum">
              <a:rPr lang="en-GB" sz="1200" smtClean="0">
                <a:solidFill>
                  <a:srgbClr val="000000"/>
                </a:solidFill>
              </a:rPr>
              <a:pPr/>
              <a:t>2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CC4B86C-5F9A-468D-990A-3546243D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84" y="571275"/>
            <a:ext cx="9617456" cy="56145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5400" dirty="0">
                <a:solidFill>
                  <a:srgbClr val="00B9F2"/>
                </a:solidFill>
                <a:latin typeface="Comic Sans MS" panose="030F0702030302020204" pitchFamily="66" charset="0"/>
              </a:rPr>
              <a:t>About me</a:t>
            </a:r>
          </a:p>
          <a:p>
            <a:endParaRPr lang="en-IN" sz="3600" dirty="0">
              <a:solidFill>
                <a:srgbClr val="F37021"/>
              </a:solidFill>
              <a:latin typeface="Comic Sans MS" panose="030F0702030302020204" pitchFamily="66" charset="0"/>
            </a:endParaRP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A “passionate” data guy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Built multiple analytics platforms </a:t>
            </a:r>
            <a:r>
              <a:rPr lang="en-IN" sz="2000" dirty="0">
                <a:solidFill>
                  <a:srgbClr val="F37021"/>
                </a:solidFill>
                <a:latin typeface="Comic Sans MS" panose="030F0702030302020204" pitchFamily="66" charset="0"/>
              </a:rPr>
              <a:t>(end-to-end)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Somewhere between data architecture &amp; data science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Started with SQL, PL/SQL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 Worked on DB/DWH/ETL/BI</a:t>
            </a:r>
          </a:p>
          <a:p>
            <a:endParaRPr lang="en-IN" sz="3600" dirty="0">
              <a:solidFill>
                <a:srgbClr val="F3702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1ADFE9-4731-40C5-B9D2-BA036B370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9410" y="4369196"/>
            <a:ext cx="1745551" cy="1976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91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97FDCB61-1A10-4D9A-9C0C-E72DCBBAD187}"/>
              </a:ext>
            </a:extLst>
          </p:cNvPr>
          <p:cNvSpPr txBox="1">
            <a:spLocks/>
          </p:cNvSpPr>
          <p:nvPr/>
        </p:nvSpPr>
        <p:spPr>
          <a:xfrm>
            <a:off x="452549" y="6521837"/>
            <a:ext cx="45973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8072" rtl="0" eaLnBrk="1" latinLnBrk="0" hangingPunct="1">
              <a:spcBef>
                <a:spcPct val="20000"/>
              </a:spcBef>
              <a:buFont typeface="Arial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27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30" indent="-367959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50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773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D2A5C-C3D0-4BE9-9335-9A8298693CA1}" type="slidenum">
              <a:rPr lang="en-GB" sz="1200" smtClean="0">
                <a:solidFill>
                  <a:srgbClr val="000000"/>
                </a:solidFill>
              </a:rPr>
              <a:pPr/>
              <a:t>3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9579EC0-9244-46EC-ADFC-BDC43B41F8D6}"/>
              </a:ext>
            </a:extLst>
          </p:cNvPr>
          <p:cNvSpPr txBox="1">
            <a:spLocks/>
          </p:cNvSpPr>
          <p:nvPr/>
        </p:nvSpPr>
        <p:spPr>
          <a:xfrm>
            <a:off x="912283" y="571275"/>
            <a:ext cx="10428161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5400" dirty="0">
                <a:solidFill>
                  <a:srgbClr val="00B9F2"/>
                </a:solidFill>
                <a:latin typeface="Comic Sans MS" panose="030F0702030302020204" pitchFamily="66" charset="0"/>
              </a:rPr>
              <a:t>Setting the expectations</a:t>
            </a:r>
          </a:p>
          <a:p>
            <a:endParaRPr lang="en-IN" sz="3600" dirty="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r>
              <a:rPr lang="en-IN" sz="3600" dirty="0">
                <a:solidFill>
                  <a:srgbClr val="92D050"/>
                </a:solidFill>
                <a:latin typeface="Comic Sans MS" panose="030F0702030302020204" pitchFamily="66" charset="0"/>
              </a:rPr>
              <a:t>Delhi/NCR</a:t>
            </a:r>
            <a:r>
              <a:rPr lang="en-IN" sz="3600" dirty="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Vs </a:t>
            </a:r>
            <a:r>
              <a:rPr lang="en-IN" sz="3600" dirty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rPr>
              <a:t>Data Science</a:t>
            </a:r>
            <a:endParaRPr lang="en-IN" sz="3600" dirty="0">
              <a:solidFill>
                <a:srgbClr val="F37021"/>
              </a:solidFill>
              <a:latin typeface="Comic Sans MS" panose="030F0702030302020204" pitchFamily="66" charset="0"/>
            </a:endParaRP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Breadth &amp; depth of the field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Requires knowledge &amp; skills </a:t>
            </a:r>
            <a:r>
              <a:rPr lang="en-IN" sz="2000" dirty="0">
                <a:solidFill>
                  <a:srgbClr val="F37021"/>
                </a:solidFill>
                <a:latin typeface="Comic Sans MS" panose="030F0702030302020204" pitchFamily="66" charset="0"/>
              </a:rPr>
              <a:t>(practice, practice, practice)</a:t>
            </a:r>
          </a:p>
          <a:p>
            <a:r>
              <a:rPr lang="en-IN" sz="3600" dirty="0">
                <a:solidFill>
                  <a:srgbClr val="F37021"/>
                </a:solidFill>
                <a:latin typeface="Comic Sans MS" panose="030F0702030302020204" pitchFamily="66" charset="0"/>
              </a:rPr>
              <a:t>Scope: Overview &amp; approach only</a:t>
            </a:r>
          </a:p>
        </p:txBody>
      </p:sp>
    </p:spTree>
    <p:extLst>
      <p:ext uri="{BB962C8B-B14F-4D97-AF65-F5344CB8AC3E}">
        <p14:creationId xmlns:p14="http://schemas.microsoft.com/office/powerpoint/2010/main" val="376646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6AC6D36-AF08-40A8-BA14-A500DB76DCC2}"/>
              </a:ext>
            </a:extLst>
          </p:cNvPr>
          <p:cNvSpPr txBox="1">
            <a:spLocks/>
          </p:cNvSpPr>
          <p:nvPr/>
        </p:nvSpPr>
        <p:spPr>
          <a:xfrm>
            <a:off x="1195089" y="2711159"/>
            <a:ext cx="9617456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5400">
                <a:solidFill>
                  <a:srgbClr val="00B9F2"/>
                </a:solidFill>
                <a:latin typeface="Comic Sans MS" panose="030F0702030302020204" pitchFamily="66" charset="0"/>
              </a:rPr>
              <a:t>The Overview</a:t>
            </a:r>
            <a:endParaRPr lang="en-IN" sz="5400" dirty="0">
              <a:solidFill>
                <a:srgbClr val="00B9F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7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93415B4-F6E7-449C-80F5-613EE69AAFCF}"/>
              </a:ext>
            </a:extLst>
          </p:cNvPr>
          <p:cNvSpPr txBox="1">
            <a:spLocks/>
          </p:cNvSpPr>
          <p:nvPr/>
        </p:nvSpPr>
        <p:spPr>
          <a:xfrm>
            <a:off x="452549" y="6521837"/>
            <a:ext cx="45973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8072" rtl="0" eaLnBrk="1" latinLnBrk="0" hangingPunct="1">
              <a:spcBef>
                <a:spcPct val="20000"/>
              </a:spcBef>
              <a:buFont typeface="Arial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27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30" indent="-367959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50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773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D2A5C-C3D0-4BE9-9335-9A8298693CA1}" type="slidenum">
              <a:rPr lang="en-GB" sz="1200" smtClean="0">
                <a:solidFill>
                  <a:srgbClr val="000000"/>
                </a:solidFill>
              </a:rPr>
              <a:pPr/>
              <a:t>5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EC902591-3588-43EC-BFD0-74A82FC2D623}"/>
              </a:ext>
            </a:extLst>
          </p:cNvPr>
          <p:cNvSpPr txBox="1">
            <a:spLocks/>
          </p:cNvSpPr>
          <p:nvPr/>
        </p:nvSpPr>
        <p:spPr>
          <a:xfrm>
            <a:off x="2828834" y="2730013"/>
            <a:ext cx="5824971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6000">
                <a:solidFill>
                  <a:srgbClr val="00B9F2"/>
                </a:solidFill>
                <a:latin typeface="Comic Sans MS" panose="030F0702030302020204" pitchFamily="66" charset="0"/>
              </a:rPr>
              <a:t>Data Science</a:t>
            </a:r>
            <a:endParaRPr lang="en-IN" sz="6000" dirty="0">
              <a:solidFill>
                <a:srgbClr val="00B9F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BF2B20E2-7F99-444F-A916-5A4768CCE751}"/>
              </a:ext>
            </a:extLst>
          </p:cNvPr>
          <p:cNvSpPr txBox="1">
            <a:spLocks/>
          </p:cNvSpPr>
          <p:nvPr/>
        </p:nvSpPr>
        <p:spPr>
          <a:xfrm rot="20336355">
            <a:off x="1986613" y="1464102"/>
            <a:ext cx="1833640" cy="56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1042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1116" indent="-370075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1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6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273" indent="-361616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4000" dirty="0">
                <a:solidFill>
                  <a:srgbClr val="F37021"/>
                </a:solidFill>
                <a:latin typeface="Comic Sans MS" panose="030F0702030302020204" pitchFamily="66" charset="0"/>
              </a:rPr>
              <a:t>What?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8E4C3551-7E68-4878-84F4-73B87CE9FF94}"/>
              </a:ext>
            </a:extLst>
          </p:cNvPr>
          <p:cNvSpPr txBox="1">
            <a:spLocks/>
          </p:cNvSpPr>
          <p:nvPr/>
        </p:nvSpPr>
        <p:spPr>
          <a:xfrm rot="1709471">
            <a:off x="7246511" y="1425722"/>
            <a:ext cx="1606174" cy="56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1042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1116" indent="-370075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1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6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273" indent="-361616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4000" dirty="0">
                <a:solidFill>
                  <a:srgbClr val="F37021"/>
                </a:solidFill>
                <a:latin typeface="Comic Sans MS" panose="030F0702030302020204" pitchFamily="66" charset="0"/>
              </a:rPr>
              <a:t>Why?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6B32EE-83F5-4B3D-98FC-9AE161DEA63A}"/>
              </a:ext>
            </a:extLst>
          </p:cNvPr>
          <p:cNvSpPr txBox="1">
            <a:spLocks/>
          </p:cNvSpPr>
          <p:nvPr/>
        </p:nvSpPr>
        <p:spPr>
          <a:xfrm rot="808200">
            <a:off x="4768832" y="4420878"/>
            <a:ext cx="1606174" cy="56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1042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1116" indent="-370075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1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6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273" indent="-361616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4000" dirty="0">
                <a:solidFill>
                  <a:srgbClr val="F37021"/>
                </a:solidFill>
                <a:latin typeface="Comic Sans MS" panose="030F0702030302020204" pitchFamily="66" charset="0"/>
              </a:rPr>
              <a:t>How?</a:t>
            </a:r>
          </a:p>
        </p:txBody>
      </p:sp>
    </p:spTree>
    <p:extLst>
      <p:ext uri="{BB962C8B-B14F-4D97-AF65-F5344CB8AC3E}">
        <p14:creationId xmlns:p14="http://schemas.microsoft.com/office/powerpoint/2010/main" val="405788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9461D8C4-37FD-4EE6-BABC-472F7475D652}"/>
              </a:ext>
            </a:extLst>
          </p:cNvPr>
          <p:cNvSpPr txBox="1">
            <a:spLocks/>
          </p:cNvSpPr>
          <p:nvPr/>
        </p:nvSpPr>
        <p:spPr>
          <a:xfrm>
            <a:off x="1976073" y="2791415"/>
            <a:ext cx="7252768" cy="56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1042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1116" indent="-370075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1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6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273" indent="-361616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6000" dirty="0">
                <a:solidFill>
                  <a:srgbClr val="00B9F2"/>
                </a:solidFill>
                <a:latin typeface="Comic Sans MS" panose="030F0702030302020204" pitchFamily="66" charset="0"/>
              </a:rPr>
              <a:t>Why Data Science?</a:t>
            </a:r>
          </a:p>
        </p:txBody>
      </p:sp>
    </p:spTree>
    <p:extLst>
      <p:ext uri="{BB962C8B-B14F-4D97-AF65-F5344CB8AC3E}">
        <p14:creationId xmlns:p14="http://schemas.microsoft.com/office/powerpoint/2010/main" val="19185329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1AE62F9-9D1C-45F6-84C8-581A55A0B84B}"/>
              </a:ext>
            </a:extLst>
          </p:cNvPr>
          <p:cNvSpPr txBox="1">
            <a:spLocks/>
          </p:cNvSpPr>
          <p:nvPr/>
        </p:nvSpPr>
        <p:spPr>
          <a:xfrm>
            <a:off x="452549" y="6521837"/>
            <a:ext cx="459735" cy="365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1218072" rtl="0" eaLnBrk="1" latinLnBrk="0" hangingPunct="1">
              <a:spcBef>
                <a:spcPct val="20000"/>
              </a:spcBef>
              <a:buFont typeface="Arial" pitchFamily="34" charset="0"/>
              <a:buNone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27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3230" indent="-367959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78501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33773" indent="-355271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13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40D2A5C-C3D0-4BE9-9335-9A8298693CA1}" type="slidenum">
              <a:rPr lang="en-GB" sz="1200" smtClean="0">
                <a:solidFill>
                  <a:srgbClr val="000000"/>
                </a:solidFill>
              </a:rPr>
              <a:pPr/>
              <a:t>7</a:t>
            </a:fld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9FE9D50A-D55A-4879-A414-10FDCE128407}"/>
              </a:ext>
            </a:extLst>
          </p:cNvPr>
          <p:cNvSpPr txBox="1">
            <a:spLocks/>
          </p:cNvSpPr>
          <p:nvPr/>
        </p:nvSpPr>
        <p:spPr>
          <a:xfrm>
            <a:off x="1976073" y="2791415"/>
            <a:ext cx="7252768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6000">
                <a:solidFill>
                  <a:srgbClr val="00B9F2"/>
                </a:solidFill>
                <a:latin typeface="Comic Sans MS" panose="030F0702030302020204" pitchFamily="66" charset="0"/>
              </a:rPr>
              <a:t>Why Data Science?</a:t>
            </a:r>
            <a:endParaRPr lang="en-IN" sz="6000" dirty="0">
              <a:solidFill>
                <a:srgbClr val="00B9F2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E5567457-AFE6-41EA-B796-49D02E27CBCB}"/>
              </a:ext>
            </a:extLst>
          </p:cNvPr>
          <p:cNvSpPr txBox="1">
            <a:spLocks/>
          </p:cNvSpPr>
          <p:nvPr/>
        </p:nvSpPr>
        <p:spPr>
          <a:xfrm rot="20336355">
            <a:off x="1381917" y="4080583"/>
            <a:ext cx="3958856" cy="56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1042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1116" indent="-370075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1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6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273" indent="-361616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4000" dirty="0">
                <a:solidFill>
                  <a:srgbClr val="F37021"/>
                </a:solidFill>
                <a:latin typeface="Comic Sans MS" panose="030F0702030302020204" pitchFamily="66" charset="0"/>
              </a:rPr>
              <a:t>Effective Customer Engagement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7F37F87F-98C6-4147-B3CB-6823A53F142E}"/>
              </a:ext>
            </a:extLst>
          </p:cNvPr>
          <p:cNvSpPr txBox="1">
            <a:spLocks/>
          </p:cNvSpPr>
          <p:nvPr/>
        </p:nvSpPr>
        <p:spPr>
          <a:xfrm rot="1709471">
            <a:off x="6728166" y="1230328"/>
            <a:ext cx="3316455" cy="56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1042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1116" indent="-370075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1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6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273" indent="-361616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4000" dirty="0">
                <a:solidFill>
                  <a:srgbClr val="F37021"/>
                </a:solidFill>
                <a:latin typeface="Comic Sans MS" panose="030F0702030302020204" pitchFamily="66" charset="0"/>
              </a:rPr>
              <a:t>Intelligent Products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5B7FE607-C945-46F3-8BAE-4E430D107476}"/>
              </a:ext>
            </a:extLst>
          </p:cNvPr>
          <p:cNvSpPr txBox="1">
            <a:spLocks/>
          </p:cNvSpPr>
          <p:nvPr/>
        </p:nvSpPr>
        <p:spPr>
          <a:xfrm rot="19663186">
            <a:off x="601959" y="1085483"/>
            <a:ext cx="2957274" cy="56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1042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1116" indent="-370075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1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6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273" indent="-361616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4000" dirty="0">
                <a:solidFill>
                  <a:srgbClr val="F37021"/>
                </a:solidFill>
                <a:latin typeface="Comic Sans MS" panose="030F0702030302020204" pitchFamily="66" charset="0"/>
              </a:rPr>
              <a:t>Improved Decisions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0234723-57B4-45E2-BB94-2DAEA3241331}"/>
              </a:ext>
            </a:extLst>
          </p:cNvPr>
          <p:cNvSpPr txBox="1">
            <a:spLocks/>
          </p:cNvSpPr>
          <p:nvPr/>
        </p:nvSpPr>
        <p:spPr>
          <a:xfrm rot="732966">
            <a:off x="6398046" y="4774596"/>
            <a:ext cx="2957274" cy="56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1042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1116" indent="-370075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1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6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273" indent="-361616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4000" dirty="0">
                <a:solidFill>
                  <a:srgbClr val="F37021"/>
                </a:solidFill>
                <a:latin typeface="Comic Sans MS" panose="030F0702030302020204" pitchFamily="66" charset="0"/>
              </a:rPr>
              <a:t>Efficient Operations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266121-5ECA-4B00-92E8-182D7310B165}"/>
              </a:ext>
            </a:extLst>
          </p:cNvPr>
          <p:cNvSpPr txBox="1">
            <a:spLocks/>
          </p:cNvSpPr>
          <p:nvPr/>
        </p:nvSpPr>
        <p:spPr>
          <a:xfrm rot="732966">
            <a:off x="9407161" y="3378664"/>
            <a:ext cx="2957274" cy="561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1042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1116" indent="-370075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319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1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31658" indent="-351042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93273" indent="-361616" algn="l" defTabSz="1218072" rtl="0" eaLnBrk="1" latinLnBrk="0" hangingPunct="1">
              <a:spcBef>
                <a:spcPct val="20000"/>
              </a:spcBef>
              <a:buClr>
                <a:schemeClr val="bg2"/>
              </a:buClr>
              <a:buFont typeface="Arial" pitchFamily="34" charset="0"/>
              <a:buChar char="•"/>
              <a:defRPr sz="2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49699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8735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7771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6807" indent="-304518" algn="l" defTabSz="1218072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IN" sz="4000" dirty="0">
                <a:solidFill>
                  <a:srgbClr val="F37021"/>
                </a:solidFill>
                <a:latin typeface="Comic Sans MS" panose="030F0702030302020204" pitchFamily="66" charset="0"/>
              </a:rPr>
              <a:t>And so on…</a:t>
            </a:r>
          </a:p>
        </p:txBody>
      </p:sp>
    </p:spTree>
    <p:extLst>
      <p:ext uri="{BB962C8B-B14F-4D97-AF65-F5344CB8AC3E}">
        <p14:creationId xmlns:p14="http://schemas.microsoft.com/office/powerpoint/2010/main" val="1353511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A484EDC6-8B49-467B-96A5-E74BB5B44C3E}"/>
              </a:ext>
            </a:extLst>
          </p:cNvPr>
          <p:cNvSpPr txBox="1">
            <a:spLocks/>
          </p:cNvSpPr>
          <p:nvPr/>
        </p:nvSpPr>
        <p:spPr>
          <a:xfrm>
            <a:off x="1338605" y="2666253"/>
            <a:ext cx="9313683" cy="561455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N" sz="6000">
                <a:solidFill>
                  <a:srgbClr val="00B9F2"/>
                </a:solidFill>
                <a:latin typeface="Comic Sans MS" panose="030F0702030302020204" pitchFamily="66" charset="0"/>
              </a:rPr>
              <a:t>What is Data Science?</a:t>
            </a:r>
            <a:endParaRPr lang="en-IN" sz="6000" dirty="0">
              <a:solidFill>
                <a:srgbClr val="00B9F2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307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820E50A-D5B7-4767-8F56-B37E492ED5DA}"/>
              </a:ext>
            </a:extLst>
          </p:cNvPr>
          <p:cNvSpPr/>
          <p:nvPr/>
        </p:nvSpPr>
        <p:spPr>
          <a:xfrm>
            <a:off x="912284" y="1009463"/>
            <a:ext cx="89010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Data science is an </a:t>
            </a:r>
            <a:r>
              <a:rPr lang="en-IN" sz="2800" dirty="0">
                <a:solidFill>
                  <a:srgbClr val="F37021"/>
                </a:solidFill>
                <a:latin typeface="Comic Sans MS" panose="030F0702030302020204" pitchFamily="66" charset="0"/>
              </a:rPr>
              <a:t>interdisciplinary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 field of </a:t>
            </a:r>
            <a:r>
              <a:rPr lang="en-I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scientific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 </a:t>
            </a:r>
            <a:r>
              <a:rPr lang="en-IN" sz="2800" dirty="0">
                <a:solidFill>
                  <a:srgbClr val="00B9F2"/>
                </a:solidFill>
                <a:latin typeface="Comic Sans MS" panose="030F0702030302020204" pitchFamily="66" charset="0"/>
              </a:rPr>
              <a:t>methods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, </a:t>
            </a:r>
            <a:r>
              <a:rPr lang="en-IN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Comic Sans MS" panose="030F0702030302020204" pitchFamily="66" charset="0"/>
              </a:rPr>
              <a:t>processes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, </a:t>
            </a:r>
            <a:r>
              <a:rPr lang="en-IN" sz="2800" dirty="0">
                <a:solidFill>
                  <a:schemeClr val="bg2">
                    <a:lumMod val="75000"/>
                  </a:schemeClr>
                </a:solidFill>
                <a:latin typeface="Comic Sans MS" panose="030F0702030302020204" pitchFamily="66" charset="0"/>
              </a:rPr>
              <a:t>algorithms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 and </a:t>
            </a:r>
            <a:r>
              <a:rPr lang="en-IN" sz="2800" dirty="0">
                <a:solidFill>
                  <a:schemeClr val="accent4">
                    <a:lumMod val="75000"/>
                  </a:schemeClr>
                </a:solidFill>
                <a:latin typeface="Comic Sans MS" panose="030F0702030302020204" pitchFamily="66" charset="0"/>
              </a:rPr>
              <a:t>systems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 to extract </a:t>
            </a:r>
            <a:r>
              <a:rPr lang="en-IN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knowledge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 or </a:t>
            </a:r>
            <a:r>
              <a:rPr lang="en-IN" sz="2800" dirty="0">
                <a:solidFill>
                  <a:schemeClr val="accent5">
                    <a:lumMod val="75000"/>
                  </a:schemeClr>
                </a:solidFill>
                <a:latin typeface="Comic Sans MS" panose="030F0702030302020204" pitchFamily="66" charset="0"/>
              </a:rPr>
              <a:t>insights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 from data in various forms, either </a:t>
            </a:r>
            <a:r>
              <a:rPr lang="en-IN" sz="2800" dirty="0">
                <a:solidFill>
                  <a:schemeClr val="accent2">
                    <a:lumMod val="75000"/>
                  </a:schemeClr>
                </a:solidFill>
                <a:latin typeface="Comic Sans MS" panose="030F0702030302020204" pitchFamily="66" charset="0"/>
              </a:rPr>
              <a:t>structured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 or </a:t>
            </a:r>
            <a:r>
              <a:rPr lang="en-IN" sz="2800" dirty="0">
                <a:solidFill>
                  <a:srgbClr val="F37021"/>
                </a:solidFill>
                <a:latin typeface="Comic Sans MS" panose="030F0702030302020204" pitchFamily="66" charset="0"/>
              </a:rPr>
              <a:t>unstructured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, similar to </a:t>
            </a:r>
            <a:r>
              <a:rPr lang="en-IN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data mining</a:t>
            </a:r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.</a:t>
            </a:r>
          </a:p>
          <a:p>
            <a:endParaRPr lang="en-IN" sz="2800" dirty="0">
              <a:solidFill>
                <a:srgbClr val="92D050"/>
              </a:solidFill>
              <a:latin typeface="Comic Sans MS" panose="030F0702030302020204" pitchFamily="66" charset="0"/>
            </a:endParaRPr>
          </a:p>
          <a:p>
            <a:r>
              <a:rPr lang="en-IN" sz="2800" dirty="0">
                <a:solidFill>
                  <a:srgbClr val="92D050"/>
                </a:solidFill>
                <a:latin typeface="Comic Sans MS" panose="030F0702030302020204" pitchFamily="66" charset="0"/>
              </a:rPr>
              <a:t>~ Wikipedia</a:t>
            </a:r>
          </a:p>
        </p:txBody>
      </p:sp>
    </p:spTree>
    <p:extLst>
      <p:ext uri="{BB962C8B-B14F-4D97-AF65-F5344CB8AC3E}">
        <p14:creationId xmlns:p14="http://schemas.microsoft.com/office/powerpoint/2010/main" val="3216726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318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Comic Sans MS</vt:lpstr>
      <vt:lpstr>Office Theme</vt:lpstr>
      <vt:lpstr>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Ankit Rathi</dc:creator>
  <cp:lastModifiedBy>Ankit Rathi</cp:lastModifiedBy>
  <cp:revision>4</cp:revision>
  <dcterms:created xsi:type="dcterms:W3CDTF">2018-06-06T06:24:56Z</dcterms:created>
  <dcterms:modified xsi:type="dcterms:W3CDTF">2018-06-06T06:44:22Z</dcterms:modified>
</cp:coreProperties>
</file>