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E3BA4917-70D9-465F-97C7-7AD34CA77A26}"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7014E07-B0F3-427F-A516-8863C71A483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35E84C0-B49A-4CE2-ABF9-74F474FECD8E}"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988C6C2-E466-4437-9CC1-3ABC2C41F380}"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0C5EBAC-B9A8-4DC3-9F8C-7EFA9E9955A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561B464-3414-4A95-9180-66093E9B248F}"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6A48A014-C5E7-44CD-8679-5DFB0A4C465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B16A718-BB6B-4A41-A639-0B14AD3E23F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F429579-1289-48FC-8C52-7A08AD1A88A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84360" y="4487400"/>
            <a:ext cx="8534160" cy="6985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B8F62D4-16FB-4AF4-AF4C-A4351B87E43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E2A56FC-EAED-4F7A-87D6-9F6A26ED38F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DB177BA-A3AA-4E2A-9C8F-55FD6C75D15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E17B36F-87EE-41AC-92F3-79CF35B58D7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52FD9FF-100B-4E0A-B1AD-62BD18840BF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CE1BC726-2393-4ABB-B1E5-96BF90204755}"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4C236BF-ABB4-44C7-8382-F804058AF320}"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4566D79-BC48-4108-948D-1AA412CE4282}"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94955A80-0CF6-45A3-B170-F5846888F69C}"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0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6CA682E4-A3A4-4590-A466-7F75EFE30CD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0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14C430B-7D60-44FD-A510-BB43E85374C8}"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E71BD474-760C-4941-B9C8-A602F8913D18}"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D5695CC-50F1-4999-8A3C-40F7D3599591}"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8266148-5F95-4775-9C69-8811802F548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684360" y="4487400"/>
            <a:ext cx="8534160" cy="6985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68F0577C-7880-40AE-ADFA-52B5B2A68C92}"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EB907A3-52C7-461C-AD94-838FA8958124}"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F65FF5B-D28E-421C-A3A2-958ECAB00C89}"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68F0A479-F87E-4135-A95A-87B3C6B6DE8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A879A5F0-E5A4-4CAA-9AE2-CA6F2D134BF5}"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A77582BF-F3E1-44D5-A929-FDEC789B645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30A7E914-7FB2-40B5-AB8E-C34AE3364E73}"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8D32DA8-042F-4F27-9F1D-3D4BE148C67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DEB53BB-96F5-49C6-9972-EE622707AFF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84360" y="4487400"/>
            <a:ext cx="8534160" cy="6985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E3A1CEA-4805-4041-8356-BF4C83A0E61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49C2B3F-08A6-4E7D-AE25-EA73C96FA9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8411C4A-F5A4-4F8B-8DDD-5DA067A8687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000" b="0" strike="noStrike" spc="-1">
              <a:solidFill>
                <a:srgbClr val="68370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9C6BC-7D39-41EE-9467-DC466F880D4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11" name="Group 6"/>
          <p:cNvGrpSpPr/>
          <p:nvPr/>
        </p:nvGrpSpPr>
        <p:grpSpPr>
          <a:xfrm>
            <a:off x="9206640" y="2963160"/>
            <a:ext cx="2981880" cy="3209040"/>
            <a:chOff x="9206640" y="2963160"/>
            <a:chExt cx="2981880" cy="3209040"/>
          </a:xfrm>
        </p:grpSpPr>
        <p:sp>
          <p:nvSpPr>
            <p:cNvPr id="12" name="Straight Connector 7"/>
            <p:cNvSpPr/>
            <p:nvPr/>
          </p:nvSpPr>
          <p:spPr>
            <a:xfrm flipH="1">
              <a:off x="11275920" y="2963160"/>
              <a:ext cx="912600" cy="91296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2" name="Straight Connector 8"/>
            <p:cNvSpPr/>
            <p:nvPr/>
          </p:nvSpPr>
          <p:spPr>
            <a:xfrm flipH="1">
              <a:off x="9206640" y="3190320"/>
              <a:ext cx="2981880" cy="298188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3" name="Straight Connector 9"/>
            <p:cNvSpPr/>
            <p:nvPr/>
          </p:nvSpPr>
          <p:spPr>
            <a:xfrm flipH="1">
              <a:off x="10292040" y="3285000"/>
              <a:ext cx="1896480" cy="189648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4" name="Straight Connector 10"/>
            <p:cNvSpPr/>
            <p:nvPr/>
          </p:nvSpPr>
          <p:spPr>
            <a:xfrm flipH="1">
              <a:off x="10442880" y="3130920"/>
              <a:ext cx="1745640" cy="1745640"/>
            </a:xfrm>
            <a:prstGeom prst="line">
              <a:avLst/>
            </a:prstGeom>
            <a:ln w="28575" cap="rnd">
              <a:solidFill>
                <a:srgbClr val="FFFFFF"/>
              </a:solidFill>
              <a:round/>
            </a:ln>
          </p:spPr>
          <p:style>
            <a:lnRef idx="2">
              <a:schemeClr val="accent1"/>
            </a:lnRef>
            <a:fillRef idx="0">
              <a:schemeClr val="accent1"/>
            </a:fillRef>
            <a:effectRef idx="1">
              <a:schemeClr val="accent1"/>
            </a:effectRef>
            <a:fontRef idx="minor"/>
          </p:style>
        </p:sp>
        <p:sp>
          <p:nvSpPr>
            <p:cNvPr id="5" name="Straight Connector 11"/>
            <p:cNvSpPr/>
            <p:nvPr/>
          </p:nvSpPr>
          <p:spPr>
            <a:xfrm flipH="1">
              <a:off x="10918800" y="3682800"/>
              <a:ext cx="1269720" cy="1270080"/>
            </a:xfrm>
            <a:prstGeom prst="line">
              <a:avLst/>
            </a:prstGeom>
            <a:ln w="28575" cap="rnd">
              <a:solidFill>
                <a:srgbClr val="FFFFFF"/>
              </a:solidFill>
              <a:round/>
            </a:ln>
          </p:spPr>
          <p:style>
            <a:lnRef idx="2">
              <a:schemeClr val="accent1"/>
            </a:lnRef>
            <a:fillRef idx="0">
              <a:schemeClr val="accent1"/>
            </a:fillRef>
            <a:effectRef idx="1">
              <a:schemeClr val="accent1"/>
            </a:effectRef>
            <a:fontRef idx="minor"/>
          </p:style>
        </p:sp>
      </p:grpSp>
      <p:sp>
        <p:nvSpPr>
          <p:cNvPr id="6" name="PlaceHolder 1"/>
          <p:cNvSpPr>
            <a:spLocks noGrp="1"/>
          </p:cNvSpPr>
          <p:nvPr>
            <p:ph type="dt" idx="1"/>
          </p:nvPr>
        </p:nvSpPr>
        <p:spPr>
          <a:xfrm>
            <a:off x="9904320" y="6172200"/>
            <a:ext cx="1599840" cy="364680"/>
          </a:xfrm>
          <a:prstGeom prst="rect">
            <a:avLst/>
          </a:prstGeom>
          <a:noFill/>
          <a:ln w="0">
            <a:noFill/>
          </a:ln>
        </p:spPr>
        <p:txBody>
          <a:bodyPr anchor="t">
            <a:noAutofit/>
          </a:bodyPr>
          <a:lstStyle>
            <a:lvl1pPr algn="r">
              <a:lnSpc>
                <a:spcPct val="100000"/>
              </a:lnSpc>
              <a:buNone/>
              <a:defRPr lang="en-IN" sz="1000" b="0" strike="noStrike" spc="-1">
                <a:solidFill>
                  <a:srgbClr val="68370F"/>
                </a:solidFill>
                <a:latin typeface="Calibri"/>
              </a:defRPr>
            </a:lvl1pPr>
          </a:lstStyle>
          <a:p>
            <a:pPr algn="r">
              <a:lnSpc>
                <a:spcPct val="100000"/>
              </a:lnSpc>
              <a:buNone/>
            </a:pPr>
            <a:r>
              <a:rPr lang="en-IN" sz="1000" b="0" strike="noStrike" spc="-1">
                <a:solidFill>
                  <a:srgbClr val="68370F"/>
                </a:solidFill>
                <a:latin typeface="Calibri"/>
              </a:rPr>
              <a:t>&lt;date/time&gt;</a:t>
            </a:r>
            <a:endParaRPr lang="en-IN" sz="1000" b="0" strike="noStrike" spc="-1">
              <a:latin typeface="Times New Roman"/>
            </a:endParaRPr>
          </a:p>
        </p:txBody>
      </p:sp>
      <p:sp>
        <p:nvSpPr>
          <p:cNvPr id="7" name="PlaceHolder 2"/>
          <p:cNvSpPr>
            <a:spLocks noGrp="1"/>
          </p:cNvSpPr>
          <p:nvPr>
            <p:ph type="ftr" idx="2"/>
          </p:nvPr>
        </p:nvSpPr>
        <p:spPr>
          <a:xfrm>
            <a:off x="684360" y="6172200"/>
            <a:ext cx="7543440" cy="364680"/>
          </a:xfrm>
          <a:prstGeom prst="rect">
            <a:avLst/>
          </a:prstGeom>
          <a:noFill/>
          <a:ln w="0">
            <a:noFill/>
          </a:ln>
        </p:spPr>
        <p:txBody>
          <a:bodyPr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8" name="PlaceHolder 3"/>
          <p:cNvSpPr>
            <a:spLocks noGrp="1"/>
          </p:cNvSpPr>
          <p:nvPr>
            <p:ph type="sldNum" idx="3"/>
          </p:nvPr>
        </p:nvSpPr>
        <p:spPr>
          <a:xfrm>
            <a:off x="10363320" y="5578560"/>
            <a:ext cx="1141920" cy="669600"/>
          </a:xfrm>
          <a:prstGeom prst="rect">
            <a:avLst/>
          </a:prstGeom>
          <a:noFill/>
          <a:ln w="0">
            <a:noFill/>
          </a:ln>
        </p:spPr>
        <p:txBody>
          <a:bodyPr anchor="b">
            <a:noAutofit/>
          </a:bodyPr>
          <a:lstStyle>
            <a:lvl1pPr algn="r">
              <a:lnSpc>
                <a:spcPct val="100000"/>
              </a:lnSpc>
              <a:buNone/>
              <a:defRPr lang="en-IN" sz="3200" b="0" strike="noStrike" spc="-1">
                <a:solidFill>
                  <a:srgbClr val="68370F"/>
                </a:solidFill>
                <a:latin typeface="Calibri"/>
              </a:defRPr>
            </a:lvl1pPr>
          </a:lstStyle>
          <a:p>
            <a:pPr algn="r">
              <a:lnSpc>
                <a:spcPct val="100000"/>
              </a:lnSpc>
              <a:buNone/>
            </a:pPr>
            <a:fld id="{A663AC68-18F3-4EEB-A888-7D854C8B614B}" type="slidenum">
              <a:rPr lang="en-IN" sz="3200" b="0" strike="noStrike" spc="-1">
                <a:solidFill>
                  <a:srgbClr val="68370F"/>
                </a:solidFill>
                <a:latin typeface="Calibri"/>
              </a:rPr>
              <a:t>‹#›</a:t>
            </a:fld>
            <a:endParaRPr lang="en-IN" sz="3200" b="0" strike="noStrike" spc="-1">
              <a:latin typeface="Times New Roman"/>
            </a:endParaRPr>
          </a:p>
        </p:txBody>
      </p:sp>
      <p:sp>
        <p:nvSpPr>
          <p:cNvPr id="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Calibri"/>
              </a:rPr>
              <a:t>Click to edit the title text format</a:t>
            </a: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solidFill>
                  <a:srgbClr val="68370F"/>
                </a:solidFill>
                <a:latin typeface="Calibri"/>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68370F"/>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68370F"/>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68370F"/>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68370F"/>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68370F"/>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68370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47" name="Group 6"/>
          <p:cNvGrpSpPr/>
          <p:nvPr/>
        </p:nvGrpSpPr>
        <p:grpSpPr>
          <a:xfrm>
            <a:off x="9206640" y="2963160"/>
            <a:ext cx="2981880" cy="3209040"/>
            <a:chOff x="9206640" y="2963160"/>
            <a:chExt cx="2981880" cy="3209040"/>
          </a:xfrm>
        </p:grpSpPr>
        <p:sp>
          <p:nvSpPr>
            <p:cNvPr id="48" name="Straight Connector 7"/>
            <p:cNvSpPr/>
            <p:nvPr/>
          </p:nvSpPr>
          <p:spPr>
            <a:xfrm flipH="1">
              <a:off x="11275920" y="2963160"/>
              <a:ext cx="912600" cy="91296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49" name="Straight Connector 8"/>
            <p:cNvSpPr/>
            <p:nvPr/>
          </p:nvSpPr>
          <p:spPr>
            <a:xfrm flipH="1">
              <a:off x="9206640" y="3190320"/>
              <a:ext cx="2981880" cy="298188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50" name="Straight Connector 9"/>
            <p:cNvSpPr/>
            <p:nvPr/>
          </p:nvSpPr>
          <p:spPr>
            <a:xfrm flipH="1">
              <a:off x="10292040" y="3285000"/>
              <a:ext cx="1896480" cy="189648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51" name="Straight Connector 10"/>
            <p:cNvSpPr/>
            <p:nvPr/>
          </p:nvSpPr>
          <p:spPr>
            <a:xfrm flipH="1">
              <a:off x="10442880" y="3130920"/>
              <a:ext cx="1745640" cy="1745640"/>
            </a:xfrm>
            <a:prstGeom prst="line">
              <a:avLst/>
            </a:prstGeom>
            <a:ln w="28575" cap="rnd">
              <a:solidFill>
                <a:srgbClr val="FFFFFF"/>
              </a:solidFill>
              <a:round/>
            </a:ln>
          </p:spPr>
          <p:style>
            <a:lnRef idx="2">
              <a:schemeClr val="accent1"/>
            </a:lnRef>
            <a:fillRef idx="0">
              <a:schemeClr val="accent1"/>
            </a:fillRef>
            <a:effectRef idx="1">
              <a:schemeClr val="accent1"/>
            </a:effectRef>
            <a:fontRef idx="minor"/>
          </p:style>
        </p:sp>
        <p:sp>
          <p:nvSpPr>
            <p:cNvPr id="52" name="Straight Connector 11"/>
            <p:cNvSpPr/>
            <p:nvPr/>
          </p:nvSpPr>
          <p:spPr>
            <a:xfrm flipH="1">
              <a:off x="10918800" y="3682800"/>
              <a:ext cx="1269720" cy="1270080"/>
            </a:xfrm>
            <a:prstGeom prst="line">
              <a:avLst/>
            </a:prstGeom>
            <a:ln w="28575" cap="rnd">
              <a:solidFill>
                <a:srgbClr val="FFFFFF"/>
              </a:solidFill>
              <a:round/>
            </a:ln>
          </p:spPr>
          <p:style>
            <a:lnRef idx="2">
              <a:schemeClr val="accent1"/>
            </a:lnRef>
            <a:fillRef idx="0">
              <a:schemeClr val="accent1"/>
            </a:fillRef>
            <a:effectRef idx="1">
              <a:schemeClr val="accent1"/>
            </a:effectRef>
            <a:fontRef idx="minor"/>
          </p:style>
        </p:sp>
      </p:grpSp>
      <p:sp>
        <p:nvSpPr>
          <p:cNvPr id="53" name="PlaceHolder 1"/>
          <p:cNvSpPr>
            <a:spLocks noGrp="1"/>
          </p:cNvSpPr>
          <p:nvPr>
            <p:ph type="title"/>
          </p:nvPr>
        </p:nvSpPr>
        <p:spPr>
          <a:xfrm>
            <a:off x="684360" y="4487400"/>
            <a:ext cx="8534160" cy="1506600"/>
          </a:xfrm>
          <a:prstGeom prst="rect">
            <a:avLst/>
          </a:prstGeom>
          <a:noFill/>
          <a:ln w="0">
            <a:noFill/>
          </a:ln>
        </p:spPr>
        <p:txBody>
          <a:bodyPr anchor="ctr">
            <a:noAutofit/>
          </a:bodyPr>
          <a:lstStyle/>
          <a:p>
            <a:pPr>
              <a:lnSpc>
                <a:spcPct val="100000"/>
              </a:lnSpc>
              <a:buNone/>
            </a:pPr>
            <a:r>
              <a:rPr lang="en-US" sz="3600" b="0" strike="noStrike" cap="all" spc="-1">
                <a:solidFill>
                  <a:srgbClr val="FFFFFF"/>
                </a:solidFill>
                <a:latin typeface="Calibri Light"/>
              </a:rPr>
              <a:t>Click to edit Master title style</a:t>
            </a:r>
            <a:endParaRPr lang="en-US" sz="3600" b="0" strike="noStrike" spc="-1">
              <a:solidFill>
                <a:srgbClr val="FFFFFF"/>
              </a:solidFill>
              <a:latin typeface="Calibri"/>
            </a:endParaRPr>
          </a:p>
        </p:txBody>
      </p:sp>
      <p:sp>
        <p:nvSpPr>
          <p:cNvPr id="54" name="PlaceHolder 2"/>
          <p:cNvSpPr>
            <a:spLocks noGrp="1"/>
          </p:cNvSpPr>
          <p:nvPr>
            <p:ph type="dt" idx="4"/>
          </p:nvPr>
        </p:nvSpPr>
        <p:spPr>
          <a:xfrm>
            <a:off x="9904320" y="6172200"/>
            <a:ext cx="1599840" cy="364680"/>
          </a:xfrm>
          <a:prstGeom prst="rect">
            <a:avLst/>
          </a:prstGeom>
          <a:noFill/>
          <a:ln w="0">
            <a:noFill/>
          </a:ln>
        </p:spPr>
        <p:txBody>
          <a:bodyPr anchor="t">
            <a:noAutofit/>
          </a:bodyPr>
          <a:lstStyle>
            <a:lvl1pPr algn="r">
              <a:lnSpc>
                <a:spcPct val="100000"/>
              </a:lnSpc>
              <a:buNone/>
              <a:defRPr lang="en-IN" sz="1000" b="0" strike="noStrike" spc="-1">
                <a:solidFill>
                  <a:srgbClr val="68370F"/>
                </a:solidFill>
                <a:latin typeface="Calibri"/>
              </a:defRPr>
            </a:lvl1pPr>
          </a:lstStyle>
          <a:p>
            <a:pPr algn="r">
              <a:lnSpc>
                <a:spcPct val="100000"/>
              </a:lnSpc>
              <a:buNone/>
            </a:pPr>
            <a:r>
              <a:rPr lang="en-IN" sz="1000" b="0" strike="noStrike" spc="-1">
                <a:solidFill>
                  <a:srgbClr val="68370F"/>
                </a:solidFill>
                <a:latin typeface="Calibri"/>
              </a:rPr>
              <a:t>&lt;date/time&gt;</a:t>
            </a:r>
            <a:endParaRPr lang="en-IN" sz="1000" b="0" strike="noStrike" spc="-1">
              <a:latin typeface="Times New Roman"/>
            </a:endParaRPr>
          </a:p>
        </p:txBody>
      </p:sp>
      <p:sp>
        <p:nvSpPr>
          <p:cNvPr id="55" name="PlaceHolder 3"/>
          <p:cNvSpPr>
            <a:spLocks noGrp="1"/>
          </p:cNvSpPr>
          <p:nvPr>
            <p:ph type="ftr" idx="5"/>
          </p:nvPr>
        </p:nvSpPr>
        <p:spPr>
          <a:xfrm>
            <a:off x="684360" y="6172200"/>
            <a:ext cx="7543440" cy="364680"/>
          </a:xfrm>
          <a:prstGeom prst="rect">
            <a:avLst/>
          </a:prstGeom>
          <a:noFill/>
          <a:ln w="0">
            <a:noFill/>
          </a:ln>
        </p:spPr>
        <p:txBody>
          <a:bodyPr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56" name="PlaceHolder 4"/>
          <p:cNvSpPr>
            <a:spLocks noGrp="1"/>
          </p:cNvSpPr>
          <p:nvPr>
            <p:ph type="sldNum" idx="6"/>
          </p:nvPr>
        </p:nvSpPr>
        <p:spPr>
          <a:xfrm>
            <a:off x="10363320" y="5578560"/>
            <a:ext cx="1141920" cy="669600"/>
          </a:xfrm>
          <a:prstGeom prst="rect">
            <a:avLst/>
          </a:prstGeom>
          <a:noFill/>
          <a:ln w="0">
            <a:noFill/>
          </a:ln>
        </p:spPr>
        <p:txBody>
          <a:bodyPr anchor="b">
            <a:noAutofit/>
          </a:bodyPr>
          <a:lstStyle>
            <a:lvl1pPr algn="r">
              <a:lnSpc>
                <a:spcPct val="100000"/>
              </a:lnSpc>
              <a:buNone/>
              <a:defRPr lang="en-IN" sz="3200" b="0" strike="noStrike" spc="-1">
                <a:solidFill>
                  <a:srgbClr val="68370F"/>
                </a:solidFill>
                <a:latin typeface="Calibri"/>
              </a:defRPr>
            </a:lvl1pPr>
          </a:lstStyle>
          <a:p>
            <a:pPr algn="r">
              <a:lnSpc>
                <a:spcPct val="100000"/>
              </a:lnSpc>
              <a:buNone/>
            </a:pPr>
            <a:fld id="{EC6F114F-5009-4EA1-A559-046E20874908}" type="slidenum">
              <a:rPr lang="en-IN" sz="3200" b="0" strike="noStrike" spc="-1">
                <a:solidFill>
                  <a:srgbClr val="68370F"/>
                </a:solidFill>
                <a:latin typeface="Calibri"/>
              </a:rPr>
              <a:t>‹#›</a:t>
            </a:fld>
            <a:endParaRPr lang="en-IN" sz="3200" b="0" strike="noStrike" spc="-1">
              <a:latin typeface="Times New Roman"/>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solidFill>
                  <a:srgbClr val="68370F"/>
                </a:solidFill>
                <a:latin typeface="Calibri"/>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68370F"/>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68370F"/>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68370F"/>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68370F"/>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68370F"/>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68370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94" name="Group 6"/>
          <p:cNvGrpSpPr/>
          <p:nvPr/>
        </p:nvGrpSpPr>
        <p:grpSpPr>
          <a:xfrm>
            <a:off x="9206640" y="2963160"/>
            <a:ext cx="2981880" cy="3209040"/>
            <a:chOff x="9206640" y="2963160"/>
            <a:chExt cx="2981880" cy="3209040"/>
          </a:xfrm>
        </p:grpSpPr>
        <p:sp>
          <p:nvSpPr>
            <p:cNvPr id="95" name="Straight Connector 7"/>
            <p:cNvSpPr/>
            <p:nvPr/>
          </p:nvSpPr>
          <p:spPr>
            <a:xfrm flipH="1">
              <a:off x="11275920" y="2963160"/>
              <a:ext cx="912600" cy="91296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96" name="Straight Connector 8"/>
            <p:cNvSpPr/>
            <p:nvPr/>
          </p:nvSpPr>
          <p:spPr>
            <a:xfrm flipH="1">
              <a:off x="9206640" y="3190320"/>
              <a:ext cx="2981880" cy="298188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97" name="Straight Connector 9"/>
            <p:cNvSpPr/>
            <p:nvPr/>
          </p:nvSpPr>
          <p:spPr>
            <a:xfrm flipH="1">
              <a:off x="10292040" y="3285000"/>
              <a:ext cx="1896480" cy="1896480"/>
            </a:xfrm>
            <a:prstGeom prst="line">
              <a:avLst/>
            </a:prstGeom>
            <a:ln w="9525" cap="rnd">
              <a:solidFill>
                <a:srgbClr val="FFFFFF"/>
              </a:solidFill>
              <a:round/>
            </a:ln>
          </p:spPr>
          <p:style>
            <a:lnRef idx="2">
              <a:schemeClr val="accent1"/>
            </a:lnRef>
            <a:fillRef idx="0">
              <a:schemeClr val="accent1"/>
            </a:fillRef>
            <a:effectRef idx="1">
              <a:schemeClr val="accent1"/>
            </a:effectRef>
            <a:fontRef idx="minor"/>
          </p:style>
        </p:sp>
        <p:sp>
          <p:nvSpPr>
            <p:cNvPr id="98" name="Straight Connector 10"/>
            <p:cNvSpPr/>
            <p:nvPr/>
          </p:nvSpPr>
          <p:spPr>
            <a:xfrm flipH="1">
              <a:off x="10442880" y="3130920"/>
              <a:ext cx="1745640" cy="1745640"/>
            </a:xfrm>
            <a:prstGeom prst="line">
              <a:avLst/>
            </a:prstGeom>
            <a:ln w="28575" cap="rnd">
              <a:solidFill>
                <a:srgbClr val="FFFFFF"/>
              </a:solidFill>
              <a:round/>
            </a:ln>
          </p:spPr>
          <p:style>
            <a:lnRef idx="2">
              <a:schemeClr val="accent1"/>
            </a:lnRef>
            <a:fillRef idx="0">
              <a:schemeClr val="accent1"/>
            </a:fillRef>
            <a:effectRef idx="1">
              <a:schemeClr val="accent1"/>
            </a:effectRef>
            <a:fontRef idx="minor"/>
          </p:style>
        </p:sp>
        <p:sp>
          <p:nvSpPr>
            <p:cNvPr id="99" name="Straight Connector 11"/>
            <p:cNvSpPr/>
            <p:nvPr/>
          </p:nvSpPr>
          <p:spPr>
            <a:xfrm flipH="1">
              <a:off x="10918800" y="3682800"/>
              <a:ext cx="1269720" cy="1270080"/>
            </a:xfrm>
            <a:prstGeom prst="line">
              <a:avLst/>
            </a:prstGeom>
            <a:ln w="28575" cap="rnd">
              <a:solidFill>
                <a:srgbClr val="FFFFFF"/>
              </a:solidFill>
              <a:round/>
            </a:ln>
          </p:spPr>
          <p:style>
            <a:lnRef idx="2">
              <a:schemeClr val="accent1"/>
            </a:lnRef>
            <a:fillRef idx="0">
              <a:schemeClr val="accent1"/>
            </a:fillRef>
            <a:effectRef idx="1">
              <a:schemeClr val="accent1"/>
            </a:effectRef>
            <a:fontRef idx="minor"/>
          </p:style>
        </p:sp>
      </p:grpSp>
      <p:sp>
        <p:nvSpPr>
          <p:cNvPr id="100" name="PlaceHolder 1"/>
          <p:cNvSpPr>
            <a:spLocks noGrp="1"/>
          </p:cNvSpPr>
          <p:nvPr>
            <p:ph type="title"/>
          </p:nvPr>
        </p:nvSpPr>
        <p:spPr>
          <a:xfrm>
            <a:off x="684360" y="4487400"/>
            <a:ext cx="8534160" cy="1506600"/>
          </a:xfrm>
          <a:prstGeom prst="rect">
            <a:avLst/>
          </a:prstGeom>
          <a:noFill/>
          <a:ln w="0">
            <a:noFill/>
          </a:ln>
        </p:spPr>
        <p:txBody>
          <a:bodyPr anchor="ctr">
            <a:noAutofit/>
          </a:bodyPr>
          <a:lstStyle/>
          <a:p>
            <a:pPr>
              <a:lnSpc>
                <a:spcPct val="100000"/>
              </a:lnSpc>
              <a:buNone/>
            </a:pPr>
            <a:r>
              <a:rPr lang="en-US" sz="3600" b="0" strike="noStrike" cap="all" spc="-1">
                <a:solidFill>
                  <a:srgbClr val="FFFFFF"/>
                </a:solidFill>
                <a:latin typeface="Calibri Light"/>
              </a:rPr>
              <a:t>Click to edit Master title style</a:t>
            </a:r>
            <a:endParaRPr lang="en-US" sz="3600" b="0" strike="noStrike" spc="-1">
              <a:solidFill>
                <a:srgbClr val="FFFFFF"/>
              </a:solidFill>
              <a:latin typeface="Calibri"/>
            </a:endParaRPr>
          </a:p>
        </p:txBody>
      </p:sp>
      <p:sp>
        <p:nvSpPr>
          <p:cNvPr id="101" name="PlaceHolder 2"/>
          <p:cNvSpPr>
            <a:spLocks noGrp="1"/>
          </p:cNvSpPr>
          <p:nvPr>
            <p:ph type="body"/>
          </p:nvPr>
        </p:nvSpPr>
        <p:spPr>
          <a:xfrm>
            <a:off x="684360" y="685800"/>
            <a:ext cx="8534160" cy="3614760"/>
          </a:xfrm>
          <a:prstGeom prst="rect">
            <a:avLst/>
          </a:prstGeom>
          <a:noFill/>
          <a:ln w="0">
            <a:noFill/>
          </a:ln>
        </p:spPr>
        <p:txBody>
          <a:bodyPr anchor="ctr">
            <a:noAutofit/>
          </a:bodyPr>
          <a:lstStyle/>
          <a:p>
            <a:pPr marL="285840" indent="-285840">
              <a:lnSpc>
                <a:spcPct val="100000"/>
              </a:lnSpc>
              <a:spcBef>
                <a:spcPts val="400"/>
              </a:spcBef>
              <a:spcAft>
                <a:spcPts val="601"/>
              </a:spcAft>
              <a:buClr>
                <a:srgbClr val="FFFFFF"/>
              </a:buClr>
              <a:buSzPct val="80000"/>
              <a:buFont typeface="Wingdings 3" charset="2"/>
              <a:buChar char=""/>
            </a:pPr>
            <a:r>
              <a:rPr lang="en-US" sz="2000" b="0" strike="noStrike" spc="-1">
                <a:solidFill>
                  <a:srgbClr val="68370F"/>
                </a:solidFill>
                <a:latin typeface="Calibri"/>
              </a:rPr>
              <a:t>Edit Master text styles</a:t>
            </a:r>
          </a:p>
          <a:p>
            <a:pPr marL="743040" lvl="1" indent="-285840">
              <a:lnSpc>
                <a:spcPct val="100000"/>
              </a:lnSpc>
              <a:spcBef>
                <a:spcPts val="360"/>
              </a:spcBef>
              <a:spcAft>
                <a:spcPts val="601"/>
              </a:spcAft>
              <a:buClr>
                <a:srgbClr val="FFFFFF"/>
              </a:buClr>
              <a:buSzPct val="80000"/>
              <a:buFont typeface="Wingdings 3" charset="2"/>
              <a:buChar char=""/>
            </a:pPr>
            <a:r>
              <a:rPr lang="en-US" sz="1800" b="0" strike="noStrike" spc="-1">
                <a:solidFill>
                  <a:srgbClr val="68370F"/>
                </a:solidFill>
                <a:latin typeface="Calibri"/>
              </a:rPr>
              <a:t>Second level</a:t>
            </a:r>
          </a:p>
          <a:p>
            <a:pPr marL="1200240" lvl="2" indent="-285840">
              <a:lnSpc>
                <a:spcPct val="100000"/>
              </a:lnSpc>
              <a:spcBef>
                <a:spcPts val="320"/>
              </a:spcBef>
              <a:spcAft>
                <a:spcPts val="601"/>
              </a:spcAft>
              <a:buClr>
                <a:srgbClr val="FFFFFF"/>
              </a:buClr>
              <a:buSzPct val="80000"/>
              <a:buFont typeface="Wingdings 3" charset="2"/>
              <a:buChar char=""/>
            </a:pPr>
            <a:r>
              <a:rPr lang="en-US" sz="1600" b="0" strike="noStrike" spc="-1">
                <a:solidFill>
                  <a:srgbClr val="68370F"/>
                </a:solidFill>
                <a:latin typeface="Calibri"/>
              </a:rPr>
              <a:t>Third level</a:t>
            </a:r>
          </a:p>
          <a:p>
            <a:pPr marL="1542960" lvl="3" indent="-171360">
              <a:lnSpc>
                <a:spcPct val="100000"/>
              </a:lnSpc>
              <a:spcBef>
                <a:spcPts val="281"/>
              </a:spcBef>
              <a:spcAft>
                <a:spcPts val="601"/>
              </a:spcAft>
              <a:buClr>
                <a:srgbClr val="FFFFFF"/>
              </a:buClr>
              <a:buSzPct val="80000"/>
              <a:buFont typeface="Wingdings 3" charset="2"/>
              <a:buChar char=""/>
            </a:pPr>
            <a:r>
              <a:rPr lang="en-US" sz="1400" b="0" strike="noStrike" spc="-1">
                <a:solidFill>
                  <a:srgbClr val="68370F"/>
                </a:solidFill>
                <a:latin typeface="Calibri"/>
              </a:rPr>
              <a:t>Fourth level</a:t>
            </a:r>
          </a:p>
          <a:p>
            <a:pPr marL="2114640" lvl="4" indent="-285840">
              <a:lnSpc>
                <a:spcPct val="100000"/>
              </a:lnSpc>
              <a:spcBef>
                <a:spcPts val="281"/>
              </a:spcBef>
              <a:spcAft>
                <a:spcPts val="601"/>
              </a:spcAft>
              <a:buClr>
                <a:srgbClr val="FFFFFF"/>
              </a:buClr>
              <a:buSzPct val="80000"/>
              <a:buFont typeface="Wingdings 3" charset="2"/>
              <a:buChar char=""/>
            </a:pPr>
            <a:r>
              <a:rPr lang="en-US" sz="1400" b="0" strike="noStrike" spc="-1">
                <a:solidFill>
                  <a:srgbClr val="68370F"/>
                </a:solidFill>
                <a:latin typeface="Calibri"/>
              </a:rPr>
              <a:t>Fifth level</a:t>
            </a:r>
          </a:p>
        </p:txBody>
      </p:sp>
      <p:sp>
        <p:nvSpPr>
          <p:cNvPr id="102" name="PlaceHolder 3"/>
          <p:cNvSpPr>
            <a:spLocks noGrp="1"/>
          </p:cNvSpPr>
          <p:nvPr>
            <p:ph type="dt" idx="7"/>
          </p:nvPr>
        </p:nvSpPr>
        <p:spPr>
          <a:xfrm>
            <a:off x="9904320" y="6172200"/>
            <a:ext cx="1599840" cy="364680"/>
          </a:xfrm>
          <a:prstGeom prst="rect">
            <a:avLst/>
          </a:prstGeom>
          <a:noFill/>
          <a:ln w="0">
            <a:noFill/>
          </a:ln>
        </p:spPr>
        <p:txBody>
          <a:bodyPr anchor="t">
            <a:noAutofit/>
          </a:bodyPr>
          <a:lstStyle>
            <a:lvl1pPr algn="r">
              <a:lnSpc>
                <a:spcPct val="100000"/>
              </a:lnSpc>
              <a:buNone/>
              <a:defRPr lang="en-IN" sz="1000" b="0" strike="noStrike" spc="-1">
                <a:solidFill>
                  <a:srgbClr val="68370F"/>
                </a:solidFill>
                <a:latin typeface="Calibri"/>
              </a:defRPr>
            </a:lvl1pPr>
          </a:lstStyle>
          <a:p>
            <a:pPr algn="r">
              <a:lnSpc>
                <a:spcPct val="100000"/>
              </a:lnSpc>
              <a:buNone/>
            </a:pPr>
            <a:r>
              <a:rPr lang="en-IN" sz="1000" b="0" strike="noStrike" spc="-1">
                <a:solidFill>
                  <a:srgbClr val="68370F"/>
                </a:solidFill>
                <a:latin typeface="Calibri"/>
              </a:rPr>
              <a:t>&lt;date/time&gt;</a:t>
            </a:r>
            <a:endParaRPr lang="en-IN" sz="1000" b="0" strike="noStrike" spc="-1">
              <a:latin typeface="Times New Roman"/>
            </a:endParaRPr>
          </a:p>
        </p:txBody>
      </p:sp>
      <p:sp>
        <p:nvSpPr>
          <p:cNvPr id="103" name="PlaceHolder 4"/>
          <p:cNvSpPr>
            <a:spLocks noGrp="1"/>
          </p:cNvSpPr>
          <p:nvPr>
            <p:ph type="ftr" idx="8"/>
          </p:nvPr>
        </p:nvSpPr>
        <p:spPr>
          <a:xfrm>
            <a:off x="684360" y="6172200"/>
            <a:ext cx="7543440" cy="364680"/>
          </a:xfrm>
          <a:prstGeom prst="rect">
            <a:avLst/>
          </a:prstGeom>
          <a:noFill/>
          <a:ln w="0">
            <a:noFill/>
          </a:ln>
        </p:spPr>
        <p:txBody>
          <a:bodyPr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04" name="PlaceHolder 5"/>
          <p:cNvSpPr>
            <a:spLocks noGrp="1"/>
          </p:cNvSpPr>
          <p:nvPr>
            <p:ph type="sldNum" idx="9"/>
          </p:nvPr>
        </p:nvSpPr>
        <p:spPr>
          <a:xfrm>
            <a:off x="10363320" y="5578560"/>
            <a:ext cx="1141920" cy="669600"/>
          </a:xfrm>
          <a:prstGeom prst="rect">
            <a:avLst/>
          </a:prstGeom>
          <a:noFill/>
          <a:ln w="0">
            <a:noFill/>
          </a:ln>
        </p:spPr>
        <p:txBody>
          <a:bodyPr anchor="b">
            <a:noAutofit/>
          </a:bodyPr>
          <a:lstStyle>
            <a:lvl1pPr algn="r">
              <a:lnSpc>
                <a:spcPct val="100000"/>
              </a:lnSpc>
              <a:buNone/>
              <a:defRPr lang="en-IN" sz="3200" b="0" strike="noStrike" spc="-1">
                <a:solidFill>
                  <a:srgbClr val="68370F"/>
                </a:solidFill>
                <a:latin typeface="Calibri"/>
              </a:defRPr>
            </a:lvl1pPr>
          </a:lstStyle>
          <a:p>
            <a:pPr algn="r">
              <a:lnSpc>
                <a:spcPct val="100000"/>
              </a:lnSpc>
              <a:buNone/>
            </a:pPr>
            <a:fld id="{03CC2847-19D6-4FF3-8D16-5EAA46E9C531}" type="slidenum">
              <a:rPr lang="en-IN" sz="3200" b="0" strike="noStrike" spc="-1">
                <a:solidFill>
                  <a:srgbClr val="68370F"/>
                </a:solidFill>
                <a:latin typeface="Calibri"/>
              </a:rPr>
              <a:t>‹#›</a:t>
            </a:fld>
            <a:endParaRPr lang="en-IN" sz="3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hyperlink" Target="https://thyroiddetect.azurewebsites.net/" TargetMode="External"/><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file:///\\home\ankit\Desktop\Thyroid%20disease%20detection\The%20data%20for%20training%20is%20obtained%20from%20famous%20machine%20learning%20repository.%20UCI%20Machine%20Learning%20Repository:%20https:\archive.ics.uci.edu\ml\datasets\thyroid+disease" TargetMode="Externa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hyroiddetect.azurewebsites.net/" TargetMode="Externa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ubtitle 2"/>
          <p:cNvSpPr/>
          <p:nvPr/>
        </p:nvSpPr>
        <p:spPr>
          <a:xfrm>
            <a:off x="504360" y="2571120"/>
            <a:ext cx="2942640" cy="249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just">
              <a:lnSpc>
                <a:spcPct val="100000"/>
              </a:lnSpc>
              <a:spcBef>
                <a:spcPts val="1001"/>
              </a:spcBef>
              <a:buNone/>
              <a:tabLst>
                <a:tab pos="0" algn="l"/>
              </a:tabLst>
            </a:pPr>
            <a:r>
              <a:rPr lang="en-US" sz="2400" b="1" strike="noStrike" spc="-1">
                <a:solidFill>
                  <a:srgbClr val="000000"/>
                </a:solidFill>
                <a:latin typeface="Leelawadee UI"/>
              </a:rPr>
              <a:t>Made By –</a:t>
            </a:r>
            <a:endParaRPr lang="en-IN" sz="2400" b="0" strike="noStrike" spc="-1">
              <a:latin typeface="Arial"/>
            </a:endParaRPr>
          </a:p>
          <a:p>
            <a:pPr algn="just">
              <a:lnSpc>
                <a:spcPct val="100000"/>
              </a:lnSpc>
              <a:spcBef>
                <a:spcPts val="1001"/>
              </a:spcBef>
              <a:buNone/>
              <a:tabLst>
                <a:tab pos="0" algn="l"/>
              </a:tabLst>
            </a:pPr>
            <a:r>
              <a:rPr lang="en-US" sz="2400" b="1" strike="noStrike" spc="-1">
                <a:solidFill>
                  <a:srgbClr val="000000"/>
                </a:solidFill>
                <a:latin typeface="Leelawadee UI"/>
              </a:rPr>
              <a:t>ANKIT SINGH</a:t>
            </a:r>
            <a:endParaRPr lang="en-IN" sz="2400" b="0" strike="noStrike" spc="-1">
              <a:latin typeface="Arial"/>
            </a:endParaRPr>
          </a:p>
        </p:txBody>
      </p:sp>
      <p:sp>
        <p:nvSpPr>
          <p:cNvPr id="142" name="Title 5"/>
          <p:cNvSpPr/>
          <p:nvPr/>
        </p:nvSpPr>
        <p:spPr>
          <a:xfrm>
            <a:off x="78480" y="202320"/>
            <a:ext cx="12028320" cy="152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buNone/>
            </a:pPr>
            <a:r>
              <a:rPr lang="en-IN" sz="2800" b="1" strike="noStrike" spc="-1">
                <a:solidFill>
                  <a:srgbClr val="FDB5B3"/>
                </a:solidFill>
                <a:latin typeface="Dubai"/>
              </a:rPr>
              <a:t>DETAILED PROJECT REPORT</a:t>
            </a:r>
            <a:endParaRPr lang="en-IN" sz="2800" b="0" strike="noStrike" spc="-1">
              <a:latin typeface="Arial"/>
            </a:endParaRPr>
          </a:p>
          <a:p>
            <a:pPr algn="ctr">
              <a:lnSpc>
                <a:spcPct val="90000"/>
              </a:lnSpc>
              <a:buNone/>
            </a:pPr>
            <a:r>
              <a:rPr lang="en-IN" sz="1000" b="1" strike="noStrike" spc="-1">
                <a:solidFill>
                  <a:srgbClr val="000000"/>
                </a:solidFill>
                <a:latin typeface="Dubai"/>
              </a:rPr>
              <a:t> </a:t>
            </a:r>
            <a:endParaRPr lang="en-IN" sz="1000" b="0" strike="noStrike" spc="-1">
              <a:latin typeface="Arial"/>
            </a:endParaRPr>
          </a:p>
          <a:p>
            <a:pPr algn="ctr">
              <a:lnSpc>
                <a:spcPct val="90000"/>
              </a:lnSpc>
              <a:buNone/>
            </a:pPr>
            <a:r>
              <a:rPr lang="en-IN" sz="2000" b="1" strike="noStrike" spc="-1">
                <a:solidFill>
                  <a:srgbClr val="000000"/>
                </a:solidFill>
                <a:latin typeface="Dubai"/>
              </a:rPr>
              <a:t>On</a:t>
            </a:r>
            <a:endParaRPr lang="en-IN" sz="2000" b="0" strike="noStrike" spc="-1">
              <a:latin typeface="Arial"/>
            </a:endParaRPr>
          </a:p>
          <a:p>
            <a:pPr algn="ctr">
              <a:lnSpc>
                <a:spcPct val="90000"/>
              </a:lnSpc>
              <a:buNone/>
            </a:pPr>
            <a:br>
              <a:rPr sz="1000"/>
            </a:br>
            <a:r>
              <a:rPr lang="en-IN" sz="3200" b="1" strike="noStrike" spc="-1">
                <a:solidFill>
                  <a:srgbClr val="46788D"/>
                </a:solidFill>
                <a:latin typeface="Georgia"/>
              </a:rPr>
              <a:t>THYROID DISEASE DETECTION</a:t>
            </a:r>
            <a:endParaRPr lang="en-IN" sz="3200" b="0" strike="noStrike" spc="-1">
              <a:latin typeface="Arial"/>
            </a:endParaRPr>
          </a:p>
        </p:txBody>
      </p:sp>
      <p:sp>
        <p:nvSpPr>
          <p:cNvPr id="143" name="PlaceHolder 1"/>
          <p:cNvSpPr>
            <a:spLocks noGrp="1"/>
          </p:cNvSpPr>
          <p:nvPr>
            <p:ph type="sldNum" idx="10"/>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510FD116-2F59-4547-B9D3-D824B5D43719}" type="slidenum">
              <a:rPr lang="en-US" sz="3200" b="1" strike="noStrike" spc="-1">
                <a:solidFill>
                  <a:srgbClr val="FFFFFF"/>
                </a:solidFill>
                <a:latin typeface="Calibri"/>
              </a:rPr>
              <a:t>1</a:t>
            </a:fld>
            <a:endParaRPr lang="en-IN" sz="3200" b="0" strike="noStrike" spc="-1">
              <a:latin typeface="Times New Roman"/>
            </a:endParaRPr>
          </a:p>
        </p:txBody>
      </p:sp>
      <p:pic>
        <p:nvPicPr>
          <p:cNvPr id="144" name="Picture 5"/>
          <p:cNvPicPr/>
          <p:nvPr/>
        </p:nvPicPr>
        <p:blipFill>
          <a:blip r:embed="rId2"/>
          <a:stretch/>
        </p:blipFill>
        <p:spPr>
          <a:xfrm>
            <a:off x="6825600" y="2088720"/>
            <a:ext cx="3837600" cy="321696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sldNum" idx="19"/>
          </p:nvPr>
        </p:nvSpPr>
        <p:spPr>
          <a:xfrm>
            <a:off x="11582280" y="6411600"/>
            <a:ext cx="60912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D7239883-7F38-4D5B-9234-4E992FD8D4CE}" type="slidenum">
              <a:rPr lang="en-US" sz="3200" b="1" strike="noStrike" spc="-1">
                <a:solidFill>
                  <a:srgbClr val="FFFFFF"/>
                </a:solidFill>
                <a:latin typeface="Calibri"/>
              </a:rPr>
              <a:t>10</a:t>
            </a:fld>
            <a:endParaRPr lang="en-IN" sz="3200" b="0" strike="noStrike" spc="-1">
              <a:latin typeface="Times New Roman"/>
            </a:endParaRPr>
          </a:p>
        </p:txBody>
      </p:sp>
      <p:sp>
        <p:nvSpPr>
          <p:cNvPr id="206" name="Rectangle 6"/>
          <p:cNvSpPr/>
          <p:nvPr/>
        </p:nvSpPr>
        <p:spPr>
          <a:xfrm>
            <a:off x="2120760" y="79200"/>
            <a:ext cx="773388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ML Model Building Workflow</a:t>
            </a:r>
            <a:endParaRPr lang="en-IN" sz="3600" b="0" strike="noStrike" spc="-1">
              <a:latin typeface="Arial"/>
            </a:endParaRPr>
          </a:p>
        </p:txBody>
      </p:sp>
      <p:sp>
        <p:nvSpPr>
          <p:cNvPr id="207" name="TextBox 3"/>
          <p:cNvSpPr/>
          <p:nvPr/>
        </p:nvSpPr>
        <p:spPr>
          <a:xfrm>
            <a:off x="165240" y="2222640"/>
            <a:ext cx="11861280" cy="237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2060"/>
              </a:buClr>
              <a:buFont typeface="Wingdings" charset="2"/>
              <a:buChar char=""/>
            </a:pPr>
            <a:r>
              <a:rPr lang="en-US" sz="2000" b="1" strike="noStrike" spc="-1" dirty="0">
                <a:solidFill>
                  <a:srgbClr val="002060"/>
                </a:solidFill>
                <a:latin typeface="Bookman Old Style"/>
              </a:rPr>
              <a:t>Different classification algorithms like Decision Tree, Random Forest, K-NN, </a:t>
            </a:r>
            <a:r>
              <a:rPr lang="en-US" sz="2000" b="1" strike="noStrike" spc="-1" dirty="0" err="1">
                <a:solidFill>
                  <a:srgbClr val="002060"/>
                </a:solidFill>
                <a:latin typeface="Bookman Old Style"/>
              </a:rPr>
              <a:t>XGBoost</a:t>
            </a:r>
            <a:r>
              <a:rPr lang="en-US" sz="2000" b="1" strike="noStrike" spc="-1" dirty="0">
                <a:solidFill>
                  <a:srgbClr val="002060"/>
                </a:solidFill>
                <a:latin typeface="Bookman Old Style"/>
              </a:rPr>
              <a:t>, etc. created and tested</a:t>
            </a:r>
            <a:endParaRPr lang="en-IN" sz="2000" b="0" strike="noStrike" spc="-1" dirty="0">
              <a:latin typeface="Arial"/>
            </a:endParaRPr>
          </a:p>
          <a:p>
            <a:pPr marL="285840" indent="-285840" algn="just">
              <a:lnSpc>
                <a:spcPct val="150000"/>
              </a:lnSpc>
              <a:buClr>
                <a:srgbClr val="002060"/>
              </a:buClr>
              <a:buFont typeface="Wingdings" charset="2"/>
              <a:buChar char=""/>
            </a:pPr>
            <a:r>
              <a:rPr lang="en-US" sz="2000" b="1" strike="noStrike" spc="-1" dirty="0">
                <a:solidFill>
                  <a:srgbClr val="002060"/>
                </a:solidFill>
                <a:latin typeface="Bookman Old Style"/>
              </a:rPr>
              <a:t>Random Forest, </a:t>
            </a:r>
            <a:r>
              <a:rPr lang="en-US" sz="2000" b="1" strike="noStrike" spc="-1" dirty="0" err="1">
                <a:solidFill>
                  <a:srgbClr val="002060"/>
                </a:solidFill>
                <a:latin typeface="Bookman Old Style"/>
              </a:rPr>
              <a:t>XGBoost</a:t>
            </a:r>
            <a:r>
              <a:rPr lang="en-US" sz="2000" b="1" strike="noStrike" spc="-1" dirty="0">
                <a:solidFill>
                  <a:srgbClr val="002060"/>
                </a:solidFill>
                <a:latin typeface="Bookman Old Style"/>
              </a:rPr>
              <a:t>, Decision Tree were produced good result</a:t>
            </a:r>
            <a:endParaRPr lang="en-IN" sz="2000" b="0" strike="noStrike" spc="-1" dirty="0">
              <a:latin typeface="Arial"/>
            </a:endParaRPr>
          </a:p>
          <a:p>
            <a:pPr marL="285840" indent="-285840" algn="just">
              <a:lnSpc>
                <a:spcPct val="150000"/>
              </a:lnSpc>
              <a:buClr>
                <a:srgbClr val="002060"/>
              </a:buClr>
              <a:buFont typeface="Wingdings" charset="2"/>
              <a:buChar char=""/>
            </a:pPr>
            <a:r>
              <a:rPr lang="en-US" sz="2000" b="1" strike="noStrike" spc="-1" dirty="0" err="1">
                <a:solidFill>
                  <a:srgbClr val="002060"/>
                </a:solidFill>
                <a:latin typeface="Bookman Old Style"/>
              </a:rPr>
              <a:t>XGBoost</a:t>
            </a:r>
            <a:r>
              <a:rPr lang="en-US" sz="2000" b="1" strike="noStrike" spc="-1" dirty="0">
                <a:solidFill>
                  <a:srgbClr val="002060"/>
                </a:solidFill>
                <a:latin typeface="Bookman Old Style"/>
              </a:rPr>
              <a:t> as the best model chosen for training and testing purpose</a:t>
            </a:r>
            <a:endParaRPr lang="en-IN" sz="2000" b="0" strike="noStrike" spc="-1" dirty="0">
              <a:latin typeface="Arial"/>
            </a:endParaRPr>
          </a:p>
          <a:p>
            <a:pPr marL="285840" indent="-285840" algn="just">
              <a:lnSpc>
                <a:spcPct val="150000"/>
              </a:lnSpc>
              <a:buClr>
                <a:srgbClr val="002060"/>
              </a:buClr>
              <a:buFont typeface="Wingdings" charset="2"/>
              <a:buChar char=""/>
            </a:pPr>
            <a:r>
              <a:rPr lang="en-US" sz="2000" b="1" strike="noStrike" spc="-1" dirty="0">
                <a:solidFill>
                  <a:srgbClr val="002060"/>
                </a:solidFill>
                <a:latin typeface="Bookman Old Style"/>
              </a:rPr>
              <a:t>Model performance evaluated based on Accuracy, Confusion Matrix, Recall</a:t>
            </a:r>
            <a:endParaRPr lang="en-IN" sz="2000" b="0" strike="noStrike" spc="-1" dirty="0">
              <a:latin typeface="Arial"/>
            </a:endParaRPr>
          </a:p>
        </p:txBody>
      </p:sp>
      <p:sp>
        <p:nvSpPr>
          <p:cNvPr id="208" name="Rectangle 9">
            <a:hlinkClick r:id="rId2" action="ppaction://hlinksldjump"/>
          </p:cNvPr>
          <p:cNvSpPr/>
          <p:nvPr/>
        </p:nvSpPr>
        <p:spPr>
          <a:xfrm>
            <a:off x="2690640" y="1155240"/>
            <a:ext cx="6810120" cy="618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IN" sz="3200" b="1" u="sng" strike="noStrike" spc="-1">
                <a:solidFill>
                  <a:srgbClr val="46788D"/>
                </a:solidFill>
                <a:uFillTx/>
                <a:latin typeface="Georgia"/>
              </a:rPr>
              <a:t>Model Creation and Evaluation</a:t>
            </a:r>
            <a:endParaRPr lang="en-IN" sz="3200" b="0" strike="noStrike" spc="-1">
              <a:latin typeface="Arial"/>
            </a:endParaRPr>
          </a:p>
        </p:txBody>
      </p:sp>
      <p:pic>
        <p:nvPicPr>
          <p:cNvPr id="209" name="Picture 5"/>
          <p:cNvPicPr/>
          <p:nvPr/>
        </p:nvPicPr>
        <p:blipFill>
          <a:blip r:embed="rId3"/>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Box 1"/>
          <p:cNvSpPr/>
          <p:nvPr/>
        </p:nvSpPr>
        <p:spPr>
          <a:xfrm>
            <a:off x="127080" y="1177200"/>
            <a:ext cx="6913440" cy="532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2060"/>
              </a:buClr>
              <a:buFont typeface="Wingdings" charset="2"/>
              <a:buChar char=""/>
            </a:pPr>
            <a:r>
              <a:rPr lang="en-US" sz="2000" b="1" strike="noStrike" spc="-1" dirty="0" err="1">
                <a:solidFill>
                  <a:srgbClr val="002060"/>
                </a:solidFill>
                <a:latin typeface="Times New Roman" panose="02020603050405020304" pitchFamily="18" charset="0"/>
                <a:cs typeface="Times New Roman" panose="02020603050405020304" pitchFamily="18" charset="0"/>
              </a:rPr>
              <a:t>XGBoost</a:t>
            </a:r>
            <a:r>
              <a:rPr lang="en-US" sz="2000" b="1" strike="noStrike" spc="-1" dirty="0">
                <a:solidFill>
                  <a:srgbClr val="002060"/>
                </a:solidFill>
                <a:latin typeface="Times New Roman" panose="02020603050405020304" pitchFamily="18" charset="0"/>
                <a:cs typeface="Times New Roman" panose="02020603050405020304" pitchFamily="18" charset="0"/>
              </a:rPr>
              <a:t> (</a:t>
            </a:r>
            <a:r>
              <a:rPr lang="en-US" sz="2000" b="1" strike="noStrike" spc="-1" dirty="0" err="1">
                <a:solidFill>
                  <a:srgbClr val="002060"/>
                </a:solidFill>
                <a:latin typeface="Times New Roman" panose="02020603050405020304" pitchFamily="18" charset="0"/>
                <a:cs typeface="Times New Roman" panose="02020603050405020304" pitchFamily="18" charset="0"/>
              </a:rPr>
              <a:t>eXtreme</a:t>
            </a:r>
            <a:r>
              <a:rPr lang="en-US" sz="2000" b="1" strike="noStrike" spc="-1" dirty="0">
                <a:solidFill>
                  <a:srgbClr val="002060"/>
                </a:solidFill>
                <a:latin typeface="Times New Roman" panose="02020603050405020304" pitchFamily="18" charset="0"/>
                <a:cs typeface="Times New Roman" panose="02020603050405020304" pitchFamily="18" charset="0"/>
              </a:rPr>
              <a:t> Gradient Boosting) is a powerful and efficient machine learning algorithm widely used for classification and regression tasks. </a:t>
            </a:r>
          </a:p>
          <a:p>
            <a:pPr marL="343080" indent="-343080" algn="just">
              <a:lnSpc>
                <a:spcPct val="100000"/>
              </a:lnSpc>
              <a:buClr>
                <a:srgbClr val="002060"/>
              </a:buClr>
              <a:buFont typeface="Wingdings" charset="2"/>
              <a:buChar char=""/>
            </a:pPr>
            <a:r>
              <a:rPr lang="en-US" sz="2000" b="1" strike="noStrike" spc="-1" dirty="0">
                <a:solidFill>
                  <a:srgbClr val="002060"/>
                </a:solidFill>
                <a:latin typeface="Times New Roman" panose="02020603050405020304" pitchFamily="18" charset="0"/>
                <a:cs typeface="Times New Roman" panose="02020603050405020304" pitchFamily="18" charset="0"/>
              </a:rPr>
              <a:t>It is an implementation of gradient boosted decision trees designed for speed and performance. </a:t>
            </a:r>
            <a:r>
              <a:rPr lang="en-US" sz="2000" b="1" strike="noStrike" spc="-1" dirty="0" err="1">
                <a:solidFill>
                  <a:srgbClr val="002060"/>
                </a:solidFill>
                <a:latin typeface="Times New Roman" panose="02020603050405020304" pitchFamily="18" charset="0"/>
                <a:cs typeface="Times New Roman" panose="02020603050405020304" pitchFamily="18" charset="0"/>
              </a:rPr>
              <a:t>XGBoost</a:t>
            </a:r>
            <a:r>
              <a:rPr lang="en-US" sz="2000" b="1" strike="noStrike" spc="-1" dirty="0">
                <a:solidFill>
                  <a:srgbClr val="002060"/>
                </a:solidFill>
                <a:latin typeface="Times New Roman" panose="02020603050405020304" pitchFamily="18" charset="0"/>
                <a:cs typeface="Times New Roman" panose="02020603050405020304" pitchFamily="18" charset="0"/>
              </a:rPr>
              <a:t> builds an ensemble of trees in a sequential manner, where each new tree corrects the errors made by the previous ones. </a:t>
            </a:r>
          </a:p>
          <a:p>
            <a:pPr marL="343080" indent="-343080" algn="just">
              <a:lnSpc>
                <a:spcPct val="100000"/>
              </a:lnSpc>
              <a:buClr>
                <a:srgbClr val="002060"/>
              </a:buClr>
              <a:buFont typeface="Wingdings" charset="2"/>
              <a:buChar char=""/>
            </a:pPr>
            <a:r>
              <a:rPr lang="en-US" sz="2000" b="1" strike="noStrike" spc="-1" dirty="0">
                <a:solidFill>
                  <a:srgbClr val="002060"/>
                </a:solidFill>
                <a:latin typeface="Times New Roman" panose="02020603050405020304" pitchFamily="18" charset="0"/>
                <a:cs typeface="Times New Roman" panose="02020603050405020304" pitchFamily="18" charset="0"/>
              </a:rPr>
              <a:t>It employs a gradient descent algorithm to minimize the loss function, making it highly effective in capturing complex patterns in data. </a:t>
            </a:r>
          </a:p>
          <a:p>
            <a:pPr marL="343080" indent="-343080" algn="just">
              <a:lnSpc>
                <a:spcPct val="100000"/>
              </a:lnSpc>
              <a:buClr>
                <a:srgbClr val="002060"/>
              </a:buClr>
              <a:buFont typeface="Wingdings" charset="2"/>
              <a:buChar char=""/>
            </a:pPr>
            <a:r>
              <a:rPr lang="en-US" sz="2000" b="1" strike="noStrike" spc="-1" dirty="0">
                <a:solidFill>
                  <a:srgbClr val="002060"/>
                </a:solidFill>
                <a:latin typeface="Times New Roman" panose="02020603050405020304" pitchFamily="18" charset="0"/>
                <a:cs typeface="Times New Roman" panose="02020603050405020304" pitchFamily="18" charset="0"/>
              </a:rPr>
              <a:t>Key features of </a:t>
            </a:r>
            <a:r>
              <a:rPr lang="en-US" sz="2000" b="1" strike="noStrike" spc="-1" dirty="0" err="1">
                <a:solidFill>
                  <a:srgbClr val="002060"/>
                </a:solidFill>
                <a:latin typeface="Times New Roman" panose="02020603050405020304" pitchFamily="18" charset="0"/>
                <a:cs typeface="Times New Roman" panose="02020603050405020304" pitchFamily="18" charset="0"/>
              </a:rPr>
              <a:t>XGBoost</a:t>
            </a:r>
            <a:r>
              <a:rPr lang="en-US" sz="2000" b="1" strike="noStrike" spc="-1" dirty="0">
                <a:solidFill>
                  <a:srgbClr val="002060"/>
                </a:solidFill>
                <a:latin typeface="Times New Roman" panose="02020603050405020304" pitchFamily="18" charset="0"/>
                <a:cs typeface="Times New Roman" panose="02020603050405020304" pitchFamily="18" charset="0"/>
              </a:rPr>
              <a:t> include regularization to prevent overfitting, handling missing values, parallel processing, and optimized use of hardware resources. </a:t>
            </a:r>
          </a:p>
          <a:p>
            <a:pPr marL="343080" indent="-343080" algn="just">
              <a:lnSpc>
                <a:spcPct val="100000"/>
              </a:lnSpc>
              <a:buClr>
                <a:srgbClr val="002060"/>
              </a:buClr>
              <a:buFont typeface="Wingdings" charset="2"/>
              <a:buChar char=""/>
            </a:pPr>
            <a:r>
              <a:rPr lang="en-US" sz="2000" b="1" strike="noStrike" spc="-1" dirty="0">
                <a:solidFill>
                  <a:srgbClr val="002060"/>
                </a:solidFill>
                <a:latin typeface="Times New Roman" panose="02020603050405020304" pitchFamily="18" charset="0"/>
                <a:cs typeface="Times New Roman" panose="02020603050405020304" pitchFamily="18" charset="0"/>
              </a:rPr>
              <a:t>These attributes make </a:t>
            </a:r>
            <a:r>
              <a:rPr lang="en-US" sz="2000" b="1" strike="noStrike" spc="-1" dirty="0" err="1">
                <a:solidFill>
                  <a:srgbClr val="002060"/>
                </a:solidFill>
                <a:latin typeface="Times New Roman" panose="02020603050405020304" pitchFamily="18" charset="0"/>
                <a:cs typeface="Times New Roman" panose="02020603050405020304" pitchFamily="18" charset="0"/>
              </a:rPr>
              <a:t>XGBoost</a:t>
            </a:r>
            <a:r>
              <a:rPr lang="en-US" sz="2000" b="1" strike="noStrike" spc="-1" dirty="0">
                <a:solidFill>
                  <a:srgbClr val="002060"/>
                </a:solidFill>
                <a:latin typeface="Times New Roman" panose="02020603050405020304" pitchFamily="18" charset="0"/>
                <a:cs typeface="Times New Roman" panose="02020603050405020304" pitchFamily="18" charset="0"/>
              </a:rPr>
              <a:t> a preferred choice for many competitive machine learning tasks and real-world applications, often outperforming other algorithms in both accuracy and speed.</a:t>
            </a:r>
            <a:endParaRPr lang="en-IN" sz="2000" b="0" strike="noStrike" spc="-1" dirty="0">
              <a:latin typeface="Times New Roman" panose="02020603050405020304" pitchFamily="18" charset="0"/>
              <a:cs typeface="Times New Roman" panose="02020603050405020304" pitchFamily="18" charset="0"/>
            </a:endParaRPr>
          </a:p>
        </p:txBody>
      </p:sp>
      <p:sp>
        <p:nvSpPr>
          <p:cNvPr id="211" name="PlaceHolder 1"/>
          <p:cNvSpPr>
            <a:spLocks noGrp="1"/>
          </p:cNvSpPr>
          <p:nvPr>
            <p:ph type="sldNum" idx="20"/>
          </p:nvPr>
        </p:nvSpPr>
        <p:spPr>
          <a:xfrm>
            <a:off x="11582280" y="6411600"/>
            <a:ext cx="60912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448F2060-AD5B-49EA-B281-42C1A00AD503}" type="slidenum">
              <a:rPr lang="en-US" sz="3200" b="1" strike="noStrike" spc="-1">
                <a:solidFill>
                  <a:srgbClr val="FFFFFF"/>
                </a:solidFill>
                <a:latin typeface="Calibri"/>
              </a:rPr>
              <a:t>11</a:t>
            </a:fld>
            <a:endParaRPr lang="en-IN" sz="3200" b="0" strike="noStrike" spc="-1">
              <a:latin typeface="Times New Roman"/>
            </a:endParaRPr>
          </a:p>
        </p:txBody>
      </p:sp>
      <p:sp>
        <p:nvSpPr>
          <p:cNvPr id="212" name="Rectangle 6"/>
          <p:cNvSpPr/>
          <p:nvPr/>
        </p:nvSpPr>
        <p:spPr>
          <a:xfrm>
            <a:off x="2273400" y="-227880"/>
            <a:ext cx="7797240" cy="118656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RANDOM FOREST CLASSIFIER</a:t>
            </a:r>
            <a:endParaRPr lang="en-IN" sz="3600" b="0" strike="noStrike" spc="-1">
              <a:latin typeface="Arial"/>
            </a:endParaRPr>
          </a:p>
        </p:txBody>
      </p:sp>
      <p:pic>
        <p:nvPicPr>
          <p:cNvPr id="214" name="Picture 11"/>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
        <p:nvSpPr>
          <p:cNvPr id="215" name="Rectangle 12"/>
          <p:cNvSpPr/>
          <p:nvPr/>
        </p:nvSpPr>
        <p:spPr>
          <a:xfrm>
            <a:off x="7293240" y="4675680"/>
            <a:ext cx="4593600" cy="398655"/>
          </a:xfrm>
          <a:prstGeom prst="rect">
            <a:avLst/>
          </a:prstGeom>
          <a:solidFill>
            <a:srgbClr val="002060"/>
          </a:solidFill>
          <a:ln cap="rnd">
            <a:solidFill>
              <a:srgbClr val="94BD93">
                <a:alpha val="60000"/>
              </a:srgbClr>
            </a:solidFill>
            <a:round/>
          </a:ln>
          <a:effectLst>
            <a:glow rad="127080">
              <a:srgbClr val="CC24CC">
                <a:alpha val="40000"/>
              </a:srgbClr>
            </a:glow>
          </a:effectLst>
        </p:spPr>
        <p:style>
          <a:lnRef idx="1">
            <a:schemeClr val="accent4"/>
          </a:lnRef>
          <a:fillRef idx="2">
            <a:schemeClr val="accent4"/>
          </a:fillRef>
          <a:effectRef idx="1">
            <a:schemeClr val="accent4"/>
          </a:effectRef>
          <a:fontRef idx="minor"/>
        </p:style>
        <p:txBody>
          <a:bodyPr lIns="90000" tIns="45000" rIns="90000" bIns="45000" anchor="t">
            <a:spAutoFit/>
          </a:bodyPr>
          <a:lstStyle/>
          <a:p>
            <a:pPr algn="ctr">
              <a:lnSpc>
                <a:spcPct val="100000"/>
              </a:lnSpc>
              <a:buNone/>
            </a:pPr>
            <a:r>
              <a:rPr lang="en-IN" sz="2000" b="1" strike="noStrike" spc="-1" dirty="0" err="1">
                <a:solidFill>
                  <a:schemeClr val="bg1">
                    <a:lumMod val="95000"/>
                  </a:schemeClr>
                </a:solidFill>
                <a:latin typeface="Times New Roman" panose="02020603050405020304" pitchFamily="18" charset="0"/>
                <a:cs typeface="Times New Roman" panose="02020603050405020304" pitchFamily="18" charset="0"/>
              </a:rPr>
              <a:t>XGBoost</a:t>
            </a:r>
            <a:endParaRPr lang="en-IN" sz="2000" b="1" strike="noStrike" spc="-1" dirty="0">
              <a:solidFill>
                <a:schemeClr val="bg1">
                  <a:lumMod val="9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0296A6-1F30-D9E6-31D6-E3E559ED5157}"/>
              </a:ext>
            </a:extLst>
          </p:cNvPr>
          <p:cNvPicPr>
            <a:picLocks noChangeAspect="1"/>
          </p:cNvPicPr>
          <p:nvPr/>
        </p:nvPicPr>
        <p:blipFill rotWithShape="1">
          <a:blip r:embed="rId3"/>
          <a:srcRect l="2203"/>
          <a:stretch/>
        </p:blipFill>
        <p:spPr>
          <a:xfrm>
            <a:off x="7176584" y="1093543"/>
            <a:ext cx="4826912" cy="3215073"/>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sldNum" idx="21"/>
          </p:nvPr>
        </p:nvSpPr>
        <p:spPr>
          <a:xfrm>
            <a:off x="11582280" y="6411600"/>
            <a:ext cx="60912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27873366-067C-455D-AED7-67F4CE146FF7}" type="slidenum">
              <a:rPr lang="en-US" sz="3200" b="1" strike="noStrike" spc="-1">
                <a:solidFill>
                  <a:srgbClr val="FFFFFF"/>
                </a:solidFill>
                <a:latin typeface="Calibri"/>
              </a:rPr>
              <a:t>12</a:t>
            </a:fld>
            <a:endParaRPr lang="en-IN" sz="3200" b="0" strike="noStrike" spc="-1">
              <a:latin typeface="Times New Roman"/>
            </a:endParaRPr>
          </a:p>
        </p:txBody>
      </p:sp>
      <p:sp>
        <p:nvSpPr>
          <p:cNvPr id="217" name="Rectangle 6"/>
          <p:cNvSpPr/>
          <p:nvPr/>
        </p:nvSpPr>
        <p:spPr>
          <a:xfrm>
            <a:off x="2197080" y="-204480"/>
            <a:ext cx="7797240" cy="118656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Prediction Result on Test Data</a:t>
            </a:r>
            <a:endParaRPr lang="en-IN" sz="3600" b="0" strike="noStrike" spc="-1">
              <a:latin typeface="Arial"/>
            </a:endParaRPr>
          </a:p>
        </p:txBody>
      </p:sp>
      <p:sp>
        <p:nvSpPr>
          <p:cNvPr id="219" name="Rectangle 5"/>
          <p:cNvSpPr/>
          <p:nvPr/>
        </p:nvSpPr>
        <p:spPr>
          <a:xfrm>
            <a:off x="0" y="5792040"/>
            <a:ext cx="12191760" cy="398655"/>
          </a:xfrm>
          <a:prstGeom prst="rect">
            <a:avLst/>
          </a:prstGeom>
          <a:solidFill>
            <a:srgbClr val="002060"/>
          </a:solidFill>
          <a:ln cap="rnd">
            <a:solidFill>
              <a:srgbClr val="94BD93">
                <a:alpha val="60000"/>
              </a:srgbClr>
            </a:solidFill>
            <a:round/>
          </a:ln>
          <a:effectLst>
            <a:glow rad="228600">
              <a:srgbClr val="CC24CC">
                <a:alpha val="40000"/>
              </a:srgbClr>
            </a:glow>
          </a:effectLst>
        </p:spPr>
        <p:style>
          <a:lnRef idx="1">
            <a:schemeClr val="accent4"/>
          </a:lnRef>
          <a:fillRef idx="2">
            <a:schemeClr val="accent4"/>
          </a:fillRef>
          <a:effectRef idx="1">
            <a:schemeClr val="accent4"/>
          </a:effectRef>
          <a:fontRef idx="minor"/>
        </p:style>
        <p:txBody>
          <a:bodyPr lIns="90000" tIns="45000" rIns="90000" bIns="45000" anchor="t">
            <a:spAutoFit/>
          </a:bodyPr>
          <a:lstStyle/>
          <a:p>
            <a:pPr algn="just">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Where 0: Compensated Hypothyroid, 1: Negative, 2: Primary Hypothyroid, 3:Secondary Hyperthyroid</a:t>
            </a:r>
            <a:endParaRPr lang="en-IN" sz="2000" b="0" strike="noStrike" spc="-1" dirty="0">
              <a:latin typeface="Times New Roman" panose="02020603050405020304" pitchFamily="18" charset="0"/>
              <a:cs typeface="Times New Roman" panose="02020603050405020304" pitchFamily="18" charset="0"/>
            </a:endParaRPr>
          </a:p>
        </p:txBody>
      </p:sp>
      <p:pic>
        <p:nvPicPr>
          <p:cNvPr id="220" name="Picture 9"/>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pic>
        <p:nvPicPr>
          <p:cNvPr id="3" name="Picture 2">
            <a:extLst>
              <a:ext uri="{FF2B5EF4-FFF2-40B4-BE49-F238E27FC236}">
                <a16:creationId xmlns:a16="http://schemas.microsoft.com/office/drawing/2014/main" id="{10F177FB-EA54-070B-1985-39E971415C78}"/>
              </a:ext>
            </a:extLst>
          </p:cNvPr>
          <p:cNvPicPr>
            <a:picLocks noChangeAspect="1"/>
          </p:cNvPicPr>
          <p:nvPr/>
        </p:nvPicPr>
        <p:blipFill rotWithShape="1">
          <a:blip r:embed="rId3"/>
          <a:srcRect l="7236" t="10941" b="2242"/>
          <a:stretch/>
        </p:blipFill>
        <p:spPr>
          <a:xfrm>
            <a:off x="8083297" y="1640172"/>
            <a:ext cx="3952872" cy="2703033"/>
          </a:xfrm>
          <a:prstGeom prst="rect">
            <a:avLst/>
          </a:prstGeom>
        </p:spPr>
      </p:pic>
      <p:pic>
        <p:nvPicPr>
          <p:cNvPr id="5" name="Picture 4">
            <a:extLst>
              <a:ext uri="{FF2B5EF4-FFF2-40B4-BE49-F238E27FC236}">
                <a16:creationId xmlns:a16="http://schemas.microsoft.com/office/drawing/2014/main" id="{04DE12CC-7392-A8BE-95BD-E7FE5A745984}"/>
              </a:ext>
            </a:extLst>
          </p:cNvPr>
          <p:cNvPicPr>
            <a:picLocks noChangeAspect="1"/>
          </p:cNvPicPr>
          <p:nvPr/>
        </p:nvPicPr>
        <p:blipFill>
          <a:blip r:embed="rId4"/>
          <a:stretch>
            <a:fillRect/>
          </a:stretch>
        </p:blipFill>
        <p:spPr>
          <a:xfrm>
            <a:off x="4626864" y="1482570"/>
            <a:ext cx="3319390" cy="2871272"/>
          </a:xfrm>
          <a:prstGeom prst="rect">
            <a:avLst/>
          </a:prstGeom>
        </p:spPr>
      </p:pic>
      <p:pic>
        <p:nvPicPr>
          <p:cNvPr id="7" name="Picture 6">
            <a:extLst>
              <a:ext uri="{FF2B5EF4-FFF2-40B4-BE49-F238E27FC236}">
                <a16:creationId xmlns:a16="http://schemas.microsoft.com/office/drawing/2014/main" id="{1BB1E383-8DAC-D84C-2759-57C905B157CE}"/>
              </a:ext>
            </a:extLst>
          </p:cNvPr>
          <p:cNvPicPr>
            <a:picLocks noChangeAspect="1"/>
          </p:cNvPicPr>
          <p:nvPr/>
        </p:nvPicPr>
        <p:blipFill>
          <a:blip r:embed="rId5"/>
          <a:stretch>
            <a:fillRect/>
          </a:stretch>
        </p:blipFill>
        <p:spPr>
          <a:xfrm>
            <a:off x="158495" y="1474421"/>
            <a:ext cx="4468369" cy="2772856"/>
          </a:xfrm>
          <a:prstGeom prst="rect">
            <a:avLst/>
          </a:prstGeom>
        </p:spPr>
      </p:pic>
      <p:sp>
        <p:nvSpPr>
          <p:cNvPr id="8" name="TextBox 7">
            <a:extLst>
              <a:ext uri="{FF2B5EF4-FFF2-40B4-BE49-F238E27FC236}">
                <a16:creationId xmlns:a16="http://schemas.microsoft.com/office/drawing/2014/main" id="{4736295C-D8F6-7E8D-5EAA-9C80736AEC59}"/>
              </a:ext>
            </a:extLst>
          </p:cNvPr>
          <p:cNvSpPr txBox="1"/>
          <p:nvPr/>
        </p:nvSpPr>
        <p:spPr>
          <a:xfrm>
            <a:off x="1062795" y="4411437"/>
            <a:ext cx="226857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Classification Report</a:t>
            </a:r>
          </a:p>
        </p:txBody>
      </p:sp>
      <p:sp>
        <p:nvSpPr>
          <p:cNvPr id="9" name="TextBox 8">
            <a:extLst>
              <a:ext uri="{FF2B5EF4-FFF2-40B4-BE49-F238E27FC236}">
                <a16:creationId xmlns:a16="http://schemas.microsoft.com/office/drawing/2014/main" id="{864B032D-15B4-2EF4-6EF1-EC27281A34A3}"/>
              </a:ext>
            </a:extLst>
          </p:cNvPr>
          <p:cNvSpPr txBox="1"/>
          <p:nvPr/>
        </p:nvSpPr>
        <p:spPr>
          <a:xfrm>
            <a:off x="5157216" y="4456046"/>
            <a:ext cx="249631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Confusion Matrix</a:t>
            </a:r>
          </a:p>
        </p:txBody>
      </p:sp>
      <p:sp>
        <p:nvSpPr>
          <p:cNvPr id="10" name="TextBox 9">
            <a:extLst>
              <a:ext uri="{FF2B5EF4-FFF2-40B4-BE49-F238E27FC236}">
                <a16:creationId xmlns:a16="http://schemas.microsoft.com/office/drawing/2014/main" id="{A731796B-6C5D-8628-E1B2-C10C6BBF4380}"/>
              </a:ext>
            </a:extLst>
          </p:cNvPr>
          <p:cNvSpPr txBox="1"/>
          <p:nvPr/>
        </p:nvSpPr>
        <p:spPr>
          <a:xfrm>
            <a:off x="8695944" y="4425285"/>
            <a:ext cx="288633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ROC Curve</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p:nvPr>
        </p:nvSpPr>
        <p:spPr>
          <a:xfrm>
            <a:off x="267840" y="1359000"/>
            <a:ext cx="11655720" cy="4241160"/>
          </a:xfrm>
          <a:prstGeom prst="rect">
            <a:avLst/>
          </a:prstGeom>
          <a:noFill/>
          <a:ln w="0">
            <a:noFill/>
          </a:ln>
        </p:spPr>
        <p:txBody>
          <a:bodyPr anchor="ctr">
            <a:noAutofit/>
          </a:bodyPr>
          <a:lstStyle/>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PyCharm is used as IDE.</a:t>
            </a:r>
            <a:endParaRPr lang="en-US" sz="2000" b="0" strike="noStrike" spc="-1" dirty="0">
              <a:solidFill>
                <a:srgbClr val="68370F"/>
              </a:solidFill>
              <a:latin typeface="Calibri"/>
            </a:endParaRPr>
          </a:p>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Matplotlib and Seaborn are used for visualization of the plots. </a:t>
            </a:r>
            <a:endParaRPr lang="en-US" sz="2000" b="0" strike="noStrike" spc="-1" dirty="0">
              <a:solidFill>
                <a:srgbClr val="68370F"/>
              </a:solidFill>
              <a:latin typeface="Calibri"/>
            </a:endParaRPr>
          </a:p>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Azure is used for deployment of the model.</a:t>
            </a:r>
            <a:endParaRPr lang="en-US" sz="2000" b="0" strike="noStrike" spc="-1" dirty="0">
              <a:solidFill>
                <a:srgbClr val="68370F"/>
              </a:solidFill>
              <a:latin typeface="Calibri"/>
            </a:endParaRPr>
          </a:p>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Front-end development is done using html, CSS, bootstrap</a:t>
            </a:r>
            <a:endParaRPr lang="en-US" sz="2000" b="0" strike="noStrike" spc="-1" dirty="0">
              <a:solidFill>
                <a:srgbClr val="68370F"/>
              </a:solidFill>
              <a:latin typeface="Calibri"/>
            </a:endParaRPr>
          </a:p>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Flask is used for backend development and for API development. </a:t>
            </a:r>
            <a:endParaRPr lang="en-US" sz="2000" b="0" strike="noStrike" spc="-1" dirty="0">
              <a:solidFill>
                <a:srgbClr val="68370F"/>
              </a:solidFill>
              <a:latin typeface="Calibri"/>
            </a:endParaRPr>
          </a:p>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GitHub is used as version control system.</a:t>
            </a:r>
            <a:endParaRPr lang="en-US" sz="2000" b="0" strike="noStrike" spc="-1" dirty="0">
              <a:solidFill>
                <a:srgbClr val="68370F"/>
              </a:solidFill>
              <a:latin typeface="Calibri"/>
            </a:endParaRPr>
          </a:p>
        </p:txBody>
      </p:sp>
      <p:sp>
        <p:nvSpPr>
          <p:cNvPr id="222" name="Rectangle 29"/>
          <p:cNvSpPr/>
          <p:nvPr/>
        </p:nvSpPr>
        <p:spPr>
          <a:xfrm>
            <a:off x="3084840" y="78840"/>
            <a:ext cx="60217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SOFTWARES</a:t>
            </a:r>
            <a:endParaRPr lang="en-IN" sz="3600" b="0" strike="noStrike" spc="-1">
              <a:latin typeface="Arial"/>
            </a:endParaRPr>
          </a:p>
        </p:txBody>
      </p:sp>
      <p:sp>
        <p:nvSpPr>
          <p:cNvPr id="223" name="PlaceHolder 2"/>
          <p:cNvSpPr>
            <a:spLocks noGrp="1"/>
          </p:cNvSpPr>
          <p:nvPr>
            <p:ph type="sldNum" idx="22"/>
          </p:nvPr>
        </p:nvSpPr>
        <p:spPr>
          <a:xfrm>
            <a:off x="11569680" y="6411600"/>
            <a:ext cx="62208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91EACDB2-DC7F-4D55-9E7E-507704314F06}" type="slidenum">
              <a:rPr lang="en-US" sz="3200" b="1" strike="noStrike" spc="-1">
                <a:solidFill>
                  <a:srgbClr val="FFFFFF"/>
                </a:solidFill>
                <a:latin typeface="Calibri"/>
              </a:rPr>
              <a:t>13</a:t>
            </a:fld>
            <a:endParaRPr lang="en-IN" sz="3200" b="0" strike="noStrike" spc="-1">
              <a:latin typeface="Times New Roman"/>
            </a:endParaRPr>
          </a:p>
        </p:txBody>
      </p:sp>
      <p:pic>
        <p:nvPicPr>
          <p:cNvPr id="224" name="Picture 6"/>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ectangle 29"/>
          <p:cNvSpPr/>
          <p:nvPr/>
        </p:nvSpPr>
        <p:spPr>
          <a:xfrm>
            <a:off x="3278880" y="84600"/>
            <a:ext cx="60217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DEPOLYMENT</a:t>
            </a:r>
            <a:endParaRPr lang="en-IN" sz="3600" b="0" strike="noStrike" spc="-1">
              <a:latin typeface="Arial"/>
            </a:endParaRPr>
          </a:p>
        </p:txBody>
      </p:sp>
      <p:sp>
        <p:nvSpPr>
          <p:cNvPr id="231" name="PlaceHolder 1"/>
          <p:cNvSpPr>
            <a:spLocks noGrp="1"/>
          </p:cNvSpPr>
          <p:nvPr>
            <p:ph type="sldNum" idx="24"/>
          </p:nvPr>
        </p:nvSpPr>
        <p:spPr>
          <a:xfrm>
            <a:off x="11569680" y="6411600"/>
            <a:ext cx="62208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6603D418-F0C4-47FA-97C6-CE550D390686}" type="slidenum">
              <a:rPr lang="en-US" sz="3200" b="1" strike="noStrike" spc="-1">
                <a:solidFill>
                  <a:srgbClr val="FFFFFF"/>
                </a:solidFill>
                <a:latin typeface="Calibri"/>
              </a:rPr>
              <a:t>14</a:t>
            </a:fld>
            <a:endParaRPr lang="en-IN" sz="3200" b="0" strike="noStrike" spc="-1">
              <a:latin typeface="Times New Roman"/>
            </a:endParaRPr>
          </a:p>
        </p:txBody>
      </p:sp>
      <p:pic>
        <p:nvPicPr>
          <p:cNvPr id="232" name="Picture 6"/>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
        <p:nvSpPr>
          <p:cNvPr id="233" name="PlaceHolder 2"/>
          <p:cNvSpPr>
            <a:spLocks noGrp="1"/>
          </p:cNvSpPr>
          <p:nvPr>
            <p:ph/>
          </p:nvPr>
        </p:nvSpPr>
        <p:spPr>
          <a:xfrm>
            <a:off x="267840" y="1359000"/>
            <a:ext cx="8732160" cy="1218600"/>
          </a:xfrm>
          <a:prstGeom prst="rect">
            <a:avLst/>
          </a:prstGeom>
          <a:noFill/>
          <a:ln w="0">
            <a:noFill/>
          </a:ln>
        </p:spPr>
        <p:txBody>
          <a:bodyPr anchor="ctr">
            <a:noAutofit/>
          </a:bodyPr>
          <a:lstStyle/>
          <a:p>
            <a:pPr marL="285840" indent="-285840">
              <a:lnSpc>
                <a:spcPct val="150000"/>
              </a:lnSpc>
              <a:spcBef>
                <a:spcPts val="400"/>
              </a:spcBef>
              <a:spcAft>
                <a:spcPts val="601"/>
              </a:spcAft>
              <a:buClr>
                <a:srgbClr val="002060"/>
              </a:buClr>
              <a:buSzPct val="120000"/>
              <a:buFont typeface="Wingdings" charset="2"/>
              <a:buChar char=""/>
            </a:pPr>
            <a:r>
              <a:rPr lang="en-IN" sz="2000" b="1" strike="noStrike" spc="-1" dirty="0">
                <a:solidFill>
                  <a:srgbClr val="002060"/>
                </a:solidFill>
                <a:latin typeface="Trebuchet MS"/>
              </a:rPr>
              <a:t>The final model is deployed on Heroku Cloud</a:t>
            </a:r>
            <a:br>
              <a:rPr sz="2000" dirty="0"/>
            </a:br>
            <a:r>
              <a:rPr lang="en-IN" sz="2000" b="1" strike="noStrike" spc="-1" dirty="0">
                <a:solidFill>
                  <a:srgbClr val="002060"/>
                </a:solidFill>
                <a:latin typeface="Trebuchet MS"/>
              </a:rPr>
              <a:t>URL: </a:t>
            </a:r>
            <a:r>
              <a:rPr lang="en-IN" sz="2000" b="1" u="sng" strike="noStrike" spc="-1" dirty="0">
                <a:solidFill>
                  <a:srgbClr val="460402"/>
                </a:solidFill>
                <a:uFillTx/>
                <a:latin typeface="Trebuchet MS"/>
                <a:hlinkClick r:id="rId3"/>
              </a:rPr>
              <a:t>https://thyroiddetect.azurewebsites.net/</a:t>
            </a:r>
            <a:endParaRPr lang="en-US" sz="2000" b="0" strike="noStrike" spc="-1" dirty="0">
              <a:solidFill>
                <a:srgbClr val="68370F"/>
              </a:solidFill>
              <a:latin typeface="Calibri"/>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p:nvPr>
        </p:nvSpPr>
        <p:spPr>
          <a:xfrm>
            <a:off x="267840" y="977400"/>
            <a:ext cx="11655720" cy="5685840"/>
          </a:xfrm>
          <a:prstGeom prst="rect">
            <a:avLst/>
          </a:prstGeom>
          <a:noFill/>
          <a:ln w="0">
            <a:noFill/>
          </a:ln>
        </p:spPr>
        <p:txBody>
          <a:bodyPr anchor="ctr">
            <a:noAutofit/>
          </a:bodyPr>
          <a:lstStyle/>
          <a:p>
            <a:pPr>
              <a:lnSpc>
                <a:spcPct val="150000"/>
              </a:lnSpc>
              <a:spcBef>
                <a:spcPts val="320"/>
              </a:spcBef>
              <a:spcAft>
                <a:spcPts val="601"/>
              </a:spcAft>
              <a:buNone/>
              <a:tabLst>
                <a:tab pos="0" algn="l"/>
              </a:tabLst>
            </a:pPr>
            <a:r>
              <a:rPr lang="en-IN" sz="1600" b="1" strike="noStrike" spc="-1">
                <a:solidFill>
                  <a:srgbClr val="002060"/>
                </a:solidFill>
                <a:latin typeface="Trebuchet MS"/>
              </a:rPr>
              <a:t>Q1) What is the source of data?</a:t>
            </a:r>
            <a:br>
              <a:rPr sz="1600"/>
            </a:br>
            <a:r>
              <a:rPr lang="en-IN" sz="1600" b="1" strike="noStrike" spc="-1">
                <a:solidFill>
                  <a:srgbClr val="002060"/>
                </a:solidFill>
                <a:latin typeface="Trebuchet MS"/>
              </a:rPr>
              <a:t>A1) </a:t>
            </a:r>
            <a:r>
              <a:rPr lang="en-IN" sz="1600" b="0" strike="noStrike" spc="-1">
                <a:solidFill>
                  <a:srgbClr val="002060"/>
                </a:solidFill>
                <a:latin typeface="Trebuchet MS"/>
              </a:rPr>
              <a:t>The dataset is obtained from famous machine learning repository.</a:t>
            </a:r>
            <a:br>
              <a:rPr sz="1600"/>
            </a:br>
            <a:r>
              <a:rPr lang="en-IN" sz="1600" b="0" strike="noStrike" spc="-1">
                <a:solidFill>
                  <a:srgbClr val="002060"/>
                </a:solidFill>
                <a:latin typeface="Trebuchet MS"/>
              </a:rPr>
              <a:t>UCI Machine Learning Repository: </a:t>
            </a:r>
            <a:r>
              <a:rPr lang="en-IN" sz="1600" b="0" u="sng" strike="noStrike" spc="-1">
                <a:solidFill>
                  <a:srgbClr val="460402"/>
                </a:solidFill>
                <a:uFillTx/>
                <a:latin typeface="Trebuchet MS"/>
                <a:hlinkClick r:id="rId2"/>
              </a:rPr>
              <a:t>https://archive.ics.uci.edu/ml/datasets/thyroid+disease </a:t>
            </a:r>
            <a:endParaRPr lang="en-US" sz="1600" b="0" strike="noStrike" spc="-1">
              <a:solidFill>
                <a:srgbClr val="68370F"/>
              </a:solidFill>
              <a:latin typeface="Calibri"/>
            </a:endParaRPr>
          </a:p>
          <a:p>
            <a:pPr>
              <a:lnSpc>
                <a:spcPct val="100000"/>
              </a:lnSpc>
              <a:spcBef>
                <a:spcPts val="320"/>
              </a:spcBef>
              <a:spcAft>
                <a:spcPts val="601"/>
              </a:spcAft>
              <a:buNone/>
              <a:tabLst>
                <a:tab pos="0" algn="l"/>
              </a:tabLst>
            </a:pPr>
            <a:r>
              <a:rPr lang="en-IN" sz="1600" b="1" strike="noStrike" spc="-1">
                <a:solidFill>
                  <a:srgbClr val="002060"/>
                </a:solidFill>
                <a:latin typeface="Trebuchet MS"/>
              </a:rPr>
              <a:t>Q2) What was the type of data? </a:t>
            </a:r>
            <a:endParaRPr lang="en-US" sz="1600" b="0" strike="noStrike" spc="-1">
              <a:solidFill>
                <a:srgbClr val="68370F"/>
              </a:solidFill>
              <a:latin typeface="Calibri"/>
            </a:endParaRPr>
          </a:p>
          <a:p>
            <a:pPr>
              <a:lnSpc>
                <a:spcPct val="100000"/>
              </a:lnSpc>
              <a:spcBef>
                <a:spcPts val="320"/>
              </a:spcBef>
              <a:spcAft>
                <a:spcPts val="601"/>
              </a:spcAft>
              <a:buNone/>
              <a:tabLst>
                <a:tab pos="0" algn="l"/>
              </a:tabLst>
            </a:pPr>
            <a:r>
              <a:rPr lang="en-IN" sz="1600" b="1" strike="noStrike" spc="-1">
                <a:solidFill>
                  <a:srgbClr val="002060"/>
                </a:solidFill>
                <a:latin typeface="Trebuchet MS"/>
              </a:rPr>
              <a:t>A2) </a:t>
            </a:r>
            <a:r>
              <a:rPr lang="en-IN" sz="1600" b="0" strike="noStrike" spc="-1">
                <a:solidFill>
                  <a:srgbClr val="002060"/>
                </a:solidFill>
                <a:latin typeface="Trebuchet MS"/>
              </a:rPr>
              <a:t>The dataset was the combination of Numerical and Categorical features.</a:t>
            </a:r>
            <a:endParaRPr lang="en-US" sz="1600" b="0" strike="noStrike" spc="-1">
              <a:solidFill>
                <a:srgbClr val="68370F"/>
              </a:solidFill>
              <a:latin typeface="Calibri"/>
            </a:endParaRPr>
          </a:p>
          <a:p>
            <a:pPr>
              <a:lnSpc>
                <a:spcPct val="100000"/>
              </a:lnSpc>
              <a:spcBef>
                <a:spcPts val="320"/>
              </a:spcBef>
              <a:spcAft>
                <a:spcPts val="601"/>
              </a:spcAft>
              <a:buNone/>
              <a:tabLst>
                <a:tab pos="0" algn="l"/>
              </a:tabLst>
            </a:pPr>
            <a:r>
              <a:rPr lang="en-IN" sz="1600" b="1" strike="noStrike" spc="-1">
                <a:solidFill>
                  <a:srgbClr val="002060"/>
                </a:solidFill>
                <a:latin typeface="Trebuchet MS"/>
              </a:rPr>
              <a:t>Q3) What’s the complete flow you followed in this Project?</a:t>
            </a:r>
            <a:endParaRPr lang="en-US" sz="1600" b="0" strike="noStrike" spc="-1">
              <a:solidFill>
                <a:srgbClr val="68370F"/>
              </a:solidFill>
              <a:latin typeface="Calibri"/>
            </a:endParaRPr>
          </a:p>
          <a:p>
            <a:pPr>
              <a:lnSpc>
                <a:spcPct val="100000"/>
              </a:lnSpc>
              <a:spcBef>
                <a:spcPts val="320"/>
              </a:spcBef>
              <a:spcAft>
                <a:spcPts val="601"/>
              </a:spcAft>
              <a:buNone/>
              <a:tabLst>
                <a:tab pos="0" algn="l"/>
              </a:tabLst>
            </a:pPr>
            <a:r>
              <a:rPr lang="en-IN" sz="1600" b="1" strike="noStrike" spc="-1">
                <a:solidFill>
                  <a:srgbClr val="002060"/>
                </a:solidFill>
                <a:latin typeface="Trebuchet MS"/>
              </a:rPr>
              <a:t>A3) </a:t>
            </a:r>
            <a:r>
              <a:rPr lang="en-IN" sz="1600" b="0" strike="noStrike" spc="-1">
                <a:solidFill>
                  <a:srgbClr val="002060"/>
                </a:solidFill>
                <a:latin typeface="Trebuchet MS"/>
              </a:rPr>
              <a:t>Refer slide 7th for better understanding of the project and flow</a:t>
            </a:r>
            <a:endParaRPr lang="en-US" sz="1600" b="0" strike="noStrike" spc="-1">
              <a:solidFill>
                <a:srgbClr val="68370F"/>
              </a:solidFill>
              <a:latin typeface="Calibri"/>
            </a:endParaRPr>
          </a:p>
          <a:p>
            <a:pPr>
              <a:lnSpc>
                <a:spcPct val="100000"/>
              </a:lnSpc>
              <a:spcBef>
                <a:spcPts val="320"/>
              </a:spcBef>
              <a:spcAft>
                <a:spcPts val="601"/>
              </a:spcAft>
              <a:buNone/>
              <a:tabLst>
                <a:tab pos="0" algn="l"/>
              </a:tabLst>
            </a:pPr>
            <a:r>
              <a:rPr lang="en-IN" sz="1600" b="1" strike="noStrike" spc="-1">
                <a:solidFill>
                  <a:srgbClr val="002060"/>
                </a:solidFill>
                <a:latin typeface="Trebuchet MS"/>
              </a:rPr>
              <a:t>Q4) What techniques were you using for data pre-processing? </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Dropping the irrelevant features from the dataset</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Separating the numerical and categorical features</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Handling missing values in numerical features using median</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Handling missing values in categorical features using mode</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Numerical features transformation using ‘Log’ and ‘Square Root’ Transformation</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Encoding categorical features using ‘One-Hot-Encoding’ and ‘Label Encoding’</a:t>
            </a:r>
            <a:endParaRPr lang="en-US" sz="1600" b="0" strike="noStrike" spc="-1">
              <a:solidFill>
                <a:srgbClr val="68370F"/>
              </a:solidFill>
              <a:latin typeface="Calibri"/>
            </a:endParaRPr>
          </a:p>
          <a:p>
            <a:pPr marL="343080" lvl="1" indent="-343080">
              <a:lnSpc>
                <a:spcPct val="100000"/>
              </a:lnSpc>
              <a:spcBef>
                <a:spcPts val="320"/>
              </a:spcBef>
              <a:spcAft>
                <a:spcPts val="601"/>
              </a:spcAft>
              <a:buClr>
                <a:srgbClr val="002060"/>
              </a:buClr>
              <a:buSzPct val="120000"/>
              <a:buFont typeface="Calibri Light"/>
              <a:buAutoNum type="alphaLcPeriod"/>
              <a:tabLst>
                <a:tab pos="0" algn="l"/>
              </a:tabLst>
            </a:pPr>
            <a:r>
              <a:rPr lang="en-IN" sz="1600" b="0" strike="noStrike" spc="-1">
                <a:solidFill>
                  <a:srgbClr val="002060"/>
                </a:solidFill>
                <a:latin typeface="Trebuchet MS"/>
              </a:rPr>
              <a:t>Checking multi-collinearity and dropping highly correlated independent features</a:t>
            </a:r>
            <a:endParaRPr lang="en-US" sz="1600" b="0" strike="noStrike" spc="-1">
              <a:solidFill>
                <a:srgbClr val="68370F"/>
              </a:solidFill>
              <a:latin typeface="Calibri"/>
            </a:endParaRPr>
          </a:p>
        </p:txBody>
      </p:sp>
      <p:sp>
        <p:nvSpPr>
          <p:cNvPr id="235" name="Rectangle 29"/>
          <p:cNvSpPr/>
          <p:nvPr/>
        </p:nvSpPr>
        <p:spPr>
          <a:xfrm>
            <a:off x="3084840" y="78840"/>
            <a:ext cx="60217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FAQs</a:t>
            </a:r>
            <a:endParaRPr lang="en-IN" sz="3600" b="0" strike="noStrike" spc="-1">
              <a:latin typeface="Arial"/>
            </a:endParaRPr>
          </a:p>
        </p:txBody>
      </p:sp>
      <p:sp>
        <p:nvSpPr>
          <p:cNvPr id="236" name="PlaceHolder 2"/>
          <p:cNvSpPr>
            <a:spLocks noGrp="1"/>
          </p:cNvSpPr>
          <p:nvPr>
            <p:ph type="sldNum" idx="25"/>
          </p:nvPr>
        </p:nvSpPr>
        <p:spPr>
          <a:xfrm>
            <a:off x="11569680" y="6411600"/>
            <a:ext cx="62208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45681264-0318-4232-88A5-915937979FB6}" type="slidenum">
              <a:rPr lang="en-US" sz="3200" b="1" strike="noStrike" spc="-1">
                <a:solidFill>
                  <a:srgbClr val="FFFFFF"/>
                </a:solidFill>
                <a:latin typeface="Calibri"/>
              </a:rPr>
              <a:t>15</a:t>
            </a:fld>
            <a:endParaRPr lang="en-IN" sz="3200" b="0" strike="noStrike" spc="-1">
              <a:latin typeface="Times New Roman"/>
            </a:endParaRPr>
          </a:p>
        </p:txBody>
      </p:sp>
      <p:pic>
        <p:nvPicPr>
          <p:cNvPr id="237" name="Picture 6"/>
          <p:cNvPicPr/>
          <p:nvPr/>
        </p:nvPicPr>
        <p:blipFill>
          <a:blip r:embed="rId3"/>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p:nvPr>
        </p:nvSpPr>
        <p:spPr>
          <a:xfrm>
            <a:off x="267840" y="977400"/>
            <a:ext cx="11655720" cy="4476960"/>
          </a:xfrm>
          <a:prstGeom prst="rect">
            <a:avLst/>
          </a:prstGeom>
          <a:noFill/>
          <a:ln w="0">
            <a:noFill/>
          </a:ln>
        </p:spPr>
        <p:txBody>
          <a:bodyPr anchor="ctr">
            <a:noAutofit/>
          </a:bodyPr>
          <a:lstStyle/>
          <a:p>
            <a:pPr>
              <a:lnSpc>
                <a:spcPct val="100000"/>
              </a:lnSpc>
              <a:spcBef>
                <a:spcPts val="320"/>
              </a:spcBef>
              <a:spcAft>
                <a:spcPts val="601"/>
              </a:spcAft>
              <a:buNone/>
              <a:tabLst>
                <a:tab pos="0" algn="l"/>
              </a:tabLst>
            </a:pPr>
            <a:r>
              <a:rPr lang="en-IN" sz="1600" b="1" strike="noStrike" spc="-1" dirty="0">
                <a:solidFill>
                  <a:srgbClr val="002060"/>
                </a:solidFill>
                <a:latin typeface="Trebuchet MS"/>
              </a:rPr>
              <a:t>Q5) How training was done or what models were used? </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A5) </a:t>
            </a:r>
            <a:r>
              <a:rPr lang="en-IN" sz="1600" b="0" strike="noStrike" spc="-1" dirty="0">
                <a:solidFill>
                  <a:srgbClr val="002060"/>
                </a:solidFill>
                <a:latin typeface="Trebuchet MS"/>
              </a:rPr>
              <a:t>First Data pre-processing done on final CSV file after cleaning the dataset. After that we did exploratory data analysis and feature selection and then different ML model such as Decision Tree, Random Forest and </a:t>
            </a:r>
            <a:r>
              <a:rPr lang="en-IN" sz="1600" b="0" strike="noStrike" spc="-1" dirty="0" err="1">
                <a:solidFill>
                  <a:srgbClr val="002060"/>
                </a:solidFill>
                <a:latin typeface="Trebuchet MS"/>
              </a:rPr>
              <a:t>XGBoost</a:t>
            </a:r>
            <a:r>
              <a:rPr lang="en-IN" sz="1600" b="0" strike="noStrike" spc="-1" dirty="0">
                <a:solidFill>
                  <a:srgbClr val="002060"/>
                </a:solidFill>
                <a:latin typeface="Trebuchet MS"/>
              </a:rPr>
              <a:t> are trained and based on performance we selected the best model.</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Q6) How Prediction was done? </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A6) </a:t>
            </a:r>
            <a:r>
              <a:rPr lang="en-IN" sz="1600" b="0" strike="noStrike" spc="-1" dirty="0">
                <a:solidFill>
                  <a:srgbClr val="002060"/>
                </a:solidFill>
                <a:latin typeface="Trebuchet MS"/>
              </a:rPr>
              <a:t>The testing files are shared by the client. We perform the same life cycle and then loaded the best model and perform prediction. In the end we get the prediction.</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Q7) What are the different stages of deployment? </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A7) </a:t>
            </a:r>
            <a:r>
              <a:rPr lang="en-IN" sz="1600" b="0" strike="noStrike" spc="-1" dirty="0">
                <a:solidFill>
                  <a:srgbClr val="002060"/>
                </a:solidFill>
                <a:latin typeface="Trebuchet MS"/>
              </a:rPr>
              <a:t>After model training and finalizing a model, we created required files for deployment.  And finally deployed our model over Heroku.</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Q8) How is the User Interface present for this project? </a:t>
            </a:r>
            <a:endParaRPr lang="en-US" sz="1600" b="0" strike="noStrike" spc="-1" dirty="0">
              <a:solidFill>
                <a:srgbClr val="68370F"/>
              </a:solidFill>
              <a:latin typeface="Calibri"/>
            </a:endParaRPr>
          </a:p>
          <a:p>
            <a:pPr>
              <a:lnSpc>
                <a:spcPct val="100000"/>
              </a:lnSpc>
              <a:spcBef>
                <a:spcPts val="320"/>
              </a:spcBef>
              <a:spcAft>
                <a:spcPts val="601"/>
              </a:spcAft>
              <a:buNone/>
              <a:tabLst>
                <a:tab pos="0" algn="l"/>
              </a:tabLst>
            </a:pPr>
            <a:r>
              <a:rPr lang="en-IN" sz="1600" b="1" strike="noStrike" spc="-1" dirty="0">
                <a:solidFill>
                  <a:srgbClr val="002060"/>
                </a:solidFill>
                <a:latin typeface="Trebuchet MS"/>
              </a:rPr>
              <a:t>A8) </a:t>
            </a:r>
            <a:r>
              <a:rPr lang="en-IN" sz="1600" b="0" strike="noStrike" spc="-1" dirty="0">
                <a:solidFill>
                  <a:srgbClr val="002060"/>
                </a:solidFill>
                <a:latin typeface="Trebuchet MS"/>
              </a:rPr>
              <a:t>UI is very user friendly and easy to use. </a:t>
            </a:r>
            <a:br>
              <a:rPr sz="1600" dirty="0"/>
            </a:br>
            <a:r>
              <a:rPr lang="en-IN" sz="1600" b="0" strike="noStrike" spc="-1" dirty="0">
                <a:solidFill>
                  <a:srgbClr val="002060"/>
                </a:solidFill>
                <a:latin typeface="Trebuchet MS"/>
              </a:rPr>
              <a:t>URL: </a:t>
            </a:r>
            <a:r>
              <a:rPr lang="en-IN" sz="1600" b="0" u="sng" strike="noStrike" spc="-1" dirty="0">
                <a:solidFill>
                  <a:srgbClr val="460402"/>
                </a:solidFill>
                <a:uFillTx/>
                <a:latin typeface="Trebuchet MS"/>
                <a:hlinkClick r:id="rId2"/>
              </a:rPr>
              <a:t>https://thyroiddetect.azurewebsites.net/</a:t>
            </a:r>
            <a:endParaRPr lang="en-US" sz="1600" b="0" strike="noStrike" spc="-1" dirty="0">
              <a:solidFill>
                <a:srgbClr val="68370F"/>
              </a:solidFill>
              <a:latin typeface="Calibri"/>
            </a:endParaRPr>
          </a:p>
        </p:txBody>
      </p:sp>
      <p:sp>
        <p:nvSpPr>
          <p:cNvPr id="239" name="Rectangle 29"/>
          <p:cNvSpPr/>
          <p:nvPr/>
        </p:nvSpPr>
        <p:spPr>
          <a:xfrm>
            <a:off x="3084840" y="78840"/>
            <a:ext cx="60217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FAQs</a:t>
            </a:r>
            <a:endParaRPr lang="en-IN" sz="3600" b="0" strike="noStrike" spc="-1">
              <a:latin typeface="Arial"/>
            </a:endParaRPr>
          </a:p>
        </p:txBody>
      </p:sp>
      <p:sp>
        <p:nvSpPr>
          <p:cNvPr id="240" name="PlaceHolder 2"/>
          <p:cNvSpPr>
            <a:spLocks noGrp="1"/>
          </p:cNvSpPr>
          <p:nvPr>
            <p:ph type="sldNum" idx="26"/>
          </p:nvPr>
        </p:nvSpPr>
        <p:spPr>
          <a:xfrm>
            <a:off x="11569680" y="6411600"/>
            <a:ext cx="62208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363F89CB-EA8E-4422-BCCB-C98CA3BD4D6C}" type="slidenum">
              <a:rPr lang="en-US" sz="3200" b="1" strike="noStrike" spc="-1">
                <a:solidFill>
                  <a:srgbClr val="FFFFFF"/>
                </a:solidFill>
                <a:latin typeface="Calibri"/>
              </a:rPr>
              <a:t>16</a:t>
            </a:fld>
            <a:endParaRPr lang="en-IN" sz="3200" b="0" strike="noStrike" spc="-1">
              <a:latin typeface="Times New Roman"/>
            </a:endParaRPr>
          </a:p>
        </p:txBody>
      </p:sp>
      <p:pic>
        <p:nvPicPr>
          <p:cNvPr id="241" name="Picture 6"/>
          <p:cNvPicPr/>
          <p:nvPr/>
        </p:nvPicPr>
        <p:blipFill>
          <a:blip r:embed="rId3"/>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Rectangle 3"/>
          <p:cNvSpPr/>
          <p:nvPr/>
        </p:nvSpPr>
        <p:spPr>
          <a:xfrm>
            <a:off x="152280" y="1002600"/>
            <a:ext cx="11886840" cy="49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IN" sz="1600" b="1" strike="noStrike" spc="-1">
                <a:solidFill>
                  <a:srgbClr val="002060"/>
                </a:solidFill>
                <a:latin typeface="Trebuchet MS"/>
              </a:rPr>
              <a:t>[1] </a:t>
            </a:r>
            <a:r>
              <a:rPr lang="en-IN" sz="1600" b="0" strike="noStrike" spc="-1">
                <a:solidFill>
                  <a:srgbClr val="002060"/>
                </a:solidFill>
                <a:latin typeface="Trebuchet MS"/>
              </a:rPr>
              <a:t>K. Chandel, V. Kunwar, S. Sabitha, T. Choudhury, S. Mukherjee, “A comparative study on thyroid disease detection using K-nearest neighbor and Naive Bayes classification techniques”, pp. 1-7, 2017.</a:t>
            </a:r>
            <a:endParaRPr lang="en-IN" sz="1600" b="0" strike="noStrike" spc="-1">
              <a:latin typeface="Arial"/>
            </a:endParaRPr>
          </a:p>
          <a:p>
            <a:pPr algn="just">
              <a:lnSpc>
                <a:spcPct val="100000"/>
              </a:lnSpc>
              <a:buNone/>
            </a:pPr>
            <a:r>
              <a:rPr lang="en-IN" sz="1600" b="1" strike="noStrike" spc="-1">
                <a:solidFill>
                  <a:srgbClr val="002060"/>
                </a:solidFill>
                <a:latin typeface="Trebuchet MS"/>
              </a:rPr>
              <a:t>[2] </a:t>
            </a:r>
            <a:r>
              <a:rPr lang="en-IN" sz="1600" b="0" strike="noStrike" spc="-1">
                <a:solidFill>
                  <a:srgbClr val="002060"/>
                </a:solidFill>
                <a:latin typeface="Trebuchet MS"/>
              </a:rPr>
              <a:t>H. Kumar H S, “A Novel Approach of SVM based Classification on Thyroid Disease Stage Detection”, pp. 836-841, 2020.</a:t>
            </a:r>
            <a:endParaRPr lang="en-IN" sz="1600" b="0" strike="noStrike" spc="-1">
              <a:latin typeface="Arial"/>
            </a:endParaRPr>
          </a:p>
          <a:p>
            <a:pPr algn="just">
              <a:lnSpc>
                <a:spcPct val="100000"/>
              </a:lnSpc>
              <a:buNone/>
            </a:pPr>
            <a:r>
              <a:rPr lang="en-IN" sz="1600" b="1" strike="noStrike" spc="-1">
                <a:solidFill>
                  <a:srgbClr val="002060"/>
                </a:solidFill>
                <a:latin typeface="Trebuchet MS"/>
              </a:rPr>
              <a:t>[3] </a:t>
            </a:r>
            <a:r>
              <a:rPr lang="en-IN" sz="1600" b="0" strike="noStrike" spc="-1">
                <a:solidFill>
                  <a:srgbClr val="002060"/>
                </a:solidFill>
                <a:latin typeface="Trebuchet MS"/>
              </a:rPr>
              <a:t>S. Razia, M. R. N. Rao, “Machine Learning Techniques for Thyroid Disease Diagnosis - A Review”, vol. 9(28), pp. 1-9, 2016.</a:t>
            </a:r>
            <a:endParaRPr lang="en-IN" sz="1600" b="0" strike="noStrike" spc="-1">
              <a:latin typeface="Arial"/>
            </a:endParaRPr>
          </a:p>
          <a:p>
            <a:pPr algn="just">
              <a:lnSpc>
                <a:spcPct val="100000"/>
              </a:lnSpc>
              <a:buNone/>
            </a:pPr>
            <a:r>
              <a:rPr lang="en-IN" sz="1600" b="1" strike="noStrike" spc="-1">
                <a:solidFill>
                  <a:srgbClr val="002060"/>
                </a:solidFill>
                <a:latin typeface="Trebuchet MS"/>
              </a:rPr>
              <a:t>[4] </a:t>
            </a:r>
            <a:r>
              <a:rPr lang="en-IN" sz="1600" b="0" strike="noStrike" spc="-1">
                <a:solidFill>
                  <a:srgbClr val="002060"/>
                </a:solidFill>
                <a:latin typeface="Trebuchet MS"/>
              </a:rPr>
              <a:t>Z. Parry and R. Macnab, “Thyroid disease and thyroid surgery,” Anaesthesia &amp; Intensive Care Medicine, vol. 18, no. 10, pp. 488–495, 2017.View at: Publisher Site | Google Scholar</a:t>
            </a:r>
            <a:endParaRPr lang="en-IN" sz="1600" b="0" strike="noStrike" spc="-1">
              <a:latin typeface="Arial"/>
            </a:endParaRPr>
          </a:p>
          <a:p>
            <a:pPr algn="just">
              <a:lnSpc>
                <a:spcPct val="100000"/>
              </a:lnSpc>
              <a:buNone/>
            </a:pPr>
            <a:r>
              <a:rPr lang="en-IN" sz="1600" b="1" strike="noStrike" spc="-1">
                <a:solidFill>
                  <a:srgbClr val="002060"/>
                </a:solidFill>
                <a:latin typeface="Trebuchet MS"/>
              </a:rPr>
              <a:t>[5] </a:t>
            </a:r>
            <a:r>
              <a:rPr lang="en-IN" sz="1600" b="0" strike="noStrike" spc="-1">
                <a:solidFill>
                  <a:srgbClr val="002060"/>
                </a:solidFill>
                <a:latin typeface="Trebuchet MS"/>
              </a:rPr>
              <a:t>G. Serpen, H. Jiang, and L. Allred, “Performance analysis of probabilistic potential function neural network classifier,” in Proceedings of Artificial Neural Networks in Engineering Conference, vol. 7, pp. 471–476, St. Louis, MO, USA, 1997.View at: Google Scholar</a:t>
            </a:r>
            <a:endParaRPr lang="en-IN" sz="1600" b="0" strike="noStrike" spc="-1">
              <a:latin typeface="Arial"/>
            </a:endParaRPr>
          </a:p>
          <a:p>
            <a:pPr algn="just">
              <a:lnSpc>
                <a:spcPct val="100000"/>
              </a:lnSpc>
              <a:buNone/>
            </a:pPr>
            <a:r>
              <a:rPr lang="en-IN" sz="1600" b="1" strike="noStrike" spc="-1">
                <a:solidFill>
                  <a:srgbClr val="002060"/>
                </a:solidFill>
                <a:latin typeface="Trebuchet MS"/>
              </a:rPr>
              <a:t>[6] </a:t>
            </a:r>
            <a:r>
              <a:rPr lang="en-IN" sz="1600" b="0" strike="noStrike" spc="-1">
                <a:solidFill>
                  <a:srgbClr val="002060"/>
                </a:solidFill>
                <a:latin typeface="Trebuchet MS"/>
              </a:rPr>
              <a:t>Ozyilmaz and T. Yildirim, “Diagnosis of thyroid disease using artificial neural network methods,” in Proceedings of International Conference on Neural Information Processing, pp. 2033–2036, Singapore, 2002.View at: Google Scholar</a:t>
            </a:r>
            <a:endParaRPr lang="en-IN" sz="1600" b="0" strike="noStrike" spc="-1">
              <a:latin typeface="Arial"/>
            </a:endParaRPr>
          </a:p>
          <a:p>
            <a:pPr algn="just">
              <a:lnSpc>
                <a:spcPct val="100000"/>
              </a:lnSpc>
              <a:buNone/>
            </a:pPr>
            <a:r>
              <a:rPr lang="en-IN" sz="1600" b="1" strike="noStrike" spc="-1">
                <a:solidFill>
                  <a:srgbClr val="002060"/>
                </a:solidFill>
                <a:latin typeface="Trebuchet MS"/>
              </a:rPr>
              <a:t>[7] </a:t>
            </a:r>
            <a:r>
              <a:rPr lang="en-IN" sz="1600" b="0" strike="noStrike" spc="-1">
                <a:solidFill>
                  <a:srgbClr val="002060"/>
                </a:solidFill>
                <a:latin typeface="Trebuchet MS"/>
              </a:rPr>
              <a:t>E. Dogantekin, A. Dogantekin, and D. Avci, “An expert system based on generalized discriminant analysis and wavelet support	vector	machine	for diagnosis of thyroid diseases,” Expert Systems with Applications, vol. 38, no. 1, pp. 146–150, 2011.View at: Publisher Site | Google Scholar</a:t>
            </a:r>
            <a:endParaRPr lang="en-IN" sz="1600" b="0" strike="noStrike" spc="-1">
              <a:latin typeface="Arial"/>
            </a:endParaRPr>
          </a:p>
          <a:p>
            <a:pPr algn="just">
              <a:lnSpc>
                <a:spcPct val="100000"/>
              </a:lnSpc>
              <a:buNone/>
            </a:pPr>
            <a:r>
              <a:rPr lang="en-IN" sz="1600" b="1" strike="noStrike" spc="-1">
                <a:solidFill>
                  <a:srgbClr val="002060"/>
                </a:solidFill>
                <a:latin typeface="Trebuchet MS"/>
              </a:rPr>
              <a:t>[8] </a:t>
            </a:r>
            <a:r>
              <a:rPr lang="en-IN" sz="1600" b="0" strike="noStrike" spc="-1">
                <a:solidFill>
                  <a:srgbClr val="002060"/>
                </a:solidFill>
                <a:latin typeface="Trebuchet MS"/>
              </a:rPr>
              <a:t>H.-L. Chen, B. Yang, G. Wang, J. Liu, Y.-D. Chen, and D.-Y. Liu, “A three-stage expert system based on support vector machines for thyroid disease diagnosis,” Journal of Medical Systems, vol. 36, no. 3, pp. 1953–1963, 2011.View at: Publisher Site | Google Scholar</a:t>
            </a:r>
            <a:endParaRPr lang="en-IN" sz="1600" b="0" strike="noStrike" spc="-1">
              <a:latin typeface="Arial"/>
            </a:endParaRPr>
          </a:p>
        </p:txBody>
      </p:sp>
      <p:sp>
        <p:nvSpPr>
          <p:cNvPr id="243" name="Rectangle 6"/>
          <p:cNvSpPr/>
          <p:nvPr/>
        </p:nvSpPr>
        <p:spPr>
          <a:xfrm>
            <a:off x="3352680" y="111240"/>
            <a:ext cx="533376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REFERENCES</a:t>
            </a:r>
            <a:endParaRPr lang="en-IN" sz="3600" b="0" strike="noStrike" spc="-1">
              <a:latin typeface="Arial"/>
            </a:endParaRPr>
          </a:p>
        </p:txBody>
      </p:sp>
      <p:sp>
        <p:nvSpPr>
          <p:cNvPr id="244" name="PlaceHolder 1"/>
          <p:cNvSpPr>
            <a:spLocks noGrp="1"/>
          </p:cNvSpPr>
          <p:nvPr>
            <p:ph type="sldNum" idx="27"/>
          </p:nvPr>
        </p:nvSpPr>
        <p:spPr>
          <a:xfrm>
            <a:off x="11582280" y="6411600"/>
            <a:ext cx="60912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3C0E8CDD-0F54-4B42-9A1E-F8BFDF574823}" type="slidenum">
              <a:rPr lang="en-US" sz="3200" b="1" strike="noStrike" spc="-1">
                <a:solidFill>
                  <a:srgbClr val="FFFFFF"/>
                </a:solidFill>
                <a:latin typeface="Calibri"/>
              </a:rPr>
              <a:t>17</a:t>
            </a:fld>
            <a:endParaRPr lang="en-IN" sz="3200" b="0" strike="noStrike" spc="-1">
              <a:latin typeface="Times New Roman"/>
            </a:endParaRPr>
          </a:p>
        </p:txBody>
      </p:sp>
      <p:pic>
        <p:nvPicPr>
          <p:cNvPr id="245" name="Picture 10"/>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subTitle"/>
          </p:nvPr>
        </p:nvSpPr>
        <p:spPr>
          <a:xfrm>
            <a:off x="152280" y="1219320"/>
            <a:ext cx="11886840" cy="2844360"/>
          </a:xfrm>
          <a:prstGeom prst="rect">
            <a:avLst/>
          </a:prstGeom>
          <a:noFill/>
          <a:ln w="0">
            <a:noFill/>
          </a:ln>
        </p:spPr>
        <p:txBody>
          <a:bodyPr anchor="ctr">
            <a:noAutofit/>
          </a:bodyPr>
          <a:lstStyle/>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Thyroid gland plays a major role in maintaining the metabolism of human body. Data mining in health care industry provides a systematic use of the medical data. </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Thyroid diseases are most common today. Early changes in the thyroid gland will not affect the proper working of the gland. </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By the early identification of thyroid disorders, better treatment can be provided in the early stage thus can avoid thyroid replacement therapy and thyroid removal up to an extent. </a:t>
            </a:r>
            <a:endParaRPr lang="en-IN" sz="1800" b="0" strike="noStrike" spc="-1">
              <a:latin typeface="Arial"/>
            </a:endParaRPr>
          </a:p>
        </p:txBody>
      </p:sp>
      <p:sp>
        <p:nvSpPr>
          <p:cNvPr id="146" name="PlaceHolder 2"/>
          <p:cNvSpPr>
            <a:spLocks noGrp="1"/>
          </p:cNvSpPr>
          <p:nvPr>
            <p:ph type="sldNum" idx="11"/>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2DDC9EC6-DA0E-4C25-B1BC-AE686F71268C}" type="slidenum">
              <a:rPr lang="en-US" sz="3200" b="1" strike="noStrike" spc="-1">
                <a:solidFill>
                  <a:srgbClr val="FFFFFF"/>
                </a:solidFill>
                <a:latin typeface="Calibri"/>
              </a:rPr>
              <a:t>2</a:t>
            </a:fld>
            <a:endParaRPr lang="en-IN" sz="3200" b="0" strike="noStrike" spc="-1">
              <a:latin typeface="Times New Roman"/>
            </a:endParaRPr>
          </a:p>
        </p:txBody>
      </p:sp>
      <p:sp>
        <p:nvSpPr>
          <p:cNvPr id="147" name="Rectangle 10"/>
          <p:cNvSpPr/>
          <p:nvPr/>
        </p:nvSpPr>
        <p:spPr>
          <a:xfrm>
            <a:off x="3006360" y="84600"/>
            <a:ext cx="630360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ABSTRACT</a:t>
            </a:r>
            <a:endParaRPr lang="en-IN" sz="3600" b="0" strike="noStrike" spc="-1">
              <a:latin typeface="Arial"/>
            </a:endParaRPr>
          </a:p>
        </p:txBody>
      </p:sp>
      <p:pic>
        <p:nvPicPr>
          <p:cNvPr id="148" name="Picture 8"/>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subTitle"/>
          </p:nvPr>
        </p:nvSpPr>
        <p:spPr>
          <a:xfrm>
            <a:off x="139680" y="1029960"/>
            <a:ext cx="11874240" cy="4583160"/>
          </a:xfrm>
          <a:prstGeom prst="rect">
            <a:avLst/>
          </a:prstGeom>
          <a:noFill/>
          <a:ln w="0">
            <a:noFill/>
          </a:ln>
        </p:spPr>
        <p:txBody>
          <a:bodyPr anchor="ctr">
            <a:noAutofit/>
          </a:bodyPr>
          <a:lstStyle/>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The thyroid gland is a small organ that’s located in the front of the neck, wrapped around the windpipe (trachea). </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It’s shaped like a butterfly, smaller in the middle with two wide wings that extend around the side of your throat. </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The thyroid is a gland. You have glands throughout your body, where they create and release substances that help your body do a specific thing.</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Your thyroid makes hormones that help control many vital functions of your body.</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If your body makes too much thyroid hormone, you can develop a condition called ‘</a:t>
            </a:r>
            <a:r>
              <a:rPr lang="en-IN" sz="1800" b="1" strike="noStrike" spc="-1">
                <a:solidFill>
                  <a:srgbClr val="000000"/>
                </a:solidFill>
                <a:latin typeface="Trebuchet MS"/>
              </a:rPr>
              <a:t>hyperthyroidism</a:t>
            </a:r>
            <a:r>
              <a:rPr lang="en-IN" sz="1800" b="1" strike="noStrike" spc="-1">
                <a:solidFill>
                  <a:srgbClr val="002060"/>
                </a:solidFill>
                <a:latin typeface="Trebuchet MS"/>
              </a:rPr>
              <a:t>’. If your body makes too little thyroid hormone, it’s called ‘</a:t>
            </a:r>
            <a:r>
              <a:rPr lang="en-IN" sz="1800" b="1" strike="noStrike" spc="-1">
                <a:solidFill>
                  <a:srgbClr val="000000"/>
                </a:solidFill>
                <a:latin typeface="Trebuchet MS"/>
              </a:rPr>
              <a:t>hypothyroidism</a:t>
            </a:r>
            <a:r>
              <a:rPr lang="en-IN" sz="1800" b="1" strike="noStrike" spc="-1">
                <a:solidFill>
                  <a:srgbClr val="002060"/>
                </a:solidFill>
                <a:latin typeface="Trebuchet MS"/>
              </a:rPr>
              <a:t>’.</a:t>
            </a:r>
            <a:endParaRPr lang="en-IN" sz="1800" b="0" strike="noStrike" spc="-1">
              <a:latin typeface="Arial"/>
            </a:endParaRPr>
          </a:p>
        </p:txBody>
      </p:sp>
      <p:sp>
        <p:nvSpPr>
          <p:cNvPr id="150" name="PlaceHolder 2"/>
          <p:cNvSpPr>
            <a:spLocks noGrp="1"/>
          </p:cNvSpPr>
          <p:nvPr>
            <p:ph type="sldNum" idx="12"/>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6F3C8FCD-3A8E-40D7-8FF1-9FE1190E878D}" type="slidenum">
              <a:rPr lang="en-US" sz="3200" b="1" strike="noStrike" spc="-1">
                <a:solidFill>
                  <a:srgbClr val="FFFFFF"/>
                </a:solidFill>
                <a:latin typeface="Calibri"/>
              </a:rPr>
              <a:t>3</a:t>
            </a:fld>
            <a:endParaRPr lang="en-IN" sz="3200" b="0" strike="noStrike" spc="-1">
              <a:latin typeface="Times New Roman"/>
            </a:endParaRPr>
          </a:p>
        </p:txBody>
      </p:sp>
      <p:sp>
        <p:nvSpPr>
          <p:cNvPr id="151" name="Rectangle 10"/>
          <p:cNvSpPr/>
          <p:nvPr/>
        </p:nvSpPr>
        <p:spPr>
          <a:xfrm>
            <a:off x="3006360" y="84600"/>
            <a:ext cx="630360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INTRODUCTION</a:t>
            </a:r>
            <a:endParaRPr lang="en-IN" sz="3600" b="0" strike="noStrike" spc="-1">
              <a:latin typeface="Arial"/>
            </a:endParaRPr>
          </a:p>
        </p:txBody>
      </p:sp>
      <p:pic>
        <p:nvPicPr>
          <p:cNvPr id="152" name="Picture 8"/>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subTitle"/>
          </p:nvPr>
        </p:nvSpPr>
        <p:spPr>
          <a:xfrm>
            <a:off x="190440" y="1219320"/>
            <a:ext cx="11823480" cy="3746160"/>
          </a:xfrm>
          <a:prstGeom prst="rect">
            <a:avLst/>
          </a:prstGeom>
          <a:noFill/>
          <a:ln w="0">
            <a:noFill/>
          </a:ln>
        </p:spPr>
        <p:txBody>
          <a:bodyPr anchor="ctr">
            <a:noAutofit/>
          </a:bodyPr>
          <a:lstStyle/>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Thyroid disease is a common cause of medical diagnosis and prediction, with an onset that is difficult to forecast in medical research.</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The thyroid gland is one of our body's most vital organs. Thyroid hormone releases are responsible for metabolic regulation. </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Hyperthyroidism and hypothyroidism are one of the two common diseases of the thyroid that releases thyroid hormones in regulating the rate of body's metabolism.</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The main goal is to predict the estimated risk on a patient's chance of obtaining thyroid disease or not.</a:t>
            </a:r>
            <a:endParaRPr lang="en-IN" sz="1800" b="0" strike="noStrike" spc="-1">
              <a:latin typeface="Arial"/>
            </a:endParaRPr>
          </a:p>
        </p:txBody>
      </p:sp>
      <p:sp>
        <p:nvSpPr>
          <p:cNvPr id="154" name="PlaceHolder 2"/>
          <p:cNvSpPr>
            <a:spLocks noGrp="1"/>
          </p:cNvSpPr>
          <p:nvPr>
            <p:ph type="sldNum" idx="13"/>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5D2A99FA-8A2F-4FC7-9369-55175F629F82}" type="slidenum">
              <a:rPr lang="en-US" sz="3200" b="1" strike="noStrike" spc="-1">
                <a:solidFill>
                  <a:srgbClr val="FFFFFF"/>
                </a:solidFill>
                <a:latin typeface="Calibri"/>
              </a:rPr>
              <a:t>4</a:t>
            </a:fld>
            <a:endParaRPr lang="en-IN" sz="3200" b="0" strike="noStrike" spc="-1">
              <a:latin typeface="Times New Roman"/>
            </a:endParaRPr>
          </a:p>
        </p:txBody>
      </p:sp>
      <p:sp>
        <p:nvSpPr>
          <p:cNvPr id="155" name="Rectangle 10"/>
          <p:cNvSpPr/>
          <p:nvPr/>
        </p:nvSpPr>
        <p:spPr>
          <a:xfrm>
            <a:off x="3006360" y="84600"/>
            <a:ext cx="630360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Business</a:t>
            </a:r>
            <a:r>
              <a:rPr lang="en-IN" sz="3600" b="1" strike="noStrike" spc="-1">
                <a:solidFill>
                  <a:srgbClr val="FDB5B3"/>
                </a:solidFill>
                <a:latin typeface="Georgia"/>
              </a:rPr>
              <a:t> </a:t>
            </a:r>
            <a:r>
              <a:rPr lang="en-IN" sz="3600" b="1" strike="noStrike" spc="-1">
                <a:solidFill>
                  <a:srgbClr val="760603"/>
                </a:solidFill>
                <a:latin typeface="Georgia"/>
              </a:rPr>
              <a:t>Problem</a:t>
            </a:r>
            <a:endParaRPr lang="en-IN" sz="3600" b="0" strike="noStrike" spc="-1">
              <a:latin typeface="Arial"/>
            </a:endParaRPr>
          </a:p>
        </p:txBody>
      </p:sp>
      <p:pic>
        <p:nvPicPr>
          <p:cNvPr id="156" name="Picture 8"/>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p:nvPr>
        </p:nvSpPr>
        <p:spPr>
          <a:xfrm>
            <a:off x="231120" y="1067040"/>
            <a:ext cx="11655720" cy="863640"/>
          </a:xfrm>
          <a:prstGeom prst="rect">
            <a:avLst/>
          </a:prstGeom>
          <a:noFill/>
          <a:ln w="0">
            <a:noFill/>
          </a:ln>
        </p:spPr>
        <p:txBody>
          <a:bodyPr anchor="ctr">
            <a:normAutofit fontScale="94500"/>
          </a:bodyPr>
          <a:lstStyle/>
          <a:p>
            <a:pPr marL="285840" indent="-285840" algn="ctr">
              <a:lnSpc>
                <a:spcPct val="150000"/>
              </a:lnSpc>
              <a:spcBef>
                <a:spcPts val="400"/>
              </a:spcBef>
              <a:spcAft>
                <a:spcPts val="601"/>
              </a:spcAft>
              <a:buNone/>
              <a:tabLst>
                <a:tab pos="0" algn="l"/>
              </a:tabLst>
            </a:pPr>
            <a:r>
              <a:rPr lang="en-IN" sz="2000" b="1" strike="noStrike" spc="-1">
                <a:solidFill>
                  <a:srgbClr val="002060"/>
                </a:solidFill>
                <a:latin typeface="Trebuchet MS"/>
              </a:rPr>
              <a:t>The aim of this project is to predict the risk of hypothyroid and hyperthyroid in a patient.</a:t>
            </a:r>
            <a:endParaRPr lang="en-US" sz="2000" b="0" strike="noStrike" spc="-1">
              <a:solidFill>
                <a:srgbClr val="68370F"/>
              </a:solidFill>
              <a:latin typeface="Calibri"/>
            </a:endParaRPr>
          </a:p>
        </p:txBody>
      </p:sp>
      <p:sp>
        <p:nvSpPr>
          <p:cNvPr id="158" name="Rectangle 29"/>
          <p:cNvSpPr/>
          <p:nvPr/>
        </p:nvSpPr>
        <p:spPr>
          <a:xfrm>
            <a:off x="4456800" y="88920"/>
            <a:ext cx="32785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AIM</a:t>
            </a:r>
            <a:endParaRPr lang="en-IN" sz="3600" b="0" strike="noStrike" spc="-1">
              <a:latin typeface="Arial"/>
            </a:endParaRPr>
          </a:p>
        </p:txBody>
      </p:sp>
      <p:sp>
        <p:nvSpPr>
          <p:cNvPr id="159" name="PlaceHolder 2"/>
          <p:cNvSpPr>
            <a:spLocks noGrp="1"/>
          </p:cNvSpPr>
          <p:nvPr>
            <p:ph type="sldNum" idx="14"/>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45C6A00A-8AAB-4913-833B-5689D9238C20}" type="slidenum">
              <a:rPr lang="en-US" sz="3200" b="1" strike="noStrike" spc="-1">
                <a:solidFill>
                  <a:srgbClr val="FFFFFF"/>
                </a:solidFill>
                <a:latin typeface="Calibri"/>
              </a:rPr>
              <a:t>5</a:t>
            </a:fld>
            <a:endParaRPr lang="en-IN" sz="3200" b="0" strike="noStrike" spc="-1">
              <a:latin typeface="Times New Roman"/>
            </a:endParaRPr>
          </a:p>
        </p:txBody>
      </p:sp>
      <p:sp>
        <p:nvSpPr>
          <p:cNvPr id="160" name="Rectangle 24">
            <a:hlinkClick r:id="rId2" action="ppaction://hlinksldjump"/>
          </p:cNvPr>
          <p:cNvSpPr/>
          <p:nvPr/>
        </p:nvSpPr>
        <p:spPr>
          <a:xfrm>
            <a:off x="4666680" y="2311200"/>
            <a:ext cx="2858040" cy="618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IN" sz="3200" b="1" u="sng" strike="noStrike" spc="-1">
                <a:solidFill>
                  <a:srgbClr val="46788D"/>
                </a:solidFill>
                <a:uFillTx/>
                <a:latin typeface="Georgia"/>
              </a:rPr>
              <a:t>BENEFITS</a:t>
            </a:r>
            <a:endParaRPr lang="en-IN" sz="3200" b="0" strike="noStrike" spc="-1">
              <a:latin typeface="Arial"/>
            </a:endParaRPr>
          </a:p>
        </p:txBody>
      </p:sp>
      <p:sp>
        <p:nvSpPr>
          <p:cNvPr id="161" name="Subtitle 2"/>
          <p:cNvSpPr/>
          <p:nvPr/>
        </p:nvSpPr>
        <p:spPr>
          <a:xfrm>
            <a:off x="231120" y="3220200"/>
            <a:ext cx="11655720" cy="170676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Non-invasive: Detection of Thyroid disease</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Saves Time: Easy to use and access</a:t>
            </a:r>
            <a:endParaRPr lang="en-IN" sz="1800" b="0" strike="noStrike" spc="-1">
              <a:latin typeface="Arial"/>
            </a:endParaRPr>
          </a:p>
          <a:p>
            <a:pPr marL="285840" indent="-285840" algn="just">
              <a:lnSpc>
                <a:spcPct val="150000"/>
              </a:lnSpc>
              <a:spcBef>
                <a:spcPts val="360"/>
              </a:spcBef>
              <a:spcAft>
                <a:spcPts val="601"/>
              </a:spcAft>
              <a:buClr>
                <a:srgbClr val="002060"/>
              </a:buClr>
              <a:buSzPct val="120000"/>
              <a:buFont typeface="Wingdings" charset="2"/>
              <a:buChar char=""/>
            </a:pPr>
            <a:r>
              <a:rPr lang="en-IN" sz="1800" b="1" strike="noStrike" spc="-1">
                <a:solidFill>
                  <a:srgbClr val="002060"/>
                </a:solidFill>
                <a:latin typeface="Trebuchet MS"/>
              </a:rPr>
              <a:t>Less intervention of doctor</a:t>
            </a:r>
            <a:endParaRPr lang="en-IN" sz="1800" b="0" strike="noStrike" spc="-1">
              <a:latin typeface="Arial"/>
            </a:endParaRPr>
          </a:p>
        </p:txBody>
      </p:sp>
      <p:pic>
        <p:nvPicPr>
          <p:cNvPr id="162" name="Picture 6"/>
          <p:cNvPicPr/>
          <p:nvPr/>
        </p:nvPicPr>
        <p:blipFill>
          <a:blip r:embed="rId3"/>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p:nvPr>
        </p:nvSpPr>
        <p:spPr>
          <a:xfrm>
            <a:off x="267840" y="1359000"/>
            <a:ext cx="11655720" cy="2221920"/>
          </a:xfrm>
          <a:prstGeom prst="rect">
            <a:avLst/>
          </a:prstGeom>
          <a:noFill/>
          <a:ln w="0">
            <a:noFill/>
          </a:ln>
        </p:spPr>
        <p:txBody>
          <a:bodyPr anchor="ctr">
            <a:noAutofit/>
          </a:bodyPr>
          <a:lstStyle/>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a:solidFill>
                  <a:srgbClr val="002060"/>
                </a:solidFill>
                <a:latin typeface="Trebuchet MS"/>
              </a:rPr>
              <a:t>In the proposed method, we are performing Data pre-processing step, in which feature engineering, feature selection, feature scaling steps are performed and then we are doing model building and performance testing. </a:t>
            </a:r>
            <a:endParaRPr lang="en-US" sz="2000" b="0" strike="noStrike" spc="-1">
              <a:solidFill>
                <a:srgbClr val="68370F"/>
              </a:solidFill>
              <a:latin typeface="Calibri"/>
            </a:endParaRPr>
          </a:p>
          <a:p>
            <a:pPr marL="285840" indent="-285840" algn="just">
              <a:lnSpc>
                <a:spcPct val="150000"/>
              </a:lnSpc>
              <a:spcBef>
                <a:spcPts val="400"/>
              </a:spcBef>
              <a:spcAft>
                <a:spcPts val="601"/>
              </a:spcAft>
              <a:buClr>
                <a:srgbClr val="002060"/>
              </a:buClr>
              <a:buSzPct val="120000"/>
              <a:buFont typeface="Wingdings" charset="2"/>
              <a:buChar char=""/>
            </a:pPr>
            <a:r>
              <a:rPr lang="en-IN" sz="2000" b="1" strike="noStrike" spc="-1">
                <a:solidFill>
                  <a:srgbClr val="002060"/>
                </a:solidFill>
                <a:latin typeface="Trebuchet MS"/>
              </a:rPr>
              <a:t>We are using different classification algorithms to classify the thyroid disease type.</a:t>
            </a:r>
            <a:endParaRPr lang="en-US" sz="2000" b="0" strike="noStrike" spc="-1">
              <a:solidFill>
                <a:srgbClr val="68370F"/>
              </a:solidFill>
              <a:latin typeface="Calibri"/>
            </a:endParaRPr>
          </a:p>
        </p:txBody>
      </p:sp>
      <p:sp>
        <p:nvSpPr>
          <p:cNvPr id="164" name="Rectangle 29"/>
          <p:cNvSpPr/>
          <p:nvPr/>
        </p:nvSpPr>
        <p:spPr>
          <a:xfrm>
            <a:off x="3084840" y="78840"/>
            <a:ext cx="60217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PROPOSED METHOD</a:t>
            </a:r>
            <a:endParaRPr lang="en-IN" sz="3600" b="0" strike="noStrike" spc="-1">
              <a:latin typeface="Arial"/>
            </a:endParaRPr>
          </a:p>
        </p:txBody>
      </p:sp>
      <p:sp>
        <p:nvSpPr>
          <p:cNvPr id="165" name="PlaceHolder 2"/>
          <p:cNvSpPr>
            <a:spLocks noGrp="1"/>
          </p:cNvSpPr>
          <p:nvPr>
            <p:ph type="sldNum" idx="15"/>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BEB1FA2A-83EE-45BA-B01C-0BF03A240C8F}" type="slidenum">
              <a:rPr lang="en-US" sz="3200" b="1" strike="noStrike" spc="-1">
                <a:solidFill>
                  <a:srgbClr val="FFFFFF"/>
                </a:solidFill>
                <a:latin typeface="Calibri"/>
              </a:rPr>
              <a:t>6</a:t>
            </a:fld>
            <a:endParaRPr lang="en-IN" sz="3200" b="0" strike="noStrike" spc="-1">
              <a:latin typeface="Times New Roman"/>
            </a:endParaRPr>
          </a:p>
        </p:txBody>
      </p:sp>
      <p:pic>
        <p:nvPicPr>
          <p:cNvPr id="166" name="Picture 6"/>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sldNum" idx="16"/>
          </p:nvPr>
        </p:nvSpPr>
        <p:spPr>
          <a:xfrm>
            <a:off x="11723760" y="6411600"/>
            <a:ext cx="46764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69564E24-EBF5-48CC-8E77-6E517EC6E23B}" type="slidenum">
              <a:rPr lang="en-US" sz="3200" b="1" strike="noStrike" spc="-1">
                <a:solidFill>
                  <a:srgbClr val="FFFFFF"/>
                </a:solidFill>
                <a:latin typeface="Calibri"/>
              </a:rPr>
              <a:t>7</a:t>
            </a:fld>
            <a:endParaRPr lang="en-IN" sz="3200" b="0" strike="noStrike" spc="-1">
              <a:latin typeface="Times New Roman"/>
            </a:endParaRPr>
          </a:p>
        </p:txBody>
      </p:sp>
      <p:sp>
        <p:nvSpPr>
          <p:cNvPr id="168" name="Magnetic Disk 60"/>
          <p:cNvSpPr/>
          <p:nvPr/>
        </p:nvSpPr>
        <p:spPr>
          <a:xfrm>
            <a:off x="3219120" y="1658520"/>
            <a:ext cx="1140120" cy="881640"/>
          </a:xfrm>
          <a:prstGeom prst="flowChartMagneticDisk">
            <a:avLst/>
          </a:prstGeom>
          <a:gradFill rotWithShape="0">
            <a:gsLst>
              <a:gs pos="0">
                <a:srgbClr val="8080FF"/>
              </a:gs>
              <a:gs pos="100000">
                <a:srgbClr val="B3B3FF"/>
              </a:gs>
            </a:gsLst>
            <a:lin ang="16200000"/>
          </a:gradFill>
          <a:ln w="9525">
            <a:solidFill>
              <a:srgbClr val="000000"/>
            </a:solidFill>
            <a:round/>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IN" sz="1000" b="1" strike="noStrike" spc="-1">
                <a:solidFill>
                  <a:srgbClr val="000000"/>
                </a:solidFill>
                <a:latin typeface="Times New Roman"/>
                <a:ea typeface="Calibri"/>
              </a:rPr>
              <a:t>Database</a:t>
            </a:r>
            <a:endParaRPr lang="en-IN" sz="1000" b="0" strike="noStrike" spc="-1">
              <a:latin typeface="Arial"/>
            </a:endParaRPr>
          </a:p>
          <a:p>
            <a:pPr algn="ctr">
              <a:lnSpc>
                <a:spcPct val="100000"/>
              </a:lnSpc>
              <a:buNone/>
              <a:tabLst>
                <a:tab pos="0" algn="l"/>
              </a:tabLst>
            </a:pPr>
            <a:r>
              <a:rPr lang="en-IN" sz="1000" b="1" strike="noStrike" spc="-1">
                <a:solidFill>
                  <a:srgbClr val="000000"/>
                </a:solidFill>
                <a:latin typeface="Times New Roman"/>
                <a:ea typeface="Calibri"/>
              </a:rPr>
              <a:t>(UCI Repository)</a:t>
            </a:r>
            <a:endParaRPr lang="en-IN" sz="1000" b="0" strike="noStrike" spc="-1">
              <a:latin typeface="Arial"/>
            </a:endParaRPr>
          </a:p>
        </p:txBody>
      </p:sp>
      <p:sp>
        <p:nvSpPr>
          <p:cNvPr id="169" name="Rectangle 61"/>
          <p:cNvSpPr/>
          <p:nvPr/>
        </p:nvSpPr>
        <p:spPr>
          <a:xfrm>
            <a:off x="4812840" y="1699200"/>
            <a:ext cx="1141200" cy="7970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Data Collection</a:t>
            </a:r>
            <a:endParaRPr lang="en-IN" sz="1000" b="0" strike="noStrike" spc="-1">
              <a:latin typeface="Arial"/>
            </a:endParaRPr>
          </a:p>
        </p:txBody>
      </p:sp>
      <p:sp>
        <p:nvSpPr>
          <p:cNvPr id="170" name="Rectangle 62"/>
          <p:cNvSpPr/>
          <p:nvPr/>
        </p:nvSpPr>
        <p:spPr>
          <a:xfrm>
            <a:off x="6414840" y="1699200"/>
            <a:ext cx="796680" cy="7970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EDA</a:t>
            </a:r>
            <a:endParaRPr lang="en-IN" sz="1000" b="0" strike="noStrike" spc="-1">
              <a:latin typeface="Arial"/>
            </a:endParaRPr>
          </a:p>
        </p:txBody>
      </p:sp>
      <p:sp>
        <p:nvSpPr>
          <p:cNvPr id="171" name="Rectangle 63"/>
          <p:cNvSpPr/>
          <p:nvPr/>
        </p:nvSpPr>
        <p:spPr>
          <a:xfrm>
            <a:off x="7670520" y="1701360"/>
            <a:ext cx="1027080" cy="7970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Feature Engineering</a:t>
            </a:r>
            <a:endParaRPr lang="en-IN" sz="1000" b="0" strike="noStrike" spc="-1">
              <a:latin typeface="Arial"/>
            </a:endParaRPr>
          </a:p>
        </p:txBody>
      </p:sp>
      <p:sp>
        <p:nvSpPr>
          <p:cNvPr id="172" name="Rectangle 64"/>
          <p:cNvSpPr/>
          <p:nvPr/>
        </p:nvSpPr>
        <p:spPr>
          <a:xfrm>
            <a:off x="7670520" y="3068280"/>
            <a:ext cx="1033920" cy="7070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Feature Selection</a:t>
            </a:r>
            <a:endParaRPr lang="en-IN" sz="1000" b="0" strike="noStrike" spc="-1">
              <a:latin typeface="Arial"/>
            </a:endParaRPr>
          </a:p>
        </p:txBody>
      </p:sp>
      <p:sp>
        <p:nvSpPr>
          <p:cNvPr id="173" name="Rectangle 65"/>
          <p:cNvSpPr/>
          <p:nvPr/>
        </p:nvSpPr>
        <p:spPr>
          <a:xfrm>
            <a:off x="4812840" y="3066480"/>
            <a:ext cx="1155960" cy="6872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Model Performance</a:t>
            </a:r>
            <a:endParaRPr lang="en-IN" sz="1000" b="0" strike="noStrike" spc="-1">
              <a:latin typeface="Arial"/>
            </a:endParaRPr>
          </a:p>
        </p:txBody>
      </p:sp>
      <p:sp>
        <p:nvSpPr>
          <p:cNvPr id="174" name="Rectangle 66"/>
          <p:cNvSpPr/>
          <p:nvPr/>
        </p:nvSpPr>
        <p:spPr>
          <a:xfrm>
            <a:off x="3219120" y="3066480"/>
            <a:ext cx="1140120" cy="6872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Model Saving</a:t>
            </a:r>
            <a:endParaRPr lang="en-IN" sz="1000" b="0" strike="noStrike" spc="-1">
              <a:latin typeface="Arial"/>
            </a:endParaRPr>
          </a:p>
        </p:txBody>
      </p:sp>
      <p:sp>
        <p:nvSpPr>
          <p:cNvPr id="175" name="Rectangle 67"/>
          <p:cNvSpPr/>
          <p:nvPr/>
        </p:nvSpPr>
        <p:spPr>
          <a:xfrm>
            <a:off x="3219120" y="4329000"/>
            <a:ext cx="1140120" cy="68220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User Interface Designing</a:t>
            </a:r>
            <a:endParaRPr lang="en-IN" sz="1000" b="0" strike="noStrike" spc="-1">
              <a:latin typeface="Arial"/>
            </a:endParaRPr>
          </a:p>
        </p:txBody>
      </p:sp>
      <p:sp>
        <p:nvSpPr>
          <p:cNvPr id="176" name="Rectangle 68"/>
          <p:cNvSpPr/>
          <p:nvPr/>
        </p:nvSpPr>
        <p:spPr>
          <a:xfrm>
            <a:off x="5152680" y="4329000"/>
            <a:ext cx="1144440" cy="68220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Flask API Development</a:t>
            </a:r>
            <a:endParaRPr lang="en-IN" sz="1000" b="0" strike="noStrike" spc="-1">
              <a:latin typeface="Arial"/>
            </a:endParaRPr>
          </a:p>
        </p:txBody>
      </p:sp>
      <p:sp>
        <p:nvSpPr>
          <p:cNvPr id="177" name="Rectangle 69"/>
          <p:cNvSpPr/>
          <p:nvPr/>
        </p:nvSpPr>
        <p:spPr>
          <a:xfrm>
            <a:off x="7102080" y="5595840"/>
            <a:ext cx="1616400" cy="6854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Cloud Setup</a:t>
            </a:r>
            <a:endParaRPr lang="en-IN" sz="1000" b="0" strike="noStrike" spc="-1">
              <a:latin typeface="Arial"/>
            </a:endParaRPr>
          </a:p>
        </p:txBody>
      </p:sp>
      <p:sp>
        <p:nvSpPr>
          <p:cNvPr id="178" name="Rectangle 70"/>
          <p:cNvSpPr/>
          <p:nvPr/>
        </p:nvSpPr>
        <p:spPr>
          <a:xfrm>
            <a:off x="5155200" y="5600160"/>
            <a:ext cx="1141920" cy="66888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Model Deployment</a:t>
            </a:r>
            <a:endParaRPr lang="en-IN" sz="1000" b="0" strike="noStrike" spc="-1">
              <a:latin typeface="Arial"/>
            </a:endParaRPr>
          </a:p>
        </p:txBody>
      </p:sp>
      <p:sp>
        <p:nvSpPr>
          <p:cNvPr id="179" name="Down Arrow 71"/>
          <p:cNvSpPr/>
          <p:nvPr/>
        </p:nvSpPr>
        <p:spPr>
          <a:xfrm rot="16200000">
            <a:off x="4433400" y="1901160"/>
            <a:ext cx="307080" cy="4485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0" name="Down Arrow 72"/>
          <p:cNvSpPr/>
          <p:nvPr/>
        </p:nvSpPr>
        <p:spPr>
          <a:xfrm rot="16200000">
            <a:off x="6031440" y="1881720"/>
            <a:ext cx="307080" cy="46188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1" name="Down Arrow 73"/>
          <p:cNvSpPr/>
          <p:nvPr/>
        </p:nvSpPr>
        <p:spPr>
          <a:xfrm rot="16200000">
            <a:off x="7290000" y="1874520"/>
            <a:ext cx="307080" cy="4485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2" name="Down Arrow 74"/>
          <p:cNvSpPr/>
          <p:nvPr/>
        </p:nvSpPr>
        <p:spPr>
          <a:xfrm>
            <a:off x="8014680" y="2498760"/>
            <a:ext cx="307080" cy="56340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3" name="Down Arrow 75"/>
          <p:cNvSpPr/>
          <p:nvPr/>
        </p:nvSpPr>
        <p:spPr>
          <a:xfrm rot="5400000">
            <a:off x="7280280" y="3199320"/>
            <a:ext cx="307080" cy="4485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4" name="Down Arrow 76"/>
          <p:cNvSpPr/>
          <p:nvPr/>
        </p:nvSpPr>
        <p:spPr>
          <a:xfrm rot="5400000">
            <a:off x="6022440" y="3205800"/>
            <a:ext cx="307080" cy="4485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5" name="Down Arrow 77"/>
          <p:cNvSpPr/>
          <p:nvPr/>
        </p:nvSpPr>
        <p:spPr>
          <a:xfrm rot="5400000">
            <a:off x="4427280" y="3205800"/>
            <a:ext cx="307080" cy="4485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6" name="Down Arrow 78"/>
          <p:cNvSpPr/>
          <p:nvPr/>
        </p:nvSpPr>
        <p:spPr>
          <a:xfrm>
            <a:off x="3618000" y="3763080"/>
            <a:ext cx="307080" cy="56844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7" name="Down Arrow 79"/>
          <p:cNvSpPr/>
          <p:nvPr/>
        </p:nvSpPr>
        <p:spPr>
          <a:xfrm rot="16200000">
            <a:off x="4600440" y="4307040"/>
            <a:ext cx="307080" cy="7941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8" name="Down Arrow 80"/>
          <p:cNvSpPr/>
          <p:nvPr/>
        </p:nvSpPr>
        <p:spPr>
          <a:xfrm rot="16200000">
            <a:off x="6537600" y="4305600"/>
            <a:ext cx="307080" cy="7941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89" name="Down Arrow 81"/>
          <p:cNvSpPr/>
          <p:nvPr/>
        </p:nvSpPr>
        <p:spPr>
          <a:xfrm>
            <a:off x="7765560" y="5031000"/>
            <a:ext cx="307080" cy="56844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90" name="Rectangle 82"/>
          <p:cNvSpPr/>
          <p:nvPr/>
        </p:nvSpPr>
        <p:spPr>
          <a:xfrm>
            <a:off x="7103880" y="4342680"/>
            <a:ext cx="1616400" cy="6854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User Data Validation</a:t>
            </a:r>
            <a:endParaRPr lang="en-IN" sz="1000" b="0" strike="noStrike" spc="-1">
              <a:latin typeface="Arial"/>
            </a:endParaRPr>
          </a:p>
        </p:txBody>
      </p:sp>
      <p:sp>
        <p:nvSpPr>
          <p:cNvPr id="191" name="Down Arrow 83"/>
          <p:cNvSpPr/>
          <p:nvPr/>
        </p:nvSpPr>
        <p:spPr>
          <a:xfrm rot="5400000">
            <a:off x="6552720" y="5560920"/>
            <a:ext cx="307080" cy="794160"/>
          </a:xfrm>
          <a:prstGeom prst="downArrow">
            <a:avLst>
              <a:gd name="adj1" fmla="val 50000"/>
              <a:gd name="adj2" fmla="val 50000"/>
            </a:avLst>
          </a:prstGeom>
          <a:gradFill rotWithShape="0">
            <a:gsLst>
              <a:gs pos="0">
                <a:srgbClr val="00A000"/>
              </a:gs>
              <a:gs pos="100000">
                <a:srgbClr val="00FF00"/>
              </a:gs>
            </a:gsLst>
            <a:path path="rect">
              <a:fillToRect l="100000" b="100000"/>
            </a:path>
          </a:gradFill>
          <a:ln w="12700">
            <a:solidFill>
              <a:srgbClr val="000000"/>
            </a:solidFill>
            <a:miter/>
          </a:ln>
        </p:spPr>
        <p:style>
          <a:lnRef idx="0">
            <a:scrgbClr r="0" g="0" b="0"/>
          </a:lnRef>
          <a:fillRef idx="0">
            <a:scrgbClr r="0" g="0" b="0"/>
          </a:fillRef>
          <a:effectRef idx="0">
            <a:scrgbClr r="0" g="0" b="0"/>
          </a:effectRef>
          <a:fontRef idx="minor"/>
        </p:style>
      </p:sp>
      <p:sp>
        <p:nvSpPr>
          <p:cNvPr id="192" name="Rectangle 85"/>
          <p:cNvSpPr/>
          <p:nvPr/>
        </p:nvSpPr>
        <p:spPr>
          <a:xfrm>
            <a:off x="6413040" y="3075480"/>
            <a:ext cx="795960" cy="687240"/>
          </a:xfrm>
          <a:prstGeom prst="rect">
            <a:avLst/>
          </a:prstGeom>
          <a:gradFill rotWithShape="0">
            <a:gsLst>
              <a:gs pos="0">
                <a:srgbClr val="8080FF"/>
              </a:gs>
              <a:gs pos="100000">
                <a:srgbClr val="B3B3FF"/>
              </a:gs>
            </a:gsLst>
            <a:lin ang="16200000"/>
          </a:gradFill>
          <a:ln w="12700">
            <a:solidFill>
              <a:srgbClr val="000000"/>
            </a:solidFill>
            <a:miter/>
          </a:ln>
        </p:spPr>
        <p:style>
          <a:lnRef idx="0">
            <a:scrgbClr r="0" g="0" b="0"/>
          </a:lnRef>
          <a:fillRef idx="0">
            <a:scrgbClr r="0" g="0" b="0"/>
          </a:fillRef>
          <a:effectRef idx="0">
            <a:scrgbClr r="0" g="0" b="0"/>
          </a:effectRef>
          <a:fontRef idx="minor"/>
        </p:style>
        <p:txBody>
          <a:bodyPr anchor="ctr" upright="1">
            <a:noAutofit/>
          </a:bodyPr>
          <a:lstStyle/>
          <a:p>
            <a:pPr algn="ctr">
              <a:lnSpc>
                <a:spcPct val="100000"/>
              </a:lnSpc>
              <a:buNone/>
              <a:tabLst>
                <a:tab pos="0" algn="l"/>
              </a:tabLst>
            </a:pPr>
            <a:r>
              <a:rPr lang="en-US" sz="1000" b="1" strike="noStrike" spc="-1">
                <a:solidFill>
                  <a:srgbClr val="000000"/>
                </a:solidFill>
                <a:latin typeface="Times New Roman"/>
                <a:ea typeface="Calibri"/>
              </a:rPr>
              <a:t>Model Creation</a:t>
            </a:r>
            <a:endParaRPr lang="en-IN" sz="1000" b="0" strike="noStrike" spc="-1">
              <a:latin typeface="Arial"/>
            </a:endParaRPr>
          </a:p>
        </p:txBody>
      </p:sp>
      <p:sp>
        <p:nvSpPr>
          <p:cNvPr id="193" name="Rectangle 86"/>
          <p:cNvSpPr/>
          <p:nvPr/>
        </p:nvSpPr>
        <p:spPr>
          <a:xfrm>
            <a:off x="3346200" y="77040"/>
            <a:ext cx="549936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Architecture</a:t>
            </a:r>
            <a:endParaRPr lang="en-IN" sz="3600" b="0" strike="noStrike" spc="-1">
              <a:latin typeface="Arial"/>
            </a:endParaRPr>
          </a:p>
        </p:txBody>
      </p:sp>
      <p:pic>
        <p:nvPicPr>
          <p:cNvPr id="194" name="Picture 28"/>
          <p:cNvPicPr/>
          <p:nvPr/>
        </p:nvPicPr>
        <p:blipFill>
          <a:blip r:embed="rId2"/>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sldNum" idx="17"/>
          </p:nvPr>
        </p:nvSpPr>
        <p:spPr>
          <a:xfrm>
            <a:off x="11582280" y="6411600"/>
            <a:ext cx="60912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CF066979-AC6E-4EAB-9186-4D76D512A466}" type="slidenum">
              <a:rPr lang="en-US" sz="3200" b="1" strike="noStrike" spc="-1">
                <a:solidFill>
                  <a:srgbClr val="FFFFFF"/>
                </a:solidFill>
                <a:latin typeface="Calibri"/>
              </a:rPr>
              <a:t>8</a:t>
            </a:fld>
            <a:endParaRPr lang="en-IN" sz="3200" b="0" strike="noStrike" spc="-1">
              <a:latin typeface="Times New Roman"/>
            </a:endParaRPr>
          </a:p>
        </p:txBody>
      </p:sp>
      <p:sp>
        <p:nvSpPr>
          <p:cNvPr id="196" name="Rectangle 6"/>
          <p:cNvSpPr/>
          <p:nvPr/>
        </p:nvSpPr>
        <p:spPr>
          <a:xfrm>
            <a:off x="3159000" y="84600"/>
            <a:ext cx="601596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DATASET</a:t>
            </a:r>
            <a:endParaRPr lang="en-IN" sz="3600" b="0" strike="noStrike" spc="-1">
              <a:latin typeface="Arial"/>
            </a:endParaRPr>
          </a:p>
        </p:txBody>
      </p:sp>
      <p:sp>
        <p:nvSpPr>
          <p:cNvPr id="197" name="TextBox 3"/>
          <p:cNvSpPr/>
          <p:nvPr/>
        </p:nvSpPr>
        <p:spPr>
          <a:xfrm>
            <a:off x="190440" y="1224720"/>
            <a:ext cx="11810520" cy="214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2060"/>
              </a:buClr>
              <a:buFont typeface="Wingdings" charset="2"/>
              <a:buChar char=""/>
            </a:pPr>
            <a:r>
              <a:rPr lang="en-US" sz="1800" b="1" strike="noStrike" spc="-1">
                <a:solidFill>
                  <a:srgbClr val="002060"/>
                </a:solidFill>
                <a:latin typeface="Bookman Old Style"/>
              </a:rPr>
              <a:t>Thyroid Disease Dataset taken from UCI Machine Learning Repository:</a:t>
            </a:r>
            <a:br>
              <a:rPr sz="1800"/>
            </a:br>
            <a:r>
              <a:rPr lang="en-US" sz="1800" b="1" strike="noStrike" spc="-1">
                <a:solidFill>
                  <a:srgbClr val="002060"/>
                </a:solidFill>
                <a:latin typeface="Bookman Old Style"/>
              </a:rPr>
              <a:t>URL: </a:t>
            </a:r>
            <a:r>
              <a:rPr lang="en-US" sz="1800" b="1" u="sng" strike="noStrike" spc="-1">
                <a:solidFill>
                  <a:srgbClr val="0070C0"/>
                </a:solidFill>
                <a:uFillTx/>
                <a:latin typeface="Bookman Old Style"/>
                <a:hlinkClick r:id="rId2"/>
              </a:rPr>
              <a:t>https://archive.ics.uci.edu/ml/datasets/thyroid+disease </a:t>
            </a:r>
            <a:endParaRPr lang="en-IN" sz="1800" b="0" strike="noStrike" spc="-1">
              <a:latin typeface="Arial"/>
            </a:endParaRPr>
          </a:p>
          <a:p>
            <a:pPr marL="285840" indent="-285840" algn="just">
              <a:lnSpc>
                <a:spcPct val="150000"/>
              </a:lnSpc>
              <a:buClr>
                <a:srgbClr val="002060"/>
              </a:buClr>
              <a:buFont typeface="Wingdings" charset="2"/>
              <a:buChar char=""/>
            </a:pPr>
            <a:r>
              <a:rPr lang="en-US" sz="1800" b="1" strike="noStrike" spc="-1">
                <a:solidFill>
                  <a:srgbClr val="002060"/>
                </a:solidFill>
                <a:latin typeface="Bookman Old Style"/>
              </a:rPr>
              <a:t>Total patients = </a:t>
            </a:r>
            <a:r>
              <a:rPr lang="en-US" sz="1800" b="1" strike="noStrike" spc="-1">
                <a:solidFill>
                  <a:srgbClr val="0070C0"/>
                </a:solidFill>
                <a:latin typeface="Bookman Old Style"/>
              </a:rPr>
              <a:t>2800</a:t>
            </a:r>
            <a:endParaRPr lang="en-IN" sz="1800" b="0" strike="noStrike" spc="-1">
              <a:latin typeface="Arial"/>
            </a:endParaRPr>
          </a:p>
          <a:p>
            <a:pPr marL="285840" indent="-285840" algn="just">
              <a:lnSpc>
                <a:spcPct val="150000"/>
              </a:lnSpc>
              <a:buClr>
                <a:srgbClr val="002060"/>
              </a:buClr>
              <a:buFont typeface="Wingdings" charset="2"/>
              <a:buChar char=""/>
            </a:pPr>
            <a:r>
              <a:rPr lang="en-US" sz="1800" b="1" strike="noStrike" spc="-1">
                <a:solidFill>
                  <a:srgbClr val="002060"/>
                </a:solidFill>
                <a:latin typeface="Bookman Old Style"/>
              </a:rPr>
              <a:t>Healthy Subjects = </a:t>
            </a:r>
            <a:r>
              <a:rPr lang="en-US" sz="1800" b="1" strike="noStrike" spc="-1">
                <a:solidFill>
                  <a:srgbClr val="0070C0"/>
                </a:solidFill>
                <a:latin typeface="Bookman Old Style"/>
              </a:rPr>
              <a:t>2503</a:t>
            </a:r>
            <a:endParaRPr lang="en-IN" sz="1800" b="0" strike="noStrike" spc="-1">
              <a:latin typeface="Arial"/>
            </a:endParaRPr>
          </a:p>
          <a:p>
            <a:pPr marL="285840" indent="-285840" algn="just">
              <a:lnSpc>
                <a:spcPct val="150000"/>
              </a:lnSpc>
              <a:buClr>
                <a:srgbClr val="002060"/>
              </a:buClr>
              <a:buFont typeface="Wingdings" charset="2"/>
              <a:buChar char=""/>
            </a:pPr>
            <a:r>
              <a:rPr lang="en-US" sz="1800" b="1" strike="noStrike" spc="-1">
                <a:solidFill>
                  <a:srgbClr val="002060"/>
                </a:solidFill>
                <a:latin typeface="Bookman Old Style"/>
              </a:rPr>
              <a:t>Abnormal Subjects = </a:t>
            </a:r>
            <a:r>
              <a:rPr lang="en-US" sz="1800" b="1" strike="noStrike" spc="-1">
                <a:solidFill>
                  <a:srgbClr val="0070C0"/>
                </a:solidFill>
                <a:latin typeface="Bookman Old Style"/>
              </a:rPr>
              <a:t>297</a:t>
            </a:r>
            <a:endParaRPr lang="en-IN" sz="1800" b="0" strike="noStrike" spc="-1">
              <a:latin typeface="Arial"/>
            </a:endParaRPr>
          </a:p>
        </p:txBody>
      </p:sp>
      <p:sp>
        <p:nvSpPr>
          <p:cNvPr id="198" name="TextBox 12"/>
          <p:cNvSpPr/>
          <p:nvPr/>
        </p:nvSpPr>
        <p:spPr>
          <a:xfrm>
            <a:off x="190440" y="3282120"/>
            <a:ext cx="118105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2060"/>
              </a:buClr>
              <a:buFont typeface="Wingdings" charset="2"/>
              <a:buChar char=""/>
            </a:pPr>
            <a:r>
              <a:rPr lang="en-US" sz="1800" b="1" strike="noStrike" spc="-1">
                <a:solidFill>
                  <a:srgbClr val="002060"/>
                </a:solidFill>
                <a:latin typeface="Bookman Old Style"/>
              </a:rPr>
              <a:t>Numerical Features: </a:t>
            </a:r>
            <a:r>
              <a:rPr lang="en-US" sz="1800" b="1" strike="noStrike" spc="-1">
                <a:solidFill>
                  <a:srgbClr val="0070C0"/>
                </a:solidFill>
                <a:latin typeface="Bookman Old Style"/>
              </a:rPr>
              <a:t>age, TSH, T3, T4U, FTI</a:t>
            </a:r>
            <a:endParaRPr lang="en-IN" sz="1800" b="0" strike="noStrike" spc="-1">
              <a:latin typeface="Arial"/>
            </a:endParaRPr>
          </a:p>
          <a:p>
            <a:pPr marL="285840" indent="-285840" algn="just">
              <a:lnSpc>
                <a:spcPct val="150000"/>
              </a:lnSpc>
              <a:buClr>
                <a:srgbClr val="002060"/>
              </a:buClr>
              <a:buFont typeface="Wingdings" charset="2"/>
              <a:buChar char=""/>
            </a:pPr>
            <a:r>
              <a:rPr lang="en-US" sz="1800" b="1" strike="noStrike" spc="-1">
                <a:solidFill>
                  <a:srgbClr val="002060"/>
                </a:solidFill>
                <a:latin typeface="Bookman Old Style"/>
              </a:rPr>
              <a:t>Categorical Features: </a:t>
            </a:r>
            <a:r>
              <a:rPr lang="en-US" sz="1800" b="1" strike="noStrike" spc="-1">
                <a:solidFill>
                  <a:srgbClr val="0070C0"/>
                </a:solidFill>
                <a:latin typeface="Bookman Old Style"/>
              </a:rPr>
              <a:t>sex, on_thyroxine, query_on_thyroxine</a:t>
            </a:r>
            <a:r>
              <a:rPr lang="en-US" sz="1800" b="1" strike="noStrike" spc="-1">
                <a:solidFill>
                  <a:srgbClr val="002060"/>
                </a:solidFill>
                <a:latin typeface="Bookman Old Style"/>
              </a:rPr>
              <a:t>, </a:t>
            </a:r>
            <a:r>
              <a:rPr lang="en-US" sz="1800" b="1" strike="noStrike" spc="-1">
                <a:solidFill>
                  <a:srgbClr val="0070C0"/>
                </a:solidFill>
                <a:latin typeface="Bookman Old Style"/>
              </a:rPr>
              <a:t>on_anti_thyroid_medication, sick, pregnant, thyroid_surgery, I131_treatment, query_hypothyroid, query_hyperthyroid, lithium, goitre, tumor, hypopituitary, psych, labels</a:t>
            </a:r>
            <a:endParaRPr lang="en-IN" sz="1800" b="0" strike="noStrike" spc="-1">
              <a:latin typeface="Arial"/>
            </a:endParaRPr>
          </a:p>
        </p:txBody>
      </p:sp>
      <p:pic>
        <p:nvPicPr>
          <p:cNvPr id="199" name="Picture 13"/>
          <p:cNvPicPr/>
          <p:nvPr/>
        </p:nvPicPr>
        <p:blipFill>
          <a:blip r:embed="rId3"/>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sldNum" idx="18"/>
          </p:nvPr>
        </p:nvSpPr>
        <p:spPr>
          <a:xfrm>
            <a:off x="11582280" y="6411600"/>
            <a:ext cx="609120" cy="446040"/>
          </a:xfrm>
          <a:prstGeom prst="rect">
            <a:avLst/>
          </a:prstGeom>
          <a:solidFill>
            <a:srgbClr val="000000"/>
          </a:solidFill>
          <a:ln w="15840" cap="rnd">
            <a:solidFill>
              <a:srgbClr val="000000"/>
            </a:solidFill>
            <a:round/>
          </a:ln>
        </p:spPr>
        <p:txBody>
          <a:bodyPr anchor="ctr">
            <a:noAutofit/>
          </a:bodyPr>
          <a:lstStyle>
            <a:lvl1pPr algn="r">
              <a:lnSpc>
                <a:spcPct val="100000"/>
              </a:lnSpc>
              <a:buNone/>
              <a:defRPr lang="en-US" sz="3200" b="1" strike="noStrike" spc="-1">
                <a:solidFill>
                  <a:srgbClr val="FFFFFF"/>
                </a:solidFill>
                <a:latin typeface="Calibri"/>
              </a:defRPr>
            </a:lvl1pPr>
          </a:lstStyle>
          <a:p>
            <a:pPr algn="r">
              <a:lnSpc>
                <a:spcPct val="100000"/>
              </a:lnSpc>
              <a:buNone/>
            </a:pPr>
            <a:fld id="{8F369BFD-2782-4582-807E-CEB5A306381E}" type="slidenum">
              <a:rPr lang="en-US" sz="3200" b="1" strike="noStrike" spc="-1">
                <a:solidFill>
                  <a:srgbClr val="FFFFFF"/>
                </a:solidFill>
                <a:latin typeface="Calibri"/>
              </a:rPr>
              <a:t>9</a:t>
            </a:fld>
            <a:endParaRPr lang="en-IN" sz="3200" b="0" strike="noStrike" spc="-1">
              <a:latin typeface="Times New Roman"/>
            </a:endParaRPr>
          </a:p>
        </p:txBody>
      </p:sp>
      <p:sp>
        <p:nvSpPr>
          <p:cNvPr id="201" name="Rectangle 6"/>
          <p:cNvSpPr/>
          <p:nvPr/>
        </p:nvSpPr>
        <p:spPr>
          <a:xfrm>
            <a:off x="1739880" y="79200"/>
            <a:ext cx="8115120" cy="637920"/>
          </a:xfrm>
          <a:prstGeom prst="rect">
            <a:avLst/>
          </a:prstGeom>
          <a:noFill/>
          <a:ln w="0">
            <a:noFill/>
          </a:ln>
          <a:effectLst>
            <a:glow rad="127080">
              <a:srgbClr val="5341FF">
                <a:alpha val="70000"/>
              </a:srgbClr>
            </a:glo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IN" sz="3600" b="1" strike="noStrike" spc="-1">
                <a:solidFill>
                  <a:srgbClr val="760603"/>
                </a:solidFill>
                <a:latin typeface="Georgia"/>
              </a:rPr>
              <a:t>ML Model Building Workflow</a:t>
            </a:r>
            <a:endParaRPr lang="en-IN" sz="3600" b="0" strike="noStrike" spc="-1">
              <a:latin typeface="Arial"/>
            </a:endParaRPr>
          </a:p>
        </p:txBody>
      </p:sp>
      <p:sp>
        <p:nvSpPr>
          <p:cNvPr id="202" name="TextBox 3"/>
          <p:cNvSpPr/>
          <p:nvPr/>
        </p:nvSpPr>
        <p:spPr>
          <a:xfrm>
            <a:off x="165240" y="2222640"/>
            <a:ext cx="11861280" cy="329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Dropping the irrelevant features from the dataset</a:t>
            </a:r>
            <a:endParaRPr lang="en-IN" sz="2000" b="0" strike="noStrike" spc="-1">
              <a:latin typeface="Arial"/>
            </a:endParaRPr>
          </a:p>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Separating the numerical and categorical features</a:t>
            </a:r>
            <a:endParaRPr lang="en-IN" sz="2000" b="0" strike="noStrike" spc="-1">
              <a:latin typeface="Arial"/>
            </a:endParaRPr>
          </a:p>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Handling missing values in numerical features using median</a:t>
            </a:r>
            <a:endParaRPr lang="en-IN" sz="2000" b="0" strike="noStrike" spc="-1">
              <a:latin typeface="Arial"/>
            </a:endParaRPr>
          </a:p>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Handling missing values in categorical features using mode</a:t>
            </a:r>
            <a:endParaRPr lang="en-IN" sz="2000" b="0" strike="noStrike" spc="-1">
              <a:latin typeface="Arial"/>
            </a:endParaRPr>
          </a:p>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Numerical features transformation using ‘Log’ and ‘Square Root’ Transformation</a:t>
            </a:r>
            <a:endParaRPr lang="en-IN" sz="2000" b="0" strike="noStrike" spc="-1">
              <a:latin typeface="Arial"/>
            </a:endParaRPr>
          </a:p>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Encoding categorical features using ‘One-Hot-Encoding’ and ‘Label Encoding’</a:t>
            </a:r>
            <a:endParaRPr lang="en-IN" sz="2000" b="0" strike="noStrike" spc="-1">
              <a:latin typeface="Arial"/>
            </a:endParaRPr>
          </a:p>
          <a:p>
            <a:pPr marL="285840" indent="-285840" algn="just">
              <a:lnSpc>
                <a:spcPct val="150000"/>
              </a:lnSpc>
              <a:buClr>
                <a:srgbClr val="002060"/>
              </a:buClr>
              <a:buFont typeface="Wingdings" charset="2"/>
              <a:buChar char=""/>
            </a:pPr>
            <a:r>
              <a:rPr lang="en-US" sz="2000" b="1" strike="noStrike" spc="-1">
                <a:solidFill>
                  <a:srgbClr val="002060"/>
                </a:solidFill>
                <a:latin typeface="Bookman Old Style"/>
              </a:rPr>
              <a:t>Checking multi-collinearity and dropping highly correlated independent features</a:t>
            </a:r>
            <a:endParaRPr lang="en-IN" sz="2000" b="0" strike="noStrike" spc="-1">
              <a:latin typeface="Arial"/>
            </a:endParaRPr>
          </a:p>
        </p:txBody>
      </p:sp>
      <p:sp>
        <p:nvSpPr>
          <p:cNvPr id="203" name="Rectangle 9">
            <a:hlinkClick r:id="rId2" action="ppaction://hlinksldjump"/>
          </p:cNvPr>
          <p:cNvSpPr/>
          <p:nvPr/>
        </p:nvSpPr>
        <p:spPr>
          <a:xfrm>
            <a:off x="2880000" y="1231560"/>
            <a:ext cx="5581080" cy="618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IN" sz="3200" b="1" u="sng" strike="noStrike" spc="-1">
                <a:solidFill>
                  <a:srgbClr val="46788D"/>
                </a:solidFill>
                <a:uFillTx/>
                <a:latin typeface="Georgia"/>
              </a:rPr>
              <a:t>Data Pre-Processing</a:t>
            </a:r>
            <a:endParaRPr lang="en-IN" sz="3200" b="0" strike="noStrike" spc="-1">
              <a:latin typeface="Arial"/>
            </a:endParaRPr>
          </a:p>
        </p:txBody>
      </p:sp>
      <p:pic>
        <p:nvPicPr>
          <p:cNvPr id="204" name="Picture 10"/>
          <p:cNvPicPr/>
          <p:nvPr/>
        </p:nvPicPr>
        <p:blipFill>
          <a:blip r:embed="rId3"/>
          <a:stretch/>
        </p:blipFill>
        <p:spPr>
          <a:xfrm>
            <a:off x="11338560" y="80640"/>
            <a:ext cx="770760" cy="645840"/>
          </a:xfrm>
          <a:prstGeom prst="rect">
            <a:avLst/>
          </a:prstGeom>
          <a:ln w="0">
            <a:noFill/>
          </a:ln>
          <a:effectLst>
            <a:glow rad="203040">
              <a:srgbClr val="5341FF">
                <a:alpha val="40000"/>
              </a:srgbClr>
            </a:glow>
          </a:effectLst>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1294</TotalTime>
  <Words>1677</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17</vt:i4>
      </vt:variant>
    </vt:vector>
  </HeadingPairs>
  <TitlesOfParts>
    <vt:vector size="32" baseType="lpstr">
      <vt:lpstr>Arial</vt:lpstr>
      <vt:lpstr>Bookman Old Style</vt:lpstr>
      <vt:lpstr>Calibri</vt:lpstr>
      <vt:lpstr>Calibri Light</vt:lpstr>
      <vt:lpstr>Dubai</vt:lpstr>
      <vt:lpstr>Georgia</vt:lpstr>
      <vt:lpstr>Leelawadee UI</vt:lpstr>
      <vt:lpstr>Symbol</vt:lpstr>
      <vt:lpstr>Times New Roman</vt:lpstr>
      <vt:lpstr>Trebuchet MS</vt:lpstr>
      <vt:lpstr>Wingdings</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Agam Srivastava</dc:creator>
  <dc:description/>
  <cp:lastModifiedBy>Ankit Singh</cp:lastModifiedBy>
  <cp:revision>1394</cp:revision>
  <dcterms:created xsi:type="dcterms:W3CDTF">2018-11-26T03:58:43Z</dcterms:created>
  <dcterms:modified xsi:type="dcterms:W3CDTF">2024-06-05T13:27:37Z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y fmtid="{D5CDD505-2E9C-101B-9397-08002B2CF9AE}" pid="3" name="PresentationFormat">
    <vt:lpwstr>Widescreen</vt:lpwstr>
  </property>
  <property fmtid="{D5CDD505-2E9C-101B-9397-08002B2CF9AE}" pid="4" name="Slides">
    <vt:i4>18</vt:i4>
  </property>
</Properties>
</file>