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Employee_attrition_17207725969070/Dashboard1?:language=en-GB&publish=yes&:sid=&:redirect=auth&:display_count=n&:origin=viz_share_link" TargetMode="External"/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image" Target="../media/image-4-2.png"/><Relationship Id="rId4" Type="http://schemas.openxmlformats.org/officeDocument/2006/relationships/image" Target="../media/image-4-3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45" y="2729984"/>
            <a:ext cx="4923711" cy="276963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73998" y="3144322"/>
            <a:ext cx="7568803" cy="19409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642"/>
              </a:lnSpc>
              <a:buNone/>
            </a:pPr>
            <a:r>
              <a:rPr lang="en-US" sz="611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Employee Attrition Analysis</a:t>
            </a:r>
            <a:endParaRPr lang="en-US" sz="6114" dirty="0"/>
          </a:p>
        </p:txBody>
      </p:sp>
      <p:pic>
        <p:nvPicPr>
          <p:cNvPr id="7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787598" y="2384822"/>
            <a:ext cx="5626298" cy="7033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538"/>
              </a:lnSpc>
              <a:buNone/>
            </a:pPr>
            <a:r>
              <a:rPr lang="en-US" sz="4430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Problem statement</a:t>
            </a:r>
            <a:endParaRPr lang="en-US" sz="4430" dirty="0"/>
          </a:p>
        </p:txBody>
      </p:sp>
      <p:sp>
        <p:nvSpPr>
          <p:cNvPr id="5" name="Text 3"/>
          <p:cNvSpPr/>
          <p:nvPr/>
        </p:nvSpPr>
        <p:spPr>
          <a:xfrm>
            <a:off x="787598" y="3538180"/>
            <a:ext cx="13055203" cy="7200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35"/>
              </a:lnSpc>
              <a:buNone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Company which was established a few years back is facing around a 15% attrition rate for a couple of years. And it's majorly affecting the company in many aspects. </a:t>
            </a:r>
            <a:endParaRPr lang="en-US" sz="1772" dirty="0"/>
          </a:p>
        </p:txBody>
      </p:sp>
      <p:sp>
        <p:nvSpPr>
          <p:cNvPr id="6" name="Text 4"/>
          <p:cNvSpPr/>
          <p:nvPr/>
        </p:nvSpPr>
        <p:spPr>
          <a:xfrm>
            <a:off x="787598" y="4511397"/>
            <a:ext cx="13055203" cy="7200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35"/>
              </a:lnSpc>
              <a:buNone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 order to understand why employees are leaving the company and reduce the attrition rate Company has approached an HR analytics consultancy for analyzing the data they have. </a:t>
            </a:r>
            <a:endParaRPr lang="en-US" sz="1772" dirty="0"/>
          </a:p>
        </p:txBody>
      </p:sp>
      <p:sp>
        <p:nvSpPr>
          <p:cNvPr id="7" name="Text 5"/>
          <p:cNvSpPr/>
          <p:nvPr/>
        </p:nvSpPr>
        <p:spPr>
          <a:xfrm>
            <a:off x="787598" y="5484614"/>
            <a:ext cx="13055203" cy="3600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35"/>
              </a:lnSpc>
              <a:buNone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Building a dashboard which can help the organization in making data-driven decisions.</a:t>
            </a:r>
            <a:endParaRPr lang="en-US" sz="1772" dirty="0"/>
          </a:p>
        </p:txBody>
      </p:sp>
      <p:pic>
        <p:nvPicPr>
          <p:cNvPr id="8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787598" y="2086689"/>
            <a:ext cx="5626298" cy="7033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538"/>
              </a:lnSpc>
              <a:buNone/>
            </a:pPr>
            <a:r>
              <a:rPr lang="en-US" sz="4430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Key Metrics</a:t>
            </a:r>
            <a:endParaRPr lang="en-US" sz="4430" dirty="0"/>
          </a:p>
        </p:txBody>
      </p:sp>
      <p:sp>
        <p:nvSpPr>
          <p:cNvPr id="5" name="Text 3"/>
          <p:cNvSpPr/>
          <p:nvPr/>
        </p:nvSpPr>
        <p:spPr>
          <a:xfrm>
            <a:off x="787598" y="3330059"/>
            <a:ext cx="6253043" cy="3600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35"/>
              </a:lnSpc>
              <a:buNone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Total Employees: 2511</a:t>
            </a:r>
            <a:endParaRPr lang="en-US" sz="1772" dirty="0"/>
          </a:p>
        </p:txBody>
      </p:sp>
      <p:sp>
        <p:nvSpPr>
          <p:cNvPr id="6" name="Text 4"/>
          <p:cNvSpPr/>
          <p:nvPr/>
        </p:nvSpPr>
        <p:spPr>
          <a:xfrm>
            <a:off x="787598" y="3892629"/>
            <a:ext cx="6253043" cy="3600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35"/>
              </a:lnSpc>
              <a:buNone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Employees Who Left: 375</a:t>
            </a:r>
            <a:endParaRPr lang="en-US" sz="1772" dirty="0"/>
          </a:p>
        </p:txBody>
      </p:sp>
      <p:sp>
        <p:nvSpPr>
          <p:cNvPr id="7" name="Text 5"/>
          <p:cNvSpPr/>
          <p:nvPr/>
        </p:nvSpPr>
        <p:spPr>
          <a:xfrm>
            <a:off x="787598" y="4455200"/>
            <a:ext cx="6253043" cy="3600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35"/>
              </a:lnSpc>
              <a:buNone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Attrition Rate: 15%</a:t>
            </a:r>
            <a:endParaRPr lang="en-US" sz="1772" dirty="0"/>
          </a:p>
        </p:txBody>
      </p:sp>
      <p:sp>
        <p:nvSpPr>
          <p:cNvPr id="8" name="Text 6"/>
          <p:cNvSpPr/>
          <p:nvPr/>
        </p:nvSpPr>
        <p:spPr>
          <a:xfrm>
            <a:off x="787598" y="5017770"/>
            <a:ext cx="6253043" cy="3600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35"/>
              </a:lnSpc>
              <a:buNone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Average Employee Age: 37</a:t>
            </a:r>
            <a:endParaRPr lang="en-US" sz="1772" dirty="0"/>
          </a:p>
        </p:txBody>
      </p:sp>
      <p:sp>
        <p:nvSpPr>
          <p:cNvPr id="9" name="Text 7"/>
          <p:cNvSpPr/>
          <p:nvPr/>
        </p:nvSpPr>
        <p:spPr>
          <a:xfrm>
            <a:off x="787598" y="5580340"/>
            <a:ext cx="6253043" cy="3600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35"/>
              </a:lnSpc>
              <a:buNone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Active Employees: 2136</a:t>
            </a:r>
            <a:endParaRPr lang="en-US" sz="1772" dirty="0"/>
          </a:p>
        </p:txBody>
      </p:sp>
      <p:sp>
        <p:nvSpPr>
          <p:cNvPr id="10" name="Text 8"/>
          <p:cNvSpPr/>
          <p:nvPr/>
        </p:nvSpPr>
        <p:spPr>
          <a:xfrm>
            <a:off x="7597378" y="3352562"/>
            <a:ext cx="3002994" cy="3515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69"/>
              </a:lnSpc>
              <a:buNone/>
            </a:pPr>
            <a:r>
              <a:rPr lang="en-US" sz="221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Top Reasons for Leaving</a:t>
            </a:r>
            <a:endParaRPr lang="en-US" sz="2215" dirty="0"/>
          </a:p>
        </p:txBody>
      </p:sp>
      <p:sp>
        <p:nvSpPr>
          <p:cNvPr id="11" name="Text 9"/>
          <p:cNvSpPr/>
          <p:nvPr/>
        </p:nvSpPr>
        <p:spPr>
          <a:xfrm>
            <a:off x="7597378" y="3929182"/>
            <a:ext cx="6253043" cy="3600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35"/>
              </a:lnSpc>
              <a:buNone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primary factors driving employees to leave include:</a:t>
            </a:r>
            <a:endParaRPr lang="en-US" sz="1772" dirty="0"/>
          </a:p>
        </p:txBody>
      </p:sp>
      <p:sp>
        <p:nvSpPr>
          <p:cNvPr id="12" name="Text 10"/>
          <p:cNvSpPr/>
          <p:nvPr/>
        </p:nvSpPr>
        <p:spPr>
          <a:xfrm>
            <a:off x="7957423" y="4491752"/>
            <a:ext cx="5892998" cy="3600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835"/>
              </a:lnSpc>
              <a:buSzPct val="100000"/>
              <a:buChar char="•"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Better job opportunities elsewhere</a:t>
            </a:r>
            <a:endParaRPr lang="en-US" sz="1772" dirty="0"/>
          </a:p>
        </p:txBody>
      </p:sp>
      <p:sp>
        <p:nvSpPr>
          <p:cNvPr id="13" name="Text 11"/>
          <p:cNvSpPr/>
          <p:nvPr/>
        </p:nvSpPr>
        <p:spPr>
          <a:xfrm>
            <a:off x="7957423" y="4930497"/>
            <a:ext cx="5892998" cy="3600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835"/>
              </a:lnSpc>
              <a:buSzPct val="100000"/>
              <a:buChar char="•"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Work-life balance challenges</a:t>
            </a:r>
            <a:endParaRPr lang="en-US" sz="1772" dirty="0"/>
          </a:p>
        </p:txBody>
      </p:sp>
      <p:sp>
        <p:nvSpPr>
          <p:cNvPr id="14" name="Text 12"/>
          <p:cNvSpPr/>
          <p:nvPr/>
        </p:nvSpPr>
        <p:spPr>
          <a:xfrm>
            <a:off x="7957423" y="5369243"/>
            <a:ext cx="5892998" cy="3600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835"/>
              </a:lnSpc>
              <a:buSzPct val="100000"/>
              <a:buChar char="•"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Lack of career development opportunities</a:t>
            </a:r>
            <a:endParaRPr lang="en-US" sz="1772" dirty="0"/>
          </a:p>
        </p:txBody>
      </p:sp>
      <p:pic>
        <p:nvPicPr>
          <p:cNvPr id="15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64585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787598" y="618887"/>
            <a:ext cx="5626298" cy="7033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538"/>
              </a:lnSpc>
              <a:buNone/>
            </a:pPr>
            <a:r>
              <a:rPr lang="en-US" sz="4430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Dashboard:</a:t>
            </a:r>
            <a:endParaRPr lang="en-US" sz="4430" dirty="0"/>
          </a:p>
        </p:txBody>
      </p:sp>
      <p:pic>
        <p:nvPicPr>
          <p:cNvPr id="5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598" y="1772245"/>
            <a:ext cx="13055203" cy="2265759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98" y="4291132"/>
            <a:ext cx="9122926" cy="512266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87598" y="9666923"/>
            <a:ext cx="13055203" cy="3600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35"/>
              </a:lnSpc>
              <a:buNone/>
            </a:pPr>
            <a:endParaRPr lang="en-US" sz="1772" dirty="0"/>
          </a:p>
        </p:txBody>
      </p:sp>
      <p:pic>
        <p:nvPicPr>
          <p:cNvPr id="8" name="Image 2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787598" y="2131695"/>
            <a:ext cx="5626298" cy="7033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538"/>
              </a:lnSpc>
              <a:buNone/>
            </a:pPr>
            <a:r>
              <a:rPr lang="en-US" sz="4430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Insight:</a:t>
            </a:r>
            <a:endParaRPr lang="en-US" sz="4430" dirty="0"/>
          </a:p>
        </p:txBody>
      </p:sp>
      <p:sp>
        <p:nvSpPr>
          <p:cNvPr id="5" name="Text 3"/>
          <p:cNvSpPr/>
          <p:nvPr/>
        </p:nvSpPr>
        <p:spPr>
          <a:xfrm>
            <a:off x="787598" y="3285053"/>
            <a:ext cx="13055203" cy="3600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35"/>
              </a:lnSpc>
              <a:buNone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Most of the Attrition occured from male side.</a:t>
            </a:r>
            <a:endParaRPr lang="en-US" sz="1772" dirty="0"/>
          </a:p>
        </p:txBody>
      </p:sp>
      <p:sp>
        <p:nvSpPr>
          <p:cNvPr id="6" name="Text 4"/>
          <p:cNvSpPr/>
          <p:nvPr/>
        </p:nvSpPr>
        <p:spPr>
          <a:xfrm>
            <a:off x="787598" y="3898225"/>
            <a:ext cx="13055203" cy="3600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35"/>
              </a:lnSpc>
              <a:buNone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61% highest attrition rate from the R&amp;D department.Followed by S with 34% rate. Least from the HR department i.e. 4%.</a:t>
            </a:r>
            <a:endParaRPr lang="en-US" sz="1772" dirty="0"/>
          </a:p>
        </p:txBody>
      </p:sp>
      <p:sp>
        <p:nvSpPr>
          <p:cNvPr id="7" name="Text 5"/>
          <p:cNvSpPr/>
          <p:nvPr/>
        </p:nvSpPr>
        <p:spPr>
          <a:xfrm>
            <a:off x="787598" y="4511397"/>
            <a:ext cx="13055203" cy="3600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35"/>
              </a:lnSpc>
              <a:buNone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Most of the employee come from the age group of 34 and as a Sales Executive and Research scientist job role.</a:t>
            </a:r>
            <a:endParaRPr lang="en-US" sz="1772" dirty="0"/>
          </a:p>
        </p:txBody>
      </p:sp>
      <p:sp>
        <p:nvSpPr>
          <p:cNvPr id="8" name="Text 6"/>
          <p:cNvSpPr/>
          <p:nvPr/>
        </p:nvSpPr>
        <p:spPr>
          <a:xfrm>
            <a:off x="787598" y="5124569"/>
            <a:ext cx="13055203" cy="3600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35"/>
              </a:lnSpc>
              <a:buNone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Highest attrition count is from the Medical Education background followed by Marketing and Technical  Degree.</a:t>
            </a:r>
            <a:endParaRPr lang="en-US" sz="1772" dirty="0"/>
          </a:p>
        </p:txBody>
      </p:sp>
      <p:sp>
        <p:nvSpPr>
          <p:cNvPr id="9" name="Text 7"/>
          <p:cNvSpPr/>
          <p:nvPr/>
        </p:nvSpPr>
        <p:spPr>
          <a:xfrm>
            <a:off x="787598" y="5737741"/>
            <a:ext cx="13055203" cy="3600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35"/>
              </a:lnSpc>
              <a:buNone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After analysing the marital stauts, high Attrition count amongst all three category is  from male and mostly are single.</a:t>
            </a:r>
            <a:endParaRPr lang="en-US" sz="1772" dirty="0"/>
          </a:p>
        </p:txBody>
      </p:sp>
      <p:pic>
        <p:nvPicPr>
          <p:cNvPr id="10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226" y="1893213"/>
            <a:ext cx="4923830" cy="444305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87598" y="785574"/>
            <a:ext cx="5626298" cy="7033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538"/>
              </a:lnSpc>
              <a:buNone/>
            </a:pPr>
            <a:r>
              <a:rPr lang="en-US" sz="4430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Root Cause Analysis</a:t>
            </a:r>
            <a:endParaRPr lang="en-US" sz="443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98" y="1826419"/>
            <a:ext cx="1125260" cy="20168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50400" y="2051447"/>
            <a:ext cx="3431024" cy="3515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69"/>
              </a:lnSpc>
              <a:buNone/>
            </a:pPr>
            <a:r>
              <a:rPr lang="en-US" sz="2215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Compensation and Benefits</a:t>
            </a:r>
            <a:endParaRPr lang="en-US" sz="2215" dirty="0"/>
          </a:p>
        </p:txBody>
      </p:sp>
      <p:sp>
        <p:nvSpPr>
          <p:cNvPr id="9" name="Text 4"/>
          <p:cNvSpPr/>
          <p:nvPr/>
        </p:nvSpPr>
        <p:spPr>
          <a:xfrm>
            <a:off x="2250400" y="2538055"/>
            <a:ext cx="6106001" cy="10801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35"/>
              </a:lnSpc>
              <a:buNone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Assess whether the organization's compensation and benefits package is competitive and aligned with industry standards.</a:t>
            </a:r>
            <a:endParaRPr lang="en-US" sz="1772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598" y="3843218"/>
            <a:ext cx="1125260" cy="180034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50400" y="4068247"/>
            <a:ext cx="3577233" cy="3515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69"/>
              </a:lnSpc>
              <a:buNone/>
            </a:pPr>
            <a:r>
              <a:rPr lang="en-US" sz="2215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Management and Leadership</a:t>
            </a:r>
            <a:endParaRPr lang="en-US" sz="2215" dirty="0"/>
          </a:p>
        </p:txBody>
      </p:sp>
      <p:sp>
        <p:nvSpPr>
          <p:cNvPr id="12" name="Text 6"/>
          <p:cNvSpPr/>
          <p:nvPr/>
        </p:nvSpPr>
        <p:spPr>
          <a:xfrm>
            <a:off x="2250400" y="4554855"/>
            <a:ext cx="6106001" cy="7200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35"/>
              </a:lnSpc>
              <a:buNone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Evaluate the effectiveness of managerial practices, communication, and support provided to employees.</a:t>
            </a:r>
            <a:endParaRPr lang="en-US" sz="1772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598" y="5643563"/>
            <a:ext cx="1125260" cy="180034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250400" y="5868591"/>
            <a:ext cx="3533418" cy="3515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69"/>
              </a:lnSpc>
              <a:buNone/>
            </a:pPr>
            <a:r>
              <a:rPr lang="en-US" sz="2215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Career Growth Opportunities</a:t>
            </a:r>
            <a:endParaRPr lang="en-US" sz="2215" dirty="0"/>
          </a:p>
        </p:txBody>
      </p:sp>
      <p:sp>
        <p:nvSpPr>
          <p:cNvPr id="15" name="Text 8"/>
          <p:cNvSpPr/>
          <p:nvPr/>
        </p:nvSpPr>
        <p:spPr>
          <a:xfrm>
            <a:off x="2250400" y="6355199"/>
            <a:ext cx="6106001" cy="7200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35"/>
              </a:lnSpc>
              <a:buNone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Identify the gaps in professional development, training, and advancement opportunities within the organization.</a:t>
            </a:r>
            <a:endParaRPr lang="en-US" sz="1772" dirty="0"/>
          </a:p>
        </p:txBody>
      </p:sp>
      <p:pic>
        <p:nvPicPr>
          <p:cNvPr id="16" name="Image 5" descr="preencoded.png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382476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382476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345" y="2806422"/>
            <a:ext cx="4923711" cy="276963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87598" y="618887"/>
            <a:ext cx="5626298" cy="7033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538"/>
              </a:lnSpc>
              <a:buNone/>
            </a:pPr>
            <a:r>
              <a:rPr lang="en-US" sz="4430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Recommendations</a:t>
            </a:r>
            <a:endParaRPr lang="en-US" sz="443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98" y="1659731"/>
            <a:ext cx="562570" cy="56257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87598" y="2447330"/>
            <a:ext cx="2813090" cy="3515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69"/>
              </a:lnSpc>
              <a:buNone/>
            </a:pPr>
            <a:r>
              <a:rPr lang="en-US" sz="2215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Targeted Recruitment</a:t>
            </a:r>
            <a:endParaRPr lang="en-US" sz="2215" dirty="0"/>
          </a:p>
        </p:txBody>
      </p:sp>
      <p:sp>
        <p:nvSpPr>
          <p:cNvPr id="9" name="Text 4"/>
          <p:cNvSpPr/>
          <p:nvPr/>
        </p:nvSpPr>
        <p:spPr>
          <a:xfrm>
            <a:off x="787598" y="2933938"/>
            <a:ext cx="3615571" cy="14401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35"/>
              </a:lnSpc>
              <a:buNone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Enhance the recruitment process to attract and retain top talent with the right skills and cultural fit.</a:t>
            </a:r>
            <a:endParaRPr lang="en-US" sz="1772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712" y="1659731"/>
            <a:ext cx="562570" cy="56257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4740712" y="2447330"/>
            <a:ext cx="2813090" cy="3515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69"/>
              </a:lnSpc>
              <a:buNone/>
            </a:pPr>
            <a:r>
              <a:rPr lang="en-US" sz="2215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Talent Development</a:t>
            </a:r>
            <a:endParaRPr lang="en-US" sz="2215" dirty="0"/>
          </a:p>
        </p:txBody>
      </p:sp>
      <p:sp>
        <p:nvSpPr>
          <p:cNvPr id="12" name="Text 6"/>
          <p:cNvSpPr/>
          <p:nvPr/>
        </p:nvSpPr>
        <p:spPr>
          <a:xfrm>
            <a:off x="4740712" y="2933938"/>
            <a:ext cx="3615690" cy="14401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35"/>
              </a:lnSpc>
              <a:buNone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Invest in comprehensive training, mentorship, and career progression opportunities to upskill and retain employees.</a:t>
            </a:r>
            <a:endParaRPr lang="en-US" sz="1772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598" y="5049203"/>
            <a:ext cx="562570" cy="56257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87598" y="5836801"/>
            <a:ext cx="2848928" cy="3515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69"/>
              </a:lnSpc>
              <a:buNone/>
            </a:pPr>
            <a:r>
              <a:rPr lang="en-US" sz="2215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Employee Engagement</a:t>
            </a:r>
            <a:endParaRPr lang="en-US" sz="2215" dirty="0"/>
          </a:p>
        </p:txBody>
      </p:sp>
      <p:sp>
        <p:nvSpPr>
          <p:cNvPr id="15" name="Text 8"/>
          <p:cNvSpPr/>
          <p:nvPr/>
        </p:nvSpPr>
        <p:spPr>
          <a:xfrm>
            <a:off x="787598" y="6323409"/>
            <a:ext cx="3615571" cy="14401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35"/>
              </a:lnSpc>
              <a:buNone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Implement initiatives to foster a positive work environment, boost morale, and increase job satisfaction.</a:t>
            </a:r>
            <a:endParaRPr lang="en-US" sz="1772" dirty="0"/>
          </a:p>
        </p:txBody>
      </p:sp>
      <p:pic>
        <p:nvPicPr>
          <p:cNvPr id="1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0712" y="5049203"/>
            <a:ext cx="562570" cy="562570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4740712" y="5836801"/>
            <a:ext cx="2813090" cy="3515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69"/>
              </a:lnSpc>
              <a:buNone/>
            </a:pPr>
            <a:r>
              <a:rPr lang="en-US" sz="2215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Compensation Review</a:t>
            </a:r>
            <a:endParaRPr lang="en-US" sz="2215" dirty="0"/>
          </a:p>
        </p:txBody>
      </p:sp>
      <p:sp>
        <p:nvSpPr>
          <p:cNvPr id="18" name="Text 10"/>
          <p:cNvSpPr/>
          <p:nvPr/>
        </p:nvSpPr>
        <p:spPr>
          <a:xfrm>
            <a:off x="4740712" y="6323409"/>
            <a:ext cx="3615690" cy="14401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35"/>
              </a:lnSpc>
              <a:buNone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Evaluate and adjust the organization's compensation and benefits package to remain competitive in the market.</a:t>
            </a:r>
            <a:endParaRPr lang="en-US" sz="1772" dirty="0"/>
          </a:p>
        </p:txBody>
      </p:sp>
      <p:pic>
        <p:nvPicPr>
          <p:cNvPr id="19" name="Image 6" descr="preencoded.png">
            <a:hlinkClick r:id="rId8" tooltip="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45" y="2729984"/>
            <a:ext cx="4923711" cy="276963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73998" y="2874288"/>
            <a:ext cx="5626298" cy="7033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538"/>
              </a:lnSpc>
              <a:buNone/>
            </a:pPr>
            <a:r>
              <a:rPr lang="en-US" sz="4430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Conclusion</a:t>
            </a:r>
            <a:endParaRPr lang="en-US" sz="4430" dirty="0"/>
          </a:p>
        </p:txBody>
      </p:sp>
      <p:sp>
        <p:nvSpPr>
          <p:cNvPr id="7" name="Text 3"/>
          <p:cNvSpPr/>
          <p:nvPr/>
        </p:nvSpPr>
        <p:spPr>
          <a:xfrm>
            <a:off x="6273998" y="3915132"/>
            <a:ext cx="7568803" cy="14401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35"/>
              </a:lnSpc>
              <a:buNone/>
            </a:pPr>
            <a:r>
              <a:rPr lang="en-US" sz="177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By addressing the root causes of employee attrition, implementing targeted retention strategies, and fostering a positive work culture, the organization can effectively reduce turnover, retain top talent, and drive long-term success.</a:t>
            </a:r>
            <a:endParaRPr lang="en-US" sz="1772" dirty="0"/>
          </a:p>
        </p:txBody>
      </p:sp>
      <p:pic>
        <p:nvPicPr>
          <p:cNvPr id="8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2024-07-21T22:03:18Z</dcterms:created>
  <dcterms:modified xsi:type="dcterms:W3CDTF">2024-07-21T22:03:18Z</dcterms:modified>
</cp:coreProperties>
</file>