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4630400" cy="8229600"/>
  <p:notesSz cx="8229600" cy="14630400"/>
  <p:embeddedFontLst>
    <p:embeddedFont>
      <p:font typeface="Lora" panose="020B0604020202020204" charset="0"/>
      <p:regular r:id="rId9"/>
    </p:embeddedFont>
    <p:embeddedFont>
      <p:font typeface="Alice" panose="020B0604020202020204" charset="0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2" d="100"/>
          <a:sy n="62" d="100"/>
        </p:scale>
        <p:origin x="56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510867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9F4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jpe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MakeMyTrip SQL Project: Data Insights for Travel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Data analysis using SQL (MS SQL Server)</a:t>
            </a:r>
            <a:endParaRPr lang="en-US" sz="1750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1540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i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Q1. Write a sql query to show, for each segment, the total number of user s na d the number of users who boooked flight in april 2022.</a:t>
            </a:r>
            <a:endParaRPr lang="en-US" sz="3200" dirty="0"/>
          </a:p>
        </p:txBody>
      </p:sp>
      <p:sp>
        <p:nvSpPr>
          <p:cNvPr id="3" name="Shape 1"/>
          <p:cNvSpPr/>
          <p:nvPr/>
        </p:nvSpPr>
        <p:spPr>
          <a:xfrm>
            <a:off x="793790" y="2390681"/>
            <a:ext cx="6407944" cy="4436173"/>
          </a:xfrm>
          <a:prstGeom prst="roundRect">
            <a:avLst>
              <a:gd name="adj" fmla="val 969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959713" y="3440055"/>
            <a:ext cx="5954316" cy="2480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select u.segment, count(distinct u.user_id) as total_users, count(case when DATEPART(year, b.booking_date) = '2022' AND DATEPART(month, b.booking_date) = '4' Then u.user_id else null end) as total_april_users from user_table as u left join booking_table as b on u.user_id = b.user_id group by u.segment;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548" y="2361229"/>
            <a:ext cx="6408063" cy="4465625"/>
          </a:xfrm>
          <a:prstGeom prst="roundRect">
            <a:avLst>
              <a:gd name="adj" fmla="val 969"/>
            </a:avLst>
          </a:prstGeom>
          <a:solidFill>
            <a:srgbClr val="F0EDE6"/>
          </a:solidFill>
          <a:ln/>
        </p:spPr>
      </p:sp>
      <p:sp>
        <p:nvSpPr>
          <p:cNvPr id="6" name="Text 4"/>
          <p:cNvSpPr/>
          <p:nvPr/>
        </p:nvSpPr>
        <p:spPr>
          <a:xfrm>
            <a:off x="7655362" y="317896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629" y="3769917"/>
            <a:ext cx="5917168" cy="1820585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655362" y="5872758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1"/>
          <p:cNvSpPr/>
          <p:nvPr/>
        </p:nvSpPr>
        <p:spPr>
          <a:xfrm>
            <a:off x="11197388" y="7468130"/>
            <a:ext cx="3433011" cy="721895"/>
          </a:xfrm>
          <a:prstGeom prst="roundRect">
            <a:avLst>
              <a:gd name="adj" fmla="val 1012"/>
            </a:avLst>
          </a:prstGeom>
          <a:solidFill>
            <a:srgbClr val="F0EDE6"/>
          </a:solidFill>
          <a:ln/>
        </p:spPr>
      </p:sp>
      <p:sp>
        <p:nvSpPr>
          <p:cNvPr id="10" name="AutoShape 2" descr="redeem MakeMyTrip Hotel Gift Cards ..."/>
          <p:cNvSpPr>
            <a:spLocks noChangeAspect="1" noChangeArrowheads="1"/>
          </p:cNvSpPr>
          <p:nvPr/>
        </p:nvSpPr>
        <p:spPr bwMode="auto">
          <a:xfrm>
            <a:off x="155575" y="-144463"/>
            <a:ext cx="3331544" cy="3331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58" y="7054899"/>
            <a:ext cx="6013341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01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i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Q2, Write a query to identify users whose first booking was a hotel booking.</a:t>
            </a:r>
            <a:endParaRPr lang="en-US" sz="2800" dirty="0"/>
          </a:p>
        </p:txBody>
      </p:sp>
      <p:sp>
        <p:nvSpPr>
          <p:cNvPr id="3" name="Shape 1"/>
          <p:cNvSpPr/>
          <p:nvPr/>
        </p:nvSpPr>
        <p:spPr>
          <a:xfrm>
            <a:off x="925891" y="2367688"/>
            <a:ext cx="6407944" cy="4281085"/>
          </a:xfrm>
          <a:prstGeom prst="roundRect">
            <a:avLst>
              <a:gd name="adj" fmla="val 1479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294835" y="3784044"/>
            <a:ext cx="5954316" cy="14173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4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Select * from ( select *, row_number() over(partition by user_id order by booking_date) as rn from booking_table ) t where rn = 1 and line_of_business = 'Hotel';</a:t>
            </a:r>
            <a:endParaRPr lang="en-US" sz="2400" dirty="0"/>
          </a:p>
        </p:txBody>
      </p:sp>
      <p:sp>
        <p:nvSpPr>
          <p:cNvPr id="5" name="Shape 3"/>
          <p:cNvSpPr/>
          <p:nvPr/>
        </p:nvSpPr>
        <p:spPr>
          <a:xfrm>
            <a:off x="7655362" y="2367688"/>
            <a:ext cx="6408063" cy="4281085"/>
          </a:xfrm>
          <a:prstGeom prst="roundRect">
            <a:avLst>
              <a:gd name="adj" fmla="val 1479"/>
            </a:avLst>
          </a:prstGeom>
          <a:solidFill>
            <a:srgbClr val="F0EDE6"/>
          </a:solidFill>
          <a:ln/>
        </p:spPr>
      </p:sp>
      <p:sp>
        <p:nvSpPr>
          <p:cNvPr id="6" name="Text 4"/>
          <p:cNvSpPr/>
          <p:nvPr/>
        </p:nvSpPr>
        <p:spPr>
          <a:xfrm>
            <a:off x="7655362" y="3602593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0809" y="3784044"/>
            <a:ext cx="5917168" cy="1209656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655362" y="5086112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1"/>
          <p:cNvSpPr/>
          <p:nvPr/>
        </p:nvSpPr>
        <p:spPr>
          <a:xfrm>
            <a:off x="11036968" y="7447574"/>
            <a:ext cx="3593432" cy="786063"/>
          </a:xfrm>
          <a:prstGeom prst="roundRect">
            <a:avLst>
              <a:gd name="adj" fmla="val 1012"/>
            </a:avLst>
          </a:prstGeom>
          <a:solidFill>
            <a:srgbClr val="F0EDE6"/>
          </a:solidFill>
          <a:ln/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58" y="7054899"/>
            <a:ext cx="6013341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45781"/>
            <a:ext cx="13042821" cy="375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000" i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Q-3. Write query to calculate the number of days between the first and last booking of the new user.</a:t>
            </a:r>
            <a:endParaRPr lang="en-US" sz="2000" i="1" dirty="0"/>
          </a:p>
        </p:txBody>
      </p:sp>
      <p:sp>
        <p:nvSpPr>
          <p:cNvPr id="3" name="Shape 1"/>
          <p:cNvSpPr/>
          <p:nvPr/>
        </p:nvSpPr>
        <p:spPr>
          <a:xfrm>
            <a:off x="11036968" y="7095512"/>
            <a:ext cx="3593432" cy="1134088"/>
          </a:xfrm>
          <a:prstGeom prst="roundRect">
            <a:avLst>
              <a:gd name="adj" fmla="val 1012"/>
            </a:avLst>
          </a:prstGeom>
          <a:solidFill>
            <a:srgbClr val="F0EDE6"/>
          </a:solidFill>
          <a:ln/>
        </p:spPr>
      </p:sp>
      <p:sp>
        <p:nvSpPr>
          <p:cNvPr id="4" name="Shape 2"/>
          <p:cNvSpPr/>
          <p:nvPr/>
        </p:nvSpPr>
        <p:spPr>
          <a:xfrm>
            <a:off x="793790" y="2844045"/>
            <a:ext cx="6521410" cy="3363516"/>
          </a:xfrm>
          <a:prstGeom prst="roundRect">
            <a:avLst>
              <a:gd name="adj" fmla="val 1012"/>
            </a:avLst>
          </a:prstGeom>
          <a:solidFill>
            <a:srgbClr val="F0EDE6"/>
          </a:solidFill>
          <a:ln/>
        </p:spPr>
      </p:sp>
      <p:sp>
        <p:nvSpPr>
          <p:cNvPr id="5" name="Text 3"/>
          <p:cNvSpPr/>
          <p:nvPr/>
        </p:nvSpPr>
        <p:spPr>
          <a:xfrm>
            <a:off x="1020604" y="3070860"/>
            <a:ext cx="5727621" cy="2125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endParaRPr lang="en-US" sz="2200" dirty="0" smtClean="0">
              <a:solidFill>
                <a:srgbClr val="2C2821"/>
              </a:solidFill>
              <a:latin typeface="Alice" pitchFamily="34" charset="0"/>
              <a:ea typeface="Alice" pitchFamily="34" charset="-122"/>
              <a:cs typeface="Alice" pitchFamily="34" charset="-120"/>
            </a:endParaRPr>
          </a:p>
          <a:p>
            <a:pPr marL="0" indent="0" algn="ctr">
              <a:lnSpc>
                <a:spcPts val="2750"/>
              </a:lnSpc>
              <a:buNone/>
            </a:pPr>
            <a:r>
              <a:rPr lang="en-US" sz="2200" dirty="0" smtClean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select </a:t>
            </a: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user_id, datediff(day,min(booking_date), max(booking_date)) as date_diff -- datediff(day, min_bookindate, max_booking_date) from booking_table where user_id = 'u1' group by user_id</a:t>
            </a:r>
            <a:endParaRPr lang="en-US" sz="2200" dirty="0"/>
          </a:p>
        </p:txBody>
      </p:sp>
      <p:sp>
        <p:nvSpPr>
          <p:cNvPr id="6" name="Shape 4"/>
          <p:cNvSpPr/>
          <p:nvPr/>
        </p:nvSpPr>
        <p:spPr>
          <a:xfrm>
            <a:off x="7345680" y="2848346"/>
            <a:ext cx="6521410" cy="3363516"/>
          </a:xfrm>
          <a:prstGeom prst="rect">
            <a:avLst/>
          </a:prstGeom>
          <a:solidFill>
            <a:srgbClr val="F0EDE6"/>
          </a:solidFill>
          <a:ln/>
        </p:spPr>
      </p:sp>
      <p:sp>
        <p:nvSpPr>
          <p:cNvPr id="7" name="Shape 5"/>
          <p:cNvSpPr/>
          <p:nvPr/>
        </p:nvSpPr>
        <p:spPr>
          <a:xfrm>
            <a:off x="7315200" y="2844046"/>
            <a:ext cx="30480" cy="3363516"/>
          </a:xfrm>
          <a:prstGeom prst="roundRect">
            <a:avLst>
              <a:gd name="adj" fmla="val 111628"/>
            </a:avLst>
          </a:prstGeom>
          <a:solidFill>
            <a:srgbClr val="D6D3CC"/>
          </a:solidFill>
          <a:ln/>
        </p:spPr>
      </p:sp>
      <p:sp>
        <p:nvSpPr>
          <p:cNvPr id="8" name="Text 6"/>
          <p:cNvSpPr/>
          <p:nvPr/>
        </p:nvSpPr>
        <p:spPr>
          <a:xfrm>
            <a:off x="7882176" y="3070860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9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6098" y="3688913"/>
            <a:ext cx="2569237" cy="2150413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882176" y="5617845"/>
            <a:ext cx="57276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031712" y="4242316"/>
            <a:ext cx="566976" cy="566976"/>
          </a:xfrm>
          <a:prstGeom prst="roundRect">
            <a:avLst>
              <a:gd name="adj" fmla="val 6001"/>
            </a:avLst>
          </a:prstGeom>
          <a:solidFill>
            <a:srgbClr val="FAF9F4"/>
          </a:solidFill>
          <a:ln w="30480">
            <a:solidFill>
              <a:srgbClr val="D6D3CC"/>
            </a:solidFill>
            <a:prstDash val="solid"/>
          </a:ln>
        </p:spPr>
      </p:sp>
      <p:pic>
        <p:nvPicPr>
          <p:cNvPr id="12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3397" y="4348639"/>
            <a:ext cx="283488" cy="35433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58" y="7054899"/>
            <a:ext cx="6013341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53209"/>
            <a:ext cx="13042821" cy="109614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400" i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Q4. write a query to coun thte number of flight and hotel bookin in each of the user </a:t>
            </a:r>
            <a:endParaRPr lang="en-US" sz="2400" i="1" dirty="0" smtClean="0">
              <a:solidFill>
                <a:srgbClr val="2C2821"/>
              </a:solidFill>
              <a:latin typeface="Lora" pitchFamily="34" charset="0"/>
              <a:ea typeface="Lora" pitchFamily="34" charset="-122"/>
              <a:cs typeface="Lora" pitchFamily="34" charset="-120"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sz="2400" i="1" dirty="0" smtClean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segments </a:t>
            </a:r>
            <a:r>
              <a:rPr lang="en-US" sz="2400" i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for the year of 2022;</a:t>
            </a:r>
            <a:endParaRPr lang="en-US" sz="2400" i="1" dirty="0"/>
          </a:p>
        </p:txBody>
      </p:sp>
      <p:sp>
        <p:nvSpPr>
          <p:cNvPr id="3" name="Shape 1"/>
          <p:cNvSpPr/>
          <p:nvPr/>
        </p:nvSpPr>
        <p:spPr>
          <a:xfrm>
            <a:off x="793790" y="2704505"/>
            <a:ext cx="6407944" cy="3642598"/>
          </a:xfrm>
          <a:prstGeom prst="roundRect">
            <a:avLst>
              <a:gd name="adj" fmla="val 934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2931319"/>
            <a:ext cx="5954316" cy="3188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select u.segment, sum(case when b.line_of_business = 'Flight' then 1 else 0 end) as no_of_flight_booking, sum(case when b.line_of_business = 'Hotel' then 1 else 0 end) as no_of_hotel_booking from user_table u inner join booking_table b on u.user_id = b.user_id where DATEPART(Year,b.booking_date) = '2022' group by u.segment;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548" y="2704505"/>
            <a:ext cx="6408063" cy="3642598"/>
          </a:xfrm>
          <a:prstGeom prst="roundRect">
            <a:avLst>
              <a:gd name="adj" fmla="val 934"/>
            </a:avLst>
          </a:prstGeom>
          <a:solidFill>
            <a:srgbClr val="F0EDE6"/>
          </a:solidFill>
          <a:ln/>
        </p:spPr>
      </p:sp>
      <p:sp>
        <p:nvSpPr>
          <p:cNvPr id="6" name="Text 4"/>
          <p:cNvSpPr/>
          <p:nvPr/>
        </p:nvSpPr>
        <p:spPr>
          <a:xfrm>
            <a:off x="7655362" y="2931319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7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5362" y="3549372"/>
            <a:ext cx="5840016" cy="1418511"/>
          </a:xfrm>
          <a:prstGeom prst="rect">
            <a:avLst/>
          </a:prstGeom>
        </p:spPr>
      </p:pic>
      <p:sp>
        <p:nvSpPr>
          <p:cNvPr id="8" name="Text 5"/>
          <p:cNvSpPr/>
          <p:nvPr/>
        </p:nvSpPr>
        <p:spPr>
          <a:xfrm>
            <a:off x="7655362" y="5223034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9" name="Shape 1"/>
          <p:cNvSpPr/>
          <p:nvPr/>
        </p:nvSpPr>
        <p:spPr>
          <a:xfrm>
            <a:off x="11036968" y="7698399"/>
            <a:ext cx="3593432" cy="577516"/>
          </a:xfrm>
          <a:prstGeom prst="roundRect">
            <a:avLst>
              <a:gd name="adj" fmla="val 1012"/>
            </a:avLst>
          </a:prstGeom>
          <a:solidFill>
            <a:srgbClr val="F0EDE6"/>
          </a:solidFill>
          <a:ln/>
        </p:spPr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58" y="7054899"/>
            <a:ext cx="6013341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17581"/>
            <a:ext cx="13042821" cy="11600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3200" i="1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Q5. For each segment, the user who made the earlist booking in april 2022, and also return ,How many total bookin that user made in april 2022.</a:t>
            </a:r>
            <a:endParaRPr lang="en-US" sz="3200" i="1" dirty="0"/>
          </a:p>
        </p:txBody>
      </p:sp>
      <p:sp>
        <p:nvSpPr>
          <p:cNvPr id="3" name="Shape 1"/>
          <p:cNvSpPr/>
          <p:nvPr/>
        </p:nvSpPr>
        <p:spPr>
          <a:xfrm>
            <a:off x="793790" y="2885956"/>
            <a:ext cx="6407944" cy="3642598"/>
          </a:xfrm>
          <a:prstGeom prst="roundRect">
            <a:avLst>
              <a:gd name="adj" fmla="val 934"/>
            </a:avLst>
          </a:prstGeom>
          <a:solidFill>
            <a:srgbClr val="F0EDE6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112770"/>
            <a:ext cx="5954316" cy="31889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with cte as ( SELECT b.</a:t>
            </a:r>
            <a:r>
              <a:rPr lang="en-US" sz="2200" i="1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,u.segment, ROW_NUMBER() over(partition by u.segment order by b.booking_date, b.booking_id) as rn, count(</a:t>
            </a:r>
            <a:r>
              <a:rPr lang="en-US" sz="2200" dirty="0">
                <a:solidFill>
                  <a:srgbClr val="2C2821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) over(partition by u.segment, u.user_id) as cnt_of_booking FROM user_table as u join booking_table as b on u.user_id = b.user_id where datepart(month, b.booking_date) = '04' and DATEPART(year, b.booking_date) = '2022') select* from cte where rn = 1;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28548" y="2885956"/>
            <a:ext cx="6408063" cy="3642598"/>
          </a:xfrm>
          <a:prstGeom prst="roundRect">
            <a:avLst>
              <a:gd name="adj" fmla="val 934"/>
            </a:avLst>
          </a:prstGeom>
          <a:solidFill>
            <a:srgbClr val="F0EDE6"/>
          </a:solidFill>
          <a:ln/>
        </p:spPr>
      </p:sp>
      <p:sp>
        <p:nvSpPr>
          <p:cNvPr id="6" name="Text 4"/>
          <p:cNvSpPr/>
          <p:nvPr/>
        </p:nvSpPr>
        <p:spPr>
          <a:xfrm>
            <a:off x="7655362" y="311277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655362" y="3611761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12512" y="4229814"/>
            <a:ext cx="5840016" cy="904875"/>
          </a:xfrm>
          <a:prstGeom prst="rect">
            <a:avLst/>
          </a:prstGeom>
        </p:spPr>
      </p:pic>
      <p:sp>
        <p:nvSpPr>
          <p:cNvPr id="9" name="Text 6"/>
          <p:cNvSpPr/>
          <p:nvPr/>
        </p:nvSpPr>
        <p:spPr>
          <a:xfrm>
            <a:off x="7655362" y="538984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0" name="Shape 1"/>
          <p:cNvSpPr/>
          <p:nvPr/>
        </p:nvSpPr>
        <p:spPr>
          <a:xfrm>
            <a:off x="11732216" y="7516678"/>
            <a:ext cx="2898183" cy="712922"/>
          </a:xfrm>
          <a:prstGeom prst="roundRect">
            <a:avLst>
              <a:gd name="adj" fmla="val 1012"/>
            </a:avLst>
          </a:prstGeom>
          <a:solidFill>
            <a:srgbClr val="F0EDE6"/>
          </a:solidFill>
          <a:ln/>
        </p:spPr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58" y="7054899"/>
            <a:ext cx="6013341" cy="1143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380</Words>
  <Application>Microsoft Office PowerPoint</Application>
  <PresentationFormat>Custom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Lora</vt:lpstr>
      <vt:lpstr>Arial</vt:lpstr>
      <vt:lpstr>Alice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lastModifiedBy>Microsoft account</cp:lastModifiedBy>
  <cp:revision>4</cp:revision>
  <dcterms:created xsi:type="dcterms:W3CDTF">2025-09-09T21:49:31Z</dcterms:created>
  <dcterms:modified xsi:type="dcterms:W3CDTF">2025-09-09T22:03:20Z</dcterms:modified>
</cp:coreProperties>
</file>