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62" r:id="rId3"/>
  </p:sldMasterIdLst>
  <p:notesMasterIdLst>
    <p:notesMasterId r:id="rId3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+9IuOIdc69CJrC8jfhEQ1bI63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48BF42-F564-434B-BC14-F4211ADDC1DA}">
  <a:tblStyle styleId="{3248BF42-F564-434B-BC14-F4211ADDC1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6bce2ac11_1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d6bce2ac11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6bce2ac11_12_2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d6bce2ac11_12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6bce2ac11_12_2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d6bce2ac11_12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6bce2ac11_12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gd6bce2ac11_12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d6bce2ac11_12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gd6bce2ac11_12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-SG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PG-based algorithms involve a neural network that directly outputs estimates of the probability distribution of the best next action to take in a given state.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The gradient is trying to increase probability of path with positive advantage, decrease the path with negative advantage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-SG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 example: I can play the trading games multiple times, each time ended up with different amount of profits. I will want to increase the probability of taking more profitable paths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d6bce2ac11_12_2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d6bce2ac11_12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d6bce2ac11_12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gd6bce2ac11_12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6bce2ac11_12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gd6bce2ac11_12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6bce2ac11_12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d6bce2ac11_12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d6bce2ac11_12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gd6bce2ac11_12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d6bce2ac11_12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gd6bce2ac11_12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6bce2ac11_12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d6bce2ac11_1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d6bce2ac11_12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64" name="Google Shape;464;gd6bce2ac11_12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d6bce2ac11_12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gd6bce2ac11_12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d6bce2ac11_12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gd6bce2ac11_12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SG"/>
              <a:t>If the lr too high, the model never converges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6bce2ac11_12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" name="Google Shape;490;gd6bce2ac11_12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-SG"/>
              <a:t>Deeper model is not necessarily better performance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-SG"/>
              <a:t>RL tends to overfit easily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d6d96839a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d6d96839a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d6bce2ac11_12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gd6bce2ac11_12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6bce2ac11_12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5" name="Google Shape;515;gd6bce2ac11_12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SG"/>
              <a:t>Rather than limit the maximum amount to trade, we just let the model learn how much to trade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6bce2ac11_12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24" name="Google Shape;524;gd6bce2ac11_12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d6bce2ac11_12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4" name="Google Shape;534;gd6bce2ac11_12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d6bce2ac11_12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3" name="Google Shape;553;gd6bce2ac11_12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6bce2ac11_12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d6bce2ac11_1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d6bce2ac11_12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9" name="Google Shape;559;gd6bce2ac11_12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SG"/>
              <a:t>PPO is fast and can be trained on multiple CPU and converges fast as compares to off policy performance.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6bce2ac11_12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d6bce2ac11_1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6bce2ac11_12_1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Algorithm to approximate the policy in RL is not scalable to complicated problems. DRL exploits the power of Deep Neural Network to do this task.</a:t>
            </a:r>
            <a:endParaRPr/>
          </a:p>
        </p:txBody>
      </p:sp>
      <p:sp>
        <p:nvSpPr>
          <p:cNvPr id="283" name="Google Shape;283;gd6bce2ac11_1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6bce2ac11_12_1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d6bce2ac11_1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6bce2ac11_12_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19" name="Google Shape;319;gd6bce2ac11_12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6bce2ac11_12_2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d6bce2ac11_1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6bce2ac11_12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7" name="Google Shape;347;gd6bce2ac11_12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sp>
        <p:nvSpPr>
          <p:cNvPr id="17" name="Google Shape;17;p11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1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FBFAF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2DF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>
            <a:spLocks noGrp="1"/>
          </p:cNvSpPr>
          <p:nvPr>
            <p:ph type="pic" idx="2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6bce2ac11_12_17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2DF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d6bce2ac11_12_17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d6bce2ac11_12_17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d6bce2ac11_12_17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d6bce2ac11_12_17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d6bce2ac11_12_17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d6bce2ac11_12_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d6bce2ac11_12_17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6bce2ac11_12_26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d6bce2ac11_12_26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1" name="Google Shape;131;gd6bce2ac11_12_26"/>
          <p:cNvSpPr txBox="1">
            <a:spLocks noGrp="1"/>
          </p:cNvSpPr>
          <p:nvPr>
            <p:ph type="dt" idx="10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d6bce2ac11_12_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d6bce2ac11_12_26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sp>
        <p:nvSpPr>
          <p:cNvPr id="134" name="Google Shape;134;gd6bce2ac11_12_26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d6bce2ac11_12_26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E0AF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6bce2ac11_12_34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2DF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d6bce2ac11_12_34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d6bce2ac11_12_34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d6bce2ac11_12_34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d6bce2ac11_12_34"/>
          <p:cNvSpPr txBox="1"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gd6bce2ac11_12_34"/>
          <p:cNvSpPr txBox="1">
            <a:spLocks noGrp="1"/>
          </p:cNvSpPr>
          <p:nvPr>
            <p:ph type="body" idx="2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gd6bce2ac11_12_34"/>
          <p:cNvSpPr txBox="1">
            <a:spLocks noGrp="1"/>
          </p:cNvSpPr>
          <p:nvPr>
            <p:ph type="body" idx="3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d6bce2ac11_12_34"/>
          <p:cNvSpPr txBox="1">
            <a:spLocks noGrp="1"/>
          </p:cNvSpPr>
          <p:nvPr>
            <p:ph type="body" idx="4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d6bce2ac11_12_34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d6bce2ac11_12_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d6bce2ac11_12_34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6bce2ac11_12_46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2DF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d6bce2ac11_12_46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d6bce2ac11_12_46"/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d6bce2ac11_12_46"/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gd6bce2ac11_12_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d6bce2ac11_12_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d6bce2ac11_12_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6bce2ac11_12_54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2DF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d6bce2ac11_12_54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d6bce2ac11_12_54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d6bce2ac11_12_54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d6bce2ac11_12_54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gd6bce2ac11_12_54"/>
          <p:cNvSpPr txBox="1">
            <a:spLocks noGrp="1"/>
          </p:cNvSpPr>
          <p:nvPr>
            <p:ph type="body" idx="2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gd6bce2ac11_12_54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d6bce2ac11_12_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d6bce2ac11_12_54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6bce2ac11_12_64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2DF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2C7D2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d6bce2ac11_12_64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d6bce2ac11_12_64"/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gd6bce2ac11_12_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d6bce2ac11_12_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d6bce2ac11_12_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6bce2ac11_12_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d6bce2ac11_12_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gd6bce2ac11_12_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2DF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2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6bce2ac11_12_75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2DF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d6bce2ac11_12_75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d6bce2ac11_12_75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d6bce2ac11_12_75"/>
          <p:cNvSpPr txBox="1">
            <a:spLocks noGrp="1"/>
          </p:cNvSpPr>
          <p:nvPr>
            <p:ph type="body" idx="1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82" name="Google Shape;182;gd6bce2ac11_12_75"/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3" name="Google Shape;183;gd6bce2ac11_12_75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d6bce2ac11_12_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gd6bce2ac11_12_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6bce2ac11_12_84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2DF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d6bce2ac11_12_84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d6bce2ac11_12_84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gd6bce2ac11_12_84"/>
          <p:cNvSpPr>
            <a:spLocks noGrp="1"/>
          </p:cNvSpPr>
          <p:nvPr>
            <p:ph type="pic" idx="2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gd6bce2ac11_12_84"/>
          <p:cNvSpPr txBox="1">
            <a:spLocks noGrp="1"/>
          </p:cNvSpPr>
          <p:nvPr>
            <p:ph type="body" idx="1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2" name="Google Shape;192;gd6bce2ac11_12_84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gd6bce2ac11_12_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gd6bce2ac11_12_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6bce2ac11_12_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gd6bce2ac11_12_9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gd6bce2ac11_12_9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gd6bce2ac11_12_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gd6bce2ac11_12_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6bce2ac11_12_9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gd6bce2ac11_12_9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gd6bce2ac11_12_9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gd6bce2ac11_12_9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gd6bce2ac11_12_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sp>
        <p:nvSpPr>
          <p:cNvPr id="40" name="Google Shape;40;p10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0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E0AF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2DF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3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2DF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4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4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2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2DF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3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4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2DF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2C7D2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2DF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6bce2ac11_12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gd6bce2ac11_12_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gd6bce2ac11_12_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gd6bce2ac11_12_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gd6bce2ac11_12_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6bce2ac11_12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d6bce2ac11_12_0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l="8288" r="828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d6bce2ac11_12_0"/>
          <p:cNvSpPr/>
          <p:nvPr/>
        </p:nvSpPr>
        <p:spPr>
          <a:xfrm>
            <a:off x="0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d6bce2ac11_12_0"/>
          <p:cNvSpPr txBox="1"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SG" sz="3700"/>
              <a:t>Deep Reinforcement Learning for Financial Markets Trading</a:t>
            </a:r>
            <a:endParaRPr/>
          </a:p>
        </p:txBody>
      </p:sp>
      <p:sp>
        <p:nvSpPr>
          <p:cNvPr id="215" name="Google Shape;215;gd6bce2ac11_12_0"/>
          <p:cNvSpPr txBox="1"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SG" sz="1600" dirty="0"/>
              <a:t>Ankit Rawat</a:t>
            </a:r>
            <a:endParaRPr dirty="0"/>
          </a:p>
        </p:txBody>
      </p:sp>
      <p:sp>
        <p:nvSpPr>
          <p:cNvPr id="216" name="Google Shape;216;gd6bce2ac11_12_0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d6bce2ac11_12_0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6bce2ac11_12_2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d6bce2ac11_12_234"/>
          <p:cNvSpPr txBox="1"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SG"/>
              <a:t>Project Flow</a:t>
            </a:r>
            <a:endParaRPr/>
          </a:p>
        </p:txBody>
      </p:sp>
      <p:sp>
        <p:nvSpPr>
          <p:cNvPr id="361" name="Google Shape;361;gd6bce2ac11_12_234"/>
          <p:cNvSpPr/>
          <p:nvPr/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d6bce2ac11_12_234"/>
          <p:cNvSpPr/>
          <p:nvPr/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rgbClr val="E0AF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gd6bce2ac11_12_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2514" y="1250356"/>
            <a:ext cx="7854211" cy="4357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6bce2ac11_12_2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d6bce2ac11_12_242"/>
          <p:cNvSpPr txBox="1"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SG" sz="4800"/>
              <a:t>States (Inputs)</a:t>
            </a:r>
            <a:endParaRPr sz="4800"/>
          </a:p>
        </p:txBody>
      </p:sp>
      <p:sp>
        <p:nvSpPr>
          <p:cNvPr id="370" name="Google Shape;370;gd6bce2ac11_12_242"/>
          <p:cNvSpPr/>
          <p:nvPr/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d6bce2ac11_12_242"/>
          <p:cNvSpPr/>
          <p:nvPr/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E0AF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2" name="Google Shape;372;gd6bce2ac11_12_242"/>
          <p:cNvGrpSpPr/>
          <p:nvPr/>
        </p:nvGrpSpPr>
        <p:grpSpPr>
          <a:xfrm>
            <a:off x="1356143" y="2295253"/>
            <a:ext cx="9470575" cy="3876949"/>
            <a:chOff x="430875" y="2458900"/>
            <a:chExt cx="10230775" cy="4188150"/>
          </a:xfrm>
        </p:grpSpPr>
        <p:sp>
          <p:nvSpPr>
            <p:cNvPr id="373" name="Google Shape;373;gd6bce2ac11_12_242"/>
            <p:cNvSpPr txBox="1"/>
            <p:nvPr/>
          </p:nvSpPr>
          <p:spPr>
            <a:xfrm>
              <a:off x="430875" y="2466100"/>
              <a:ext cx="8067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SG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gd6bce2ac11_12_242"/>
            <p:cNvSpPr txBox="1"/>
            <p:nvPr/>
          </p:nvSpPr>
          <p:spPr>
            <a:xfrm>
              <a:off x="430875" y="4855100"/>
              <a:ext cx="8067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SG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gd6bce2ac11_12_242"/>
            <p:cNvSpPr/>
            <p:nvPr/>
          </p:nvSpPr>
          <p:spPr>
            <a:xfrm>
              <a:off x="3861250" y="3881050"/>
              <a:ext cx="6800400" cy="69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SG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Balance_1 | Close_1 | Asset_1 | MACD_1 | RSI_1 | … | CCI_1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gd6bce2ac11_12_242"/>
            <p:cNvSpPr/>
            <p:nvPr/>
          </p:nvSpPr>
          <p:spPr>
            <a:xfrm>
              <a:off x="3861250" y="4572550"/>
              <a:ext cx="6800400" cy="69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SG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Balance_2 | Close_2 | Asset_2 | MACD_2 | RSI_2 | … | CCI_2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gd6bce2ac11_12_242"/>
            <p:cNvSpPr/>
            <p:nvPr/>
          </p:nvSpPr>
          <p:spPr>
            <a:xfrm>
              <a:off x="3861250" y="5264050"/>
              <a:ext cx="6800400" cy="69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SG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gd6bce2ac11_12_242"/>
            <p:cNvSpPr/>
            <p:nvPr/>
          </p:nvSpPr>
          <p:spPr>
            <a:xfrm>
              <a:off x="3861250" y="5955550"/>
              <a:ext cx="6800400" cy="69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SG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Balance_n | Close_n | Asset_n | MACD_n | RSI_n | … | CCI_n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gd6bce2ac11_12_242"/>
            <p:cNvSpPr txBox="1"/>
            <p:nvPr/>
          </p:nvSpPr>
          <p:spPr>
            <a:xfrm>
              <a:off x="1796302" y="2466100"/>
              <a:ext cx="2064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SG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State_1 =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d6bce2ac11_12_242"/>
            <p:cNvSpPr txBox="1"/>
            <p:nvPr/>
          </p:nvSpPr>
          <p:spPr>
            <a:xfrm>
              <a:off x="1796152" y="4855100"/>
              <a:ext cx="2064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SG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State_n =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d6bce2ac11_12_242"/>
            <p:cNvSpPr/>
            <p:nvPr/>
          </p:nvSpPr>
          <p:spPr>
            <a:xfrm>
              <a:off x="3861250" y="2458900"/>
              <a:ext cx="6800400" cy="69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SG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Balance_1 | Close_1 | Asset_1 | MACD_1 | RSI_1 | … | CCI_1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6bce2ac11_12_25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d6bce2ac11_12_259"/>
          <p:cNvSpPr/>
          <p:nvPr/>
        </p:nvSpPr>
        <p:spPr>
          <a:xfrm>
            <a:off x="-1" y="0"/>
            <a:ext cx="6096002" cy="6858000"/>
          </a:xfrm>
          <a:custGeom>
            <a:avLst/>
            <a:gdLst/>
            <a:ahLst/>
            <a:cxnLst/>
            <a:rect l="l" t="t" r="r" b="b"/>
            <a:pathLst>
              <a:path w="6096002" h="6858000" extrusionOk="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F2DF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algn="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d6bce2ac11_12_259"/>
          <p:cNvSpPr/>
          <p:nvPr/>
        </p:nvSpPr>
        <p:spPr>
          <a:xfrm>
            <a:off x="0" y="0"/>
            <a:ext cx="6085370" cy="6858000"/>
          </a:xfrm>
          <a:custGeom>
            <a:avLst/>
            <a:gdLst/>
            <a:ahLst/>
            <a:cxnLst/>
            <a:rect l="l" t="t" r="r" b="b"/>
            <a:pathLst>
              <a:path w="6085370" h="6858000" extrusionOk="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d6bce2ac11_12_259"/>
          <p:cNvSpPr txBox="1"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SG" sz="3400"/>
              <a:t>Feature Extractors</a:t>
            </a:r>
            <a:endParaRPr/>
          </a:p>
        </p:txBody>
      </p:sp>
      <p:sp>
        <p:nvSpPr>
          <p:cNvPr id="390" name="Google Shape;390;gd6bce2ac11_12_259"/>
          <p:cNvSpPr/>
          <p:nvPr/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d6bce2ac11_12_259"/>
          <p:cNvSpPr/>
          <p:nvPr/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E0AF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d6bce2ac11_12_259"/>
          <p:cNvSpPr txBox="1">
            <a:spLocks noGrp="1"/>
          </p:cNvSpPr>
          <p:nvPr>
            <p:ph type="body" idx="1"/>
          </p:nvPr>
        </p:nvSpPr>
        <p:spPr>
          <a:xfrm>
            <a:off x="438912" y="2512611"/>
            <a:ext cx="4832803" cy="366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SG" sz="1800"/>
              <a:t>Can be either MLP, LSTM, CNN depends on the State</a:t>
            </a:r>
            <a:endParaRPr/>
          </a:p>
          <a:p>
            <a: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SG" sz="1800"/>
              <a:t>1D State →  MLP</a:t>
            </a:r>
            <a:endParaRPr/>
          </a:p>
          <a:p>
            <a: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SG" sz="1800"/>
              <a:t>2D State →  LSTM</a:t>
            </a:r>
            <a:endParaRPr/>
          </a:p>
          <a:p>
            <a: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SG" sz="1800"/>
              <a:t>3D State →  CNN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SG" sz="1800"/>
              <a:t>Can have shared layers and seperate layers for Actor and Critic</a:t>
            </a:r>
            <a:endParaRPr/>
          </a:p>
        </p:txBody>
      </p:sp>
      <p:pic>
        <p:nvPicPr>
          <p:cNvPr id="393" name="Google Shape;393;gd6bce2ac11_12_2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3668" y="517600"/>
            <a:ext cx="3832103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d6bce2ac11_12_2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8901" y="3429000"/>
            <a:ext cx="4061637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6bce2ac11_12_271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SG"/>
              <a:t>Policy Gradient</a:t>
            </a:r>
            <a:endParaRPr/>
          </a:p>
        </p:txBody>
      </p:sp>
      <p:pic>
        <p:nvPicPr>
          <p:cNvPr id="400" name="Google Shape;400;gd6bce2ac11_12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7412" y="2607700"/>
            <a:ext cx="4752699" cy="8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d6bce2ac11_12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825" y="2418025"/>
            <a:ext cx="7198276" cy="37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d6bce2ac11_12_2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95525" y="3463350"/>
            <a:ext cx="5196476" cy="8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d6bce2ac11_12_271"/>
          <p:cNvSpPr txBox="1"/>
          <p:nvPr/>
        </p:nvSpPr>
        <p:spPr>
          <a:xfrm>
            <a:off x="7254550" y="4432050"/>
            <a:ext cx="4641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SG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gradient is trying to: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SG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 the probability  of paths with positive reward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SG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  the probability  of paths with negative reward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6bce2ac11_12_27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d6bce2ac11_12_279"/>
          <p:cNvSpPr txBox="1"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SG" sz="4800"/>
              <a:t>Actor and Critic Network</a:t>
            </a:r>
            <a:endParaRPr sz="4800"/>
          </a:p>
        </p:txBody>
      </p:sp>
      <p:sp>
        <p:nvSpPr>
          <p:cNvPr id="410" name="Google Shape;410;gd6bce2ac11_12_279"/>
          <p:cNvSpPr/>
          <p:nvPr/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d6bce2ac11_12_279"/>
          <p:cNvSpPr/>
          <p:nvPr/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E0AF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2" name="Google Shape;412;gd6bce2ac11_12_279"/>
          <p:cNvGrpSpPr/>
          <p:nvPr/>
        </p:nvGrpSpPr>
        <p:grpSpPr>
          <a:xfrm>
            <a:off x="838200" y="2313535"/>
            <a:ext cx="10506456" cy="3840381"/>
            <a:chOff x="348375" y="2478020"/>
            <a:chExt cx="11630107" cy="4251105"/>
          </a:xfrm>
        </p:grpSpPr>
        <p:pic>
          <p:nvPicPr>
            <p:cNvPr id="413" name="Google Shape;413;gd6bce2ac11_12_27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8375" y="2478025"/>
              <a:ext cx="7531351" cy="425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4" name="Google Shape;414;gd6bce2ac11_12_279"/>
            <p:cNvSpPr txBox="1"/>
            <p:nvPr/>
          </p:nvSpPr>
          <p:spPr>
            <a:xfrm>
              <a:off x="4651450" y="4794275"/>
              <a:ext cx="91115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0000"/>
                </a:buClr>
                <a:buSzPts val="900"/>
                <a:buFont typeface="Arial"/>
                <a:buNone/>
              </a:pPr>
              <a:r>
                <a:rPr lang="en-SG" sz="900" b="1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Actor</a:t>
              </a:r>
              <a:endParaRPr sz="9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d6bce2ac11_12_279"/>
            <p:cNvSpPr txBox="1"/>
            <p:nvPr/>
          </p:nvSpPr>
          <p:spPr>
            <a:xfrm>
              <a:off x="4680024" y="2730913"/>
              <a:ext cx="806375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0000"/>
                </a:buClr>
                <a:buSzPts val="900"/>
                <a:buFont typeface="Arial"/>
                <a:buNone/>
              </a:pPr>
              <a:r>
                <a:rPr lang="en-SG" sz="900" b="1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Critic</a:t>
              </a:r>
              <a:endParaRPr sz="9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6" name="Google Shape;416;gd6bce2ac11_12_27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754651" y="2478020"/>
              <a:ext cx="1711301" cy="65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7" name="Google Shape;417;gd6bce2ac11_12_27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240700" y="3416015"/>
              <a:ext cx="4737782" cy="444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gd6bce2ac11_12_27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465950" y="5993550"/>
              <a:ext cx="2996619" cy="40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gd6bce2ac11_12_27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784725" y="5333550"/>
              <a:ext cx="3139421" cy="492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gd6bce2ac11_12_27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95030" y="5361350"/>
              <a:ext cx="1489695" cy="418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gd6bce2ac11_12_27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465938" y="4600725"/>
              <a:ext cx="3452100" cy="65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2" name="Google Shape;422;gd6bce2ac11_12_279"/>
            <p:cNvSpPr/>
            <p:nvPr/>
          </p:nvSpPr>
          <p:spPr>
            <a:xfrm rot="5400000" flipH="1">
              <a:off x="10878550" y="5395500"/>
              <a:ext cx="429300" cy="12900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9371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d6bce2ac11_12_297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SG"/>
              <a:t>Sampling Efficiency</a:t>
            </a:r>
            <a:endParaRPr/>
          </a:p>
        </p:txBody>
      </p:sp>
      <p:sp>
        <p:nvSpPr>
          <p:cNvPr id="428" name="Google Shape;428;gd6bce2ac11_12_297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SG"/>
              <a:t>TRPO has a constraint on optimization: the probability distributions of old and new policy should not be very different</a:t>
            </a:r>
            <a:endParaRPr/>
          </a:p>
          <a:p>
            <a:pPr marL="228600" lvl="0" indent="-762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SG"/>
              <a:t>TRPO is very slow to converge. PPO removes the constraint, and clip the loss to avoid large gradient updates:</a:t>
            </a:r>
            <a:endParaRPr/>
          </a:p>
        </p:txBody>
      </p:sp>
      <p:pic>
        <p:nvPicPr>
          <p:cNvPr id="429" name="Google Shape;429;gd6bce2ac11_12_2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7825" y="3476315"/>
            <a:ext cx="2562494" cy="444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gd6bce2ac11_12_2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3225" y="5439425"/>
            <a:ext cx="7072901" cy="6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6bce2ac11_12_304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SG"/>
              <a:t>PPO with multiprocessing</a:t>
            </a:r>
            <a:endParaRPr/>
          </a:p>
        </p:txBody>
      </p:sp>
      <p:pic>
        <p:nvPicPr>
          <p:cNvPr id="436" name="Google Shape;436;gd6bce2ac11_12_3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5150" y="2109000"/>
            <a:ext cx="5440050" cy="46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d6bce2ac11_12_304"/>
          <p:cNvSpPr txBox="1"/>
          <p:nvPr/>
        </p:nvSpPr>
        <p:spPr>
          <a:xfrm>
            <a:off x="863075" y="2332650"/>
            <a:ext cx="5312100" cy="364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SG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Environments are generated with different seeds. Same settings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SG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environment is run on 1 core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SG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helps the model the sample more paths, reduce the variance, learning more given the same training time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d6bce2ac11_12_310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SG"/>
              <a:t>Reward Functions</a:t>
            </a:r>
            <a:endParaRPr/>
          </a:p>
        </p:txBody>
      </p:sp>
      <p:graphicFrame>
        <p:nvGraphicFramePr>
          <p:cNvPr id="443" name="Google Shape;443;gd6bce2ac11_12_310"/>
          <p:cNvGraphicFramePr/>
          <p:nvPr/>
        </p:nvGraphicFramePr>
        <p:xfrm>
          <a:off x="95250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{3248BF42-F564-434B-BC14-F4211ADDC1DA}</a:tableStyleId>
              </a:tblPr>
              <a:tblGrid>
                <a:gridCol w="278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Reward Function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Formula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PnL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End Total Asset - Begin Total Asset (equivalent to (Close_{i+1}-Close_i)*Current_Assets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Stoploss_avg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>
                          <a:solidFill>
                            <a:schemeClr val="dk1"/>
                          </a:solidFill>
                        </a:rPr>
                        <a:t>PnL- stoploss_factor * Stoploss_Penalty</a:t>
                      </a:r>
                      <a:endParaRPr sz="18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Stoploss_2way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>
                          <a:solidFill>
                            <a:schemeClr val="dk1"/>
                          </a:solidFill>
                        </a:rPr>
                        <a:t>Sortino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>
                          <a:solidFill>
                            <a:schemeClr val="dk1"/>
                          </a:solidFill>
                        </a:rPr>
                        <a:t>Stoploss_2way + sortino_factor*Sortino_Ratio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d6bce2ac11_12_3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d6bce2ac11_12_315"/>
          <p:cNvSpPr txBox="1">
            <a:spLocks noGrp="1"/>
          </p:cNvSpPr>
          <p:nvPr>
            <p:ph type="title"/>
          </p:nvPr>
        </p:nvSpPr>
        <p:spPr>
          <a:xfrm>
            <a:off x="841248" y="941832"/>
            <a:ext cx="10506456" cy="19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SG" sz="5400"/>
              <a:t>Stop-loss Penalty</a:t>
            </a:r>
            <a:endParaRPr/>
          </a:p>
        </p:txBody>
      </p:sp>
      <p:sp>
        <p:nvSpPr>
          <p:cNvPr id="450" name="Google Shape;450;gd6bce2ac11_12_315"/>
          <p:cNvSpPr/>
          <p:nvPr/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d6bce2ac11_12_315"/>
          <p:cNvSpPr/>
          <p:nvPr/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rgbClr val="E0AF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d6bce2ac11_12_315"/>
          <p:cNvSpPr txBox="1">
            <a:spLocks noGrp="1"/>
          </p:cNvSpPr>
          <p:nvPr>
            <p:ph type="body" idx="1"/>
          </p:nvPr>
        </p:nvSpPr>
        <p:spPr>
          <a:xfrm>
            <a:off x="841248" y="3668690"/>
            <a:ext cx="10509504" cy="250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SG" sz="1400" b="1"/>
              <a:t>Stoploss_avg</a:t>
            </a:r>
            <a:r>
              <a:rPr lang="en-SG" sz="1400"/>
              <a:t>: if price falls below 2 stddev from the mean of previous close prices, penalize the reward by </a:t>
            </a:r>
            <a:endParaRPr/>
          </a:p>
          <a:p>
            <a:pPr marL="12573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SG" sz="1400" i="1"/>
              <a:t>If (Close &lt; Mean - 2 x Std):</a:t>
            </a:r>
            <a:endParaRPr/>
          </a:p>
          <a:p>
            <a:pPr marL="17145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SG" sz="1400" i="1"/>
              <a:t>stoploss_penalty = stoploss_factor * (Close - Mean)*Current_Holdings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SG" sz="1400" b="1"/>
              <a:t>Stoploss_2way</a:t>
            </a:r>
            <a:r>
              <a:rPr lang="en-SG" sz="1400"/>
              <a:t>: if price is more than 2 stddev away from the mean of previous close prices, penalize the reward. </a:t>
            </a:r>
            <a:endParaRPr/>
          </a:p>
          <a:p>
            <a:pPr marL="12573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SG" sz="1400" i="1"/>
              <a:t>If (Close &lt; Mean - 2 x Std) or (Close &gt; Mean + 2 x Std):</a:t>
            </a:r>
            <a:endParaRPr/>
          </a:p>
          <a:p>
            <a:pPr marL="17145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SG" sz="1400" i="1"/>
              <a:t>stoploss_penalty = stoploss_factor * (Close - Mean)*Current_Holdings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d6bce2ac11_12_3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d6bce2ac11_12_323"/>
          <p:cNvSpPr txBox="1">
            <a:spLocks noGrp="1"/>
          </p:cNvSpPr>
          <p:nvPr>
            <p:ph type="title"/>
          </p:nvPr>
        </p:nvSpPr>
        <p:spPr>
          <a:xfrm>
            <a:off x="841248" y="941832"/>
            <a:ext cx="10506456" cy="19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SG" sz="5400"/>
              <a:t>Hyperparameter Tuning</a:t>
            </a:r>
            <a:endParaRPr/>
          </a:p>
        </p:txBody>
      </p:sp>
      <p:sp>
        <p:nvSpPr>
          <p:cNvPr id="459" name="Google Shape;459;gd6bce2ac11_12_323"/>
          <p:cNvSpPr/>
          <p:nvPr/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gd6bce2ac11_12_323"/>
          <p:cNvSpPr/>
          <p:nvPr/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rgbClr val="E0AF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d6bce2ac11_12_323"/>
          <p:cNvSpPr txBox="1">
            <a:spLocks noGrp="1"/>
          </p:cNvSpPr>
          <p:nvPr>
            <p:ph type="body" idx="1"/>
          </p:nvPr>
        </p:nvSpPr>
        <p:spPr>
          <a:xfrm>
            <a:off x="841248" y="3668690"/>
            <a:ext cx="10509504" cy="250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SG" sz="2000"/>
              <a:t>Learning Rate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SG" sz="2000"/>
              <a:t>Max Trading Amount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SG" sz="2000"/>
              <a:t>Reward Scaling Factor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6bce2ac11_12_10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d6bce2ac11_12_105"/>
          <p:cNvSpPr txBox="1"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SG"/>
              <a:t>Content</a:t>
            </a:r>
            <a:endParaRPr/>
          </a:p>
        </p:txBody>
      </p:sp>
      <p:sp>
        <p:nvSpPr>
          <p:cNvPr id="224" name="Google Shape;224;gd6bce2ac11_12_105"/>
          <p:cNvSpPr/>
          <p:nvPr/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d6bce2ac11_12_105"/>
          <p:cNvSpPr/>
          <p:nvPr/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rgbClr val="E0AF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" name="Google Shape;226;gd6bce2ac11_12_105"/>
          <p:cNvGrpSpPr/>
          <p:nvPr/>
        </p:nvGrpSpPr>
        <p:grpSpPr>
          <a:xfrm>
            <a:off x="4553712" y="626121"/>
            <a:ext cx="6812280" cy="5532604"/>
            <a:chOff x="0" y="4329"/>
            <a:chExt cx="6812280" cy="5532604"/>
          </a:xfrm>
        </p:grpSpPr>
        <p:sp>
          <p:nvSpPr>
            <p:cNvPr id="227" name="Google Shape;227;gd6bce2ac11_12_105"/>
            <p:cNvSpPr/>
            <p:nvPr/>
          </p:nvSpPr>
          <p:spPr>
            <a:xfrm>
              <a:off x="0" y="4329"/>
              <a:ext cx="6812280" cy="9221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gd6bce2ac11_12_105"/>
            <p:cNvSpPr/>
            <p:nvPr/>
          </p:nvSpPr>
          <p:spPr>
            <a:xfrm>
              <a:off x="278935" y="211801"/>
              <a:ext cx="507155" cy="50715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gd6bce2ac11_12_105"/>
            <p:cNvSpPr/>
            <p:nvPr/>
          </p:nvSpPr>
          <p:spPr>
            <a:xfrm>
              <a:off x="1065026" y="4329"/>
              <a:ext cx="5747253" cy="92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gd6bce2ac11_12_105"/>
            <p:cNvSpPr txBox="1"/>
            <p:nvPr/>
          </p:nvSpPr>
          <p:spPr>
            <a:xfrm>
              <a:off x="1065026" y="4329"/>
              <a:ext cx="5747253" cy="92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575" tIns="97575" rIns="97575" bIns="97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lang="en-SG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Research Design</a:t>
              </a:r>
              <a:endParaRPr/>
            </a:p>
          </p:txBody>
        </p:sp>
        <p:sp>
          <p:nvSpPr>
            <p:cNvPr id="231" name="Google Shape;231;gd6bce2ac11_12_105"/>
            <p:cNvSpPr/>
            <p:nvPr/>
          </p:nvSpPr>
          <p:spPr>
            <a:xfrm>
              <a:off x="0" y="1156955"/>
              <a:ext cx="6812280" cy="9221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gd6bce2ac11_12_105"/>
            <p:cNvSpPr/>
            <p:nvPr/>
          </p:nvSpPr>
          <p:spPr>
            <a:xfrm>
              <a:off x="278935" y="1364428"/>
              <a:ext cx="507155" cy="50715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gd6bce2ac11_12_105"/>
            <p:cNvSpPr/>
            <p:nvPr/>
          </p:nvSpPr>
          <p:spPr>
            <a:xfrm>
              <a:off x="1065026" y="1156955"/>
              <a:ext cx="5747253" cy="92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gd6bce2ac11_12_105"/>
            <p:cNvSpPr txBox="1"/>
            <p:nvPr/>
          </p:nvSpPr>
          <p:spPr>
            <a:xfrm>
              <a:off x="1065026" y="1156955"/>
              <a:ext cx="5747253" cy="92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575" tIns="97575" rIns="97575" bIns="97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lang="en-SG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Methodology</a:t>
              </a:r>
              <a:endPara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d6bce2ac11_12_105"/>
            <p:cNvSpPr/>
            <p:nvPr/>
          </p:nvSpPr>
          <p:spPr>
            <a:xfrm>
              <a:off x="0" y="2309581"/>
              <a:ext cx="6812280" cy="9221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gd6bce2ac11_12_105"/>
            <p:cNvSpPr/>
            <p:nvPr/>
          </p:nvSpPr>
          <p:spPr>
            <a:xfrm>
              <a:off x="278935" y="2517054"/>
              <a:ext cx="507155" cy="50715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gd6bce2ac11_12_105"/>
            <p:cNvSpPr/>
            <p:nvPr/>
          </p:nvSpPr>
          <p:spPr>
            <a:xfrm>
              <a:off x="1065026" y="2309581"/>
              <a:ext cx="5747253" cy="92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gd6bce2ac11_12_105"/>
            <p:cNvSpPr txBox="1"/>
            <p:nvPr/>
          </p:nvSpPr>
          <p:spPr>
            <a:xfrm>
              <a:off x="1065026" y="2309581"/>
              <a:ext cx="5747253" cy="92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575" tIns="97575" rIns="97575" bIns="97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lang="en-SG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d6bce2ac11_12_105"/>
            <p:cNvSpPr/>
            <p:nvPr/>
          </p:nvSpPr>
          <p:spPr>
            <a:xfrm>
              <a:off x="0" y="3462207"/>
              <a:ext cx="6812280" cy="9221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gd6bce2ac11_12_105"/>
            <p:cNvSpPr/>
            <p:nvPr/>
          </p:nvSpPr>
          <p:spPr>
            <a:xfrm>
              <a:off x="278935" y="3669680"/>
              <a:ext cx="507155" cy="50715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gd6bce2ac11_12_105"/>
            <p:cNvSpPr/>
            <p:nvPr/>
          </p:nvSpPr>
          <p:spPr>
            <a:xfrm>
              <a:off x="1065026" y="3462207"/>
              <a:ext cx="5747253" cy="92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gd6bce2ac11_12_105"/>
            <p:cNvSpPr txBox="1"/>
            <p:nvPr/>
          </p:nvSpPr>
          <p:spPr>
            <a:xfrm>
              <a:off x="1065026" y="3462207"/>
              <a:ext cx="5747253" cy="92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575" tIns="97575" rIns="97575" bIns="97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lang="en-SG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d6bce2ac11_12_105"/>
            <p:cNvSpPr/>
            <p:nvPr/>
          </p:nvSpPr>
          <p:spPr>
            <a:xfrm>
              <a:off x="0" y="4614833"/>
              <a:ext cx="6812280" cy="9221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gd6bce2ac11_12_105"/>
            <p:cNvSpPr/>
            <p:nvPr/>
          </p:nvSpPr>
          <p:spPr>
            <a:xfrm>
              <a:off x="278935" y="4822306"/>
              <a:ext cx="507155" cy="50715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gd6bce2ac11_12_105"/>
            <p:cNvSpPr/>
            <p:nvPr/>
          </p:nvSpPr>
          <p:spPr>
            <a:xfrm>
              <a:off x="1065026" y="4614833"/>
              <a:ext cx="5747253" cy="92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gd6bce2ac11_12_105"/>
            <p:cNvSpPr txBox="1"/>
            <p:nvPr/>
          </p:nvSpPr>
          <p:spPr>
            <a:xfrm>
              <a:off x="1065026" y="4614833"/>
              <a:ext cx="5747253" cy="92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575" tIns="97575" rIns="97575" bIns="97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lang="en-SG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Conclusions</a:t>
              </a:r>
              <a:endPara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d6bce2ac11_12_3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gd6bce2ac11_12_331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l="12652" r="3922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d6bce2ac11_12_331"/>
          <p:cNvSpPr/>
          <p:nvPr/>
        </p:nvSpPr>
        <p:spPr>
          <a:xfrm flipH="1">
            <a:off x="3711653" y="0"/>
            <a:ext cx="8480347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254"/>
                </a:srgbClr>
              </a:gs>
              <a:gs pos="35000">
                <a:srgbClr val="FFFFFF">
                  <a:alpha val="76470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d6bce2ac11_12_331"/>
          <p:cNvSpPr txBox="1">
            <a:spLocks noGrp="1"/>
          </p:cNvSpPr>
          <p:nvPr>
            <p:ph type="ctrTitle"/>
          </p:nvPr>
        </p:nvSpPr>
        <p:spPr>
          <a:xfrm>
            <a:off x="7343775" y="1122363"/>
            <a:ext cx="4528185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SG" sz="4800"/>
              <a:t>Results</a:t>
            </a:r>
            <a:endParaRPr/>
          </a:p>
        </p:txBody>
      </p:sp>
      <p:sp>
        <p:nvSpPr>
          <p:cNvPr id="470" name="Google Shape;470;gd6bce2ac11_12_331"/>
          <p:cNvSpPr/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d6bce2ac11_12_331"/>
          <p:cNvSpPr/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E0AFE0"/>
          </a:solidFill>
          <a:ln w="9525" cap="flat" cmpd="sng">
            <a:solidFill>
              <a:srgbClr val="E0AFE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d6bce2ac11_12_340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SG"/>
              <a:t>Results - Reward Function</a:t>
            </a:r>
            <a:endParaRPr/>
          </a:p>
        </p:txBody>
      </p:sp>
      <p:pic>
        <p:nvPicPr>
          <p:cNvPr id="477" name="Google Shape;477;gd6bce2ac11_12_3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575" y="2456963"/>
            <a:ext cx="5460849" cy="2941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gd6bce2ac11_12_3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0075" y="2456960"/>
            <a:ext cx="5460854" cy="29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6bce2ac11_12_346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SG"/>
              <a:t>Results - Learning Rate</a:t>
            </a:r>
            <a:endParaRPr/>
          </a:p>
        </p:txBody>
      </p:sp>
      <p:sp>
        <p:nvSpPr>
          <p:cNvPr id="484" name="Google Shape;484;gd6bce2ac11_12_346"/>
          <p:cNvSpPr txBox="1">
            <a:spLocks noGrp="1"/>
          </p:cNvSpPr>
          <p:nvPr>
            <p:ph type="body" idx="1"/>
          </p:nvPr>
        </p:nvSpPr>
        <p:spPr>
          <a:xfrm>
            <a:off x="2646088" y="4930125"/>
            <a:ext cx="16131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SG"/>
              <a:t>LR=0.003</a:t>
            </a:r>
            <a:endParaRPr/>
          </a:p>
        </p:txBody>
      </p:sp>
      <p:pic>
        <p:nvPicPr>
          <p:cNvPr id="485" name="Google Shape;485;gd6bce2ac11_12_3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575" y="2478025"/>
            <a:ext cx="4674117" cy="229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gd6bce2ac11_12_3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90925" y="2478031"/>
            <a:ext cx="4692851" cy="2293674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gd6bce2ac11_12_346"/>
          <p:cNvSpPr txBox="1">
            <a:spLocks noGrp="1"/>
          </p:cNvSpPr>
          <p:nvPr>
            <p:ph type="body" idx="1"/>
          </p:nvPr>
        </p:nvSpPr>
        <p:spPr>
          <a:xfrm>
            <a:off x="8015600" y="4930125"/>
            <a:ext cx="18435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SG"/>
              <a:t>LR=0.0003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d6bce2ac11_12_354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SG"/>
              <a:t>Results - Policy Network</a:t>
            </a:r>
            <a:endParaRPr/>
          </a:p>
        </p:txBody>
      </p:sp>
      <p:sp>
        <p:nvSpPr>
          <p:cNvPr id="493" name="Google Shape;493;gd6bce2ac11_12_354"/>
          <p:cNvSpPr txBox="1">
            <a:spLocks noGrp="1"/>
          </p:cNvSpPr>
          <p:nvPr>
            <p:ph type="body" idx="1"/>
          </p:nvPr>
        </p:nvSpPr>
        <p:spPr>
          <a:xfrm>
            <a:off x="1115568" y="2372650"/>
            <a:ext cx="49377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SG" b="0"/>
              <a:t>MLP [64,64,32]</a:t>
            </a:r>
            <a:endParaRPr/>
          </a:p>
        </p:txBody>
      </p:sp>
      <p:sp>
        <p:nvSpPr>
          <p:cNvPr id="494" name="Google Shape;494;gd6bce2ac11_12_354"/>
          <p:cNvSpPr txBox="1">
            <a:spLocks noGrp="1"/>
          </p:cNvSpPr>
          <p:nvPr>
            <p:ph type="body" idx="2"/>
          </p:nvPr>
        </p:nvSpPr>
        <p:spPr>
          <a:xfrm>
            <a:off x="1115568" y="3203688"/>
            <a:ext cx="4937700" cy="29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95" name="Google Shape;495;gd6bce2ac11_12_354"/>
          <p:cNvSpPr txBox="1">
            <a:spLocks noGrp="1"/>
          </p:cNvSpPr>
          <p:nvPr>
            <p:ph type="body" idx="3"/>
          </p:nvPr>
        </p:nvSpPr>
        <p:spPr>
          <a:xfrm>
            <a:off x="6345936" y="2372650"/>
            <a:ext cx="49377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SG" b="0"/>
              <a:t>MLP [64,64]</a:t>
            </a:r>
            <a:endParaRPr/>
          </a:p>
        </p:txBody>
      </p:sp>
      <p:pic>
        <p:nvPicPr>
          <p:cNvPr id="496" name="Google Shape;496;gd6bce2ac11_12_3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575" y="3197300"/>
            <a:ext cx="4937699" cy="331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gd6bce2ac11_12_3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5925" y="3197300"/>
            <a:ext cx="4937699" cy="3295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6d96839a2_0_60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Results - Deep Learning can go wrong</a:t>
            </a:r>
            <a:endParaRPr/>
          </a:p>
        </p:txBody>
      </p:sp>
      <p:pic>
        <p:nvPicPr>
          <p:cNvPr id="503" name="Google Shape;503;gd6d96839a2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50" y="2211597"/>
            <a:ext cx="7848576" cy="38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gd6d96839a2_0_60"/>
          <p:cNvSpPr txBox="1"/>
          <p:nvPr/>
        </p:nvSpPr>
        <p:spPr>
          <a:xfrm>
            <a:off x="4158625" y="4856300"/>
            <a:ext cx="408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gd6d96839a2_0_60"/>
          <p:cNvSpPr txBox="1"/>
          <p:nvPr/>
        </p:nvSpPr>
        <p:spPr>
          <a:xfrm>
            <a:off x="8304250" y="2379300"/>
            <a:ext cx="35223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			obs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			  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			  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                          &lt;128&gt;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>
                <a:solidFill>
                  <a:schemeClr val="dk1"/>
                </a:solidFill>
              </a:rPr>
              <a:t>			  |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>
                <a:solidFill>
                  <a:schemeClr val="dk1"/>
                </a:solidFill>
              </a:rPr>
              <a:t>			  |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chemeClr val="dk1"/>
                </a:solidFill>
              </a:rPr>
              <a:t>               -------  &lt;128&gt; -------            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chemeClr val="dk1"/>
                </a:solidFill>
              </a:rPr>
              <a:t>	    /				\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chemeClr val="dk1"/>
                </a:solidFill>
              </a:rPr>
              <a:t>	&lt;64&gt;			       &lt;64&gt;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chemeClr val="dk1"/>
                </a:solidFill>
              </a:rPr>
              <a:t>	   |				 |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>
                <a:solidFill>
                  <a:schemeClr val="dk1"/>
                </a:solidFill>
              </a:rPr>
              <a:t>	Actor			       Critic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d6bce2ac11_12_370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SG"/>
              <a:t>Results - Increase Training Process</a:t>
            </a:r>
            <a:endParaRPr/>
          </a:p>
        </p:txBody>
      </p:sp>
      <p:pic>
        <p:nvPicPr>
          <p:cNvPr id="511" name="Google Shape;511;gd6bce2ac11_12_3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650" y="2856700"/>
            <a:ext cx="5633075" cy="303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gd6bce2ac11_12_3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35750" y="2856700"/>
            <a:ext cx="5633075" cy="303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d6bce2ac11_12_376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SG"/>
              <a:t>Greedy Trade</a:t>
            </a:r>
            <a:endParaRPr/>
          </a:p>
        </p:txBody>
      </p:sp>
      <p:sp>
        <p:nvSpPr>
          <p:cNvPr id="518" name="Google Shape;518;gd6bce2ac11_12_376"/>
          <p:cNvSpPr txBox="1">
            <a:spLocks noGrp="1"/>
          </p:cNvSpPr>
          <p:nvPr>
            <p:ph type="body" idx="1"/>
          </p:nvPr>
        </p:nvSpPr>
        <p:spPr>
          <a:xfrm>
            <a:off x="2412900" y="5330700"/>
            <a:ext cx="2264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SG"/>
              <a:t>10% of initial balance</a:t>
            </a:r>
            <a:endParaRPr/>
          </a:p>
        </p:txBody>
      </p:sp>
      <p:pic>
        <p:nvPicPr>
          <p:cNvPr id="519" name="Google Shape;519;gd6bce2ac11_12_3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575" y="2641724"/>
            <a:ext cx="4858751" cy="24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gd6bce2ac11_12_3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97025" y="2601002"/>
            <a:ext cx="4858749" cy="2446723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gd6bce2ac11_12_376"/>
          <p:cNvSpPr txBox="1">
            <a:spLocks noGrp="1"/>
          </p:cNvSpPr>
          <p:nvPr>
            <p:ph type="body" idx="1"/>
          </p:nvPr>
        </p:nvSpPr>
        <p:spPr>
          <a:xfrm>
            <a:off x="7894350" y="5330700"/>
            <a:ext cx="2264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SG"/>
              <a:t>100% of initial balance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6bce2ac11_12_38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7" name="Google Shape;527;gd6bce2ac11_12_384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l="12652" r="3922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gd6bce2ac11_12_384"/>
          <p:cNvSpPr/>
          <p:nvPr/>
        </p:nvSpPr>
        <p:spPr>
          <a:xfrm flipH="1">
            <a:off x="3711653" y="0"/>
            <a:ext cx="8480347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254"/>
                </a:srgbClr>
              </a:gs>
              <a:gs pos="35000">
                <a:srgbClr val="FFFFFF">
                  <a:alpha val="76470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d6bce2ac11_12_384"/>
          <p:cNvSpPr txBox="1">
            <a:spLocks noGrp="1"/>
          </p:cNvSpPr>
          <p:nvPr>
            <p:ph type="ctrTitle"/>
          </p:nvPr>
        </p:nvSpPr>
        <p:spPr>
          <a:xfrm>
            <a:off x="7343775" y="1122363"/>
            <a:ext cx="4528185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SG" sz="4800"/>
              <a:t>Conclusion</a:t>
            </a:r>
            <a:endParaRPr/>
          </a:p>
        </p:txBody>
      </p:sp>
      <p:sp>
        <p:nvSpPr>
          <p:cNvPr id="530" name="Google Shape;530;gd6bce2ac11_12_384"/>
          <p:cNvSpPr/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gd6bce2ac11_12_384"/>
          <p:cNvSpPr/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E0AFE0"/>
          </a:solidFill>
          <a:ln w="9525" cap="flat" cmpd="sng">
            <a:solidFill>
              <a:srgbClr val="E0AFE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d6bce2ac11_12_39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d6bce2ac11_12_393"/>
          <p:cNvSpPr txBox="1"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SG" sz="4800"/>
              <a:t>Conclusion</a:t>
            </a:r>
            <a:endParaRPr/>
          </a:p>
        </p:txBody>
      </p:sp>
      <p:sp>
        <p:nvSpPr>
          <p:cNvPr id="538" name="Google Shape;538;gd6bce2ac11_12_393"/>
          <p:cNvSpPr/>
          <p:nvPr/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gd6bce2ac11_12_393"/>
          <p:cNvSpPr/>
          <p:nvPr/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E0AF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0" name="Google Shape;540;gd6bce2ac11_12_393"/>
          <p:cNvGrpSpPr/>
          <p:nvPr/>
        </p:nvGrpSpPr>
        <p:grpSpPr>
          <a:xfrm>
            <a:off x="1398015" y="2295252"/>
            <a:ext cx="9386824" cy="3876947"/>
            <a:chOff x="559815" y="0"/>
            <a:chExt cx="9386824" cy="3876947"/>
          </a:xfrm>
        </p:grpSpPr>
        <p:sp>
          <p:nvSpPr>
            <p:cNvPr id="541" name="Google Shape;541;gd6bce2ac11_12_393"/>
            <p:cNvSpPr/>
            <p:nvPr/>
          </p:nvSpPr>
          <p:spPr>
            <a:xfrm>
              <a:off x="559815" y="0"/>
              <a:ext cx="1510523" cy="1295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rgbClr val="F3EEF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gd6bce2ac11_12_393"/>
            <p:cNvSpPr/>
            <p:nvPr/>
          </p:nvSpPr>
          <p:spPr>
            <a:xfrm>
              <a:off x="559815" y="1437922"/>
              <a:ext cx="4315781" cy="55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gd6bce2ac11_12_393"/>
            <p:cNvSpPr txBox="1"/>
            <p:nvPr/>
          </p:nvSpPr>
          <p:spPr>
            <a:xfrm>
              <a:off x="559815" y="1437922"/>
              <a:ext cx="4315781" cy="55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SG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 challenge: computational power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gd6bce2ac11_12_393"/>
            <p:cNvSpPr/>
            <p:nvPr/>
          </p:nvSpPr>
          <p:spPr>
            <a:xfrm>
              <a:off x="559815" y="2059398"/>
              <a:ext cx="4315781" cy="1817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gd6bce2ac11_12_393"/>
            <p:cNvSpPr txBox="1"/>
            <p:nvPr/>
          </p:nvSpPr>
          <p:spPr>
            <a:xfrm>
              <a:off x="559815" y="2059398"/>
              <a:ext cx="4315781" cy="1817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-SG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 just use a tiny portion of available data. Data is not our problem for now.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-SG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 took 1H to train 350K data for 1M timesteps (about 3 episodes), and 7H to train 700K for 4.2M timesteps (about 6 episodes)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-SG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Normally, to get viable result, researchers usually train at least 1000 episodes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-SG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Difficult to have a good reward function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gd6bce2ac11_12_393"/>
            <p:cNvSpPr/>
            <p:nvPr/>
          </p:nvSpPr>
          <p:spPr>
            <a:xfrm>
              <a:off x="5630858" y="0"/>
              <a:ext cx="1510523" cy="1295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rgbClr val="F3EEF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gd6bce2ac11_12_393"/>
            <p:cNvSpPr/>
            <p:nvPr/>
          </p:nvSpPr>
          <p:spPr>
            <a:xfrm>
              <a:off x="5630858" y="1437922"/>
              <a:ext cx="4315781" cy="55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gd6bce2ac11_12_393"/>
            <p:cNvSpPr txBox="1"/>
            <p:nvPr/>
          </p:nvSpPr>
          <p:spPr>
            <a:xfrm>
              <a:off x="5630858" y="1437922"/>
              <a:ext cx="4315781" cy="55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SG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What we achieve: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gd6bce2ac11_12_393"/>
            <p:cNvSpPr/>
            <p:nvPr/>
          </p:nvSpPr>
          <p:spPr>
            <a:xfrm>
              <a:off x="5630858" y="2059398"/>
              <a:ext cx="4315781" cy="1817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gd6bce2ac11_12_393"/>
            <p:cNvSpPr txBox="1"/>
            <p:nvPr/>
          </p:nvSpPr>
          <p:spPr>
            <a:xfrm>
              <a:off x="5630858" y="2059398"/>
              <a:ext cx="4315781" cy="1817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-SG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1D and 2D Trading environment compatible with OpenAI Gym framework. Also allow to trade multiple assets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-SG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Comparison between reward functions in different market situations. May need more domain knowledge.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6bce2ac11_12_411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SG" sz="4800"/>
              <a:t>Conclusion</a:t>
            </a:r>
            <a:endParaRPr/>
          </a:p>
        </p:txBody>
      </p:sp>
      <p:graphicFrame>
        <p:nvGraphicFramePr>
          <p:cNvPr id="556" name="Google Shape;556;gd6bce2ac11_12_411"/>
          <p:cNvGraphicFramePr/>
          <p:nvPr/>
        </p:nvGraphicFramePr>
        <p:xfrm>
          <a:off x="952500" y="210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{3248BF42-F564-434B-BC14-F4211ADDC1DA}</a:tableStyleId>
              </a:tblPr>
              <a:tblGrid>
                <a:gridCol w="217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Bull Market 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Bear Market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Reward Function 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SG" sz="1800" u="none" strike="noStrike" cap="none">
                          <a:solidFill>
                            <a:schemeClr val="dk1"/>
                          </a:solidFill>
                        </a:rPr>
                        <a:t>PnL 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SG" sz="1800" u="none" strike="noStrike" cap="none">
                          <a:solidFill>
                            <a:schemeClr val="dk1"/>
                          </a:solidFill>
                        </a:rPr>
                        <a:t>(End Total Asset - Begin Total Asset)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SG" sz="1800" u="none" strike="noStrike" cap="none">
                          <a:solidFill>
                            <a:schemeClr val="dk1"/>
                          </a:solidFill>
                        </a:rPr>
                        <a:t>Sortino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SG" sz="1800" u="none" strike="noStrike" cap="none">
                          <a:solidFill>
                            <a:schemeClr val="dk1"/>
                          </a:solidFill>
                        </a:rPr>
                        <a:t>(Stoploss_2way + sortino_factor*Sortino_Ratio)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Policy 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MLP Policy 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MLP Policy 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Max Trading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100%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100%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6bce2ac11_12_1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d6bce2ac11_12_133"/>
          <p:cNvSpPr txBox="1"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SG"/>
              <a:t>Overview</a:t>
            </a:r>
            <a:endParaRPr/>
          </a:p>
        </p:txBody>
      </p:sp>
      <p:sp>
        <p:nvSpPr>
          <p:cNvPr id="253" name="Google Shape;253;gd6bce2ac11_12_133"/>
          <p:cNvSpPr/>
          <p:nvPr/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rgbClr val="595959">
              <a:alpha val="29803"/>
            </a:srgbClr>
          </a:solidFill>
          <a:ln w="9525" cap="flat" cmpd="sng">
            <a:solidFill>
              <a:srgbClr val="595959">
                <a:alpha val="2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d6bce2ac11_12_133"/>
          <p:cNvSpPr/>
          <p:nvPr/>
        </p:nvSpPr>
        <p:spPr>
          <a:xfrm rot="10800000" flipH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5" name="Google Shape;255;gd6bce2ac11_12_133"/>
          <p:cNvGrpSpPr/>
          <p:nvPr/>
        </p:nvGrpSpPr>
        <p:grpSpPr>
          <a:xfrm>
            <a:off x="838593" y="2793302"/>
            <a:ext cx="10514813" cy="2623451"/>
            <a:chOff x="393" y="867036"/>
            <a:chExt cx="10514813" cy="2623451"/>
          </a:xfrm>
        </p:grpSpPr>
        <p:sp>
          <p:nvSpPr>
            <p:cNvPr id="256" name="Google Shape;256;gd6bce2ac11_12_133"/>
            <p:cNvSpPr/>
            <p:nvPr/>
          </p:nvSpPr>
          <p:spPr>
            <a:xfrm>
              <a:off x="393" y="867036"/>
              <a:ext cx="1098562" cy="109856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gd6bce2ac11_12_133"/>
            <p:cNvSpPr/>
            <p:nvPr/>
          </p:nvSpPr>
          <p:spPr>
            <a:xfrm>
              <a:off x="393" y="2078407"/>
              <a:ext cx="3138750" cy="470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gd6bce2ac11_12_133"/>
            <p:cNvSpPr txBox="1"/>
            <p:nvPr/>
          </p:nvSpPr>
          <p:spPr>
            <a:xfrm>
              <a:off x="393" y="2078407"/>
              <a:ext cx="3138750" cy="470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SG" sz="2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Motivation</a:t>
              </a:r>
              <a:endParaRPr/>
            </a:p>
          </p:txBody>
        </p:sp>
        <p:sp>
          <p:nvSpPr>
            <p:cNvPr id="259" name="Google Shape;259;gd6bce2ac11_12_133"/>
            <p:cNvSpPr/>
            <p:nvPr/>
          </p:nvSpPr>
          <p:spPr>
            <a:xfrm>
              <a:off x="393" y="2601689"/>
              <a:ext cx="3138750" cy="888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gd6bce2ac11_12_133"/>
            <p:cNvSpPr txBox="1"/>
            <p:nvPr/>
          </p:nvSpPr>
          <p:spPr>
            <a:xfrm>
              <a:off x="393" y="2601689"/>
              <a:ext cx="3138750" cy="888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lang="en-SG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Purpose of the project</a:t>
              </a:r>
              <a:endParaRPr/>
            </a:p>
          </p:txBody>
        </p:sp>
        <p:sp>
          <p:nvSpPr>
            <p:cNvPr id="261" name="Google Shape;261;gd6bce2ac11_12_133"/>
            <p:cNvSpPr/>
            <p:nvPr/>
          </p:nvSpPr>
          <p:spPr>
            <a:xfrm>
              <a:off x="3688425" y="867036"/>
              <a:ext cx="1098562" cy="109856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gd6bce2ac11_12_133"/>
            <p:cNvSpPr/>
            <p:nvPr/>
          </p:nvSpPr>
          <p:spPr>
            <a:xfrm>
              <a:off x="3688425" y="2078407"/>
              <a:ext cx="3138750" cy="470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gd6bce2ac11_12_133"/>
            <p:cNvSpPr txBox="1"/>
            <p:nvPr/>
          </p:nvSpPr>
          <p:spPr>
            <a:xfrm>
              <a:off x="3688425" y="2078407"/>
              <a:ext cx="3138750" cy="470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SG" sz="2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Method</a:t>
              </a:r>
              <a:endParaRPr/>
            </a:p>
          </p:txBody>
        </p:sp>
        <p:sp>
          <p:nvSpPr>
            <p:cNvPr id="264" name="Google Shape;264;gd6bce2ac11_12_133"/>
            <p:cNvSpPr/>
            <p:nvPr/>
          </p:nvSpPr>
          <p:spPr>
            <a:xfrm>
              <a:off x="3688425" y="2601689"/>
              <a:ext cx="3138750" cy="888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gd6bce2ac11_12_133"/>
            <p:cNvSpPr txBox="1"/>
            <p:nvPr/>
          </p:nvSpPr>
          <p:spPr>
            <a:xfrm>
              <a:off x="3688425" y="2601689"/>
              <a:ext cx="3138750" cy="888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lang="en-SG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Deep Reinforcement Learning</a:t>
              </a:r>
              <a:endParaRPr/>
            </a:p>
          </p:txBody>
        </p:sp>
        <p:sp>
          <p:nvSpPr>
            <p:cNvPr id="266" name="Google Shape;266;gd6bce2ac11_12_133"/>
            <p:cNvSpPr/>
            <p:nvPr/>
          </p:nvSpPr>
          <p:spPr>
            <a:xfrm>
              <a:off x="7376456" y="867036"/>
              <a:ext cx="1098562" cy="109856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gd6bce2ac11_12_133"/>
            <p:cNvSpPr/>
            <p:nvPr/>
          </p:nvSpPr>
          <p:spPr>
            <a:xfrm>
              <a:off x="7376456" y="2078407"/>
              <a:ext cx="3138750" cy="470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gd6bce2ac11_12_133"/>
            <p:cNvSpPr txBox="1"/>
            <p:nvPr/>
          </p:nvSpPr>
          <p:spPr>
            <a:xfrm>
              <a:off x="7376456" y="2078407"/>
              <a:ext cx="3138750" cy="470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SG" sz="2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 Contribution:</a:t>
              </a:r>
              <a:endParaRPr/>
            </a:p>
          </p:txBody>
        </p:sp>
        <p:sp>
          <p:nvSpPr>
            <p:cNvPr id="269" name="Google Shape;269;gd6bce2ac11_12_133"/>
            <p:cNvSpPr/>
            <p:nvPr/>
          </p:nvSpPr>
          <p:spPr>
            <a:xfrm>
              <a:off x="7376456" y="2601689"/>
              <a:ext cx="3138750" cy="888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gd6bce2ac11_12_133"/>
            <p:cNvSpPr txBox="1"/>
            <p:nvPr/>
          </p:nvSpPr>
          <p:spPr>
            <a:xfrm>
              <a:off x="7376456" y="2601689"/>
              <a:ext cx="3138750" cy="888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lang="en-SG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Building, extending OpenAI Gym environment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lang="en-SG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Comparison</a:t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d6bce2ac11_12_416"/>
          <p:cNvSpPr/>
          <p:nvPr/>
        </p:nvSpPr>
        <p:spPr>
          <a:xfrm>
            <a:off x="-1600" y="-6530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d6bce2ac11_12_416"/>
          <p:cNvSpPr txBox="1">
            <a:spLocks noGrp="1"/>
          </p:cNvSpPr>
          <p:nvPr>
            <p:ph type="title"/>
          </p:nvPr>
        </p:nvSpPr>
        <p:spPr>
          <a:xfrm>
            <a:off x="841250" y="941828"/>
            <a:ext cx="10506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SG" sz="5400"/>
              <a:t>Future Work</a:t>
            </a:r>
            <a:endParaRPr/>
          </a:p>
        </p:txBody>
      </p:sp>
      <p:sp>
        <p:nvSpPr>
          <p:cNvPr id="563" name="Google Shape;563;gd6bce2ac11_12_416"/>
          <p:cNvSpPr/>
          <p:nvPr/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d6bce2ac11_12_416"/>
          <p:cNvSpPr/>
          <p:nvPr/>
        </p:nvSpPr>
        <p:spPr>
          <a:xfrm>
            <a:off x="841173" y="2211196"/>
            <a:ext cx="10506600" cy="18300"/>
          </a:xfrm>
          <a:prstGeom prst="rect">
            <a:avLst/>
          </a:prstGeom>
          <a:solidFill>
            <a:srgbClr val="E0AF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gd6bce2ac11_12_416"/>
          <p:cNvSpPr txBox="1">
            <a:spLocks noGrp="1"/>
          </p:cNvSpPr>
          <p:nvPr>
            <p:ph type="body" idx="1"/>
          </p:nvPr>
        </p:nvSpPr>
        <p:spPr>
          <a:xfrm>
            <a:off x="839600" y="2211207"/>
            <a:ext cx="10509600" cy="4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SG" sz="1700"/>
              <a:t>Need to increase training process to assess if the model really works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SG" sz="1700"/>
              <a:t>More hyperparameters tuning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SG" sz="1700"/>
              <a:t>Explore 2D trading env: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SG" sz="1700"/>
              <a:t>Exploit Recurrent Neural Network</a:t>
            </a:r>
            <a:endParaRPr sz="1700"/>
          </a:p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SG" sz="1700"/>
              <a:t>Test result of LSTM ( Training on 48 Days with 200k timesteps )</a:t>
            </a:r>
            <a:endParaRPr sz="1700"/>
          </a:p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SG" sz="1700"/>
              <a:t>LSTM can only be train on 1 core currently.</a:t>
            </a:r>
            <a:endParaRPr sz="9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SG" sz="1700"/>
              <a:t>Ensemble different types of DRL model </a:t>
            </a:r>
            <a:endParaRPr sz="170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/>
              <a:t>       Current trained on PPO and also want to train on Off-policy  ( DQN , DDPG ) </a:t>
            </a:r>
            <a:endParaRPr sz="1700"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SG" sz="1700"/>
              <a:t>Rolling trade: 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SG" sz="1700"/>
              <a:t>Every quarter: continual training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SG" sz="1700"/>
              <a:t>Use the model with best Sharpe ratio to trade for the next quarter</a:t>
            </a:r>
            <a:endParaRPr/>
          </a:p>
        </p:txBody>
      </p:sp>
      <p:pic>
        <p:nvPicPr>
          <p:cNvPr id="566" name="Google Shape;566;gd6bce2ac11_12_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500" y="2567225"/>
            <a:ext cx="3331025" cy="20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6bce2ac11_12_1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gd6bce2ac11_12_156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l="12652" r="3923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d6bce2ac11_12_156"/>
          <p:cNvSpPr/>
          <p:nvPr/>
        </p:nvSpPr>
        <p:spPr>
          <a:xfrm flipH="1">
            <a:off x="3711653" y="0"/>
            <a:ext cx="8480347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d6bce2ac11_12_156"/>
          <p:cNvSpPr txBox="1">
            <a:spLocks noGrp="1"/>
          </p:cNvSpPr>
          <p:nvPr>
            <p:ph type="ctrTitle"/>
          </p:nvPr>
        </p:nvSpPr>
        <p:spPr>
          <a:xfrm>
            <a:off x="7343775" y="1122363"/>
            <a:ext cx="4528185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SG" sz="4800"/>
              <a:t>Research Design</a:t>
            </a:r>
            <a:endParaRPr/>
          </a:p>
        </p:txBody>
      </p:sp>
      <p:sp>
        <p:nvSpPr>
          <p:cNvPr id="279" name="Google Shape;279;gd6bce2ac11_12_156"/>
          <p:cNvSpPr/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d6bce2ac11_12_156"/>
          <p:cNvSpPr/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E0AFE0"/>
          </a:solidFill>
          <a:ln w="9525" cap="flat" cmpd="sng">
            <a:solidFill>
              <a:srgbClr val="E0AFE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6bce2ac11_12_16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d6bce2ac11_12_165"/>
          <p:cNvSpPr txBox="1"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SG" sz="4000"/>
              <a:t>RL &amp; DRL Framework</a:t>
            </a:r>
            <a:endParaRPr/>
          </a:p>
        </p:txBody>
      </p:sp>
      <p:sp>
        <p:nvSpPr>
          <p:cNvPr id="287" name="Google Shape;287;gd6bce2ac11_12_165"/>
          <p:cNvSpPr/>
          <p:nvPr/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d6bce2ac11_12_165"/>
          <p:cNvSpPr/>
          <p:nvPr/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rgbClr val="E0AF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gd6bce2ac11_12_165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4608" y="771971"/>
            <a:ext cx="6846364" cy="328625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d6bce2ac11_12_165"/>
          <p:cNvSpPr txBox="1"/>
          <p:nvPr/>
        </p:nvSpPr>
        <p:spPr>
          <a:xfrm>
            <a:off x="4864607" y="4058237"/>
            <a:ext cx="6846300" cy="328500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lang="en-SG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Reinforcement Learning = Learning from “solution”</a:t>
            </a: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" name="Google Shape;291;gd6bce2ac11_12_165"/>
          <p:cNvGrpSpPr/>
          <p:nvPr/>
        </p:nvGrpSpPr>
        <p:grpSpPr>
          <a:xfrm>
            <a:off x="5638788" y="4619921"/>
            <a:ext cx="5298003" cy="1054896"/>
            <a:chOff x="0" y="1939442"/>
            <a:chExt cx="6812400" cy="1662300"/>
          </a:xfrm>
        </p:grpSpPr>
        <p:sp>
          <p:nvSpPr>
            <p:cNvPr id="292" name="Google Shape;292;gd6bce2ac11_12_165"/>
            <p:cNvSpPr/>
            <p:nvPr/>
          </p:nvSpPr>
          <p:spPr>
            <a:xfrm>
              <a:off x="0" y="1939442"/>
              <a:ext cx="6812400" cy="16623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d6bce2ac11_12_165"/>
            <p:cNvSpPr txBox="1"/>
            <p:nvPr/>
          </p:nvSpPr>
          <p:spPr>
            <a:xfrm>
              <a:off x="1920047" y="1939442"/>
              <a:ext cx="4892100" cy="166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5925" tIns="175925" rIns="175925" bIns="175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SG" sz="2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DRL = RL + Deep Learning</a:t>
              </a:r>
              <a:endPara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d6bce2ac11_12_165"/>
            <p:cNvSpPr/>
            <p:nvPr/>
          </p:nvSpPr>
          <p:spPr>
            <a:xfrm>
              <a:off x="1920047" y="1939442"/>
              <a:ext cx="4892100" cy="166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d6bce2ac11_12_165"/>
            <p:cNvSpPr/>
            <p:nvPr/>
          </p:nvSpPr>
          <p:spPr>
            <a:xfrm>
              <a:off x="502869" y="2313477"/>
              <a:ext cx="914400" cy="9144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6bce2ac11_12_17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d6bce2ac11_12_174"/>
          <p:cNvSpPr txBox="1"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SG"/>
              <a:t>Environment</a:t>
            </a:r>
            <a:endParaRPr/>
          </a:p>
        </p:txBody>
      </p:sp>
      <p:sp>
        <p:nvSpPr>
          <p:cNvPr id="302" name="Google Shape;302;gd6bce2ac11_12_174"/>
          <p:cNvSpPr/>
          <p:nvPr/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d6bce2ac11_12_174"/>
          <p:cNvSpPr/>
          <p:nvPr/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rgbClr val="E0AF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4" name="Google Shape;304;gd6bce2ac11_12_174"/>
          <p:cNvGrpSpPr/>
          <p:nvPr/>
        </p:nvGrpSpPr>
        <p:grpSpPr>
          <a:xfrm>
            <a:off x="4553712" y="731123"/>
            <a:ext cx="6812280" cy="5322601"/>
            <a:chOff x="0" y="109331"/>
            <a:chExt cx="6812280" cy="5322601"/>
          </a:xfrm>
        </p:grpSpPr>
        <p:sp>
          <p:nvSpPr>
            <p:cNvPr id="305" name="Google Shape;305;gd6bce2ac11_12_174"/>
            <p:cNvSpPr/>
            <p:nvPr/>
          </p:nvSpPr>
          <p:spPr>
            <a:xfrm>
              <a:off x="0" y="404531"/>
              <a:ext cx="6812280" cy="8505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9B55D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gd6bce2ac11_12_174"/>
            <p:cNvSpPr txBox="1"/>
            <p:nvPr/>
          </p:nvSpPr>
          <p:spPr>
            <a:xfrm>
              <a:off x="0" y="404531"/>
              <a:ext cx="6812280" cy="8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28700" tIns="416550" rIns="528700" bIns="14222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SG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Continuous (-1 to 1)</a:t>
              </a:r>
              <a:endParaRPr/>
            </a:p>
          </p:txBody>
        </p:sp>
        <p:sp>
          <p:nvSpPr>
            <p:cNvPr id="307" name="Google Shape;307;gd6bce2ac11_12_174"/>
            <p:cNvSpPr/>
            <p:nvPr/>
          </p:nvSpPr>
          <p:spPr>
            <a:xfrm>
              <a:off x="340614" y="109331"/>
              <a:ext cx="4768596" cy="5904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gd6bce2ac11_12_174"/>
            <p:cNvSpPr txBox="1"/>
            <p:nvPr/>
          </p:nvSpPr>
          <p:spPr>
            <a:xfrm>
              <a:off x="369435" y="138152"/>
              <a:ext cx="4710954" cy="532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225" tIns="0" rIns="1802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SG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Action Space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d6bce2ac11_12_174"/>
            <p:cNvSpPr/>
            <p:nvPr/>
          </p:nvSpPr>
          <p:spPr>
            <a:xfrm>
              <a:off x="0" y="1658232"/>
              <a:ext cx="6812280" cy="11655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735B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gd6bce2ac11_12_174"/>
            <p:cNvSpPr txBox="1"/>
            <p:nvPr/>
          </p:nvSpPr>
          <p:spPr>
            <a:xfrm>
              <a:off x="0" y="1658232"/>
              <a:ext cx="6812280" cy="11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28700" tIns="416550" rIns="528700" bIns="14222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SG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1D (Balance, Close, Holding, TAs)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SG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2D (Vector of 1D across time)</a:t>
              </a:r>
              <a:endParaRPr/>
            </a:p>
          </p:txBody>
        </p:sp>
        <p:sp>
          <p:nvSpPr>
            <p:cNvPr id="311" name="Google Shape;311;gd6bce2ac11_12_174"/>
            <p:cNvSpPr/>
            <p:nvPr/>
          </p:nvSpPr>
          <p:spPr>
            <a:xfrm>
              <a:off x="340614" y="1363031"/>
              <a:ext cx="4768596" cy="5904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gd6bce2ac11_12_174"/>
            <p:cNvSpPr txBox="1"/>
            <p:nvPr/>
          </p:nvSpPr>
          <p:spPr>
            <a:xfrm>
              <a:off x="369435" y="1391852"/>
              <a:ext cx="4710954" cy="532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225" tIns="0" rIns="1802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SG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State Space</a:t>
              </a:r>
              <a:endParaRPr/>
            </a:p>
          </p:txBody>
        </p:sp>
        <p:sp>
          <p:nvSpPr>
            <p:cNvPr id="313" name="Google Shape;313;gd6bce2ac11_12_174"/>
            <p:cNvSpPr/>
            <p:nvPr/>
          </p:nvSpPr>
          <p:spPr>
            <a:xfrm>
              <a:off x="0" y="3226932"/>
              <a:ext cx="6812280" cy="2205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655DB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gd6bce2ac11_12_174"/>
            <p:cNvSpPr txBox="1"/>
            <p:nvPr/>
          </p:nvSpPr>
          <p:spPr>
            <a:xfrm>
              <a:off x="0" y="3226932"/>
              <a:ext cx="6812280" cy="22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28700" tIns="416550" rIns="528700" bIns="14222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SG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Current Portfolio Value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SG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PnL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SG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Stop-Loss Average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SG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Stop-Loss Percentage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SG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Sortino</a:t>
              </a:r>
              <a:endParaRPr/>
            </a:p>
          </p:txBody>
        </p:sp>
        <p:sp>
          <p:nvSpPr>
            <p:cNvPr id="315" name="Google Shape;315;gd6bce2ac11_12_174"/>
            <p:cNvSpPr/>
            <p:nvPr/>
          </p:nvSpPr>
          <p:spPr>
            <a:xfrm>
              <a:off x="340614" y="2931732"/>
              <a:ext cx="4768596" cy="5904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gd6bce2ac11_12_174"/>
            <p:cNvSpPr txBox="1"/>
            <p:nvPr/>
          </p:nvSpPr>
          <p:spPr>
            <a:xfrm>
              <a:off x="369435" y="2960553"/>
              <a:ext cx="4710954" cy="532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225" tIns="0" rIns="1802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SG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Reward Function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6bce2ac11_12_19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d6bce2ac11_12_194"/>
          <p:cNvSpPr txBox="1"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SG"/>
              <a:t>DRL Framework</a:t>
            </a:r>
            <a:endParaRPr/>
          </a:p>
        </p:txBody>
      </p:sp>
      <p:sp>
        <p:nvSpPr>
          <p:cNvPr id="323" name="Google Shape;323;gd6bce2ac11_12_194"/>
          <p:cNvSpPr/>
          <p:nvPr/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d6bce2ac11_12_194"/>
          <p:cNvSpPr/>
          <p:nvPr/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rgbClr val="E0AF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gd6bce2ac11_12_1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150" y="2032925"/>
            <a:ext cx="7620050" cy="41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6bce2ac11_12_20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d6bce2ac11_12_207"/>
          <p:cNvSpPr txBox="1"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SG"/>
              <a:t>Data</a:t>
            </a:r>
            <a:endParaRPr/>
          </a:p>
        </p:txBody>
      </p:sp>
      <p:sp>
        <p:nvSpPr>
          <p:cNvPr id="332" name="Google Shape;332;gd6bce2ac11_12_207"/>
          <p:cNvSpPr/>
          <p:nvPr/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d6bce2ac11_12_207"/>
          <p:cNvSpPr/>
          <p:nvPr/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rgbClr val="E0AF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4" name="Google Shape;334;gd6bce2ac11_12_207"/>
          <p:cNvGrpSpPr/>
          <p:nvPr/>
        </p:nvGrpSpPr>
        <p:grpSpPr>
          <a:xfrm>
            <a:off x="4553712" y="664228"/>
            <a:ext cx="6812280" cy="5456391"/>
            <a:chOff x="0" y="42436"/>
            <a:chExt cx="6812280" cy="5456391"/>
          </a:xfrm>
        </p:grpSpPr>
        <p:sp>
          <p:nvSpPr>
            <p:cNvPr id="335" name="Google Shape;335;gd6bce2ac11_12_207"/>
            <p:cNvSpPr/>
            <p:nvPr/>
          </p:nvSpPr>
          <p:spPr>
            <a:xfrm>
              <a:off x="0" y="42436"/>
              <a:ext cx="6812280" cy="993128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gd6bce2ac11_12_207"/>
            <p:cNvSpPr txBox="1"/>
            <p:nvPr/>
          </p:nvSpPr>
          <p:spPr>
            <a:xfrm>
              <a:off x="48481" y="90917"/>
              <a:ext cx="6715318" cy="896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en-SG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Linearly interpolate missing minute data</a:t>
              </a:r>
              <a:endPara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d6bce2ac11_12_207"/>
            <p:cNvSpPr/>
            <p:nvPr/>
          </p:nvSpPr>
          <p:spPr>
            <a:xfrm>
              <a:off x="0" y="1107565"/>
              <a:ext cx="6812280" cy="993128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gd6bce2ac11_12_207"/>
            <p:cNvSpPr txBox="1"/>
            <p:nvPr/>
          </p:nvSpPr>
          <p:spPr>
            <a:xfrm>
              <a:off x="48481" y="1156046"/>
              <a:ext cx="6715318" cy="896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en-SG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Train from 2008-01-01 19:00:00 to 2008-08-31 20:19:00 = 243 days</a:t>
              </a:r>
              <a:endPara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d6bce2ac11_12_207"/>
            <p:cNvSpPr/>
            <p:nvPr/>
          </p:nvSpPr>
          <p:spPr>
            <a:xfrm>
              <a:off x="0" y="2172694"/>
              <a:ext cx="6812280" cy="993128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gd6bce2ac11_12_207"/>
            <p:cNvSpPr txBox="1"/>
            <p:nvPr/>
          </p:nvSpPr>
          <p:spPr>
            <a:xfrm>
              <a:off x="48481" y="2221175"/>
              <a:ext cx="6715318" cy="896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en-SG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Validate from 2008-08-31 20:21:00 to 2008-12-14 00:20:00 = 104 days</a:t>
              </a:r>
              <a:endPara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d6bce2ac11_12_207"/>
            <p:cNvSpPr/>
            <p:nvPr/>
          </p:nvSpPr>
          <p:spPr>
            <a:xfrm>
              <a:off x="0" y="3237823"/>
              <a:ext cx="6812280" cy="993128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gd6bce2ac11_12_207"/>
            <p:cNvSpPr txBox="1"/>
            <p:nvPr/>
          </p:nvSpPr>
          <p:spPr>
            <a:xfrm>
              <a:off x="48481" y="3286304"/>
              <a:ext cx="6715318" cy="896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en-SG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Test:</a:t>
              </a:r>
              <a:endPara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d6bce2ac11_12_207"/>
            <p:cNvSpPr/>
            <p:nvPr/>
          </p:nvSpPr>
          <p:spPr>
            <a:xfrm>
              <a:off x="0" y="4230952"/>
              <a:ext cx="6812280" cy="1267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gd6bce2ac11_12_207"/>
            <p:cNvSpPr txBox="1"/>
            <p:nvPr/>
          </p:nvSpPr>
          <p:spPr>
            <a:xfrm>
              <a:off x="0" y="4230952"/>
              <a:ext cx="6812280" cy="1267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6275" tIns="31750" rIns="177800" bIns="317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SG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Uptrend market: 2009-04-15 22:59:00 to 2009-06-24 09:38:00: 69 days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SG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Downtrend market:  2009-01-01 18:59:00 to 2009-03-12 05:38:00: 69 days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6bce2ac11_12_2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gd6bce2ac11_12_225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l="12652" r="3922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d6bce2ac11_12_225"/>
          <p:cNvSpPr/>
          <p:nvPr/>
        </p:nvSpPr>
        <p:spPr>
          <a:xfrm flipH="1">
            <a:off x="3711653" y="0"/>
            <a:ext cx="8480347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254"/>
                </a:srgbClr>
              </a:gs>
              <a:gs pos="35000">
                <a:srgbClr val="FFFFFF">
                  <a:alpha val="76470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d6bce2ac11_12_225"/>
          <p:cNvSpPr txBox="1">
            <a:spLocks noGrp="1"/>
          </p:cNvSpPr>
          <p:nvPr>
            <p:ph type="ctrTitle"/>
          </p:nvPr>
        </p:nvSpPr>
        <p:spPr>
          <a:xfrm>
            <a:off x="7343775" y="1122363"/>
            <a:ext cx="4528185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SG" sz="4800"/>
              <a:t>Methodology</a:t>
            </a:r>
            <a:endParaRPr/>
          </a:p>
        </p:txBody>
      </p:sp>
      <p:sp>
        <p:nvSpPr>
          <p:cNvPr id="353" name="Google Shape;353;gd6bce2ac11_12_225"/>
          <p:cNvSpPr/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d6bce2ac11_12_225"/>
          <p:cNvSpPr/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E0AFE0"/>
          </a:solidFill>
          <a:ln w="9525" cap="flat" cmpd="sng">
            <a:solidFill>
              <a:srgbClr val="E0AFE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Violet2">
      <a:dk1>
        <a:srgbClr val="000000"/>
      </a:dk1>
      <a:lt1>
        <a:srgbClr val="FFFFFF"/>
      </a:lt1>
      <a:dk2>
        <a:srgbClr val="351835"/>
      </a:dk2>
      <a:lt2>
        <a:srgbClr val="F3F0F3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A6A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ccentBoxVTI">
  <a:themeElements>
    <a:clrScheme name="Violet2">
      <a:dk1>
        <a:srgbClr val="000000"/>
      </a:dk1>
      <a:lt1>
        <a:srgbClr val="FFFFFF"/>
      </a:lt1>
      <a:dk2>
        <a:srgbClr val="351835"/>
      </a:dk2>
      <a:lt2>
        <a:srgbClr val="F3F0F3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A6A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ccentBoxVTI">
  <a:themeElements>
    <a:clrScheme name="Violet2">
      <a:dk1>
        <a:srgbClr val="000000"/>
      </a:dk1>
      <a:lt1>
        <a:srgbClr val="FFFFFF"/>
      </a:lt1>
      <a:dk2>
        <a:srgbClr val="351835"/>
      </a:dk2>
      <a:lt2>
        <a:srgbClr val="F3F0F3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A6A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1124</Words>
  <Application>Microsoft Macintosh PowerPoint</Application>
  <PresentationFormat>Widescreen</PresentationFormat>
  <Paragraphs>167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AccentBoxVTI</vt:lpstr>
      <vt:lpstr>AccentBoxVTI</vt:lpstr>
      <vt:lpstr>AccentBoxVTI</vt:lpstr>
      <vt:lpstr>Deep Reinforcement Learning for Financial Markets Trading</vt:lpstr>
      <vt:lpstr>Content</vt:lpstr>
      <vt:lpstr>Overview</vt:lpstr>
      <vt:lpstr>Research Design</vt:lpstr>
      <vt:lpstr>RL &amp; DRL Framework</vt:lpstr>
      <vt:lpstr>Environment</vt:lpstr>
      <vt:lpstr>DRL Framework</vt:lpstr>
      <vt:lpstr>Data</vt:lpstr>
      <vt:lpstr>Methodology</vt:lpstr>
      <vt:lpstr>Project Flow</vt:lpstr>
      <vt:lpstr>States (Inputs)</vt:lpstr>
      <vt:lpstr>Feature Extractors</vt:lpstr>
      <vt:lpstr>Policy Gradient</vt:lpstr>
      <vt:lpstr>Actor and Critic Network</vt:lpstr>
      <vt:lpstr>Sampling Efficiency</vt:lpstr>
      <vt:lpstr>PPO with multiprocessing</vt:lpstr>
      <vt:lpstr>Reward Functions</vt:lpstr>
      <vt:lpstr>Stop-loss Penalty</vt:lpstr>
      <vt:lpstr>Hyperparameter Tuning</vt:lpstr>
      <vt:lpstr>Results</vt:lpstr>
      <vt:lpstr>Results - Reward Function</vt:lpstr>
      <vt:lpstr>Results - Learning Rate</vt:lpstr>
      <vt:lpstr>Results - Policy Network</vt:lpstr>
      <vt:lpstr>Results - Deep Learning can go wrong</vt:lpstr>
      <vt:lpstr>Results - Increase Training Process</vt:lpstr>
      <vt:lpstr>Greedy Trade</vt:lpstr>
      <vt:lpstr>Conclusion</vt:lpstr>
      <vt:lpstr>Conclusion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 for Financial Markets Trading</dc:title>
  <dc:creator>Bryant NG Zhe Ling</dc:creator>
  <cp:lastModifiedBy>Ankit RAWAT</cp:lastModifiedBy>
  <cp:revision>1</cp:revision>
  <dcterms:created xsi:type="dcterms:W3CDTF">2021-04-13T08:37:37Z</dcterms:created>
  <dcterms:modified xsi:type="dcterms:W3CDTF">2022-02-22T11:30:26Z</dcterms:modified>
</cp:coreProperties>
</file>