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AA1B3F-115D-45E6-9DE2-7403F91BF89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406050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37136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377271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FC5BBF-1A5C-47CB-A303-D024FBF261D8}"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372005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FC5BBF-1A5C-47CB-A303-D024FBF261D8}"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69467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FC5BBF-1A5C-47CB-A303-D024FBF261D8}"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373626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FC5BBF-1A5C-47CB-A303-D024FBF261D8}"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125158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FC5BBF-1A5C-47CB-A303-D024FBF261D8}"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17272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C5BBF-1A5C-47CB-A303-D024FBF261D8}"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70526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C5BBF-1A5C-47CB-A303-D024FBF261D8}"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06574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C5BBF-1A5C-47CB-A303-D024FBF261D8}"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62041-A217-451C-AB0C-07CFB067048A}" type="slidenum">
              <a:rPr lang="en-IN" smtClean="0"/>
              <a:t>‹#›</a:t>
            </a:fld>
            <a:endParaRPr lang="en-IN"/>
          </a:p>
        </p:txBody>
      </p:sp>
    </p:spTree>
    <p:extLst>
      <p:ext uri="{BB962C8B-B14F-4D97-AF65-F5344CB8AC3E}">
        <p14:creationId xmlns:p14="http://schemas.microsoft.com/office/powerpoint/2010/main" val="279879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C5BBF-1A5C-47CB-A303-D024FBF261D8}" type="datetimeFigureOut">
              <a:rPr lang="en-IN" smtClean="0"/>
              <a:t>16-11-2022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62041-A217-451C-AB0C-07CFB067048A}" type="slidenum">
              <a:rPr lang="en-IN" smtClean="0"/>
              <a:t>‹#›</a:t>
            </a:fld>
            <a:endParaRPr lang="en-IN"/>
          </a:p>
        </p:txBody>
      </p:sp>
    </p:spTree>
    <p:extLst>
      <p:ext uri="{BB962C8B-B14F-4D97-AF65-F5344CB8AC3E}">
        <p14:creationId xmlns:p14="http://schemas.microsoft.com/office/powerpoint/2010/main" val="336466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b="1" dirty="0" smtClean="0">
                <a:solidFill>
                  <a:schemeClr val="bg1"/>
                </a:solidFill>
              </a:rPr>
              <a:t>Spanish Wine Price Prediction Project</a:t>
            </a:r>
            <a:endParaRPr lang="en-IN" sz="8800" b="1" dirty="0">
              <a:solidFill>
                <a:schemeClr val="bg1"/>
              </a:solidFill>
            </a:endParaRPr>
          </a:p>
        </p:txBody>
      </p:sp>
      <p:sp>
        <p:nvSpPr>
          <p:cNvPr id="3" name="Subtitle 2"/>
          <p:cNvSpPr>
            <a:spLocks noGrp="1"/>
          </p:cNvSpPr>
          <p:nvPr>
            <p:ph type="subTitle" idx="1"/>
          </p:nvPr>
        </p:nvSpPr>
        <p:spPr>
          <a:xfrm>
            <a:off x="1371600" y="3886200"/>
            <a:ext cx="45719" cy="46856"/>
          </a:xfrm>
        </p:spPr>
        <p:txBody>
          <a:bodyPr>
            <a:normAutofit fontScale="25000" lnSpcReduction="20000"/>
          </a:bodyPr>
          <a:lstStyle/>
          <a:p>
            <a:endParaRPr lang="en-IN" dirty="0"/>
          </a:p>
        </p:txBody>
      </p:sp>
    </p:spTree>
    <p:extLst>
      <p:ext uri="{BB962C8B-B14F-4D97-AF65-F5344CB8AC3E}">
        <p14:creationId xmlns:p14="http://schemas.microsoft.com/office/powerpoint/2010/main" val="3852688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solidFill>
                  <a:schemeClr val="accent2">
                    <a:lumMod val="20000"/>
                    <a:lumOff val="80000"/>
                  </a:schemeClr>
                </a:solidFill>
              </a:rPr>
              <a:t/>
            </a:r>
            <a:br>
              <a:rPr lang="en-IN" b="1" dirty="0">
                <a:solidFill>
                  <a:schemeClr val="accent2">
                    <a:lumMod val="20000"/>
                    <a:lumOff val="80000"/>
                  </a:schemeClr>
                </a:solidFill>
              </a:rPr>
            </a:br>
            <a:endParaRPr lang="en-IN" dirty="0">
              <a:solidFill>
                <a:schemeClr val="accent2">
                  <a:lumMod val="20000"/>
                  <a:lumOff val="80000"/>
                </a:schemeClr>
              </a:solidFill>
            </a:endParaRPr>
          </a:p>
        </p:txBody>
      </p:sp>
      <p:pic>
        <p:nvPicPr>
          <p:cNvPr id="2050"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8741" r="18741"/>
          <a:stretch>
            <a:fillRect/>
          </a:stretch>
        </p:blipFill>
        <p:spPr bwMode="auto">
          <a:xfrm>
            <a:off x="1792288" y="1340767"/>
            <a:ext cx="5486400" cy="338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half" idx="2"/>
          </p:nvPr>
        </p:nvSpPr>
        <p:spPr>
          <a:xfrm>
            <a:off x="1763688" y="5229200"/>
            <a:ext cx="6552728" cy="1512168"/>
          </a:xfrm>
        </p:spPr>
        <p:txBody>
          <a:bodyPr>
            <a:noAutofit/>
          </a:bodyPr>
          <a:lstStyle/>
          <a:p>
            <a:r>
              <a:rPr lang="en-US" sz="1600" b="1" dirty="0" smtClean="0">
                <a:solidFill>
                  <a:srgbClr val="FF0000"/>
                </a:solidFill>
              </a:rPr>
              <a:t>Price </a:t>
            </a:r>
            <a:r>
              <a:rPr lang="en-US" sz="1600" b="1" dirty="0">
                <a:solidFill>
                  <a:srgbClr val="FF0000"/>
                </a:solidFill>
              </a:rPr>
              <a:t>of most of the wines less than 200.</a:t>
            </a:r>
          </a:p>
          <a:p>
            <a:r>
              <a:rPr lang="en-US" sz="1600" b="1" dirty="0">
                <a:solidFill>
                  <a:srgbClr val="FF0000"/>
                </a:solidFill>
              </a:rPr>
              <a:t>The above graph shows that price has right </a:t>
            </a:r>
            <a:r>
              <a:rPr lang="en-US" sz="1600" b="1" dirty="0" smtClean="0">
                <a:solidFill>
                  <a:srgbClr val="FF0000"/>
                </a:solidFill>
              </a:rPr>
              <a:t>skew ness . </a:t>
            </a:r>
            <a:r>
              <a:rPr lang="en-US" sz="1600" b="1" dirty="0">
                <a:solidFill>
                  <a:srgbClr val="FF0000"/>
                </a:solidFill>
              </a:rPr>
              <a:t>And we know that the assumption of linear regression tells us that the distribution of dependent variable has to be normal, so we should perform some operation to make it normal, in later part</a:t>
            </a:r>
            <a:r>
              <a:rPr lang="en-US" sz="1600" dirty="0">
                <a:solidFill>
                  <a:srgbClr val="FF0000"/>
                </a:solidFill>
              </a:rPr>
              <a:t>.</a:t>
            </a:r>
          </a:p>
          <a:p>
            <a:endParaRPr lang="en-IN" sz="1600" dirty="0"/>
          </a:p>
        </p:txBody>
      </p:sp>
      <p:sp>
        <p:nvSpPr>
          <p:cNvPr id="5" name="TextBox 4"/>
          <p:cNvSpPr txBox="1"/>
          <p:nvPr/>
        </p:nvSpPr>
        <p:spPr>
          <a:xfrm>
            <a:off x="1403648" y="332656"/>
            <a:ext cx="6552728" cy="646331"/>
          </a:xfrm>
          <a:prstGeom prst="rect">
            <a:avLst/>
          </a:prstGeom>
          <a:noFill/>
        </p:spPr>
        <p:txBody>
          <a:bodyPr wrap="square" rtlCol="0">
            <a:spAutoFit/>
          </a:bodyPr>
          <a:lstStyle/>
          <a:p>
            <a:r>
              <a:rPr lang="en-IN" sz="3600" b="1" dirty="0" smtClean="0">
                <a:solidFill>
                  <a:schemeClr val="accent6">
                    <a:lumMod val="75000"/>
                  </a:schemeClr>
                </a:solidFill>
              </a:rPr>
              <a:t>Analysis of Price (Target Variable)</a:t>
            </a:r>
            <a:endParaRPr lang="en-IN" sz="3600" b="1" dirty="0">
              <a:solidFill>
                <a:schemeClr val="accent6">
                  <a:lumMod val="75000"/>
                </a:schemeClr>
              </a:solidFill>
            </a:endParaRPr>
          </a:p>
        </p:txBody>
      </p:sp>
    </p:spTree>
    <p:extLst>
      <p:ext uri="{BB962C8B-B14F-4D97-AF65-F5344CB8AC3E}">
        <p14:creationId xmlns:p14="http://schemas.microsoft.com/office/powerpoint/2010/main" val="2872323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V="1">
            <a:off x="179513" y="4842870"/>
            <a:ext cx="72008" cy="45719"/>
          </a:xfrm>
        </p:spPr>
        <p:txBody>
          <a:bodyPr>
            <a:normAutofit fontScale="90000"/>
          </a:bodyPr>
          <a:lstStyle/>
          <a:p>
            <a:r>
              <a:rPr lang="en-IN" dirty="0" smtClean="0"/>
              <a:t> </a:t>
            </a:r>
            <a:endParaRPr lang="en-IN" dirty="0"/>
          </a:p>
        </p:txBody>
      </p:sp>
      <p:sp>
        <p:nvSpPr>
          <p:cNvPr id="4" name="Text Placeholder 3"/>
          <p:cNvSpPr>
            <a:spLocks noGrp="1"/>
          </p:cNvSpPr>
          <p:nvPr>
            <p:ph type="body" sz="half" idx="2"/>
          </p:nvPr>
        </p:nvSpPr>
        <p:spPr>
          <a:xfrm>
            <a:off x="7232968" y="5997481"/>
            <a:ext cx="45719" cy="45719"/>
          </a:xfrm>
        </p:spPr>
        <p:txBody>
          <a:bodyPr>
            <a:normAutofit fontScale="25000" lnSpcReduction="20000"/>
          </a:bodyPr>
          <a:lstStyle/>
          <a:p>
            <a:r>
              <a:rPr lang="en-IN" dirty="0" smtClean="0">
                <a:solidFill>
                  <a:schemeClr val="bg1"/>
                </a:solidFill>
              </a:rPr>
              <a:t> </a:t>
            </a:r>
            <a:endParaRPr lang="en-IN" dirty="0">
              <a:solidFill>
                <a:schemeClr val="bg1"/>
              </a:solidFill>
            </a:endParaRPr>
          </a:p>
        </p:txBody>
      </p:sp>
      <p:sp>
        <p:nvSpPr>
          <p:cNvPr id="5" name="Picture Placeholder 2"/>
          <p:cNvSpPr txBox="1">
            <a:spLocks/>
          </p:cNvSpPr>
          <p:nvPr/>
        </p:nvSpPr>
        <p:spPr>
          <a:xfrm>
            <a:off x="1763688" y="620688"/>
            <a:ext cx="5486400" cy="4114800"/>
          </a:xfrm>
          <a:prstGeom prst="rect">
            <a:avLst/>
          </a:prstGeom>
        </p:spPr>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700808"/>
            <a:ext cx="3817937" cy="230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700809"/>
            <a:ext cx="3657600" cy="2304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Grp="1" noChangeAspect="1" noChangeArrowheads="1"/>
          </p:cNvPicPr>
          <p:nvPr>
            <p:ph type="pic" idx="1"/>
          </p:nvPr>
        </p:nvPicPr>
        <p:blipFill>
          <a:blip r:embed="rId5">
            <a:extLst>
              <a:ext uri="{28A0092B-C50C-407E-A947-70E740481C1C}">
                <a14:useLocalDpi xmlns:a14="http://schemas.microsoft.com/office/drawing/2010/main" val="0"/>
              </a:ext>
            </a:extLst>
          </a:blip>
          <a:srcRect l="3636" r="3636"/>
          <a:stretch>
            <a:fillRect/>
          </a:stretch>
        </p:blipFill>
        <p:spPr bwMode="auto">
          <a:xfrm>
            <a:off x="971600" y="4365104"/>
            <a:ext cx="402188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48064" y="4797152"/>
            <a:ext cx="3672408" cy="1200329"/>
          </a:xfrm>
          <a:prstGeom prst="rect">
            <a:avLst/>
          </a:prstGeom>
          <a:noFill/>
        </p:spPr>
        <p:txBody>
          <a:bodyPr wrap="square" rtlCol="0">
            <a:spAutoFit/>
          </a:bodyPr>
          <a:lstStyle/>
          <a:p>
            <a:r>
              <a:rPr lang="en-US" dirty="0"/>
              <a:t>We can clearly see that there is outliers present in all these 3 columns.</a:t>
            </a:r>
          </a:p>
          <a:p>
            <a:endParaRPr lang="en-IN" dirty="0"/>
          </a:p>
        </p:txBody>
      </p:sp>
      <p:sp>
        <p:nvSpPr>
          <p:cNvPr id="9" name="TextBox 8"/>
          <p:cNvSpPr txBox="1"/>
          <p:nvPr/>
        </p:nvSpPr>
        <p:spPr>
          <a:xfrm>
            <a:off x="1043608" y="620688"/>
            <a:ext cx="6696744" cy="1107996"/>
          </a:xfrm>
          <a:prstGeom prst="rect">
            <a:avLst/>
          </a:prstGeom>
          <a:noFill/>
        </p:spPr>
        <p:txBody>
          <a:bodyPr wrap="square" rtlCol="0">
            <a:spAutoFit/>
          </a:bodyPr>
          <a:lstStyle/>
          <a:p>
            <a:r>
              <a:rPr lang="en-US" dirty="0" smtClean="0"/>
              <a:t>                              </a:t>
            </a:r>
            <a:r>
              <a:rPr lang="en-US" sz="6600" b="1" dirty="0" smtClean="0">
                <a:solidFill>
                  <a:schemeClr val="accent4">
                    <a:lumMod val="50000"/>
                  </a:schemeClr>
                </a:solidFill>
              </a:rPr>
              <a:t>BOX-Plots</a:t>
            </a:r>
            <a:endParaRPr lang="en-IN" sz="6600" b="1" dirty="0">
              <a:solidFill>
                <a:schemeClr val="accent4">
                  <a:lumMod val="50000"/>
                </a:schemeClr>
              </a:solidFill>
            </a:endParaRPr>
          </a:p>
        </p:txBody>
      </p:sp>
    </p:spTree>
    <p:extLst>
      <p:ext uri="{BB962C8B-B14F-4D97-AF65-F5344CB8AC3E}">
        <p14:creationId xmlns:p14="http://schemas.microsoft.com/office/powerpoint/2010/main" val="1142996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a:t/>
            </a:r>
            <a:br>
              <a:rPr lang="en-IN" dirty="0"/>
            </a:br>
            <a:endParaRPr lang="en-IN" dirty="0"/>
          </a:p>
        </p:txBody>
      </p:sp>
      <p:sp>
        <p:nvSpPr>
          <p:cNvPr id="4" name="Text Placeholder 3"/>
          <p:cNvSpPr>
            <a:spLocks noGrp="1"/>
          </p:cNvSpPr>
          <p:nvPr>
            <p:ph type="body" sz="half" idx="2"/>
          </p:nvPr>
        </p:nvSpPr>
        <p:spPr/>
        <p:txBody>
          <a:bodyPr/>
          <a:lstStyle/>
          <a:p>
            <a:r>
              <a:rPr lang="en-IN" dirty="0" smtClean="0"/>
              <a:t> </a:t>
            </a:r>
          </a:p>
          <a:p>
            <a:endParaRPr lang="en-IN" dirty="0"/>
          </a:p>
        </p:txBody>
      </p:sp>
      <p:sp>
        <p:nvSpPr>
          <p:cNvPr id="5" name="Picture Placeholder 2"/>
          <p:cNvSpPr txBox="1">
            <a:spLocks/>
          </p:cNvSpPr>
          <p:nvPr/>
        </p:nvSpPr>
        <p:spPr>
          <a:xfrm>
            <a:off x="1835696" y="620688"/>
            <a:ext cx="5486400" cy="4114800"/>
          </a:xfrm>
          <a:prstGeom prst="rect">
            <a:avLst/>
          </a:prstGeom>
        </p:spPr>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 y="8620"/>
            <a:ext cx="382237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900" y="2016460"/>
            <a:ext cx="4183564" cy="244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3" y="2240868"/>
            <a:ext cx="3822377" cy="221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459424"/>
            <a:ext cx="3807367" cy="221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Grp="1" noChangeAspect="1" noChangeArrowheads="1"/>
          </p:cNvPicPr>
          <p:nvPr>
            <p:ph type="pic" idx="1"/>
          </p:nvPr>
        </p:nvPicPr>
        <p:blipFill>
          <a:blip r:embed="rId7">
            <a:extLst>
              <a:ext uri="{28A0092B-C50C-407E-A947-70E740481C1C}">
                <a14:useLocalDpi xmlns:a14="http://schemas.microsoft.com/office/drawing/2010/main" val="0"/>
              </a:ext>
            </a:extLst>
          </a:blip>
          <a:srcRect l="14263" r="14263"/>
          <a:stretch>
            <a:fillRect/>
          </a:stretch>
        </p:blipFill>
        <p:spPr bwMode="auto">
          <a:xfrm>
            <a:off x="4543400" y="4459424"/>
            <a:ext cx="4205064" cy="221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11960" y="332656"/>
            <a:ext cx="4536504" cy="1754326"/>
          </a:xfrm>
          <a:prstGeom prst="rect">
            <a:avLst/>
          </a:prstGeom>
          <a:noFill/>
        </p:spPr>
        <p:txBody>
          <a:bodyPr wrap="square" rtlCol="0">
            <a:spAutoFit/>
          </a:bodyPr>
          <a:lstStyle/>
          <a:p>
            <a:r>
              <a:rPr lang="en-IN" sz="5400" b="1" dirty="0" smtClean="0"/>
              <a:t>UNIVARIATE ANALYSIS</a:t>
            </a:r>
            <a:endParaRPr lang="en-IN" sz="5400" b="1" dirty="0"/>
          </a:p>
        </p:txBody>
      </p:sp>
    </p:spTree>
    <p:extLst>
      <p:ext uri="{BB962C8B-B14F-4D97-AF65-F5344CB8AC3E}">
        <p14:creationId xmlns:p14="http://schemas.microsoft.com/office/powerpoint/2010/main" val="2338916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 </a:t>
            </a:r>
            <a:endParaRPr lang="en-IN"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260648"/>
            <a:ext cx="8275641" cy="237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51520" y="2780928"/>
            <a:ext cx="8712968" cy="3693319"/>
          </a:xfrm>
          <a:prstGeom prst="rect">
            <a:avLst/>
          </a:prstGeom>
        </p:spPr>
        <p:txBody>
          <a:bodyPr wrap="square">
            <a:spAutoFit/>
          </a:bodyPr>
          <a:lstStyle/>
          <a:p>
            <a:r>
              <a:rPr lang="en-US" dirty="0" smtClean="0"/>
              <a:t>1. Wines </a:t>
            </a:r>
            <a:r>
              <a:rPr lang="en-US" dirty="0"/>
              <a:t>are coming from 479 winery</a:t>
            </a:r>
          </a:p>
          <a:p>
            <a:r>
              <a:rPr lang="en-US" dirty="0" smtClean="0"/>
              <a:t>2. There </a:t>
            </a:r>
            <a:r>
              <a:rPr lang="en-US" dirty="0"/>
              <a:t>are 836 wine names.</a:t>
            </a:r>
          </a:p>
          <a:p>
            <a:r>
              <a:rPr lang="en-US" dirty="0" smtClean="0"/>
              <a:t>3. Most </a:t>
            </a:r>
            <a:r>
              <a:rPr lang="en-US" dirty="0"/>
              <a:t>of the wines are made of grapes which are harvested after 2000.</a:t>
            </a:r>
          </a:p>
          <a:p>
            <a:r>
              <a:rPr lang="en-US" dirty="0" smtClean="0"/>
              <a:t>4. </a:t>
            </a:r>
            <a:r>
              <a:rPr lang="en-US" dirty="0"/>
              <a:t>W</a:t>
            </a:r>
            <a:r>
              <a:rPr lang="en-US" dirty="0" smtClean="0"/>
              <a:t>e </a:t>
            </a:r>
            <a:r>
              <a:rPr lang="en-US" dirty="0"/>
              <a:t>can clearly see most of wine are rated between 4.3 and 4.5.</a:t>
            </a:r>
          </a:p>
          <a:p>
            <a:r>
              <a:rPr lang="en-US" dirty="0" smtClean="0"/>
              <a:t>5. Most </a:t>
            </a:r>
            <a:r>
              <a:rPr lang="en-US" dirty="0"/>
              <a:t>of the wines are </a:t>
            </a:r>
            <a:r>
              <a:rPr lang="en-US" dirty="0" smtClean="0"/>
              <a:t>reviewed </a:t>
            </a:r>
            <a:r>
              <a:rPr lang="en-US" dirty="0"/>
              <a:t>by 100 users or less than 100 as we can clearly see a very big spike there.</a:t>
            </a:r>
          </a:p>
          <a:p>
            <a:r>
              <a:rPr lang="en-US" dirty="0" smtClean="0"/>
              <a:t>6. Majority </a:t>
            </a:r>
            <a:r>
              <a:rPr lang="en-US" dirty="0"/>
              <a:t>of wines are coming from the 3 regions : Ribera del </a:t>
            </a:r>
            <a:r>
              <a:rPr lang="en-US" dirty="0" smtClean="0"/>
              <a:t>Duero ,Rioja , Rioja</a:t>
            </a:r>
            <a:r>
              <a:rPr lang="en-US" dirty="0"/>
              <a:t>.</a:t>
            </a:r>
          </a:p>
          <a:p>
            <a:r>
              <a:rPr lang="en-US" dirty="0"/>
              <a:t>Price of most of the wines less than 200.</a:t>
            </a:r>
          </a:p>
          <a:p>
            <a:r>
              <a:rPr lang="en-US" dirty="0" smtClean="0"/>
              <a:t>7. 'Ribera </a:t>
            </a:r>
            <a:r>
              <a:rPr lang="en-US" dirty="0"/>
              <a:t>Del Duero </a:t>
            </a:r>
            <a:r>
              <a:rPr lang="en-US" dirty="0" smtClean="0"/>
              <a:t>Red ', 'Red',‘ Rioja </a:t>
            </a:r>
            <a:r>
              <a:rPr lang="en-US" dirty="0"/>
              <a:t>Red</a:t>
            </a:r>
            <a:r>
              <a:rPr lang="en-US" dirty="0" smtClean="0"/>
              <a:t>',‘ </a:t>
            </a:r>
            <a:r>
              <a:rPr lang="en-US" dirty="0" err="1" smtClean="0"/>
              <a:t>Priorat</a:t>
            </a:r>
            <a:r>
              <a:rPr lang="en-US" dirty="0" smtClean="0"/>
              <a:t> </a:t>
            </a:r>
            <a:r>
              <a:rPr lang="en-US" dirty="0"/>
              <a:t>Red' are some of the most </a:t>
            </a:r>
            <a:r>
              <a:rPr lang="en-US" dirty="0" smtClean="0"/>
              <a:t>available </a:t>
            </a:r>
            <a:r>
              <a:rPr lang="en-US" dirty="0"/>
              <a:t>wine </a:t>
            </a:r>
            <a:r>
              <a:rPr lang="en-US" dirty="0" smtClean="0"/>
              <a:t>varieties.</a:t>
            </a:r>
            <a:endParaRPr lang="en-US" dirty="0"/>
          </a:p>
          <a:p>
            <a:r>
              <a:rPr lang="en-US" dirty="0"/>
              <a:t>In which 'Rioja Red' has most sales followed by 'Ribera Del Duero Red'.</a:t>
            </a:r>
          </a:p>
          <a:p>
            <a:r>
              <a:rPr lang="en-US" dirty="0" smtClean="0"/>
              <a:t>8. Majority </a:t>
            </a:r>
            <a:r>
              <a:rPr lang="en-US" dirty="0"/>
              <a:t>of the wine are rated 4 or 5 , which says wine from </a:t>
            </a:r>
            <a:r>
              <a:rPr lang="en-US" dirty="0" smtClean="0"/>
              <a:t>Spain </a:t>
            </a:r>
            <a:r>
              <a:rPr lang="en-US" dirty="0"/>
              <a:t>has good body score.</a:t>
            </a:r>
          </a:p>
          <a:p>
            <a:r>
              <a:rPr lang="en-US" dirty="0"/>
              <a:t>More than 90 % of the wine has high acidity rating.</a:t>
            </a:r>
          </a:p>
        </p:txBody>
      </p:sp>
    </p:spTree>
    <p:extLst>
      <p:ext uri="{BB962C8B-B14F-4D97-AF65-F5344CB8AC3E}">
        <p14:creationId xmlns:p14="http://schemas.microsoft.com/office/powerpoint/2010/main" val="329594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 </a:t>
            </a:r>
            <a:br>
              <a:rPr lang="en-IN" dirty="0" smtClean="0"/>
            </a:br>
            <a:endParaRPr lang="en-IN" dirty="0"/>
          </a:p>
        </p:txBody>
      </p:sp>
      <p:sp>
        <p:nvSpPr>
          <p:cNvPr id="6" name="Text Placeholder 5"/>
          <p:cNvSpPr>
            <a:spLocks noGrp="1"/>
          </p:cNvSpPr>
          <p:nvPr>
            <p:ph type="body" sz="half" idx="2"/>
          </p:nvPr>
        </p:nvSpPr>
        <p:spPr/>
        <p:txBody>
          <a:bodyPr/>
          <a:lstStyle/>
          <a:p>
            <a:r>
              <a:rPr lang="en-IN" dirty="0" smtClean="0"/>
              <a:t>  </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578" y="1574974"/>
            <a:ext cx="3221581" cy="20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4974"/>
            <a:ext cx="2790578" cy="20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1574974"/>
            <a:ext cx="3131840" cy="20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 y="3645024"/>
            <a:ext cx="457098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573015"/>
            <a:ext cx="4572000" cy="180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228794"/>
            <a:ext cx="4401368" cy="1629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27584" y="404664"/>
            <a:ext cx="7128792" cy="1015663"/>
          </a:xfrm>
          <a:prstGeom prst="rect">
            <a:avLst/>
          </a:prstGeom>
          <a:noFill/>
        </p:spPr>
        <p:txBody>
          <a:bodyPr wrap="square" rtlCol="0">
            <a:spAutoFit/>
          </a:bodyPr>
          <a:lstStyle/>
          <a:p>
            <a:r>
              <a:rPr lang="en-IN" sz="6000" b="1" dirty="0" smtClean="0"/>
              <a:t> BI VARIATE ANALYSIS</a:t>
            </a:r>
            <a:endParaRPr lang="en-IN" sz="6000" b="1" dirty="0"/>
          </a:p>
        </p:txBody>
      </p:sp>
      <p:pic>
        <p:nvPicPr>
          <p:cNvPr id="6153" name="Picture 9"/>
          <p:cNvPicPr>
            <a:picLocks noGrp="1" noChangeAspect="1" noChangeArrowheads="1"/>
          </p:cNvPicPr>
          <p:nvPr>
            <p:ph type="pic" idx="1"/>
          </p:nvPr>
        </p:nvPicPr>
        <p:blipFill>
          <a:blip r:embed="rId9">
            <a:extLst>
              <a:ext uri="{28A0092B-C50C-407E-A947-70E740481C1C}">
                <a14:useLocalDpi xmlns:a14="http://schemas.microsoft.com/office/drawing/2010/main" val="0"/>
              </a:ext>
            </a:extLst>
          </a:blip>
          <a:srcRect l="16097" r="16097"/>
          <a:stretch>
            <a:fillRect/>
          </a:stretch>
        </p:blipFill>
        <p:spPr bwMode="auto">
          <a:xfrm>
            <a:off x="4391980" y="5373216"/>
            <a:ext cx="4752020" cy="148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33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 </a:t>
            </a:r>
            <a:br>
              <a:rPr lang="en-IN" dirty="0" smtClean="0"/>
            </a:br>
            <a:endParaRPr lang="en-IN" dirty="0"/>
          </a:p>
        </p:txBody>
      </p:sp>
      <p:sp>
        <p:nvSpPr>
          <p:cNvPr id="6" name="Content Placeholder 5"/>
          <p:cNvSpPr>
            <a:spLocks noGrp="1"/>
          </p:cNvSpPr>
          <p:nvPr>
            <p:ph idx="1"/>
          </p:nvPr>
        </p:nvSpPr>
        <p:spPr>
          <a:xfrm>
            <a:off x="467544" y="476672"/>
            <a:ext cx="8229600" cy="5649491"/>
          </a:xfrm>
        </p:spPr>
        <p:txBody>
          <a:bodyPr>
            <a:normAutofit fontScale="70000" lnSpcReduction="20000"/>
          </a:bodyPr>
          <a:lstStyle/>
          <a:p>
            <a:r>
              <a:rPr lang="en-US" b="1" dirty="0"/>
              <a:t>prices of wines is low for wines which have grapes harvested about 20-30 years.</a:t>
            </a:r>
          </a:p>
          <a:p>
            <a:r>
              <a:rPr lang="en-US" b="1" dirty="0"/>
              <a:t>But as the data range values after 1990 would be interesting to </a:t>
            </a:r>
            <a:r>
              <a:rPr lang="en-US" b="1" dirty="0" smtClean="0"/>
              <a:t>see . There </a:t>
            </a:r>
            <a:r>
              <a:rPr lang="en-US" b="1" dirty="0"/>
              <a:t>is clearly a downward trend , as time period is increasing price is </a:t>
            </a:r>
            <a:r>
              <a:rPr lang="en-US" b="1" dirty="0" smtClean="0"/>
              <a:t>decreasing. Old </a:t>
            </a:r>
            <a:r>
              <a:rPr lang="en-US" b="1" dirty="0"/>
              <a:t>is Gold.</a:t>
            </a:r>
          </a:p>
          <a:p>
            <a:r>
              <a:rPr lang="en-US" b="1" dirty="0"/>
              <a:t>we can say that their is gradual increase in the price of wine with increase in ratings.(+ </a:t>
            </a:r>
            <a:r>
              <a:rPr lang="en-US" b="1" dirty="0" err="1"/>
              <a:t>ve</a:t>
            </a:r>
            <a:r>
              <a:rPr lang="en-US" b="1" dirty="0"/>
              <a:t> linear relation),we have also </a:t>
            </a:r>
            <a:r>
              <a:rPr lang="en-US" b="1" dirty="0" err="1"/>
              <a:t>analyse</a:t>
            </a:r>
            <a:r>
              <a:rPr lang="en-US" b="1" dirty="0"/>
              <a:t> the relation between number of years and ratings.</a:t>
            </a:r>
          </a:p>
          <a:p>
            <a:r>
              <a:rPr lang="en-US" b="1" dirty="0"/>
              <a:t>Older Wine is more valuable than recent </a:t>
            </a:r>
            <a:r>
              <a:rPr lang="en-US" b="1" dirty="0" err="1"/>
              <a:t>grapped</a:t>
            </a:r>
            <a:r>
              <a:rPr lang="en-US" b="1" dirty="0"/>
              <a:t> ones.</a:t>
            </a:r>
          </a:p>
          <a:p>
            <a:r>
              <a:rPr lang="en-US" b="1" dirty="0"/>
              <a:t>prices of wine is high, when the number of reviews are </a:t>
            </a:r>
            <a:r>
              <a:rPr lang="en-US" b="1" dirty="0" smtClean="0"/>
              <a:t>less . As </a:t>
            </a:r>
            <a:r>
              <a:rPr lang="en-US" b="1" dirty="0"/>
              <a:t>price is positively linearly related with rating ,we have also checked the relation between ratings and number of reviews.</a:t>
            </a:r>
          </a:p>
          <a:p>
            <a:r>
              <a:rPr lang="en-US" b="1" dirty="0"/>
              <a:t>The more people review a wine, the less rating this wine get.</a:t>
            </a:r>
          </a:p>
          <a:p>
            <a:r>
              <a:rPr lang="en-US" b="1" dirty="0"/>
              <a:t>Their is linear positive relation between body score and price.</a:t>
            </a:r>
          </a:p>
          <a:p>
            <a:r>
              <a:rPr lang="en-US" b="1" dirty="0"/>
              <a:t>Prices of wines having high acidity values is low because most of high acidity score wines are made of grapes that are harvested in recent past, as we have already concluded Older wine has higher price.</a:t>
            </a:r>
          </a:p>
          <a:p>
            <a:endParaRPr lang="en-IN" dirty="0"/>
          </a:p>
        </p:txBody>
      </p:sp>
    </p:spTree>
    <p:extLst>
      <p:ext uri="{BB962C8B-B14F-4D97-AF65-F5344CB8AC3E}">
        <p14:creationId xmlns:p14="http://schemas.microsoft.com/office/powerpoint/2010/main" val="1800032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56990"/>
          </a:xfrm>
        </p:spPr>
        <p:txBody>
          <a:bodyPr>
            <a:normAutofit/>
          </a:bodyPr>
          <a:lstStyle/>
          <a:p>
            <a:r>
              <a:rPr lang="en-US" sz="6000" b="1" dirty="0" smtClean="0">
                <a:solidFill>
                  <a:schemeClr val="tx2">
                    <a:lumMod val="50000"/>
                  </a:schemeClr>
                </a:solidFill>
              </a:rPr>
              <a:t>Heat-map</a:t>
            </a:r>
            <a:endParaRPr lang="en-IN" sz="6000" b="1" dirty="0">
              <a:solidFill>
                <a:schemeClr val="tx2">
                  <a:lumMod val="50000"/>
                </a:schemeClr>
              </a:solidFill>
            </a:endParaRPr>
          </a:p>
        </p:txBody>
      </p:sp>
      <p:sp>
        <p:nvSpPr>
          <p:cNvPr id="3" name="Content Placeholder 2"/>
          <p:cNvSpPr>
            <a:spLocks noGrp="1"/>
          </p:cNvSpPr>
          <p:nvPr>
            <p:ph idx="1"/>
          </p:nvPr>
        </p:nvSpPr>
        <p:spPr>
          <a:xfrm>
            <a:off x="457200" y="1196752"/>
            <a:ext cx="8229600" cy="4929411"/>
          </a:xfrm>
        </p:spPr>
        <p:txBody>
          <a:bodyPr/>
          <a:lstStyle/>
          <a:p>
            <a:pPr marL="0" indent="0">
              <a:buNone/>
            </a:pPr>
            <a:endParaRPr lang="en-IN" dirty="0"/>
          </a:p>
          <a:p>
            <a:pPr marL="0" indent="0">
              <a:buNone/>
            </a:pPr>
            <a:r>
              <a:rPr lang="en-IN" dirty="0" smtClean="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268413"/>
            <a:ext cx="8208912" cy="29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509120"/>
            <a:ext cx="8352928" cy="2308324"/>
          </a:xfrm>
          <a:prstGeom prst="rect">
            <a:avLst/>
          </a:prstGeom>
          <a:noFill/>
        </p:spPr>
        <p:txBody>
          <a:bodyPr wrap="square" rtlCol="0">
            <a:spAutoFit/>
          </a:bodyPr>
          <a:lstStyle/>
          <a:p>
            <a:r>
              <a:rPr lang="en-US" sz="2400" dirty="0"/>
              <a:t>Their is high correlation between price and rating as already discussed</a:t>
            </a:r>
            <a:r>
              <a:rPr lang="en-US" sz="2400" dirty="0" smtClean="0"/>
              <a:t>.</a:t>
            </a:r>
            <a:endParaRPr lang="en-US" sz="2400" dirty="0"/>
          </a:p>
          <a:p>
            <a:r>
              <a:rPr lang="en-US" sz="2400" dirty="0" smtClean="0"/>
              <a:t>We </a:t>
            </a:r>
            <a:r>
              <a:rPr lang="en-US" sz="2400" dirty="0"/>
              <a:t>also have moderate correlation between year and acidity.</a:t>
            </a:r>
          </a:p>
          <a:p>
            <a:r>
              <a:rPr lang="en-US" sz="2400" dirty="0" smtClean="0"/>
              <a:t>Their </a:t>
            </a:r>
            <a:r>
              <a:rPr lang="en-US" sz="2400" dirty="0"/>
              <a:t>is also moderate </a:t>
            </a:r>
            <a:r>
              <a:rPr lang="en-US" sz="2400" dirty="0" smtClean="0"/>
              <a:t>relation </a:t>
            </a:r>
            <a:r>
              <a:rPr lang="en-US" sz="2400" dirty="0"/>
              <a:t>between rating and year.</a:t>
            </a:r>
          </a:p>
          <a:p>
            <a:r>
              <a:rPr lang="en-US" sz="2400" dirty="0"/>
              <a:t>Their is high - </a:t>
            </a:r>
            <a:r>
              <a:rPr lang="en-US" sz="2400" dirty="0" err="1"/>
              <a:t>ve</a:t>
            </a:r>
            <a:r>
              <a:rPr lang="en-US" sz="2400" dirty="0"/>
              <a:t> correlation between price and year.</a:t>
            </a:r>
          </a:p>
          <a:p>
            <a:endParaRPr lang="en-IN" sz="2400" dirty="0"/>
          </a:p>
        </p:txBody>
      </p:sp>
    </p:spTree>
    <p:extLst>
      <p:ext uri="{BB962C8B-B14F-4D97-AF65-F5344CB8AC3E}">
        <p14:creationId xmlns:p14="http://schemas.microsoft.com/office/powerpoint/2010/main" val="11435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000" b="1" dirty="0"/>
              <a:t>Fitting Different Model</a:t>
            </a:r>
            <a:r>
              <a:rPr lang="en-IN" sz="6000" dirty="0"/>
              <a:t/>
            </a:r>
            <a:br>
              <a:rPr lang="en-IN" sz="6000" dirty="0"/>
            </a:br>
            <a:endParaRPr lang="en-IN" sz="6000" dirty="0"/>
          </a:p>
        </p:txBody>
      </p:sp>
      <p:sp>
        <p:nvSpPr>
          <p:cNvPr id="3" name="Content Placeholder 2"/>
          <p:cNvSpPr>
            <a:spLocks noGrp="1"/>
          </p:cNvSpPr>
          <p:nvPr>
            <p:ph idx="1"/>
          </p:nvPr>
        </p:nvSpPr>
        <p:spPr>
          <a:xfrm>
            <a:off x="457200" y="1052736"/>
            <a:ext cx="8229600" cy="5073427"/>
          </a:xfrm>
        </p:spPr>
        <p:txBody>
          <a:bodyPr>
            <a:normAutofit lnSpcReduction="10000"/>
          </a:bodyPr>
          <a:lstStyle/>
          <a:p>
            <a:pPr lvl="0"/>
            <a:r>
              <a:rPr lang="en-IN" sz="2400" dirty="0"/>
              <a:t>Following classifiers are used for predicting whether employee seek mental treatment or not:</a:t>
            </a:r>
          </a:p>
          <a:p>
            <a:r>
              <a:rPr lang="en-IN" dirty="0" smtClean="0"/>
              <a:t>Linear Regression</a:t>
            </a:r>
          </a:p>
          <a:p>
            <a:r>
              <a:rPr lang="en-IN" dirty="0" smtClean="0"/>
              <a:t>Lasso Regression</a:t>
            </a:r>
          </a:p>
          <a:p>
            <a:r>
              <a:rPr lang="en-IN" dirty="0" smtClean="0"/>
              <a:t>Ridge Regression</a:t>
            </a:r>
          </a:p>
          <a:p>
            <a:r>
              <a:rPr lang="en-IN" dirty="0" smtClean="0"/>
              <a:t>Elastic net Regression</a:t>
            </a:r>
          </a:p>
          <a:p>
            <a:r>
              <a:rPr lang="en-IN" dirty="0" smtClean="0"/>
              <a:t>Decision Tree</a:t>
            </a:r>
          </a:p>
          <a:p>
            <a:r>
              <a:rPr lang="en-IN" dirty="0" smtClean="0"/>
              <a:t>Random Forest</a:t>
            </a:r>
          </a:p>
          <a:p>
            <a:r>
              <a:rPr lang="en-IN" dirty="0" smtClean="0"/>
              <a:t>Gradient Boosting</a:t>
            </a:r>
          </a:p>
          <a:p>
            <a:r>
              <a:rPr lang="en-IN" dirty="0" err="1" smtClean="0"/>
              <a:t>Xtreme</a:t>
            </a:r>
            <a:r>
              <a:rPr lang="en-IN" dirty="0" smtClean="0"/>
              <a:t> Gradient Boosting</a:t>
            </a:r>
            <a:endParaRPr lang="en-IN" dirty="0"/>
          </a:p>
        </p:txBody>
      </p:sp>
    </p:spTree>
    <p:extLst>
      <p:ext uri="{BB962C8B-B14F-4D97-AF65-F5344CB8AC3E}">
        <p14:creationId xmlns:p14="http://schemas.microsoft.com/office/powerpoint/2010/main" val="482266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endParaRPr lang="en-IN" dirty="0"/>
          </a:p>
        </p:txBody>
      </p:sp>
      <p:sp>
        <p:nvSpPr>
          <p:cNvPr id="3" name="Content Placeholder 2"/>
          <p:cNvSpPr>
            <a:spLocks noGrp="1"/>
          </p:cNvSpPr>
          <p:nvPr>
            <p:ph idx="1"/>
          </p:nvPr>
        </p:nvSpPr>
        <p:spPr>
          <a:xfrm>
            <a:off x="457200" y="260648"/>
            <a:ext cx="8229600" cy="5865515"/>
          </a:xfrm>
        </p:spPr>
        <p:txBody>
          <a:bodyPr>
            <a:normAutofit/>
          </a:bodyPr>
          <a:lstStyle/>
          <a:p>
            <a:pPr marL="0" indent="0">
              <a:buNone/>
            </a:pPr>
            <a:r>
              <a:rPr lang="en-US" sz="3600" b="1" dirty="0" smtClean="0">
                <a:solidFill>
                  <a:schemeClr val="bg2">
                    <a:lumMod val="10000"/>
                  </a:schemeClr>
                </a:solidFill>
              </a:rPr>
              <a:t>Model Approaches Used &amp; Why</a:t>
            </a:r>
          </a:p>
          <a:p>
            <a:pPr marL="0" indent="0">
              <a:buNone/>
            </a:pPr>
            <a:endParaRPr lang="en-IN" sz="3600" b="1" dirty="0">
              <a:solidFill>
                <a:schemeClr val="bg2">
                  <a:lumMod val="10000"/>
                </a:schemeClr>
              </a:solidFill>
            </a:endParaRPr>
          </a:p>
        </p:txBody>
      </p:sp>
      <p:sp>
        <p:nvSpPr>
          <p:cNvPr id="4" name="Rounded Rectangle 3"/>
          <p:cNvSpPr/>
          <p:nvPr/>
        </p:nvSpPr>
        <p:spPr>
          <a:xfrm>
            <a:off x="539552" y="980728"/>
            <a:ext cx="237626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11560" y="980728"/>
            <a:ext cx="2664296" cy="1754326"/>
          </a:xfrm>
          <a:prstGeom prst="rect">
            <a:avLst/>
          </a:prstGeom>
          <a:noFill/>
        </p:spPr>
        <p:txBody>
          <a:bodyPr wrap="square" rtlCol="0">
            <a:spAutoFit/>
          </a:bodyPr>
          <a:lstStyle/>
          <a:p>
            <a:r>
              <a:rPr lang="en-IN" b="1" dirty="0" smtClean="0"/>
              <a:t>   </a:t>
            </a:r>
            <a:r>
              <a:rPr lang="en-IN" b="1" dirty="0" smtClean="0">
                <a:solidFill>
                  <a:schemeClr val="bg1"/>
                </a:solidFill>
              </a:rPr>
              <a:t>Linear Regression</a:t>
            </a:r>
          </a:p>
          <a:p>
            <a:r>
              <a:rPr lang="en-IN" b="1" dirty="0" smtClean="0">
                <a:solidFill>
                  <a:schemeClr val="bg1"/>
                </a:solidFill>
              </a:rPr>
              <a:t>R-2 Score Training and Testing is very low .</a:t>
            </a:r>
          </a:p>
          <a:p>
            <a:r>
              <a:rPr lang="en-IN" b="1" dirty="0" smtClean="0">
                <a:solidFill>
                  <a:schemeClr val="bg1"/>
                </a:solidFill>
              </a:rPr>
              <a:t>RMSE is very High.</a:t>
            </a:r>
          </a:p>
          <a:p>
            <a:endParaRPr lang="en-IN" b="1" dirty="0" smtClean="0">
              <a:solidFill>
                <a:schemeClr val="bg1"/>
              </a:solidFill>
            </a:endParaRPr>
          </a:p>
          <a:p>
            <a:endParaRPr lang="en-IN" b="1" dirty="0">
              <a:solidFill>
                <a:schemeClr val="bg1"/>
              </a:solidFill>
            </a:endParaRPr>
          </a:p>
        </p:txBody>
      </p:sp>
      <p:sp>
        <p:nvSpPr>
          <p:cNvPr id="8" name="Rounded Rectangle 7"/>
          <p:cNvSpPr/>
          <p:nvPr/>
        </p:nvSpPr>
        <p:spPr>
          <a:xfrm>
            <a:off x="1619672" y="2204864"/>
            <a:ext cx="324036" cy="3600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29562" y="2564904"/>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755576" y="2751311"/>
            <a:ext cx="2088232" cy="1169551"/>
          </a:xfrm>
          <a:prstGeom prst="rect">
            <a:avLst/>
          </a:prstGeom>
          <a:noFill/>
        </p:spPr>
        <p:txBody>
          <a:bodyPr wrap="square" rtlCol="0">
            <a:spAutoFit/>
          </a:bodyPr>
          <a:lstStyle/>
          <a:p>
            <a:r>
              <a:rPr lang="en-IN" sz="1400" b="1" dirty="0" smtClean="0">
                <a:solidFill>
                  <a:schemeClr val="bg1"/>
                </a:solidFill>
              </a:rPr>
              <a:t>Lasso Regression              </a:t>
            </a:r>
          </a:p>
          <a:p>
            <a:pPr lvl="0"/>
            <a:r>
              <a:rPr lang="en-IN" sz="1400" b="1" dirty="0" smtClean="0">
                <a:solidFill>
                  <a:schemeClr val="bg1"/>
                </a:solidFill>
              </a:rPr>
              <a:t>R-2 Score of Training and Testing is zero</a:t>
            </a:r>
            <a:r>
              <a:rPr lang="en-IN" sz="1400" dirty="0" smtClean="0">
                <a:solidFill>
                  <a:schemeClr val="bg1"/>
                </a:solidFill>
              </a:rPr>
              <a:t>.</a:t>
            </a:r>
            <a:r>
              <a:rPr lang="en-US" sz="1400" dirty="0" smtClean="0">
                <a:solidFill>
                  <a:schemeClr val="bg1"/>
                </a:solidFill>
              </a:rPr>
              <a:t> </a:t>
            </a:r>
            <a:r>
              <a:rPr lang="en-US" sz="1400" dirty="0" err="1" smtClean="0">
                <a:solidFill>
                  <a:schemeClr val="bg1"/>
                </a:solidFill>
              </a:rPr>
              <a:t>Coeff</a:t>
            </a:r>
            <a:r>
              <a:rPr lang="en-US" sz="1400" dirty="0" smtClean="0">
                <a:solidFill>
                  <a:schemeClr val="bg1"/>
                </a:solidFill>
              </a:rPr>
              <a:t> of 1 variable is almost zero</a:t>
            </a:r>
            <a:endParaRPr lang="en-IN" sz="1400" dirty="0" smtClean="0">
              <a:solidFill>
                <a:schemeClr val="bg1"/>
              </a:solidFill>
            </a:endParaRPr>
          </a:p>
          <a:p>
            <a:endParaRPr lang="en-IN" sz="1400" dirty="0">
              <a:solidFill>
                <a:schemeClr val="bg1"/>
              </a:solidFill>
            </a:endParaRPr>
          </a:p>
        </p:txBody>
      </p:sp>
      <p:sp>
        <p:nvSpPr>
          <p:cNvPr id="12" name="Rounded Rectangle 11"/>
          <p:cNvSpPr/>
          <p:nvPr/>
        </p:nvSpPr>
        <p:spPr>
          <a:xfrm>
            <a:off x="1619672" y="3861048"/>
            <a:ext cx="324036" cy="43204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755576" y="4312975"/>
            <a:ext cx="2304256" cy="1477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13664" y="4293096"/>
            <a:ext cx="2188079" cy="1477328"/>
          </a:xfrm>
          <a:prstGeom prst="rect">
            <a:avLst/>
          </a:prstGeom>
          <a:noFill/>
        </p:spPr>
        <p:txBody>
          <a:bodyPr wrap="square" rtlCol="0">
            <a:spAutoFit/>
          </a:bodyPr>
          <a:lstStyle/>
          <a:p>
            <a:r>
              <a:rPr lang="en-IN" b="1" dirty="0" smtClean="0">
                <a:solidFill>
                  <a:schemeClr val="bg1"/>
                </a:solidFill>
              </a:rPr>
              <a:t>Ridge Regression</a:t>
            </a:r>
          </a:p>
          <a:p>
            <a:r>
              <a:rPr lang="en-IN" b="1" dirty="0" smtClean="0">
                <a:solidFill>
                  <a:schemeClr val="bg1"/>
                </a:solidFill>
              </a:rPr>
              <a:t>R-2 Score Training and Testing is very low.</a:t>
            </a:r>
          </a:p>
          <a:p>
            <a:r>
              <a:rPr lang="en-IN" b="1" dirty="0" smtClean="0">
                <a:solidFill>
                  <a:schemeClr val="bg1"/>
                </a:solidFill>
              </a:rPr>
              <a:t>RMSE is very high</a:t>
            </a:r>
            <a:endParaRPr lang="en-IN" b="1" dirty="0">
              <a:solidFill>
                <a:schemeClr val="bg1"/>
              </a:solidFill>
            </a:endParaRPr>
          </a:p>
        </p:txBody>
      </p:sp>
      <p:sp>
        <p:nvSpPr>
          <p:cNvPr id="16" name="Rounded Rectangle 15"/>
          <p:cNvSpPr/>
          <p:nvPr/>
        </p:nvSpPr>
        <p:spPr>
          <a:xfrm>
            <a:off x="3059832" y="4941168"/>
            <a:ext cx="504056" cy="2880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3563888" y="4291676"/>
            <a:ext cx="2304256" cy="1477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3635896" y="4312975"/>
            <a:ext cx="2232248" cy="1477328"/>
          </a:xfrm>
          <a:prstGeom prst="rect">
            <a:avLst/>
          </a:prstGeom>
          <a:noFill/>
        </p:spPr>
        <p:txBody>
          <a:bodyPr wrap="square" rtlCol="0">
            <a:spAutoFit/>
          </a:bodyPr>
          <a:lstStyle/>
          <a:p>
            <a:r>
              <a:rPr lang="en-IN" dirty="0" smtClean="0">
                <a:solidFill>
                  <a:schemeClr val="bg1"/>
                </a:solidFill>
              </a:rPr>
              <a:t>Elastic Net Regression</a:t>
            </a:r>
          </a:p>
          <a:p>
            <a:r>
              <a:rPr lang="en-IN" dirty="0" smtClean="0">
                <a:solidFill>
                  <a:schemeClr val="bg1"/>
                </a:solidFill>
              </a:rPr>
              <a:t>R-2 Score Training and Testing is very low.</a:t>
            </a:r>
          </a:p>
          <a:p>
            <a:r>
              <a:rPr lang="en-IN" dirty="0" smtClean="0">
                <a:solidFill>
                  <a:schemeClr val="bg1"/>
                </a:solidFill>
              </a:rPr>
              <a:t>RMSE is very High.</a:t>
            </a:r>
            <a:endParaRPr lang="en-IN" dirty="0">
              <a:solidFill>
                <a:schemeClr val="bg1"/>
              </a:solidFill>
            </a:endParaRPr>
          </a:p>
        </p:txBody>
      </p:sp>
      <p:sp>
        <p:nvSpPr>
          <p:cNvPr id="20" name="Rounded Rectangle 19"/>
          <p:cNvSpPr/>
          <p:nvPr/>
        </p:nvSpPr>
        <p:spPr>
          <a:xfrm>
            <a:off x="4572000" y="3861048"/>
            <a:ext cx="360040" cy="4306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3419872" y="2384884"/>
            <a:ext cx="2736304" cy="1476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3491880" y="2384884"/>
            <a:ext cx="2664296" cy="923330"/>
          </a:xfrm>
          <a:prstGeom prst="rect">
            <a:avLst/>
          </a:prstGeom>
          <a:noFill/>
        </p:spPr>
        <p:txBody>
          <a:bodyPr wrap="square" rtlCol="0">
            <a:spAutoFit/>
          </a:bodyPr>
          <a:lstStyle/>
          <a:p>
            <a:r>
              <a:rPr lang="en-IN" b="1" dirty="0" smtClean="0">
                <a:solidFill>
                  <a:schemeClr val="bg1"/>
                </a:solidFill>
              </a:rPr>
              <a:t>Decision Tree </a:t>
            </a:r>
            <a:r>
              <a:rPr lang="en-IN" b="1" dirty="0" err="1" smtClean="0">
                <a:solidFill>
                  <a:schemeClr val="bg1"/>
                </a:solidFill>
              </a:rPr>
              <a:t>Regressor</a:t>
            </a:r>
            <a:endParaRPr lang="en-IN" b="1" dirty="0" smtClean="0">
              <a:solidFill>
                <a:schemeClr val="bg1"/>
              </a:solidFill>
            </a:endParaRPr>
          </a:p>
          <a:p>
            <a:r>
              <a:rPr lang="en-IN" b="1" dirty="0" smtClean="0">
                <a:solidFill>
                  <a:schemeClr val="bg1"/>
                </a:solidFill>
              </a:rPr>
              <a:t>Model is Over fitting for Training set.</a:t>
            </a:r>
            <a:endParaRPr lang="en-IN" b="1" dirty="0">
              <a:solidFill>
                <a:schemeClr val="bg1"/>
              </a:solidFill>
            </a:endParaRPr>
          </a:p>
        </p:txBody>
      </p:sp>
      <p:sp>
        <p:nvSpPr>
          <p:cNvPr id="24" name="Rounded Rectangle 23"/>
          <p:cNvSpPr/>
          <p:nvPr/>
        </p:nvSpPr>
        <p:spPr>
          <a:xfrm>
            <a:off x="4572000" y="2060848"/>
            <a:ext cx="360040" cy="32403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3491880" y="836712"/>
            <a:ext cx="266429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3563888" y="836712"/>
            <a:ext cx="2592288" cy="1200329"/>
          </a:xfrm>
          <a:prstGeom prst="rect">
            <a:avLst/>
          </a:prstGeom>
          <a:noFill/>
        </p:spPr>
        <p:txBody>
          <a:bodyPr wrap="square" rtlCol="0">
            <a:spAutoFit/>
          </a:bodyPr>
          <a:lstStyle/>
          <a:p>
            <a:r>
              <a:rPr lang="en-IN" b="1" dirty="0" smtClean="0">
                <a:solidFill>
                  <a:schemeClr val="bg1"/>
                </a:solidFill>
              </a:rPr>
              <a:t>Random Forest </a:t>
            </a:r>
            <a:r>
              <a:rPr lang="en-IN" b="1" dirty="0" err="1" smtClean="0">
                <a:solidFill>
                  <a:schemeClr val="bg1"/>
                </a:solidFill>
              </a:rPr>
              <a:t>Regressor</a:t>
            </a:r>
            <a:endParaRPr lang="en-IN" b="1" dirty="0" smtClean="0">
              <a:solidFill>
                <a:schemeClr val="bg1"/>
              </a:solidFill>
            </a:endParaRPr>
          </a:p>
          <a:p>
            <a:r>
              <a:rPr lang="en-IN" b="1" dirty="0" smtClean="0">
                <a:solidFill>
                  <a:schemeClr val="bg1"/>
                </a:solidFill>
              </a:rPr>
              <a:t>Model is over fitting for training set</a:t>
            </a:r>
            <a:r>
              <a:rPr lang="en-IN" dirty="0" smtClean="0"/>
              <a:t>.</a:t>
            </a:r>
          </a:p>
          <a:p>
            <a:r>
              <a:rPr lang="en-IN" b="1" dirty="0" smtClean="0">
                <a:solidFill>
                  <a:schemeClr val="bg1"/>
                </a:solidFill>
              </a:rPr>
              <a:t>Hyper parameter Tuning.</a:t>
            </a:r>
            <a:endParaRPr lang="en-IN" b="1" dirty="0">
              <a:solidFill>
                <a:schemeClr val="bg1"/>
              </a:solidFill>
            </a:endParaRPr>
          </a:p>
        </p:txBody>
      </p:sp>
      <p:sp>
        <p:nvSpPr>
          <p:cNvPr id="27" name="Rounded Rectangle 26"/>
          <p:cNvSpPr/>
          <p:nvPr/>
        </p:nvSpPr>
        <p:spPr>
          <a:xfrm>
            <a:off x="6156176" y="1436876"/>
            <a:ext cx="288032" cy="2639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6444208" y="836712"/>
            <a:ext cx="2699792" cy="259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444208" y="836712"/>
            <a:ext cx="2699792" cy="2862322"/>
          </a:xfrm>
          <a:prstGeom prst="rect">
            <a:avLst/>
          </a:prstGeom>
          <a:noFill/>
        </p:spPr>
        <p:txBody>
          <a:bodyPr wrap="square" rtlCol="0">
            <a:spAutoFit/>
          </a:bodyPr>
          <a:lstStyle/>
          <a:p>
            <a:r>
              <a:rPr lang="en-IN" dirty="0" smtClean="0"/>
              <a:t>  </a:t>
            </a:r>
            <a:r>
              <a:rPr lang="en-IN" b="1" dirty="0" smtClean="0">
                <a:solidFill>
                  <a:schemeClr val="bg1"/>
                </a:solidFill>
              </a:rPr>
              <a:t>Gradient Boosting </a:t>
            </a:r>
          </a:p>
          <a:p>
            <a:endParaRPr lang="en-IN" b="1" dirty="0">
              <a:solidFill>
                <a:schemeClr val="bg1"/>
              </a:solidFill>
            </a:endParaRPr>
          </a:p>
          <a:p>
            <a:r>
              <a:rPr lang="en-IN" b="1" dirty="0" smtClean="0">
                <a:solidFill>
                  <a:schemeClr val="bg1"/>
                </a:solidFill>
              </a:rPr>
              <a:t>Model is over fitted.</a:t>
            </a:r>
          </a:p>
          <a:p>
            <a:r>
              <a:rPr lang="en-IN" b="1" dirty="0" smtClean="0">
                <a:solidFill>
                  <a:schemeClr val="bg1"/>
                </a:solidFill>
              </a:rPr>
              <a:t>GB Model using Grid Search CV</a:t>
            </a:r>
          </a:p>
          <a:p>
            <a:pPr lvl="0"/>
            <a:r>
              <a:rPr lang="en-US" b="1" dirty="0" smtClean="0">
                <a:solidFill>
                  <a:schemeClr val="bg1"/>
                </a:solidFill>
              </a:rPr>
              <a:t>With Hyper parameter tuning this model’s r-2 Score is increased</a:t>
            </a:r>
            <a:r>
              <a:rPr lang="en-US" dirty="0" smtClean="0"/>
              <a:t>.</a:t>
            </a:r>
            <a:endParaRPr lang="en-IN" dirty="0" smtClean="0"/>
          </a:p>
          <a:p>
            <a:endParaRPr lang="en-IN" dirty="0"/>
          </a:p>
          <a:p>
            <a:endParaRPr lang="en-IN" dirty="0"/>
          </a:p>
        </p:txBody>
      </p:sp>
      <p:sp>
        <p:nvSpPr>
          <p:cNvPr id="30" name="Rounded Rectangle 29"/>
          <p:cNvSpPr/>
          <p:nvPr/>
        </p:nvSpPr>
        <p:spPr>
          <a:xfrm>
            <a:off x="7668344" y="3429000"/>
            <a:ext cx="432048" cy="49186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6156176" y="3920862"/>
            <a:ext cx="2880320" cy="23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6228184" y="3924716"/>
            <a:ext cx="2736304" cy="2308324"/>
          </a:xfrm>
          <a:prstGeom prst="rect">
            <a:avLst/>
          </a:prstGeom>
          <a:noFill/>
        </p:spPr>
        <p:txBody>
          <a:bodyPr wrap="square" rtlCol="0">
            <a:spAutoFit/>
          </a:bodyPr>
          <a:lstStyle/>
          <a:p>
            <a:r>
              <a:rPr lang="en-IN" dirty="0" smtClean="0"/>
              <a:t> </a:t>
            </a:r>
            <a:r>
              <a:rPr lang="en-IN" b="1" dirty="0" smtClean="0">
                <a:solidFill>
                  <a:schemeClr val="bg1"/>
                </a:solidFill>
              </a:rPr>
              <a:t>XG Boost </a:t>
            </a:r>
            <a:r>
              <a:rPr lang="en-IN" b="1" dirty="0" err="1" smtClean="0">
                <a:solidFill>
                  <a:schemeClr val="bg1"/>
                </a:solidFill>
              </a:rPr>
              <a:t>Regressor</a:t>
            </a:r>
            <a:endParaRPr lang="en-IN" b="1" dirty="0" smtClean="0">
              <a:solidFill>
                <a:schemeClr val="bg1"/>
              </a:solidFill>
            </a:endParaRPr>
          </a:p>
          <a:p>
            <a:endParaRPr lang="en-IN" b="1" dirty="0">
              <a:solidFill>
                <a:schemeClr val="bg1"/>
              </a:solidFill>
            </a:endParaRPr>
          </a:p>
          <a:p>
            <a:r>
              <a:rPr lang="en-IN" b="1" dirty="0" smtClean="0">
                <a:solidFill>
                  <a:schemeClr val="bg1"/>
                </a:solidFill>
              </a:rPr>
              <a:t>Model is Over fitted.</a:t>
            </a:r>
          </a:p>
          <a:p>
            <a:r>
              <a:rPr lang="en-IN" b="1" dirty="0" smtClean="0">
                <a:solidFill>
                  <a:schemeClr val="bg1"/>
                </a:solidFill>
              </a:rPr>
              <a:t>XG Boost using Grid Search CV</a:t>
            </a:r>
          </a:p>
          <a:p>
            <a:r>
              <a:rPr lang="en-IN" b="1" dirty="0" smtClean="0">
                <a:solidFill>
                  <a:schemeClr val="bg1"/>
                </a:solidFill>
              </a:rPr>
              <a:t>With Hyper parameter tuning this model accuracy gives best r-2 Score.</a:t>
            </a:r>
            <a:endParaRPr lang="en-IN" b="1" dirty="0">
              <a:solidFill>
                <a:schemeClr val="bg1"/>
              </a:solidFill>
            </a:endParaRPr>
          </a:p>
        </p:txBody>
      </p:sp>
    </p:spTree>
    <p:extLst>
      <p:ext uri="{BB962C8B-B14F-4D97-AF65-F5344CB8AC3E}">
        <p14:creationId xmlns:p14="http://schemas.microsoft.com/office/powerpoint/2010/main" val="4250097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Performance </a:t>
            </a:r>
            <a:r>
              <a:rPr lang="en-IN" b="1" dirty="0" err="1" smtClean="0"/>
              <a:t>Metrices</a:t>
            </a:r>
            <a:endParaRPr lang="en-IN" b="1"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1196975"/>
            <a:ext cx="6408711" cy="309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4437112"/>
            <a:ext cx="8568952" cy="2031325"/>
          </a:xfrm>
          <a:prstGeom prst="rect">
            <a:avLst/>
          </a:prstGeom>
          <a:noFill/>
        </p:spPr>
        <p:txBody>
          <a:bodyPr wrap="square" rtlCol="0">
            <a:spAutoFit/>
          </a:bodyPr>
          <a:lstStyle/>
          <a:p>
            <a:r>
              <a:rPr lang="en-US" b="1" dirty="0" err="1"/>
              <a:t>O</a:t>
            </a:r>
            <a:r>
              <a:rPr lang="en-US" b="1" dirty="0" err="1" smtClean="0"/>
              <a:t>verfitting</a:t>
            </a:r>
            <a:r>
              <a:rPr lang="en-US" b="1" dirty="0" smtClean="0"/>
              <a:t> </a:t>
            </a:r>
            <a:r>
              <a:rPr lang="en-US" b="1" dirty="0"/>
              <a:t>is seen for random forest </a:t>
            </a:r>
            <a:r>
              <a:rPr lang="en-US" b="1" dirty="0" smtClean="0"/>
              <a:t>regression , gradient boosting , </a:t>
            </a:r>
            <a:r>
              <a:rPr lang="en-US" b="1" dirty="0" err="1" smtClean="0"/>
              <a:t>xtreme</a:t>
            </a:r>
            <a:r>
              <a:rPr lang="en-US" b="1" dirty="0" smtClean="0"/>
              <a:t> </a:t>
            </a:r>
            <a:r>
              <a:rPr lang="en-US" b="1" dirty="0"/>
              <a:t>gradient boosting.</a:t>
            </a:r>
          </a:p>
          <a:p>
            <a:r>
              <a:rPr lang="en-US" b="1" dirty="0" err="1"/>
              <a:t>Xtreme</a:t>
            </a:r>
            <a:r>
              <a:rPr lang="en-US" b="1" dirty="0"/>
              <a:t> Gradient Boosting </a:t>
            </a:r>
            <a:r>
              <a:rPr lang="en-US" b="1" dirty="0" err="1" smtClean="0"/>
              <a:t>gridsearch</a:t>
            </a:r>
            <a:r>
              <a:rPr lang="en-US" b="1" dirty="0" smtClean="0"/>
              <a:t> cv </a:t>
            </a:r>
            <a:r>
              <a:rPr lang="en-US" b="1" dirty="0"/>
              <a:t>gives the highest R2 score of 98% for Train Set and Gradient Boosting </a:t>
            </a:r>
            <a:r>
              <a:rPr lang="en-US" b="1" dirty="0" err="1" smtClean="0"/>
              <a:t>gridsearch</a:t>
            </a:r>
            <a:r>
              <a:rPr lang="en-US" b="1" dirty="0" smtClean="0"/>
              <a:t> cv </a:t>
            </a:r>
            <a:r>
              <a:rPr lang="en-US" b="1" dirty="0"/>
              <a:t>gives the highest R2 score of 68% for Test </a:t>
            </a:r>
            <a:r>
              <a:rPr lang="en-US" b="1" dirty="0" smtClean="0"/>
              <a:t>set , which </a:t>
            </a:r>
            <a:r>
              <a:rPr lang="en-US" b="1" dirty="0"/>
              <a:t>is decent.</a:t>
            </a:r>
          </a:p>
          <a:p>
            <a:r>
              <a:rPr lang="en-US" b="1" dirty="0"/>
              <a:t>We can deploy this model.</a:t>
            </a:r>
          </a:p>
          <a:p>
            <a:endParaRPr lang="en-IN" dirty="0"/>
          </a:p>
        </p:txBody>
      </p:sp>
    </p:spTree>
    <p:extLst>
      <p:ext uri="{BB962C8B-B14F-4D97-AF65-F5344CB8AC3E}">
        <p14:creationId xmlns:p14="http://schemas.microsoft.com/office/powerpoint/2010/main" val="131595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b="1" dirty="0" smtClean="0">
                <a:solidFill>
                  <a:schemeClr val="bg2"/>
                </a:solidFill>
              </a:rPr>
              <a:t>Business Problem Understanding</a:t>
            </a:r>
            <a:endParaRPr lang="en-IN" sz="6000" b="1" dirty="0">
              <a:solidFill>
                <a:schemeClr val="bg2"/>
              </a:solidFill>
            </a:endParaRPr>
          </a:p>
        </p:txBody>
      </p:sp>
      <p:sp>
        <p:nvSpPr>
          <p:cNvPr id="3" name="Content Placeholder 2"/>
          <p:cNvSpPr>
            <a:spLocks noGrp="1"/>
          </p:cNvSpPr>
          <p:nvPr>
            <p:ph idx="1"/>
          </p:nvPr>
        </p:nvSpPr>
        <p:spPr>
          <a:xfrm>
            <a:off x="457200" y="2060848"/>
            <a:ext cx="8229600" cy="4065315"/>
          </a:xfrm>
        </p:spPr>
        <p:txBody>
          <a:bodyPr/>
          <a:lstStyle/>
          <a:p>
            <a:r>
              <a:rPr lang="en-US" b="1" dirty="0" smtClean="0">
                <a:solidFill>
                  <a:schemeClr val="bg1"/>
                </a:solidFill>
              </a:rPr>
              <a:t>Business Problem We are trying to Solve</a:t>
            </a:r>
          </a:p>
          <a:p>
            <a:r>
              <a:rPr lang="en-US" b="1" dirty="0" smtClean="0">
                <a:solidFill>
                  <a:schemeClr val="bg1"/>
                </a:solidFill>
              </a:rPr>
              <a:t>Constraints</a:t>
            </a:r>
          </a:p>
          <a:p>
            <a:r>
              <a:rPr lang="en-US" b="1" dirty="0" smtClean="0">
                <a:solidFill>
                  <a:schemeClr val="bg1"/>
                </a:solidFill>
              </a:rPr>
              <a:t>Scope</a:t>
            </a:r>
          </a:p>
          <a:p>
            <a:r>
              <a:rPr lang="en-US" b="1" dirty="0" smtClean="0">
                <a:solidFill>
                  <a:schemeClr val="bg1"/>
                </a:solidFill>
              </a:rPr>
              <a:t>Objectives</a:t>
            </a:r>
          </a:p>
        </p:txBody>
      </p:sp>
    </p:spTree>
    <p:extLst>
      <p:ext uri="{BB962C8B-B14F-4D97-AF65-F5344CB8AC3E}">
        <p14:creationId xmlns:p14="http://schemas.microsoft.com/office/powerpoint/2010/main" val="125620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smtClean="0"/>
              <a:t>Final Conclusions</a:t>
            </a:r>
            <a:endParaRPr lang="en-IN" sz="6600" b="1" dirty="0"/>
          </a:p>
        </p:txBody>
      </p:sp>
      <p:sp>
        <p:nvSpPr>
          <p:cNvPr id="3" name="Content Placeholder 2"/>
          <p:cNvSpPr>
            <a:spLocks noGrp="1"/>
          </p:cNvSpPr>
          <p:nvPr>
            <p:ph idx="1"/>
          </p:nvPr>
        </p:nvSpPr>
        <p:spPr/>
        <p:txBody>
          <a:bodyPr>
            <a:normAutofit fontScale="85000" lnSpcReduction="10000"/>
          </a:bodyPr>
          <a:lstStyle/>
          <a:p>
            <a:r>
              <a:rPr lang="en-US" dirty="0"/>
              <a:t>The ensemble models have performed well compared to that of linear, Decision Tree.</a:t>
            </a:r>
          </a:p>
          <a:p>
            <a:r>
              <a:rPr lang="en-US" dirty="0"/>
              <a:t>The best performance is given by the </a:t>
            </a:r>
            <a:r>
              <a:rPr lang="en-US" dirty="0" err="1"/>
              <a:t>Xtreme</a:t>
            </a:r>
            <a:r>
              <a:rPr lang="en-US" dirty="0"/>
              <a:t> Gradient boosting model.</a:t>
            </a:r>
          </a:p>
          <a:p>
            <a:r>
              <a:rPr lang="en-US" dirty="0"/>
              <a:t>The top key features that drive the price of the wine are: </a:t>
            </a:r>
            <a:r>
              <a:rPr lang="en-US" dirty="0" smtClean="0"/>
              <a:t>rating , year , wine , acidity , region </a:t>
            </a:r>
            <a:r>
              <a:rPr lang="en-US" dirty="0"/>
              <a:t>etc.</a:t>
            </a:r>
          </a:p>
          <a:p>
            <a:r>
              <a:rPr lang="en-US" dirty="0"/>
              <a:t>We can conclude from above that </a:t>
            </a:r>
            <a:r>
              <a:rPr lang="en-US" dirty="0" err="1"/>
              <a:t>xtreme</a:t>
            </a:r>
            <a:r>
              <a:rPr lang="en-US" dirty="0"/>
              <a:t> gradient boosting </a:t>
            </a:r>
            <a:r>
              <a:rPr lang="en-US" dirty="0" err="1" smtClean="0"/>
              <a:t>GridSearch</a:t>
            </a:r>
            <a:r>
              <a:rPr lang="en-US" dirty="0" smtClean="0"/>
              <a:t> CV </a:t>
            </a:r>
            <a:r>
              <a:rPr lang="en-US" dirty="0"/>
              <a:t>is giving better results compared to that of normal gradient boosting.</a:t>
            </a:r>
          </a:p>
          <a:p>
            <a:r>
              <a:rPr lang="en-US" dirty="0"/>
              <a:t>The above data is also reinforced by the analysis done during bivariate analysis.</a:t>
            </a:r>
          </a:p>
          <a:p>
            <a:pPr marL="0" indent="0">
              <a:buNone/>
            </a:pPr>
            <a:endParaRPr lang="en-IN" dirty="0"/>
          </a:p>
        </p:txBody>
      </p:sp>
    </p:spTree>
    <p:extLst>
      <p:ext uri="{BB962C8B-B14F-4D97-AF65-F5344CB8AC3E}">
        <p14:creationId xmlns:p14="http://schemas.microsoft.com/office/powerpoint/2010/main" val="78186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 </a:t>
            </a:r>
          </a:p>
          <a:p>
            <a:endParaRPr lang="en-IN" dirty="0"/>
          </a:p>
        </p:txBody>
      </p:sp>
    </p:spTree>
    <p:extLst>
      <p:ext uri="{BB962C8B-B14F-4D97-AF65-F5344CB8AC3E}">
        <p14:creationId xmlns:p14="http://schemas.microsoft.com/office/powerpoint/2010/main" val="311901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chemeClr val="bg2"/>
                </a:solidFill>
              </a:rPr>
              <a:t>Business Problem We are trying to Solve</a:t>
            </a:r>
            <a:endParaRPr lang="en-IN" sz="5400" b="1" dirty="0">
              <a:solidFill>
                <a:schemeClr val="bg2"/>
              </a:solidFill>
            </a:endParaRPr>
          </a:p>
        </p:txBody>
      </p:sp>
      <p:sp>
        <p:nvSpPr>
          <p:cNvPr id="3" name="Content Placeholder 2"/>
          <p:cNvSpPr>
            <a:spLocks noGrp="1"/>
          </p:cNvSpPr>
          <p:nvPr>
            <p:ph idx="1"/>
          </p:nvPr>
        </p:nvSpPr>
        <p:spPr>
          <a:xfrm>
            <a:off x="457200" y="2348880"/>
            <a:ext cx="8229600" cy="3777283"/>
          </a:xfrm>
        </p:spPr>
        <p:txBody>
          <a:bodyPr/>
          <a:lstStyle/>
          <a:p>
            <a:r>
              <a:rPr lang="en-US" b="1" dirty="0" smtClean="0">
                <a:solidFill>
                  <a:schemeClr val="bg1"/>
                </a:solidFill>
              </a:rPr>
              <a:t>Information </a:t>
            </a:r>
            <a:r>
              <a:rPr lang="en-US" b="1" dirty="0">
                <a:solidFill>
                  <a:schemeClr val="bg1"/>
                </a:solidFill>
              </a:rPr>
              <a:t>of different wineries and their </a:t>
            </a:r>
            <a:r>
              <a:rPr lang="en-US" b="1" dirty="0" smtClean="0">
                <a:solidFill>
                  <a:schemeClr val="bg1"/>
                </a:solidFill>
              </a:rPr>
              <a:t>wines are given </a:t>
            </a:r>
            <a:r>
              <a:rPr lang="en-US" b="1" dirty="0">
                <a:solidFill>
                  <a:schemeClr val="bg1"/>
                </a:solidFill>
              </a:rPr>
              <a:t>and we want to fit a regression model to predict the price of each bottle</a:t>
            </a:r>
            <a:r>
              <a:rPr lang="en-US" b="1" dirty="0" smtClean="0">
                <a:solidFill>
                  <a:schemeClr val="bg1"/>
                </a:solidFill>
              </a:rPr>
              <a:t>.</a:t>
            </a:r>
          </a:p>
          <a:p>
            <a:r>
              <a:rPr lang="en-US" b="1" dirty="0" smtClean="0">
                <a:solidFill>
                  <a:schemeClr val="bg1"/>
                </a:solidFill>
              </a:rPr>
              <a:t>We want to understand what factors are affecting price of wine.</a:t>
            </a:r>
          </a:p>
          <a:p>
            <a:endParaRPr lang="en-US" b="1" dirty="0">
              <a:solidFill>
                <a:schemeClr val="bg1"/>
              </a:solidFill>
            </a:endParaRPr>
          </a:p>
          <a:p>
            <a:endParaRPr lang="en-IN" dirty="0"/>
          </a:p>
        </p:txBody>
      </p:sp>
    </p:spTree>
    <p:extLst>
      <p:ext uri="{BB962C8B-B14F-4D97-AF65-F5344CB8AC3E}">
        <p14:creationId xmlns:p14="http://schemas.microsoft.com/office/powerpoint/2010/main" val="56693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b="1" dirty="0" smtClean="0">
                <a:solidFill>
                  <a:schemeClr val="bg2"/>
                </a:solidFill>
              </a:rPr>
              <a:t>Constraints</a:t>
            </a:r>
            <a:endParaRPr lang="en-IN" sz="8000" b="1" dirty="0">
              <a:solidFill>
                <a:schemeClr val="bg2"/>
              </a:solidFill>
            </a:endParaRPr>
          </a:p>
        </p:txBody>
      </p:sp>
      <p:sp>
        <p:nvSpPr>
          <p:cNvPr id="3" name="Content Placeholder 2"/>
          <p:cNvSpPr>
            <a:spLocks noGrp="1"/>
          </p:cNvSpPr>
          <p:nvPr>
            <p:ph idx="1"/>
          </p:nvPr>
        </p:nvSpPr>
        <p:spPr>
          <a:xfrm>
            <a:off x="457200" y="2060848"/>
            <a:ext cx="8229600" cy="4065315"/>
          </a:xfrm>
        </p:spPr>
        <p:txBody>
          <a:bodyPr/>
          <a:lstStyle/>
          <a:p>
            <a:pPr marL="0" indent="0">
              <a:buNone/>
            </a:pPr>
            <a:r>
              <a:rPr lang="en-IN" dirty="0"/>
              <a:t> </a:t>
            </a:r>
            <a:r>
              <a:rPr lang="en-IN" dirty="0" smtClean="0"/>
              <a:t>   </a:t>
            </a:r>
            <a:r>
              <a:rPr lang="en-IN" dirty="0" smtClean="0">
                <a:solidFill>
                  <a:srgbClr val="FFFF00"/>
                </a:solidFill>
              </a:rPr>
              <a:t>Some form of interpretability.</a:t>
            </a:r>
          </a:p>
          <a:p>
            <a:r>
              <a:rPr lang="en-IN" dirty="0" smtClean="0">
                <a:solidFill>
                  <a:srgbClr val="FFFF00"/>
                </a:solidFill>
              </a:rPr>
              <a:t>Minimize </a:t>
            </a:r>
            <a:r>
              <a:rPr lang="en-IN" b="1" dirty="0" smtClean="0">
                <a:solidFill>
                  <a:srgbClr val="FFFF00"/>
                </a:solidFill>
              </a:rPr>
              <a:t>RMSE </a:t>
            </a:r>
            <a:r>
              <a:rPr lang="en-IN" dirty="0" smtClean="0">
                <a:solidFill>
                  <a:srgbClr val="FFFF00"/>
                </a:solidFill>
              </a:rPr>
              <a:t>and</a:t>
            </a:r>
            <a:r>
              <a:rPr lang="en-IN" b="1" dirty="0" smtClean="0">
                <a:solidFill>
                  <a:srgbClr val="FFFF00"/>
                </a:solidFill>
              </a:rPr>
              <a:t> Maximize R-2 Score.</a:t>
            </a:r>
          </a:p>
          <a:p>
            <a:r>
              <a:rPr lang="en-US" dirty="0" smtClean="0">
                <a:solidFill>
                  <a:srgbClr val="FFFF00"/>
                </a:solidFill>
              </a:rPr>
              <a:t>Getting the Good model which will not over fit</a:t>
            </a:r>
          </a:p>
          <a:p>
            <a:r>
              <a:rPr lang="en-US" dirty="0" smtClean="0">
                <a:solidFill>
                  <a:srgbClr val="FFFF00"/>
                </a:solidFill>
              </a:rPr>
              <a:t>Hyper-parameter Tuning of Good performing models.</a:t>
            </a:r>
          </a:p>
          <a:p>
            <a:r>
              <a:rPr lang="en-US" dirty="0" smtClean="0">
                <a:solidFill>
                  <a:srgbClr val="FFFF00"/>
                </a:solidFill>
              </a:rPr>
              <a:t>Selection of Important Feature.</a:t>
            </a:r>
            <a:endParaRPr lang="en-IN" dirty="0" smtClean="0">
              <a:solidFill>
                <a:srgbClr val="FFFF00"/>
              </a:solidFill>
            </a:endParaRPr>
          </a:p>
          <a:p>
            <a:endParaRPr lang="en-IN" dirty="0"/>
          </a:p>
        </p:txBody>
      </p:sp>
    </p:spTree>
    <p:extLst>
      <p:ext uri="{BB962C8B-B14F-4D97-AF65-F5344CB8AC3E}">
        <p14:creationId xmlns:p14="http://schemas.microsoft.com/office/powerpoint/2010/main" val="106057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b="1" dirty="0" smtClean="0">
                <a:solidFill>
                  <a:schemeClr val="bg2"/>
                </a:solidFill>
              </a:rPr>
              <a:t>Scope</a:t>
            </a:r>
            <a:endParaRPr lang="en-IN" sz="9600" b="1" dirty="0">
              <a:solidFill>
                <a:schemeClr val="bg2"/>
              </a:solidFill>
            </a:endParaRPr>
          </a:p>
        </p:txBody>
      </p:sp>
      <p:sp>
        <p:nvSpPr>
          <p:cNvPr id="3" name="Content Placeholder 2"/>
          <p:cNvSpPr>
            <a:spLocks noGrp="1"/>
          </p:cNvSpPr>
          <p:nvPr>
            <p:ph idx="1"/>
          </p:nvPr>
        </p:nvSpPr>
        <p:spPr/>
        <p:txBody>
          <a:bodyPr/>
          <a:lstStyle/>
          <a:p>
            <a:r>
              <a:rPr lang="en-US" dirty="0" smtClean="0">
                <a:solidFill>
                  <a:srgbClr val="FFC000"/>
                </a:solidFill>
              </a:rPr>
              <a:t>We can add more feature in the future to add them in our analysis.</a:t>
            </a:r>
          </a:p>
          <a:p>
            <a:r>
              <a:rPr lang="en-US" dirty="0" smtClean="0">
                <a:solidFill>
                  <a:srgbClr val="FFC000"/>
                </a:solidFill>
              </a:rPr>
              <a:t>In this way, We can retrain over model and there might be a possibility of getting good results.</a:t>
            </a:r>
          </a:p>
          <a:p>
            <a:r>
              <a:rPr lang="en-US" dirty="0" smtClean="0">
                <a:solidFill>
                  <a:srgbClr val="FFC000"/>
                </a:solidFill>
              </a:rPr>
              <a:t>Developing a well-integrated web application that can predict prices whenever users want it to will complete the project</a:t>
            </a:r>
            <a:r>
              <a:rPr lang="en-US" dirty="0" smtClean="0"/>
              <a:t>.</a:t>
            </a:r>
          </a:p>
          <a:p>
            <a:endParaRPr lang="en-IN" dirty="0"/>
          </a:p>
        </p:txBody>
      </p:sp>
    </p:spTree>
    <p:extLst>
      <p:ext uri="{BB962C8B-B14F-4D97-AF65-F5344CB8AC3E}">
        <p14:creationId xmlns:p14="http://schemas.microsoft.com/office/powerpoint/2010/main" val="370275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9600" b="1" dirty="0" smtClean="0">
                <a:solidFill>
                  <a:schemeClr val="bg2"/>
                </a:solidFill>
              </a:rPr>
              <a:t>Objectives</a:t>
            </a:r>
            <a:endParaRPr lang="en-IN" sz="9600" b="1" dirty="0">
              <a:solidFill>
                <a:schemeClr val="bg2"/>
              </a:solidFill>
            </a:endParaRPr>
          </a:p>
        </p:txBody>
      </p:sp>
      <p:sp>
        <p:nvSpPr>
          <p:cNvPr id="3" name="Content Placeholder 2"/>
          <p:cNvSpPr>
            <a:spLocks noGrp="1"/>
          </p:cNvSpPr>
          <p:nvPr>
            <p:ph idx="1"/>
          </p:nvPr>
        </p:nvSpPr>
        <p:spPr>
          <a:xfrm>
            <a:off x="457200" y="2060848"/>
            <a:ext cx="8229600" cy="4608512"/>
          </a:xfrm>
        </p:spPr>
        <p:txBody>
          <a:bodyPr>
            <a:normAutofit fontScale="92500" lnSpcReduction="20000"/>
          </a:bodyPr>
          <a:lstStyle/>
          <a:p>
            <a:r>
              <a:rPr lang="en-US" sz="3500" dirty="0" smtClean="0">
                <a:solidFill>
                  <a:schemeClr val="bg1">
                    <a:lumMod val="85000"/>
                  </a:schemeClr>
                </a:solidFill>
              </a:rPr>
              <a:t>Create an analytical framework to understand</a:t>
            </a:r>
          </a:p>
          <a:p>
            <a:pPr marL="0" lvl="4" indent="0">
              <a:buNone/>
            </a:pPr>
            <a:r>
              <a:rPr lang="en-US" sz="3500" dirty="0">
                <a:solidFill>
                  <a:schemeClr val="bg1">
                    <a:lumMod val="85000"/>
                  </a:schemeClr>
                </a:solidFill>
              </a:rPr>
              <a:t> </a:t>
            </a:r>
            <a:r>
              <a:rPr lang="en-US" sz="3500" dirty="0" smtClean="0">
                <a:solidFill>
                  <a:schemeClr val="bg1">
                    <a:lumMod val="85000"/>
                  </a:schemeClr>
                </a:solidFill>
              </a:rPr>
              <a:t>    </a:t>
            </a:r>
            <a:r>
              <a:rPr lang="en-US" sz="3500" b="1" dirty="0">
                <a:solidFill>
                  <a:schemeClr val="bg1">
                    <a:lumMod val="85000"/>
                  </a:schemeClr>
                </a:solidFill>
              </a:rPr>
              <a:t> </a:t>
            </a:r>
            <a:r>
              <a:rPr lang="en-US" sz="3500" b="1" dirty="0" smtClean="0">
                <a:solidFill>
                  <a:schemeClr val="bg1">
                    <a:lumMod val="85000"/>
                  </a:schemeClr>
                </a:solidFill>
              </a:rPr>
              <a:t>    Key factors impacting Wine prices</a:t>
            </a:r>
          </a:p>
          <a:p>
            <a:pPr marL="0" lvl="4" indent="0">
              <a:buNone/>
            </a:pPr>
            <a:r>
              <a:rPr lang="en-US" sz="3500" dirty="0" smtClean="0">
                <a:solidFill>
                  <a:schemeClr val="bg1">
                    <a:lumMod val="85000"/>
                  </a:schemeClr>
                </a:solidFill>
              </a:rPr>
              <a:t>    </a:t>
            </a:r>
          </a:p>
          <a:p>
            <a:pPr marL="0" lvl="4" indent="0">
              <a:buNone/>
            </a:pPr>
            <a:r>
              <a:rPr lang="en-US" sz="3500" dirty="0" smtClean="0">
                <a:solidFill>
                  <a:schemeClr val="bg1">
                    <a:lumMod val="85000"/>
                  </a:schemeClr>
                </a:solidFill>
              </a:rPr>
              <a:t>Develop a modeling framework</a:t>
            </a:r>
          </a:p>
          <a:p>
            <a:pPr marL="0" lvl="4" indent="0">
              <a:buNone/>
            </a:pPr>
            <a:r>
              <a:rPr lang="en-US" sz="3500" dirty="0">
                <a:solidFill>
                  <a:schemeClr val="bg1">
                    <a:lumMod val="85000"/>
                  </a:schemeClr>
                </a:solidFill>
              </a:rPr>
              <a:t> </a:t>
            </a:r>
            <a:r>
              <a:rPr lang="en-US" sz="3500" dirty="0" smtClean="0">
                <a:solidFill>
                  <a:schemeClr val="bg1">
                    <a:lumMod val="85000"/>
                  </a:schemeClr>
                </a:solidFill>
              </a:rPr>
              <a:t>        </a:t>
            </a:r>
            <a:r>
              <a:rPr lang="en-US" sz="3500" b="1" dirty="0" smtClean="0">
                <a:solidFill>
                  <a:schemeClr val="bg1">
                    <a:lumMod val="85000"/>
                  </a:schemeClr>
                </a:solidFill>
              </a:rPr>
              <a:t>To estimate the price of a wine   that is up             </a:t>
            </a:r>
          </a:p>
          <a:p>
            <a:pPr marL="0" lvl="4" indent="0">
              <a:buNone/>
            </a:pPr>
            <a:r>
              <a:rPr lang="en-US" sz="3500" b="1" dirty="0">
                <a:solidFill>
                  <a:schemeClr val="bg1">
                    <a:lumMod val="85000"/>
                  </a:schemeClr>
                </a:solidFill>
              </a:rPr>
              <a:t> </a:t>
            </a:r>
            <a:r>
              <a:rPr lang="en-US" sz="3500" b="1" dirty="0" smtClean="0">
                <a:solidFill>
                  <a:schemeClr val="bg1">
                    <a:lumMod val="85000"/>
                  </a:schemeClr>
                </a:solidFill>
              </a:rPr>
              <a:t>         for sale</a:t>
            </a:r>
          </a:p>
          <a:p>
            <a:pPr marL="0" lvl="4" indent="0">
              <a:buNone/>
            </a:pPr>
            <a:endParaRPr lang="en-US" sz="3600" dirty="0" smtClean="0">
              <a:solidFill>
                <a:schemeClr val="bg1">
                  <a:lumMod val="85000"/>
                </a:schemeClr>
              </a:solidFill>
            </a:endParaRPr>
          </a:p>
          <a:p>
            <a:pPr marL="0" lvl="4" indent="0">
              <a:buNone/>
            </a:pPr>
            <a:r>
              <a:rPr lang="en-US" sz="2800" b="1" dirty="0" smtClean="0"/>
              <a:t>.</a:t>
            </a:r>
          </a:p>
          <a:p>
            <a:pPr marL="0" indent="0">
              <a:buNone/>
            </a:pPr>
            <a:r>
              <a:rPr lang="en-US" dirty="0" smtClean="0">
                <a:solidFill>
                  <a:schemeClr val="bg1">
                    <a:lumMod val="85000"/>
                  </a:schemeClr>
                </a:solidFill>
              </a:rPr>
              <a:t> </a:t>
            </a:r>
          </a:p>
          <a:p>
            <a:endParaRPr lang="en-IN" dirty="0"/>
          </a:p>
        </p:txBody>
      </p:sp>
    </p:spTree>
    <p:extLst>
      <p:ext uri="{BB962C8B-B14F-4D97-AF65-F5344CB8AC3E}">
        <p14:creationId xmlns:p14="http://schemas.microsoft.com/office/powerpoint/2010/main" val="345281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smtClean="0">
                <a:solidFill>
                  <a:schemeClr val="tx2">
                    <a:lumMod val="50000"/>
                  </a:schemeClr>
                </a:solidFill>
              </a:rPr>
              <a:t>Data Preparation</a:t>
            </a:r>
            <a:endParaRPr lang="en-IN" sz="6600" b="1" dirty="0">
              <a:solidFill>
                <a:schemeClr val="tx2">
                  <a:lumMod val="50000"/>
                </a:schemeClr>
              </a:solidFill>
            </a:endParaRPr>
          </a:p>
        </p:txBody>
      </p:sp>
      <p:sp>
        <p:nvSpPr>
          <p:cNvPr id="3" name="Content Placeholder 2"/>
          <p:cNvSpPr>
            <a:spLocks noGrp="1"/>
          </p:cNvSpPr>
          <p:nvPr>
            <p:ph idx="1"/>
          </p:nvPr>
        </p:nvSpPr>
        <p:spPr/>
        <p:txBody>
          <a:bodyPr>
            <a:normAutofit lnSpcReduction="10000"/>
          </a:bodyPr>
          <a:lstStyle/>
          <a:p>
            <a:r>
              <a:rPr lang="en-US" sz="2600" b="1" dirty="0" smtClean="0">
                <a:solidFill>
                  <a:srgbClr val="FFFF00"/>
                </a:solidFill>
              </a:rPr>
              <a:t>Reading the Dataset- </a:t>
            </a:r>
            <a:r>
              <a:rPr lang="en-US" sz="2600" dirty="0" smtClean="0">
                <a:solidFill>
                  <a:srgbClr val="FFFF00"/>
                </a:solidFill>
              </a:rPr>
              <a:t>We have read the data and understand it and then we see the null values and some unwanted values in between the data which we removed in the next steps</a:t>
            </a:r>
            <a:r>
              <a:rPr lang="en-US" sz="2600" dirty="0" smtClean="0"/>
              <a:t>.</a:t>
            </a:r>
          </a:p>
          <a:p>
            <a:r>
              <a:rPr lang="en-US" b="1" dirty="0" smtClean="0">
                <a:solidFill>
                  <a:srgbClr val="FFFF00"/>
                </a:solidFill>
              </a:rPr>
              <a:t>Data Cleaning</a:t>
            </a:r>
          </a:p>
          <a:p>
            <a:r>
              <a:rPr lang="en-US" sz="2400" b="1" dirty="0" smtClean="0">
                <a:solidFill>
                  <a:srgbClr val="FFFF00"/>
                </a:solidFill>
              </a:rPr>
              <a:t>Variable transformation- </a:t>
            </a:r>
            <a:r>
              <a:rPr lang="en-US" sz="2400" dirty="0">
                <a:solidFill>
                  <a:srgbClr val="FFFF00"/>
                </a:solidFill>
              </a:rPr>
              <a:t>Data type of year column is </a:t>
            </a:r>
            <a:r>
              <a:rPr lang="en-US" sz="2400" dirty="0" smtClean="0">
                <a:solidFill>
                  <a:srgbClr val="FFFF00"/>
                </a:solidFill>
              </a:rPr>
              <a:t>object , we </a:t>
            </a:r>
            <a:r>
              <a:rPr lang="en-US" sz="2400" dirty="0">
                <a:solidFill>
                  <a:srgbClr val="FFFF00"/>
                </a:solidFill>
              </a:rPr>
              <a:t>need to convert it in numerical type</a:t>
            </a:r>
            <a:r>
              <a:rPr lang="en-US" sz="2400" dirty="0" smtClean="0">
                <a:solidFill>
                  <a:srgbClr val="FFFF00"/>
                </a:solidFill>
              </a:rPr>
              <a:t>.</a:t>
            </a:r>
            <a:r>
              <a:rPr lang="en-US" sz="2400" dirty="0">
                <a:solidFill>
                  <a:srgbClr val="FFFF00"/>
                </a:solidFill>
              </a:rPr>
              <a:t> There are null values in the </a:t>
            </a:r>
            <a:r>
              <a:rPr lang="en-US" sz="2400" dirty="0" smtClean="0">
                <a:solidFill>
                  <a:srgbClr val="FFFF00"/>
                </a:solidFill>
              </a:rPr>
              <a:t>year ,type , body </a:t>
            </a:r>
            <a:r>
              <a:rPr lang="en-US" sz="2400" dirty="0">
                <a:solidFill>
                  <a:srgbClr val="FFFF00"/>
                </a:solidFill>
              </a:rPr>
              <a:t>and acidity column.</a:t>
            </a:r>
          </a:p>
          <a:p>
            <a:r>
              <a:rPr lang="en-US" sz="2400" b="1" dirty="0" smtClean="0">
                <a:solidFill>
                  <a:srgbClr val="FFFF00"/>
                </a:solidFill>
              </a:rPr>
              <a:t>Dealing With Missing Value- </a:t>
            </a:r>
            <a:r>
              <a:rPr lang="en-US" sz="2400" dirty="0">
                <a:solidFill>
                  <a:srgbClr val="FFFF00"/>
                </a:solidFill>
              </a:rPr>
              <a:t>Filling the </a:t>
            </a:r>
            <a:r>
              <a:rPr lang="en-US" sz="2400" dirty="0" smtClean="0">
                <a:solidFill>
                  <a:srgbClr val="FFFF00"/>
                </a:solidFill>
              </a:rPr>
              <a:t>missing </a:t>
            </a:r>
            <a:r>
              <a:rPr lang="en-US" sz="2400" dirty="0">
                <a:solidFill>
                  <a:srgbClr val="FFFF00"/>
                </a:solidFill>
              </a:rPr>
              <a:t>value in the type column with the mode</a:t>
            </a:r>
          </a:p>
          <a:p>
            <a:r>
              <a:rPr lang="en-US" sz="2400" dirty="0">
                <a:solidFill>
                  <a:srgbClr val="FFFF00"/>
                </a:solidFill>
              </a:rPr>
              <a:t>Filling the missing value in numerical variable using Median</a:t>
            </a:r>
          </a:p>
          <a:p>
            <a:endParaRPr lang="en-US" sz="2400" dirty="0" smtClean="0"/>
          </a:p>
          <a:p>
            <a:endParaRPr lang="en-US" sz="2400" dirty="0"/>
          </a:p>
          <a:p>
            <a:endParaRPr lang="en-US" b="1" dirty="0" smtClean="0">
              <a:solidFill>
                <a:srgbClr val="FFFF00"/>
              </a:solidFill>
            </a:endParaRPr>
          </a:p>
          <a:p>
            <a:endParaRPr lang="en-US" dirty="0" smtClean="0"/>
          </a:p>
          <a:p>
            <a:endParaRPr lang="en-IN" dirty="0"/>
          </a:p>
        </p:txBody>
      </p:sp>
    </p:spTree>
    <p:extLst>
      <p:ext uri="{BB962C8B-B14F-4D97-AF65-F5344CB8AC3E}">
        <p14:creationId xmlns:p14="http://schemas.microsoft.com/office/powerpoint/2010/main" val="95193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tx2"/>
                </a:solidFill>
              </a:rPr>
              <a:t>Analysis Of the Data </a:t>
            </a:r>
            <a:endParaRPr lang="en-IN" sz="6600" b="1" dirty="0">
              <a:solidFill>
                <a:schemeClr val="tx2"/>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842493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01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62500" lnSpcReduction="20000"/>
          </a:bodyPr>
          <a:lstStyle/>
          <a:p>
            <a:r>
              <a:rPr lang="en-US" b="1" dirty="0">
                <a:solidFill>
                  <a:srgbClr val="FFFF00"/>
                </a:solidFill>
              </a:rPr>
              <a:t>'year' value ranges from 1910 to 2021.As mean &lt; median, we can say that it is **slightly left skewed.</a:t>
            </a:r>
          </a:p>
          <a:p>
            <a:r>
              <a:rPr lang="en-US" b="1" dirty="0">
                <a:solidFill>
                  <a:srgbClr val="FFFF00"/>
                </a:solidFill>
              </a:rPr>
              <a:t>'rating' ranges from 4.2 to 4.9.As mean and median are almost equal, we can say that it is **almost Normal Distributed.</a:t>
            </a:r>
          </a:p>
          <a:p>
            <a:r>
              <a:rPr lang="en-US" b="1" dirty="0">
                <a:solidFill>
                  <a:srgbClr val="FFFF00"/>
                </a:solidFill>
              </a:rPr>
              <a:t>'</a:t>
            </a:r>
            <a:r>
              <a:rPr lang="en-US" b="1" dirty="0" err="1">
                <a:solidFill>
                  <a:srgbClr val="FFFF00"/>
                </a:solidFill>
              </a:rPr>
              <a:t>num_reviews</a:t>
            </a:r>
            <a:r>
              <a:rPr lang="en-US" b="1" dirty="0">
                <a:solidFill>
                  <a:srgbClr val="FFFF00"/>
                </a:solidFill>
              </a:rPr>
              <a:t>' ranges from 25 to 32624.As mean is almost 4 times as of median , we can say that it is **Highly rightly skewed.</a:t>
            </a:r>
          </a:p>
          <a:p>
            <a:r>
              <a:rPr lang="en-US" b="1" dirty="0">
                <a:solidFill>
                  <a:srgbClr val="FFFF00"/>
                </a:solidFill>
              </a:rPr>
              <a:t>Also in this column we have very big difference between the 3rd quartile and maximum value , their is very high chances of having outliers.</a:t>
            </a:r>
          </a:p>
          <a:p>
            <a:r>
              <a:rPr lang="en-US" b="1" dirty="0">
                <a:solidFill>
                  <a:srgbClr val="FFFF00"/>
                </a:solidFill>
              </a:rPr>
              <a:t>'price' ranges from 4.99 to 3119.mean is more than twice as that of median , it is **Highly rightly skewed.</a:t>
            </a:r>
          </a:p>
          <a:p>
            <a:r>
              <a:rPr lang="en-US" b="1" dirty="0">
                <a:solidFill>
                  <a:srgbClr val="FFFF00"/>
                </a:solidFill>
              </a:rPr>
              <a:t>Also in this column we have very big difference between the 3rd quartile and maximum value , their is very high chances of having outliers.</a:t>
            </a:r>
          </a:p>
          <a:p>
            <a:r>
              <a:rPr lang="en-US" b="1" dirty="0">
                <a:solidFill>
                  <a:srgbClr val="FFFF00"/>
                </a:solidFill>
              </a:rPr>
              <a:t>'body' value ranges from 2 to 5 . Mean is slightly greater than median , it is **slightly right skewed.</a:t>
            </a:r>
          </a:p>
          <a:p>
            <a:r>
              <a:rPr lang="en-US" b="1" dirty="0">
                <a:solidFill>
                  <a:srgbClr val="FFFF00"/>
                </a:solidFill>
              </a:rPr>
              <a:t>Also in this column we can observe big difference between the 1st quartile and minimum value , their is very high chances of having outliers.</a:t>
            </a:r>
          </a:p>
          <a:p>
            <a:r>
              <a:rPr lang="en-US" b="1" dirty="0">
                <a:solidFill>
                  <a:srgbClr val="FFFF00"/>
                </a:solidFill>
              </a:rPr>
              <a:t>'acidity' ranges from 1 to 3 . Mean ~ Median , we can say that it is **almost Normal Distributed.</a:t>
            </a:r>
          </a:p>
          <a:p>
            <a:endParaRPr lang="en-IN" b="1" dirty="0"/>
          </a:p>
        </p:txBody>
      </p:sp>
    </p:spTree>
    <p:extLst>
      <p:ext uri="{BB962C8B-B14F-4D97-AF65-F5344CB8AC3E}">
        <p14:creationId xmlns:p14="http://schemas.microsoft.com/office/powerpoint/2010/main" val="2314009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1330</Words>
  <Application>Microsoft Office PowerPoint</Application>
  <PresentationFormat>On-screen Show (4:3)</PresentationFormat>
  <Paragraphs>140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Spanish Wine Price Prediction Project</vt:lpstr>
      <vt:lpstr>Business Problem Understanding</vt:lpstr>
      <vt:lpstr>Business Problem We are trying to Solve</vt:lpstr>
      <vt:lpstr>Constraints</vt:lpstr>
      <vt:lpstr>Scope</vt:lpstr>
      <vt:lpstr>Objectives</vt:lpstr>
      <vt:lpstr>Data Preparation</vt:lpstr>
      <vt:lpstr>Analysis Of the Data </vt:lpstr>
      <vt:lpstr>PowerPoint Presentation</vt:lpstr>
      <vt:lpstr> </vt:lpstr>
      <vt:lpstr> </vt:lpstr>
      <vt:lpstr>   </vt:lpstr>
      <vt:lpstr> </vt:lpstr>
      <vt:lpstr>  </vt:lpstr>
      <vt:lpstr>  </vt:lpstr>
      <vt:lpstr>Heat-map</vt:lpstr>
      <vt:lpstr>Fitting Different Model </vt:lpstr>
      <vt:lpstr>  </vt:lpstr>
      <vt:lpstr>Performance Metrices</vt:lpstr>
      <vt:lpstr>Final Conclusions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Spanish Wine Price Prediction Project</dc:title>
  <dc:creator>ankit</dc:creator>
  <cp:lastModifiedBy>ankit</cp:lastModifiedBy>
  <cp:revision>21</cp:revision>
  <dcterms:created xsi:type="dcterms:W3CDTF">2022-11-15T16:56:48Z</dcterms:created>
  <dcterms:modified xsi:type="dcterms:W3CDTF">2022-11-15T21:04:14Z</dcterms:modified>
</cp:coreProperties>
</file>