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246_B25C0A7A.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552" r:id="rId2"/>
    <p:sldId id="257" r:id="rId3"/>
    <p:sldId id="566" r:id="rId4"/>
    <p:sldId id="586" r:id="rId5"/>
    <p:sldId id="585" r:id="rId6"/>
    <p:sldId id="584" r:id="rId7"/>
    <p:sldId id="583" r:id="rId8"/>
    <p:sldId id="582" r:id="rId9"/>
    <p:sldId id="581" r:id="rId10"/>
    <p:sldId id="580" r:id="rId11"/>
    <p:sldId id="579" r:id="rId12"/>
    <p:sldId id="578" r:id="rId13"/>
    <p:sldId id="550" r:id="rId14"/>
    <p:sldId id="292" r:id="rId15"/>
    <p:sldId id="568" r:id="rId16"/>
    <p:sldId id="569" r:id="rId1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8U3gcD2wubE+AOVw2+XVeWaxso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F7B192-FB75-7DE9-C200-15C568F00132}" name="Suraj Kolpe" initials="SK" userId="a01190e69deecb2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89964" autoAdjust="0"/>
  </p:normalViewPr>
  <p:slideViewPr>
    <p:cSldViewPr snapToGrid="0">
      <p:cViewPr varScale="1">
        <p:scale>
          <a:sx n="74" d="100"/>
          <a:sy n="74" d="100"/>
        </p:scale>
        <p:origin x="749" y="67"/>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6" Type="http://schemas.microsoft.com/office/2018/10/relationships/authors" Target="authors.xml"/><Relationship Id="rId10" Type="http://schemas.openxmlformats.org/officeDocument/2006/relationships/slide" Target="slides/slide9.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05" Type="http://schemas.openxmlformats.org/officeDocument/2006/relationships/tableStyles" Target="tableStyles.xml"/></Relationships>
</file>

<file path=ppt/comments/modernComment_246_B25C0A7A.xml><?xml version="1.0" encoding="utf-8"?>
<p188:cmLst xmlns:a="http://schemas.openxmlformats.org/drawingml/2006/main" xmlns:r="http://schemas.openxmlformats.org/officeDocument/2006/relationships" xmlns:p188="http://schemas.microsoft.com/office/powerpoint/2018/8/main">
  <p188:cm id="{B4DF7276-2B8C-44CF-BAB4-9AD65106F847}" authorId="{C5F7B192-FB75-7DE9-C200-15C568F00132}" created="2023-11-01T14:19:53.237">
    <ac:txMkLst xmlns:ac="http://schemas.microsoft.com/office/drawing/2013/main/command">
      <pc:docMk xmlns:pc="http://schemas.microsoft.com/office/powerpoint/2013/main/command"/>
      <pc:sldMk xmlns:pc="http://schemas.microsoft.com/office/powerpoint/2013/main/command" cId="2992376442" sldId="582"/>
      <ac:spMk id="2" creationId="{B8439379-38D4-02A8-42AC-8A49D9D2233C}"/>
      <ac:txMk cp="39" len="39">
        <ac:context len="156" hash="4286079561"/>
      </ac:txMk>
    </ac:txMkLst>
    <p188:pos x="4039736" y="1148172"/>
    <p188:txBody>
      <a:bodyPr/>
      <a:lstStyle/>
      <a:p>
        <a:r>
          <a:rPr lang="en-IN"/>
          <a:t>All the required icons for our app we will get on this website.</a:t>
        </a:r>
      </a:p>
    </p188:txBody>
  </p188:cm>
  <p188:cm id="{051DC8D0-C576-4AEF-98B0-0E3FED7D4E49}" authorId="{C5F7B192-FB75-7DE9-C200-15C568F00132}" created="2023-11-01T14:21:25.136">
    <ac:txMkLst xmlns:ac="http://schemas.microsoft.com/office/drawing/2013/main/command">
      <pc:docMk xmlns:pc="http://schemas.microsoft.com/office/powerpoint/2013/main/command"/>
      <pc:sldMk xmlns:pc="http://schemas.microsoft.com/office/powerpoint/2013/main/command" cId="2992376442" sldId="582"/>
      <ac:spMk id="2" creationId="{B8439379-38D4-02A8-42AC-8A49D9D2233C}"/>
      <ac:txMk cp="79" len="23">
        <ac:context len="156" hash="4286079561"/>
      </ac:txMk>
    </ac:txMkLst>
    <p188:pos x="2643323" y="1397554"/>
    <p188:txBody>
      <a:bodyPr/>
      <a:lstStyle/>
      <a:p>
        <a:r>
          <a:rPr lang="en-IN"/>
          <a:t>All backend data can be handled here. No need to know any database language.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246_B25C0A7A.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342165" y="2110403"/>
            <a:ext cx="8609330" cy="553998"/>
          </a:xfrm>
        </p:spPr>
        <p:txBody>
          <a:bodyPr/>
          <a:lstStyle/>
          <a:p>
            <a:pPr algn="ctr"/>
            <a:r>
              <a:rPr lang="en-IN" sz="3600" spc="-1" dirty="0">
                <a:solidFill>
                  <a:srgbClr val="000000"/>
                </a:solidFill>
                <a:uFill>
                  <a:solidFill>
                    <a:srgbClr val="FFFFFF"/>
                  </a:solidFill>
                </a:uFill>
                <a:latin typeface="Times New Roman" pitchFamily="18" charset="0"/>
                <a:cs typeface="Times New Roman" pitchFamily="18" charset="0"/>
              </a:rPr>
              <a:t>KIDTELLECTUAL</a:t>
            </a:r>
            <a:endParaRPr lang="en-US" dirty="0">
              <a:latin typeface="Times New Roman" pitchFamily="18" charset="0"/>
              <a:cs typeface="Times New Roman" pitchFamily="18" charset="0"/>
            </a:endParaRPr>
          </a:p>
        </p:txBody>
      </p:sp>
      <p:sp>
        <p:nvSpPr>
          <p:cNvPr id="16" name="TextBox 15"/>
          <p:cNvSpPr txBox="1"/>
          <p:nvPr/>
        </p:nvSpPr>
        <p:spPr>
          <a:xfrm>
            <a:off x="2160068" y="3142286"/>
            <a:ext cx="5411805" cy="2800767"/>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By</a:t>
            </a:r>
          </a:p>
          <a:p>
            <a:pPr algn="ctr"/>
            <a:r>
              <a:rPr lang="en-US" sz="2400" b="1" dirty="0">
                <a:latin typeface="Times New Roman" pitchFamily="18" charset="0"/>
                <a:cs typeface="Times New Roman" pitchFamily="18" charset="0"/>
              </a:rPr>
              <a:t>Enrollment Number  Student Name</a:t>
            </a:r>
          </a:p>
          <a:p>
            <a:pPr algn="ctr"/>
            <a:endParaRPr lang="en-US" sz="2400" b="1"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US" sz="2400" b="1" dirty="0">
                <a:latin typeface="Times New Roman" pitchFamily="18" charset="0"/>
                <a:cs typeface="Times New Roman" pitchFamily="18" charset="0"/>
              </a:rPr>
              <a:t>Sonali Patil</a:t>
            </a:r>
          </a:p>
          <a:p>
            <a:pPr algn="ctr"/>
            <a:r>
              <a:rPr lang="en-US" sz="2400" b="1" dirty="0">
                <a:latin typeface="Times New Roman" pitchFamily="18" charset="0"/>
                <a:cs typeface="Times New Roman" pitchFamily="18" charset="0"/>
              </a:rPr>
              <a:t> </a:t>
            </a:r>
          </a:p>
        </p:txBody>
      </p:sp>
      <p:sp>
        <p:nvSpPr>
          <p:cNvPr id="9" name="TextBox 8"/>
          <p:cNvSpPr txBox="1"/>
          <p:nvPr/>
        </p:nvSpPr>
        <p:spPr>
          <a:xfrm>
            <a:off x="2878691" y="555528"/>
            <a:ext cx="3384884"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Presentation</a:t>
            </a:r>
          </a:p>
        </p:txBody>
      </p:sp>
      <p:pic>
        <p:nvPicPr>
          <p:cNvPr id="4" name="Picture 3">
            <a:extLst>
              <a:ext uri="{FF2B5EF4-FFF2-40B4-BE49-F238E27FC236}">
                <a16:creationId xmlns:a16="http://schemas.microsoft.com/office/drawing/2014/main" id="{003EC772-521B-9045-ECDB-359C70A7C810}"/>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3E3E6FF0-01EB-4817-EA4D-7855B2053EE1}"/>
              </a:ext>
            </a:extLst>
          </p:cNvPr>
          <p:cNvSpPr txBox="1"/>
          <p:nvPr/>
        </p:nvSpPr>
        <p:spPr>
          <a:xfrm>
            <a:off x="2500083" y="3840480"/>
            <a:ext cx="4731774" cy="954107"/>
          </a:xfrm>
          <a:prstGeom prst="rect">
            <a:avLst/>
          </a:prstGeom>
          <a:noFill/>
        </p:spPr>
        <p:txBody>
          <a:bodyPr wrap="square" rtlCol="0">
            <a:spAutoFit/>
          </a:bodyPr>
          <a:lstStyle/>
          <a:p>
            <a:r>
              <a:rPr lang="en-US" sz="1400" b="1" dirty="0">
                <a:latin typeface="Times New Roman" pitchFamily="18" charset="0"/>
                <a:cs typeface="Times New Roman" pitchFamily="18" charset="0"/>
              </a:rPr>
              <a:t>MITU21BTCS0702                                VEDANT MHASKE</a:t>
            </a:r>
          </a:p>
          <a:p>
            <a:r>
              <a:rPr lang="en-US" b="1" dirty="0">
                <a:latin typeface="Times New Roman" pitchFamily="18" charset="0"/>
                <a:cs typeface="Times New Roman" pitchFamily="18" charset="0"/>
              </a:rPr>
              <a:t>MITU21BTCS0641                                 SURAJ KOLPE</a:t>
            </a:r>
          </a:p>
          <a:p>
            <a:r>
              <a:rPr lang="en-US" b="1" dirty="0">
                <a:latin typeface="Times New Roman" pitchFamily="18" charset="0"/>
                <a:cs typeface="Times New Roman" pitchFamily="18" charset="0"/>
              </a:rPr>
              <a:t>MITU21BTCS                                       ANKIT BHARDWAJ</a:t>
            </a:r>
            <a:endParaRPr lang="en-US" sz="14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Tree>
    <p:extLst>
      <p:ext uri="{BB962C8B-B14F-4D97-AF65-F5344CB8AC3E}">
        <p14:creationId xmlns:p14="http://schemas.microsoft.com/office/powerpoint/2010/main" val="55476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Tree>
    <p:extLst>
      <p:ext uri="{BB962C8B-B14F-4D97-AF65-F5344CB8AC3E}">
        <p14:creationId xmlns:p14="http://schemas.microsoft.com/office/powerpoint/2010/main" val="10446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 and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7" name="TextBox 6">
            <a:extLst>
              <a:ext uri="{FF2B5EF4-FFF2-40B4-BE49-F238E27FC236}">
                <a16:creationId xmlns:a16="http://schemas.microsoft.com/office/drawing/2014/main" id="{B57B412A-D3FB-56DC-02F4-D9E67F833C55}"/>
              </a:ext>
            </a:extLst>
          </p:cNvPr>
          <p:cNvSpPr txBox="1"/>
          <p:nvPr/>
        </p:nvSpPr>
        <p:spPr>
          <a:xfrm>
            <a:off x="677006" y="802614"/>
            <a:ext cx="7490388" cy="4770537"/>
          </a:xfrm>
          <a:prstGeom prst="rect">
            <a:avLst/>
          </a:prstGeom>
          <a:noFill/>
        </p:spPr>
        <p:txBody>
          <a:bodyPr wrap="square">
            <a:spAutoFit/>
          </a:bodyPr>
          <a:lstStyle/>
          <a:p>
            <a:r>
              <a:rPr lang="en-IN" sz="1800" dirty="0">
                <a:solidFill>
                  <a:schemeClr val="tx1"/>
                </a:solidFill>
                <a:latin typeface="Times New Roman" panose="02020603050405020304" pitchFamily="18" charset="0"/>
                <a:cs typeface="Times New Roman" panose="02020603050405020304" pitchFamily="18" charset="0"/>
              </a:rPr>
              <a:t>In end, </a:t>
            </a:r>
            <a:r>
              <a:rPr lang="en-IN" sz="1800" dirty="0" err="1">
                <a:solidFill>
                  <a:schemeClr val="tx1"/>
                </a:solidFill>
                <a:latin typeface="Times New Roman" panose="02020603050405020304" pitchFamily="18" charset="0"/>
                <a:cs typeface="Times New Roman" panose="02020603050405020304" pitchFamily="18" charset="0"/>
              </a:rPr>
              <a:t>Kidtellectual</a:t>
            </a:r>
            <a:r>
              <a:rPr lang="en-IN" sz="1800" dirty="0">
                <a:solidFill>
                  <a:schemeClr val="tx1"/>
                </a:solidFill>
                <a:latin typeface="Times New Roman" panose="02020603050405020304" pitchFamily="18" charset="0"/>
                <a:cs typeface="Times New Roman" panose="02020603050405020304" pitchFamily="18" charset="0"/>
              </a:rPr>
              <a:t> performs a critical function in equipping children with the essential understanding and talents to navigate the virtual international responsibly and securely. By instructing them on the fundamentals of digital citizenship and on line safety, </a:t>
            </a:r>
            <a:r>
              <a:rPr lang="en-IN" sz="1800" dirty="0" err="1">
                <a:solidFill>
                  <a:schemeClr val="tx1"/>
                </a:solidFill>
                <a:latin typeface="Times New Roman" panose="02020603050405020304" pitchFamily="18" charset="0"/>
                <a:cs typeface="Times New Roman" panose="02020603050405020304" pitchFamily="18" charset="0"/>
              </a:rPr>
              <a:t>Kidtellectual</a:t>
            </a:r>
            <a:r>
              <a:rPr lang="en-IN" sz="1800" dirty="0">
                <a:solidFill>
                  <a:schemeClr val="tx1"/>
                </a:solidFill>
                <a:latin typeface="Times New Roman" panose="02020603050405020304" pitchFamily="18" charset="0"/>
                <a:cs typeface="Times New Roman" panose="02020603050405020304" pitchFamily="18" charset="0"/>
              </a:rPr>
              <a:t> serves as a parent, fostering a secure and enriching on line experience for youngsters. Through its engaging and informative method, the platform empowers children to make knowledgeable alternatives and broaden a feel of virtual resilience, ensuring their holistic improvement inside the virtual age.</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Looking in advance, the future of </a:t>
            </a:r>
            <a:r>
              <a:rPr lang="en-IN" sz="1800" dirty="0" err="1">
                <a:solidFill>
                  <a:schemeClr val="tx1"/>
                </a:solidFill>
                <a:latin typeface="Times New Roman" panose="02020603050405020304" pitchFamily="18" charset="0"/>
                <a:cs typeface="Times New Roman" panose="02020603050405020304" pitchFamily="18" charset="0"/>
              </a:rPr>
              <a:t>Kidtellectual</a:t>
            </a:r>
            <a:r>
              <a:rPr lang="en-IN" sz="1800" dirty="0">
                <a:solidFill>
                  <a:schemeClr val="tx1"/>
                </a:solidFill>
                <a:latin typeface="Times New Roman" panose="02020603050405020304" pitchFamily="18" charset="0"/>
                <a:cs typeface="Times New Roman" panose="02020603050405020304" pitchFamily="18" charset="0"/>
              </a:rPr>
              <a:t> holds large capability for enlargement and innovation. By incorporating interactive modules and gamified gaining knowledge of reports, the platform can beautify engagement and make the learning technique more enjoyable for kids. Additionally, the combination of superior technologies along with artificial intelligence and system getting to know may want to in addition customise the getting to know journey, catering to every child's precise needs and choices.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7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11. List of Publications</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8A1743FA-7AD5-E40B-4112-3C207B7345EC}"/>
              </a:ext>
            </a:extLst>
          </p:cNvPr>
          <p:cNvPicPr>
            <a:picLocks noChangeAspect="1"/>
          </p:cNvPicPr>
          <p:nvPr/>
        </p:nvPicPr>
        <p:blipFill>
          <a:blip r:embed="rId2"/>
          <a:stretch>
            <a:fillRect/>
          </a:stretch>
        </p:blipFill>
        <p:spPr>
          <a:xfrm>
            <a:off x="0" y="5812967"/>
            <a:ext cx="999854" cy="1020451"/>
          </a:xfrm>
          <a:prstGeom prst="rect">
            <a:avLst/>
          </a:prstGeom>
        </p:spPr>
      </p:pic>
      <p:sp>
        <p:nvSpPr>
          <p:cNvPr id="5" name="TextBox 4">
            <a:extLst>
              <a:ext uri="{FF2B5EF4-FFF2-40B4-BE49-F238E27FC236}">
                <a16:creationId xmlns:a16="http://schemas.microsoft.com/office/drawing/2014/main" id="{29E18FC1-B3E0-8606-E78A-B57CD155360E}"/>
              </a:ext>
            </a:extLst>
          </p:cNvPr>
          <p:cNvSpPr txBox="1"/>
          <p:nvPr/>
        </p:nvSpPr>
        <p:spPr>
          <a:xfrm>
            <a:off x="323856" y="1653084"/>
            <a:ext cx="8103451" cy="2960875"/>
          </a:xfrm>
          <a:prstGeom prst="rect">
            <a:avLst/>
          </a:prstGeom>
          <a:noFill/>
        </p:spPr>
        <p:txBody>
          <a:bodyPr wrap="square">
            <a:spAutoFit/>
          </a:bodyPr>
          <a:lstStyle/>
          <a:p>
            <a:pPr marL="342900" indent="-342900">
              <a:lnSpc>
                <a:spcPct val="150000"/>
              </a:lnSpc>
              <a:buFont typeface="+mj-lt"/>
              <a:buAutoNum type="arabicPeriod"/>
            </a:pPr>
            <a:r>
              <a:rPr lang="en-IN" dirty="0"/>
              <a:t>The Impact of Educational Apps on Student Learning: A Comprehensive Review (Author:-Hung, J., &amp; Hwang, G. J.)  Journal of Educational Technology &amp; Society (2021)</a:t>
            </a:r>
          </a:p>
          <a:p>
            <a:pPr marL="342900" indent="-342900">
              <a:lnSpc>
                <a:spcPct val="150000"/>
              </a:lnSpc>
              <a:buFont typeface="+mj-lt"/>
              <a:buAutoNum type="arabicPeriod"/>
            </a:pPr>
            <a:r>
              <a:rPr lang="en-IN" dirty="0"/>
              <a:t>The Best Educational Apps for Kids of All Ages (Author: Wired Staff) Wired (2023)</a:t>
            </a:r>
          </a:p>
          <a:p>
            <a:pPr marL="342900" indent="-342900">
              <a:lnSpc>
                <a:spcPct val="150000"/>
              </a:lnSpc>
              <a:buFont typeface="+mj-lt"/>
              <a:buAutoNum type="arabicPeriod"/>
            </a:pPr>
            <a:r>
              <a:rPr lang="en-IN" dirty="0"/>
              <a:t>The Future of Educational Apps (Author:- Ingrid </a:t>
            </a:r>
            <a:r>
              <a:rPr lang="en-IN" dirty="0" err="1"/>
              <a:t>Lunden</a:t>
            </a:r>
            <a:r>
              <a:rPr lang="en-IN" dirty="0"/>
              <a:t>) TechCrunch (2023)</a:t>
            </a:r>
          </a:p>
          <a:p>
            <a:pPr marL="342900" indent="-342900">
              <a:lnSpc>
                <a:spcPct val="150000"/>
              </a:lnSpc>
              <a:buFont typeface="+mj-lt"/>
              <a:buAutoNum type="arabicPeriod"/>
            </a:pPr>
            <a:r>
              <a:rPr lang="en-IN" dirty="0" err="1"/>
              <a:t>Babbel</a:t>
            </a:r>
            <a:r>
              <a:rPr lang="en-IN" dirty="0"/>
              <a:t>: A Case Study of a Paid Educational App (Author:- Ingrid </a:t>
            </a:r>
            <a:r>
              <a:rPr lang="en-IN" dirty="0" err="1"/>
              <a:t>Lunden</a:t>
            </a:r>
            <a:r>
              <a:rPr lang="en-IN" dirty="0"/>
              <a:t>)TechCrunch (2023)</a:t>
            </a:r>
          </a:p>
          <a:p>
            <a:pPr marL="342900" indent="-342900">
              <a:lnSpc>
                <a:spcPct val="150000"/>
              </a:lnSpc>
              <a:buFont typeface="+mj-lt"/>
              <a:buAutoNum type="arabicPeriod"/>
            </a:pPr>
            <a:r>
              <a:rPr lang="en-IN" dirty="0"/>
              <a:t>Kahoot!: A Case Study of a Gamified Educational App (Author:- Morten </a:t>
            </a:r>
            <a:r>
              <a:rPr lang="en-IN" dirty="0" err="1"/>
              <a:t>Lindvall</a:t>
            </a:r>
            <a:r>
              <a:rPr lang="en-IN" dirty="0"/>
              <a:t> &amp; Einar </a:t>
            </a:r>
            <a:r>
              <a:rPr lang="en-IN" dirty="0" err="1"/>
              <a:t>Sunde</a:t>
            </a:r>
            <a:r>
              <a:rPr lang="en-IN" dirty="0"/>
              <a:t>)The Journal of Educational Technology &amp; Society (2018)</a:t>
            </a:r>
          </a:p>
          <a:p>
            <a:pPr marL="342900" indent="-342900">
              <a:lnSpc>
                <a:spcPct val="150000"/>
              </a:lnSpc>
              <a:buFont typeface="+mj-lt"/>
              <a:buAutoNum type="arabicPeriod"/>
            </a:pPr>
            <a:r>
              <a:rPr lang="en-IN" dirty="0"/>
              <a:t>Lumosity: A Case Study of a Brain Training Educational App (Author:-Adam Gazzaley, Michael </a:t>
            </a:r>
            <a:r>
              <a:rPr lang="en-IN" dirty="0" err="1"/>
              <a:t>Klingberg</a:t>
            </a:r>
            <a:r>
              <a:rPr lang="en-IN" dirty="0"/>
              <a:t>, Tobias </a:t>
            </a:r>
            <a:r>
              <a:rPr lang="en-IN" dirty="0" err="1"/>
              <a:t>Thorell</a:t>
            </a:r>
            <a:r>
              <a:rPr lang="en-IN" dirty="0"/>
              <a:t>, and Susanne Bergman Nutley) Nature Neuroscience (2014)</a:t>
            </a:r>
          </a:p>
        </p:txBody>
      </p:sp>
    </p:spTree>
    <p:extLst>
      <p:ext uri="{BB962C8B-B14F-4D97-AF65-F5344CB8AC3E}">
        <p14:creationId xmlns:p14="http://schemas.microsoft.com/office/powerpoint/2010/main" val="167942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	F. Jia and L. Z. Kong, “Intrusion Detection Algorithm Based on Convolutional Neural Network,” "Beijing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Ligong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Daxue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Xuebao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/Transaction Beijing Inst. Technol., vol. 37, no. 12, pp. 1271–1275, 2017,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10.15918/j.tbit1001-0645.2017".12.011.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	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Mohammadpour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 C. Ling, C. S. Liew, and C. Y. Chong, “A Convolutional Neural Network for Network Intrusion Detection System,” "Proc. Asia-Pacific Adv.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vol. 46, no. 0, pp. 50–55", 2018.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	U. Gur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Çekmez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et al.,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Derin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Ö˘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grenme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Anomali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Tespiti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Network Anomaly Detection with Deep Learning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Ozgur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Koray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Sahingoz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2018, pp. 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	A. Chawla, B. Lee, S. Fallon, and P. Jacob, “Host Based Intrusion Detection System with Combined CNN/RNN Model,”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Sci. (including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Subser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Bioinformatics), vol. 11329 LNAI", pp. 149–158, 2019.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[5]</a:t>
            </a:r>
            <a:r>
              <a:rPr lang="en-US" sz="1400" dirty="0">
                <a:effectLst/>
                <a:latin typeface="Times New Roman" panose="02020603050405020304" pitchFamily="18" charset="0"/>
                <a:ea typeface="Calibri" panose="020F0502020204030204" pitchFamily="34" charset="0"/>
              </a:rPr>
              <a:t>	S. Naseer and Y. Saleem, “Enhanced network intrusion detection using deep convolutional neural networks,” "KSII Trans. Internet Inf. Syst., vol. 12, no. 10, pp. 5159–5178, 2018, </a:t>
            </a:r>
            <a:r>
              <a:rPr lang="en-US" sz="1400" dirty="0" err="1">
                <a:effectLst/>
                <a:latin typeface="Times New Roman" panose="02020603050405020304" pitchFamily="18" charset="0"/>
                <a:ea typeface="Calibri" panose="020F0502020204030204" pitchFamily="34" charset="0"/>
              </a:rPr>
              <a:t>doi</a:t>
            </a:r>
            <a:r>
              <a:rPr lang="en-US" sz="1400" dirty="0">
                <a:effectLst/>
                <a:latin typeface="Times New Roman" panose="02020603050405020304" pitchFamily="18" charset="0"/>
                <a:ea typeface="Calibri" panose="020F0502020204030204" pitchFamily="34" charset="0"/>
              </a:rPr>
              <a:t>: 10.3837/tiis.2018".10.028.</a:t>
            </a:r>
            <a:endParaRPr lang="en-IN" sz="1400" dirty="0">
              <a:solidFill>
                <a:srgbClr val="C00000"/>
              </a:solidFill>
              <a:latin typeface="Times New Roman"/>
              <a:ea typeface="Times New Roman"/>
              <a:cs typeface="Times New Roman"/>
              <a:sym typeface="Times New Roman"/>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a:extLst>
              <a:ext uri="{FF2B5EF4-FFF2-40B4-BE49-F238E27FC236}">
                <a16:creationId xmlns:a16="http://schemas.microsoft.com/office/drawing/2014/main" id="{F92AEA0D-BFF8-9729-A715-94F98855A08A}"/>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Questions</a:t>
            </a:r>
          </a:p>
        </p:txBody>
      </p:sp>
      <p:pic>
        <p:nvPicPr>
          <p:cNvPr id="9" name="Picture 8">
            <a:extLst>
              <a:ext uri="{FF2B5EF4-FFF2-40B4-BE49-F238E27FC236}">
                <a16:creationId xmlns:a16="http://schemas.microsoft.com/office/drawing/2014/main" id="{9E60DCF7-02FB-F9C5-979B-46FE7764FF6F}"/>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59081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itchFamily="18" charset="0"/>
                <a:cs typeface="Times New Roman" pitchFamily="18" charset="0"/>
                <a:sym typeface="Arial"/>
              </a:rPr>
              <a:t>Outline</a:t>
            </a:r>
          </a:p>
        </p:txBody>
      </p:sp>
      <p:sp>
        <p:nvSpPr>
          <p:cNvPr id="64" name="Google Shape;64;g5cc8714c89_0_4"/>
          <p:cNvSpPr txBox="1"/>
          <p:nvPr/>
        </p:nvSpPr>
        <p:spPr>
          <a:xfrm>
            <a:off x="667163" y="862090"/>
            <a:ext cx="7848600" cy="4771794"/>
          </a:xfrm>
          <a:prstGeom prst="rect">
            <a:avLst/>
          </a:prstGeom>
          <a:noFill/>
          <a:ln>
            <a:noFill/>
          </a:ln>
        </p:spPr>
        <p:txBody>
          <a:bodyPr spcFirstLastPara="1" wrap="square" lIns="91425" tIns="91425" rIns="91425" bIns="91425" anchor="t" anchorCtr="0">
            <a:noAutofit/>
          </a:bodyPr>
          <a:lstStyle/>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1 INTRODUCTION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2 CONCEPTS AND METHODS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3 LITERATURE SURVEY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4 PROJECT PLAN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5. SOFTWARE REQUIREMENT SPECIFICATION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6 RESULTS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7 SOFTWARE TESTING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8 CONCLUSION AND FUTURE WORK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BIBLIOGRAPHY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ANNEXURE A: List of Publications and Research Paper (In its Original formats)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ANNEXURE B: Plagiarism Report</a:t>
            </a:r>
          </a:p>
          <a:p>
            <a:pPr marL="76200" lvl="0" algn="just">
              <a:buClr>
                <a:schemeClr val="dk1"/>
              </a:buClr>
              <a:buSzPts val="2400"/>
            </a:pPr>
            <a:endParaRPr lang="en-US" sz="2200" dirty="0">
              <a:solidFill>
                <a:schemeClr val="dk1"/>
              </a:solidFill>
              <a:latin typeface="Times New Roman"/>
              <a:ea typeface="Times New Roman"/>
              <a:cs typeface="Times New Roman"/>
              <a:sym typeface="Times New Roman"/>
            </a:endParaRPr>
          </a:p>
          <a:p>
            <a:pPr marL="76200" lvl="0" algn="just" rtl="0">
              <a:spcBef>
                <a:spcPts val="0"/>
              </a:spcBef>
              <a:spcAft>
                <a:spcPts val="0"/>
              </a:spcAft>
              <a:buClr>
                <a:schemeClr val="dk1"/>
              </a:buClr>
              <a:buSzPts val="2400"/>
            </a:pPr>
            <a:endParaRPr lang="en-US" sz="2200"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35D29CA3-D608-3AD6-9595-FD3774C67825}"/>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9AD4696F-3C7C-5625-97C5-4EC8BBD63993}"/>
              </a:ext>
            </a:extLst>
          </p:cNvPr>
          <p:cNvSpPr txBox="1"/>
          <p:nvPr/>
        </p:nvSpPr>
        <p:spPr>
          <a:xfrm>
            <a:off x="499927" y="802614"/>
            <a:ext cx="8422106" cy="449353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the rapidly evolving digital age, children face significant challenges and risks as they navigate the online world. These challenges stem from a lack of awareness, skills, and preparedness in practicing digital citizenship and ensuring online safety. Many children lack the knowledge to engage responsibly, share thoughtfully, and protect their personal information while online. This knowledge gap can lead to experiences of confusion, fear, and vulnerability among young users. To address these pressing issues, the </a:t>
            </a:r>
            <a:r>
              <a:rPr lang="en-US" sz="2200" dirty="0" err="1">
                <a:latin typeface="Times New Roman" panose="02020603050405020304" pitchFamily="18" charset="0"/>
                <a:cs typeface="Times New Roman" panose="02020603050405020304" pitchFamily="18" charset="0"/>
              </a:rPr>
              <a:t>Kidtellectual</a:t>
            </a:r>
            <a:r>
              <a:rPr lang="en-US" sz="2200" dirty="0">
                <a:latin typeface="Times New Roman" panose="02020603050405020304" pitchFamily="18" charset="0"/>
                <a:cs typeface="Times New Roman" panose="02020603050405020304" pitchFamily="18" charset="0"/>
              </a:rPr>
              <a:t> project aims to empower children aged 4-12 with comprehensive education in digital citizenship and online safety. By offering an interactive and engaging learning experience, the project seeks to equip children with the necessary tools and skills to confidently explore the digital landscape while minimizing risks and challenges.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24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TextBox 2">
            <a:extLst>
              <a:ext uri="{FF2B5EF4-FFF2-40B4-BE49-F238E27FC236}">
                <a16:creationId xmlns:a16="http://schemas.microsoft.com/office/drawing/2014/main" id="{061EE4B5-C2D1-93A5-FB3D-5D06B1B4642A}"/>
              </a:ext>
            </a:extLst>
          </p:cNvPr>
          <p:cNvSpPr txBox="1"/>
          <p:nvPr/>
        </p:nvSpPr>
        <p:spPr>
          <a:xfrm>
            <a:off x="328354" y="1186134"/>
            <a:ext cx="8285710" cy="1601208"/>
          </a:xfrm>
          <a:prstGeom prst="rect">
            <a:avLst/>
          </a:prstGeom>
          <a:noFill/>
        </p:spPr>
        <p:txBody>
          <a:bodyPr wrap="square" rtlCol="0">
            <a:spAutoFit/>
          </a:bodyPr>
          <a:lstStyle/>
          <a:p>
            <a:pPr algn="ctr">
              <a:lnSpc>
                <a:spcPts val="2999"/>
              </a:lnSpc>
            </a:pPr>
            <a:r>
              <a:rPr lang="en-US" sz="2200" dirty="0">
                <a:solidFill>
                  <a:srgbClr val="4B2D2F"/>
                </a:solidFill>
                <a:latin typeface="Times New Roman" panose="02020603050405020304" pitchFamily="18" charset="0"/>
                <a:cs typeface="Times New Roman" panose="02020603050405020304" pitchFamily="18" charset="0"/>
              </a:rPr>
              <a:t>In today's digital age, children face several challenges and problems while navigating the online world. </a:t>
            </a:r>
          </a:p>
          <a:p>
            <a:pPr algn="ctr">
              <a:lnSpc>
                <a:spcPts val="2999"/>
              </a:lnSpc>
            </a:pPr>
            <a:r>
              <a:rPr lang="en-US" sz="2200" dirty="0">
                <a:solidFill>
                  <a:srgbClr val="4B2D2F"/>
                </a:solidFill>
                <a:latin typeface="Times New Roman" panose="02020603050405020304" pitchFamily="18" charset="0"/>
                <a:cs typeface="Times New Roman" panose="02020603050405020304" pitchFamily="18" charset="0"/>
              </a:rPr>
              <a:t>These issues arise due to a lack of awareness, skills, and preparedness in practicing digital citizenship and ensuring online safety. </a:t>
            </a:r>
          </a:p>
        </p:txBody>
      </p:sp>
    </p:spTree>
    <p:extLst>
      <p:ext uri="{BB962C8B-B14F-4D97-AF65-F5344CB8AC3E}">
        <p14:creationId xmlns:p14="http://schemas.microsoft.com/office/powerpoint/2010/main" val="404190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Objectives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5" name="TextBox 4">
            <a:extLst>
              <a:ext uri="{FF2B5EF4-FFF2-40B4-BE49-F238E27FC236}">
                <a16:creationId xmlns:a16="http://schemas.microsoft.com/office/drawing/2014/main" id="{5CD2B948-0750-A7DA-0C0D-D15B32FB5FB6}"/>
              </a:ext>
            </a:extLst>
          </p:cNvPr>
          <p:cNvSpPr txBox="1"/>
          <p:nvPr/>
        </p:nvSpPr>
        <p:spPr>
          <a:xfrm>
            <a:off x="417094" y="802614"/>
            <a:ext cx="8917716" cy="4832092"/>
          </a:xfrm>
          <a:prstGeom prst="rect">
            <a:avLst/>
          </a:prstGeom>
          <a:noFill/>
        </p:spPr>
        <p:txBody>
          <a:bodyPr wrap="square">
            <a:spAutoFit/>
          </a:bodyPr>
          <a:lstStyle/>
          <a:p>
            <a:pPr marL="328963" lvl="1"/>
            <a:r>
              <a:rPr lang="en-US" sz="2200" dirty="0">
                <a:solidFill>
                  <a:srgbClr val="4B2D2F"/>
                </a:solidFill>
                <a:latin typeface="Times New Roman" panose="02020603050405020304" pitchFamily="18" charset="0"/>
                <a:cs typeface="Times New Roman" panose="02020603050405020304" pitchFamily="18" charset="0"/>
              </a:rPr>
              <a:t>Our goal is to empower children to explore the online world with confidence while ensuring their safety.</a:t>
            </a:r>
          </a:p>
          <a:p>
            <a:pPr marL="328963" lvl="1"/>
            <a:r>
              <a:rPr lang="en-US" sz="2200" dirty="0">
                <a:solidFill>
                  <a:srgbClr val="4B2D2F"/>
                </a:solidFill>
                <a:latin typeface="Times New Roman" panose="02020603050405020304" pitchFamily="18" charset="0"/>
                <a:cs typeface="Times New Roman" panose="02020603050405020304" pitchFamily="18" charset="0"/>
              </a:rPr>
              <a:t>Children should learn to share responsibly and communicate thoughtfully online, keeping personal information private.</a:t>
            </a:r>
          </a:p>
          <a:p>
            <a:pPr marL="328963" lvl="1"/>
            <a:endParaRPr lang="en-US" sz="2200" dirty="0">
              <a:solidFill>
                <a:srgbClr val="4B2D2F"/>
              </a:solidFill>
              <a:latin typeface="Times New Roman" panose="02020603050405020304" pitchFamily="18" charset="0"/>
              <a:cs typeface="Times New Roman" panose="02020603050405020304" pitchFamily="18" charset="0"/>
            </a:endParaRP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Videos</a:t>
            </a:r>
          </a:p>
          <a:p>
            <a:pPr marL="657926" lvl="1" indent="-328963">
              <a:buFont typeface="Arial"/>
              <a:buChar char="•"/>
            </a:pPr>
            <a:r>
              <a:rPr lang="en-US" sz="2200" dirty="0">
                <a:latin typeface="Times New Roman" panose="02020603050405020304" pitchFamily="18" charset="0"/>
                <a:cs typeface="Times New Roman" panose="02020603050405020304" pitchFamily="18" charset="0"/>
              </a:rPr>
              <a:t>Image – Based</a:t>
            </a:r>
            <a:endParaRPr lang="en-US" sz="2200" dirty="0">
              <a:solidFill>
                <a:srgbClr val="000000"/>
              </a:solidFill>
              <a:latin typeface="Times New Roman" panose="02020603050405020304" pitchFamily="18" charset="0"/>
              <a:cs typeface="Times New Roman" panose="02020603050405020304" pitchFamily="18" charset="0"/>
            </a:endParaRP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Self Learning </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Classroom learning</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Activity learnings</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Slides and teaching </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Reward System</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Parental safety measures</a:t>
            </a:r>
          </a:p>
          <a:p>
            <a:pPr marL="657926" lvl="1" indent="-328963">
              <a:buFont typeface="Arial"/>
              <a:buChar char="•"/>
            </a:pPr>
            <a:r>
              <a:rPr lang="en-US" sz="2200" dirty="0">
                <a:solidFill>
                  <a:srgbClr val="000000"/>
                </a:solidFill>
                <a:latin typeface="Times New Roman" panose="02020603050405020304" pitchFamily="18" charset="0"/>
                <a:cs typeface="Times New Roman" panose="02020603050405020304" pitchFamily="18" charset="0"/>
              </a:rPr>
              <a:t>Explore social media through our app.</a:t>
            </a:r>
          </a:p>
        </p:txBody>
      </p:sp>
    </p:spTree>
    <p:extLst>
      <p:ext uri="{BB962C8B-B14F-4D97-AF65-F5344CB8AC3E}">
        <p14:creationId xmlns:p14="http://schemas.microsoft.com/office/powerpoint/2010/main" val="13589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Concepts and Methods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5" name="TextBox 4">
            <a:extLst>
              <a:ext uri="{FF2B5EF4-FFF2-40B4-BE49-F238E27FC236}">
                <a16:creationId xmlns:a16="http://schemas.microsoft.com/office/drawing/2014/main" id="{ADEB76BC-F9FB-D554-B5B5-93AC67152039}"/>
              </a:ext>
            </a:extLst>
          </p:cNvPr>
          <p:cNvSpPr txBox="1"/>
          <p:nvPr/>
        </p:nvSpPr>
        <p:spPr>
          <a:xfrm>
            <a:off x="499927" y="802614"/>
            <a:ext cx="8341005" cy="4462760"/>
          </a:xfrm>
          <a:prstGeom prst="rect">
            <a:avLst/>
          </a:prstGeom>
          <a:noFill/>
        </p:spPr>
        <p:txBody>
          <a:bodyPr wrap="square" rtlCol="0">
            <a:spAutoFit/>
          </a:bodyPr>
          <a:lstStyle/>
          <a:p>
            <a:endParaRPr lang="en-IN" dirty="0"/>
          </a:p>
          <a:p>
            <a:r>
              <a:rPr lang="en-IN" sz="1800" dirty="0">
                <a:solidFill>
                  <a:schemeClr val="tx1"/>
                </a:solidFill>
                <a:latin typeface="Times New Roman" panose="02020603050405020304" pitchFamily="18" charset="0"/>
                <a:cs typeface="Times New Roman" panose="02020603050405020304" pitchFamily="18" charset="0"/>
              </a:rPr>
              <a:t>Concept: </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Promoting Digital Citizenship and Online Safety for Children</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Method:</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1. Educational Initiatives</a:t>
            </a:r>
          </a:p>
          <a:p>
            <a:r>
              <a:rPr lang="en-IN" sz="1800" dirty="0">
                <a:solidFill>
                  <a:schemeClr val="tx1"/>
                </a:solidFill>
                <a:latin typeface="Times New Roman" panose="02020603050405020304" pitchFamily="18" charset="0"/>
                <a:cs typeface="Times New Roman" panose="02020603050405020304" pitchFamily="18" charset="0"/>
              </a:rPr>
              <a:t>2. Parental Involvement</a:t>
            </a:r>
          </a:p>
          <a:p>
            <a:r>
              <a:rPr lang="en-IN" sz="1800" dirty="0">
                <a:solidFill>
                  <a:schemeClr val="tx1"/>
                </a:solidFill>
                <a:latin typeface="Times New Roman" panose="02020603050405020304" pitchFamily="18" charset="0"/>
                <a:cs typeface="Times New Roman" panose="02020603050405020304" pitchFamily="18" charset="0"/>
              </a:rPr>
              <a:t>3. Online Safety Tools and Resources</a:t>
            </a:r>
          </a:p>
          <a:p>
            <a:r>
              <a:rPr lang="en-IN" sz="1800" dirty="0">
                <a:solidFill>
                  <a:schemeClr val="tx1"/>
                </a:solidFill>
                <a:latin typeface="Times New Roman" panose="02020603050405020304" pitchFamily="18" charset="0"/>
                <a:cs typeface="Times New Roman" panose="02020603050405020304" pitchFamily="18" charset="0"/>
              </a:rPr>
              <a:t>4. Peer Support and Mentoring</a:t>
            </a:r>
          </a:p>
          <a:p>
            <a:r>
              <a:rPr lang="en-IN" sz="1800" dirty="0">
                <a:solidFill>
                  <a:schemeClr val="tx1"/>
                </a:solidFill>
                <a:latin typeface="Times New Roman" panose="02020603050405020304" pitchFamily="18" charset="0"/>
                <a:cs typeface="Times New Roman" panose="02020603050405020304" pitchFamily="18" charset="0"/>
              </a:rPr>
              <a:t>5. Community Involvement</a:t>
            </a:r>
          </a:p>
          <a:p>
            <a:r>
              <a:rPr lang="en-IN" sz="1800" dirty="0">
                <a:solidFill>
                  <a:schemeClr val="tx1"/>
                </a:solidFill>
                <a:latin typeface="Times New Roman" panose="02020603050405020304" pitchFamily="18" charset="0"/>
                <a:cs typeface="Times New Roman" panose="02020603050405020304" pitchFamily="18" charset="0"/>
              </a:rPr>
              <a:t>6. Promote Critical Thinking</a:t>
            </a:r>
          </a:p>
          <a:p>
            <a:r>
              <a:rPr lang="en-IN" sz="1800" dirty="0">
                <a:solidFill>
                  <a:schemeClr val="tx1"/>
                </a:solidFill>
                <a:latin typeface="Times New Roman" panose="02020603050405020304" pitchFamily="18" charset="0"/>
                <a:cs typeface="Times New Roman" panose="02020603050405020304" pitchFamily="18" charset="0"/>
              </a:rPr>
              <a:t>7. Online Etiquette and Respect</a:t>
            </a:r>
          </a:p>
          <a:p>
            <a:r>
              <a:rPr lang="en-IN" sz="1800" dirty="0">
                <a:solidFill>
                  <a:schemeClr val="tx1"/>
                </a:solidFill>
                <a:latin typeface="Times New Roman" panose="02020603050405020304" pitchFamily="18" charset="0"/>
                <a:cs typeface="Times New Roman" panose="02020603050405020304" pitchFamily="18" charset="0"/>
              </a:rPr>
              <a:t>8. Regular Communication</a:t>
            </a:r>
          </a:p>
          <a:p>
            <a:r>
              <a:rPr lang="en-IN" sz="1800" dirty="0">
                <a:solidFill>
                  <a:schemeClr val="tx1"/>
                </a:solidFill>
                <a:latin typeface="Times New Roman" panose="02020603050405020304" pitchFamily="18" charset="0"/>
                <a:cs typeface="Times New Roman" panose="02020603050405020304" pitchFamily="18" charset="0"/>
              </a:rPr>
              <a:t>9. Evaluating and Updating Policies and Feedbacks</a:t>
            </a:r>
          </a:p>
        </p:txBody>
      </p:sp>
    </p:spTree>
    <p:extLst>
      <p:ext uri="{BB962C8B-B14F-4D97-AF65-F5344CB8AC3E}">
        <p14:creationId xmlns:p14="http://schemas.microsoft.com/office/powerpoint/2010/main" val="25308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TextBox 2">
            <a:extLst>
              <a:ext uri="{FF2B5EF4-FFF2-40B4-BE49-F238E27FC236}">
                <a16:creationId xmlns:a16="http://schemas.microsoft.com/office/drawing/2014/main" id="{97137303-BE24-0E32-5198-25939C5240DA}"/>
              </a:ext>
            </a:extLst>
          </p:cNvPr>
          <p:cNvSpPr txBox="1"/>
          <p:nvPr/>
        </p:nvSpPr>
        <p:spPr>
          <a:xfrm>
            <a:off x="417093" y="513601"/>
            <a:ext cx="7183241" cy="4154984"/>
          </a:xfrm>
          <a:prstGeom prst="rect">
            <a:avLst/>
          </a:prstGeom>
          <a:noFill/>
        </p:spPr>
        <p:txBody>
          <a:bodyPr wrap="square">
            <a:spAutoFit/>
          </a:bodyPr>
          <a:lstStyle/>
          <a:p>
            <a:br>
              <a:rPr lang="en-US" sz="2200" dirty="0">
                <a:solidFill>
                  <a:schemeClr val="tx1"/>
                </a:solidFill>
                <a:latin typeface="Times New Roman" panose="02020603050405020304" pitchFamily="18" charset="0"/>
                <a:cs typeface="Times New Roman" panose="02020603050405020304" pitchFamily="18" charset="0"/>
              </a:rPr>
            </a:br>
            <a:r>
              <a:rPr lang="en-US" sz="2200" b="0" i="0" dirty="0">
                <a:solidFill>
                  <a:schemeClr val="tx1"/>
                </a:solidFill>
                <a:effectLst/>
                <a:latin typeface="Times New Roman" panose="02020603050405020304" pitchFamily="18" charset="0"/>
                <a:cs typeface="Times New Roman" panose="02020603050405020304" pitchFamily="18" charset="0"/>
              </a:rPr>
              <a:t>In today's digital age, children encounter a multitude of challenges and problems while navigating the online world. These issues often stem from a lack of awareness, skills, and preparedness in practicing digital citizenship and ensuring online safety. From cyberbullying and privacy concerns to digital literacy and parental involvement, this presentation will delve into the complex landscape of children's online experiences. We will explore key themes and findings from relevant research to better understand the issues at hand and discuss strategies for promoting a safer and more responsible online environment for our younger generation.</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4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Tools and Languages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B8439379-38D4-02A8-42AC-8A49D9D2233C}"/>
              </a:ext>
            </a:extLst>
          </p:cNvPr>
          <p:cNvSpPr txBox="1"/>
          <p:nvPr/>
        </p:nvSpPr>
        <p:spPr>
          <a:xfrm>
            <a:off x="417094" y="1314473"/>
            <a:ext cx="6907628" cy="1815882"/>
          </a:xfrm>
          <a:prstGeom prst="rect">
            <a:avLst/>
          </a:prstGeom>
          <a:noFill/>
        </p:spPr>
        <p:txBody>
          <a:bodyPr wrap="square" rtlCol="0">
            <a:spAutoFit/>
          </a:bodyPr>
          <a:lstStyle/>
          <a:p>
            <a:r>
              <a:rPr lang="en-US" sz="2000" b="1" dirty="0"/>
              <a:t>Tools:-  </a:t>
            </a:r>
          </a:p>
          <a:p>
            <a:endParaRPr lang="en-US" sz="2000" b="1" dirty="0"/>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Figma(For designing of app)</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Remixicon.com ( tags required for app )</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Backend( Airtable.com )</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Database connectivity for frontend (Bravostudio.com)</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37644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Process and Architecture</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Freeform 5">
            <a:extLst>
              <a:ext uri="{FF2B5EF4-FFF2-40B4-BE49-F238E27FC236}">
                <a16:creationId xmlns:a16="http://schemas.microsoft.com/office/drawing/2014/main" id="{AA938B2B-EBBB-C4B3-85FA-E7F7E89568BC}"/>
              </a:ext>
            </a:extLst>
          </p:cNvPr>
          <p:cNvSpPr/>
          <p:nvPr/>
        </p:nvSpPr>
        <p:spPr>
          <a:xfrm>
            <a:off x="46362" y="790629"/>
            <a:ext cx="8751675" cy="4743203"/>
          </a:xfrm>
          <a:custGeom>
            <a:avLst/>
            <a:gdLst/>
            <a:ahLst/>
            <a:cxnLst/>
            <a:rect l="l" t="t" r="r" b="b"/>
            <a:pathLst>
              <a:path w="14431715" h="7065527">
                <a:moveTo>
                  <a:pt x="0" y="0"/>
                </a:moveTo>
                <a:lnTo>
                  <a:pt x="14431714" y="0"/>
                </a:lnTo>
                <a:lnTo>
                  <a:pt x="14431714" y="7065527"/>
                </a:lnTo>
                <a:lnTo>
                  <a:pt x="0" y="7065527"/>
                </a:lnTo>
                <a:lnTo>
                  <a:pt x="0" y="0"/>
                </a:lnTo>
                <a:close/>
              </a:path>
            </a:pathLst>
          </a:custGeom>
          <a:blipFill>
            <a:blip r:embed="rId3"/>
            <a:stretch>
              <a:fillRect/>
            </a:stretch>
          </a:blipFill>
        </p:spPr>
      </p:sp>
    </p:spTree>
    <p:extLst>
      <p:ext uri="{BB962C8B-B14F-4D97-AF65-F5344CB8AC3E}">
        <p14:creationId xmlns:p14="http://schemas.microsoft.com/office/powerpoint/2010/main" val="30767521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10849</TotalTime>
  <Words>1356</Words>
  <Application>Microsoft Office PowerPoint</Application>
  <PresentationFormat>On-screen Show (4:3)</PresentationFormat>
  <Paragraphs>122</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Times New Roman</vt:lpstr>
      <vt:lpstr>Office Theme</vt:lpstr>
      <vt:lpstr>KIDTELLECTUAL</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Suraj Kolpe</cp:lastModifiedBy>
  <cp:revision>1216</cp:revision>
  <dcterms:created xsi:type="dcterms:W3CDTF">2018-12-06T11:05:22Z</dcterms:created>
  <dcterms:modified xsi:type="dcterms:W3CDTF">2023-11-01T14:47:16Z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