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44" r:id="rId1"/>
  </p:sldMasterIdLst>
  <p:sldIdLst>
    <p:sldId id="256" r:id="rId2"/>
    <p:sldId id="257" r:id="rId3"/>
    <p:sldId id="258" r:id="rId4"/>
    <p:sldId id="259" r:id="rId5"/>
    <p:sldId id="260" r:id="rId6"/>
    <p:sldId id="311" r:id="rId7"/>
    <p:sldId id="262" r:id="rId8"/>
    <p:sldId id="272" r:id="rId9"/>
    <p:sldId id="266" r:id="rId10"/>
    <p:sldId id="267" r:id="rId11"/>
    <p:sldId id="278" r:id="rId12"/>
    <p:sldId id="297" r:id="rId13"/>
    <p:sldId id="296" r:id="rId14"/>
    <p:sldId id="279" r:id="rId15"/>
    <p:sldId id="280" r:id="rId16"/>
    <p:sldId id="281" r:id="rId17"/>
    <p:sldId id="282" r:id="rId18"/>
    <p:sldId id="291" r:id="rId19"/>
    <p:sldId id="292" r:id="rId20"/>
    <p:sldId id="293" r:id="rId21"/>
    <p:sldId id="294" r:id="rId22"/>
    <p:sldId id="298" r:id="rId23"/>
    <p:sldId id="299" r:id="rId24"/>
    <p:sldId id="300" r:id="rId25"/>
    <p:sldId id="312" r:id="rId26"/>
    <p:sldId id="301" r:id="rId27"/>
    <p:sldId id="302" r:id="rId28"/>
    <p:sldId id="303" r:id="rId29"/>
    <p:sldId id="308" r:id="rId30"/>
    <p:sldId id="304" r:id="rId31"/>
    <p:sldId id="305" r:id="rId32"/>
    <p:sldId id="306" r:id="rId33"/>
    <p:sldId id="307" r:id="rId34"/>
    <p:sldId id="309" r:id="rId35"/>
    <p:sldId id="310" r:id="rId36"/>
    <p:sldId id="27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368" autoAdjust="0"/>
    <p:restoredTop sz="94660"/>
  </p:normalViewPr>
  <p:slideViewPr>
    <p:cSldViewPr snapToGrid="0">
      <p:cViewPr varScale="1">
        <p:scale>
          <a:sx n="72" d="100"/>
          <a:sy n="72" d="100"/>
        </p:scale>
        <p:origin x="1002"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9/21/2019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905894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178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3718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866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38326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06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81040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2208097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7516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2340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1341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8410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3444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1066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9/21/2019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8424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7653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2524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9/21/2019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4824130"/>
      </p:ext>
    </p:extLst>
  </p:cSld>
  <p:clrMap bg1="dk1" tx1="lt1" bg2="dk2" tx2="lt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 id="2147484056" r:id="rId12"/>
    <p:sldLayoutId id="2147484057" r:id="rId13"/>
    <p:sldLayoutId id="2147484058" r:id="rId14"/>
    <p:sldLayoutId id="2147484059" r:id="rId15"/>
    <p:sldLayoutId id="2147484060" r:id="rId16"/>
    <p:sldLayoutId id="21474840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CBB2E-60DE-427B-9D96-C6D8BA072368}"/>
              </a:ext>
            </a:extLst>
          </p:cNvPr>
          <p:cNvSpPr>
            <a:spLocks noGrp="1"/>
          </p:cNvSpPr>
          <p:nvPr>
            <p:ph type="ctrTitle"/>
          </p:nvPr>
        </p:nvSpPr>
        <p:spPr>
          <a:xfrm>
            <a:off x="0" y="2005771"/>
            <a:ext cx="12192000" cy="657916"/>
          </a:xfrm>
        </p:spPr>
        <p:txBody>
          <a:bodyPr>
            <a:normAutofit/>
          </a:bodyPr>
          <a:lstStyle/>
          <a:p>
            <a:pPr algn="ctr"/>
            <a:r>
              <a:rPr lang="en-IN" sz="3600" b="1" dirty="0">
                <a:latin typeface="Arial" panose="020B0604020202020204" pitchFamily="34" charset="0"/>
                <a:cs typeface="Arial" panose="020B0604020202020204" pitchFamily="34" charset="0"/>
              </a:rPr>
              <a:t>TEEGALA KRISHNA REDDY ENGINEERING COLLEGE</a:t>
            </a:r>
          </a:p>
        </p:txBody>
      </p:sp>
      <p:sp>
        <p:nvSpPr>
          <p:cNvPr id="3" name="Subtitle 2">
            <a:extLst>
              <a:ext uri="{FF2B5EF4-FFF2-40B4-BE49-F238E27FC236}">
                <a16:creationId xmlns:a16="http://schemas.microsoft.com/office/drawing/2014/main" id="{37F46F84-E3BD-4696-873C-A5FA6809814B}"/>
              </a:ext>
            </a:extLst>
          </p:cNvPr>
          <p:cNvSpPr>
            <a:spLocks noGrp="1"/>
          </p:cNvSpPr>
          <p:nvPr>
            <p:ph type="subTitle" idx="1"/>
          </p:nvPr>
        </p:nvSpPr>
        <p:spPr>
          <a:xfrm>
            <a:off x="0" y="2948300"/>
            <a:ext cx="12192000" cy="969497"/>
          </a:xfrm>
        </p:spPr>
        <p:txBody>
          <a:bodyPr>
            <a:normAutofit/>
          </a:bodyPr>
          <a:lstStyle/>
          <a:p>
            <a:pPr algn="ctr"/>
            <a:r>
              <a:rPr lang="en-IN" sz="2200" b="1" dirty="0">
                <a:latin typeface="Arial" panose="020B0604020202020204" pitchFamily="34" charset="0"/>
                <a:cs typeface="Arial" panose="020B0604020202020204" pitchFamily="34" charset="0"/>
              </a:rPr>
              <a:t>Department of Computer Science </a:t>
            </a:r>
          </a:p>
          <a:p>
            <a:pPr algn="ctr"/>
            <a:r>
              <a:rPr lang="en-IN" sz="2200" b="1" dirty="0">
                <a:latin typeface="Arial" panose="020B0604020202020204" pitchFamily="34" charset="0"/>
                <a:cs typeface="Arial" panose="020B0604020202020204" pitchFamily="34" charset="0"/>
              </a:rPr>
              <a:t> and Engineering</a:t>
            </a:r>
          </a:p>
        </p:txBody>
      </p:sp>
      <p:pic>
        <p:nvPicPr>
          <p:cNvPr id="5" name="Picture 4">
            <a:extLst>
              <a:ext uri="{FF2B5EF4-FFF2-40B4-BE49-F238E27FC236}">
                <a16:creationId xmlns:a16="http://schemas.microsoft.com/office/drawing/2014/main" id="{CE554FAB-7172-4528-AF84-ECB763F88AED}"/>
              </a:ext>
            </a:extLst>
          </p:cNvPr>
          <p:cNvPicPr>
            <a:picLocks noChangeAspect="1"/>
          </p:cNvPicPr>
          <p:nvPr/>
        </p:nvPicPr>
        <p:blipFill>
          <a:blip r:embed="rId2"/>
          <a:stretch>
            <a:fillRect/>
          </a:stretch>
        </p:blipFill>
        <p:spPr>
          <a:xfrm>
            <a:off x="5322404" y="416324"/>
            <a:ext cx="1600200" cy="1381125"/>
          </a:xfrm>
          <a:prstGeom prst="rect">
            <a:avLst/>
          </a:prstGeom>
        </p:spPr>
      </p:pic>
      <p:cxnSp>
        <p:nvCxnSpPr>
          <p:cNvPr id="7" name="Straight Connector 6">
            <a:extLst>
              <a:ext uri="{FF2B5EF4-FFF2-40B4-BE49-F238E27FC236}">
                <a16:creationId xmlns:a16="http://schemas.microsoft.com/office/drawing/2014/main" id="{7D252CC4-DD9C-40D6-9CBF-E3F51880D3CC}"/>
              </a:ext>
            </a:extLst>
          </p:cNvPr>
          <p:cNvCxnSpPr/>
          <p:nvPr/>
        </p:nvCxnSpPr>
        <p:spPr>
          <a:xfrm>
            <a:off x="583096" y="4439478"/>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85CF21D-B74D-4D7F-A92E-EE9AF4C9C31E}"/>
              </a:ext>
            </a:extLst>
          </p:cNvPr>
          <p:cNvCxnSpPr>
            <a:cxnSpLocks/>
          </p:cNvCxnSpPr>
          <p:nvPr/>
        </p:nvCxnSpPr>
        <p:spPr>
          <a:xfrm>
            <a:off x="516835" y="4784035"/>
            <a:ext cx="1121133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Subtitle 2">
            <a:extLst>
              <a:ext uri="{FF2B5EF4-FFF2-40B4-BE49-F238E27FC236}">
                <a16:creationId xmlns:a16="http://schemas.microsoft.com/office/drawing/2014/main" id="{78B5C626-EBAE-4CAB-867F-1906D9DC8DB6}"/>
              </a:ext>
            </a:extLst>
          </p:cNvPr>
          <p:cNvSpPr txBox="1">
            <a:spLocks/>
          </p:cNvSpPr>
          <p:nvPr/>
        </p:nvSpPr>
        <p:spPr>
          <a:xfrm>
            <a:off x="8800305" y="5136036"/>
            <a:ext cx="3391695" cy="1096899"/>
          </a:xfrm>
          <a:prstGeom prst="rect">
            <a:avLst/>
          </a:prstGeom>
        </p:spPr>
        <p:txBody>
          <a:bodyPr vert="horz" lIns="91440" tIns="45720" rIns="91440" bIns="45720" rtlCol="0" anchor="t">
            <a:normAutofit fontScale="92500" lnSpcReduction="2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IN" sz="2000" u="sng" dirty="0">
                <a:latin typeface="Arial" panose="020B0604020202020204" pitchFamily="34" charset="0"/>
                <a:cs typeface="Arial" panose="020B0604020202020204" pitchFamily="34" charset="0"/>
              </a:rPr>
              <a:t>PROJECT COORDINATOR</a:t>
            </a:r>
          </a:p>
          <a:p>
            <a:pPr algn="l"/>
            <a:r>
              <a:rPr lang="en-IN" sz="2000" dirty="0">
                <a:latin typeface="Arial" panose="020B0604020202020204" pitchFamily="34" charset="0"/>
                <a:cs typeface="Arial" panose="020B0604020202020204" pitchFamily="34" charset="0"/>
              </a:rPr>
              <a:t>Mrs. J. Rachana (Asst.Prof)</a:t>
            </a:r>
          </a:p>
          <a:p>
            <a:pPr algn="l"/>
            <a:r>
              <a:rPr lang="en-IN" sz="2000" dirty="0">
                <a:latin typeface="Arial" panose="020B0604020202020204" pitchFamily="34" charset="0"/>
                <a:cs typeface="Arial" panose="020B0604020202020204" pitchFamily="34" charset="0"/>
              </a:rPr>
              <a:t>Mrs. MD. Salma  (Asst.Prof)</a:t>
            </a:r>
          </a:p>
          <a:p>
            <a:pPr algn="l"/>
            <a:endParaRPr lang="en-IN" sz="2000" dirty="0">
              <a:latin typeface="Arial" panose="020B0604020202020204" pitchFamily="34" charset="0"/>
              <a:cs typeface="Arial" panose="020B0604020202020204" pitchFamily="34" charset="0"/>
            </a:endParaRPr>
          </a:p>
        </p:txBody>
      </p:sp>
      <p:sp>
        <p:nvSpPr>
          <p:cNvPr id="12" name="Subtitle 2">
            <a:extLst>
              <a:ext uri="{FF2B5EF4-FFF2-40B4-BE49-F238E27FC236}">
                <a16:creationId xmlns:a16="http://schemas.microsoft.com/office/drawing/2014/main" id="{9AF75A97-AD47-4E17-8731-C6B1E726AC9F}"/>
              </a:ext>
            </a:extLst>
          </p:cNvPr>
          <p:cNvSpPr txBox="1">
            <a:spLocks/>
          </p:cNvSpPr>
          <p:nvPr/>
        </p:nvSpPr>
        <p:spPr>
          <a:xfrm>
            <a:off x="516835" y="5136036"/>
            <a:ext cx="3815183" cy="131320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IN" sz="2000" u="sng" dirty="0">
                <a:latin typeface="Arial" panose="020B0604020202020204" pitchFamily="34" charset="0"/>
                <a:cs typeface="Arial" panose="020B0604020202020204" pitchFamily="34" charset="0"/>
              </a:rPr>
              <a:t>HEAD OF THE DEPARTMENT</a:t>
            </a:r>
          </a:p>
          <a:p>
            <a:pPr algn="l"/>
            <a:r>
              <a:rPr lang="en-IN" sz="2000" dirty="0">
                <a:latin typeface="Arial" panose="020B0604020202020204" pitchFamily="34" charset="0"/>
                <a:cs typeface="Arial" panose="020B0604020202020204" pitchFamily="34" charset="0"/>
              </a:rPr>
              <a:t>Dr. Ch. Venkata Phani Krishna (Professor)</a:t>
            </a:r>
          </a:p>
        </p:txBody>
      </p:sp>
    </p:spTree>
    <p:extLst>
      <p:ext uri="{BB962C8B-B14F-4D97-AF65-F5344CB8AC3E}">
        <p14:creationId xmlns:p14="http://schemas.microsoft.com/office/powerpoint/2010/main" val="29122377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Tm="15510">
        <p159:morph option="byObject"/>
      </p:transition>
    </mc:Choice>
    <mc:Fallback xmlns="">
      <p:transition advTm="1551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CD04E-12DE-4FCD-953D-9A907CCAB8B4}"/>
              </a:ext>
            </a:extLst>
          </p:cNvPr>
          <p:cNvSpPr>
            <a:spLocks noGrp="1"/>
          </p:cNvSpPr>
          <p:nvPr>
            <p:ph type="title"/>
          </p:nvPr>
        </p:nvSpPr>
        <p:spPr>
          <a:xfrm>
            <a:off x="0" y="617855"/>
            <a:ext cx="12192000" cy="715617"/>
          </a:xfrm>
        </p:spPr>
        <p:txBody>
          <a:bodyPr>
            <a:normAutofit/>
          </a:bodyPr>
          <a:lstStyle/>
          <a:p>
            <a:pPr algn="ctr"/>
            <a:r>
              <a:rPr lang="en-IN" dirty="0">
                <a:latin typeface="Times New Roman" panose="02020603050405020304" pitchFamily="18" charset="0"/>
                <a:cs typeface="Times New Roman" panose="02020603050405020304" pitchFamily="18" charset="0"/>
              </a:rPr>
              <a:t>NON-FUNCTIONAL REQUIREMENTS</a:t>
            </a:r>
          </a:p>
        </p:txBody>
      </p:sp>
      <p:sp>
        <p:nvSpPr>
          <p:cNvPr id="3" name="Content Placeholder 2">
            <a:extLst>
              <a:ext uri="{FF2B5EF4-FFF2-40B4-BE49-F238E27FC236}">
                <a16:creationId xmlns:a16="http://schemas.microsoft.com/office/drawing/2014/main" id="{656A8B6B-200C-4218-A24D-AFEA45CE91C7}"/>
              </a:ext>
            </a:extLst>
          </p:cNvPr>
          <p:cNvSpPr>
            <a:spLocks noGrp="1"/>
          </p:cNvSpPr>
          <p:nvPr>
            <p:ph idx="1"/>
          </p:nvPr>
        </p:nvSpPr>
        <p:spPr>
          <a:xfrm>
            <a:off x="1035143" y="1607640"/>
            <a:ext cx="8596668" cy="3642719"/>
          </a:xfrm>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Security</a:t>
            </a: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Reliability</a:t>
            </a: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Usability</a:t>
            </a: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Portability</a:t>
            </a: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Performance</a:t>
            </a:r>
          </a:p>
        </p:txBody>
      </p:sp>
    </p:spTree>
    <p:extLst>
      <p:ext uri="{BB962C8B-B14F-4D97-AF65-F5344CB8AC3E}">
        <p14:creationId xmlns:p14="http://schemas.microsoft.com/office/powerpoint/2010/main" val="22015871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Shape 1"/>
          <p:cNvSpPr txBox="1"/>
          <p:nvPr/>
        </p:nvSpPr>
        <p:spPr>
          <a:xfrm>
            <a:off x="0" y="159026"/>
            <a:ext cx="12192000" cy="582120"/>
          </a:xfrm>
          <a:prstGeom prst="rect">
            <a:avLst/>
          </a:prstGeom>
          <a:noFill/>
          <a:ln>
            <a:noFill/>
          </a:ln>
        </p:spPr>
        <p:txBody>
          <a:bodyPr lIns="90000" tIns="45000" rIns="90000" bIns="45000" anchor="ctr"/>
          <a:lstStyle/>
          <a:p>
            <a:pPr algn="ctr">
              <a:lnSpc>
                <a:spcPct val="100000"/>
              </a:lnSpc>
            </a:pPr>
            <a:r>
              <a:rPr lang="en-US" sz="3600" strike="noStrike" spc="-1" dirty="0">
                <a:uFill>
                  <a:solidFill>
                    <a:srgbClr val="FFFFFF"/>
                  </a:solidFill>
                </a:uFill>
                <a:latin typeface="Times New Roman" panose="02020603050405020304" pitchFamily="18" charset="0"/>
                <a:ea typeface="SimSun"/>
                <a:cs typeface="Times New Roman" panose="02020603050405020304" pitchFamily="18" charset="0"/>
              </a:rPr>
              <a:t>SYSTEM ARCHITECTURE</a:t>
            </a:r>
            <a:endParaRPr lang="en-US" sz="3600" strike="noStrike" spc="-1" dirty="0">
              <a:uFill>
                <a:solidFill>
                  <a:srgbClr val="FFFFFF"/>
                </a:solidFill>
              </a:u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E513B0D-F7E1-438C-9706-6D947062807A}"/>
              </a:ext>
            </a:extLst>
          </p:cNvPr>
          <p:cNvPicPr>
            <a:picLocks noChangeAspect="1"/>
          </p:cNvPicPr>
          <p:nvPr/>
        </p:nvPicPr>
        <p:blipFill>
          <a:blip r:embed="rId2"/>
          <a:stretch>
            <a:fillRect/>
          </a:stretch>
        </p:blipFill>
        <p:spPr>
          <a:xfrm>
            <a:off x="728870" y="1378226"/>
            <a:ext cx="10829369" cy="489869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32DB4-75CB-4FD4-83FA-A9EBE425F41A}"/>
              </a:ext>
            </a:extLst>
          </p:cNvPr>
          <p:cNvSpPr>
            <a:spLocks noGrp="1"/>
          </p:cNvSpPr>
          <p:nvPr>
            <p:ph type="title"/>
          </p:nvPr>
        </p:nvSpPr>
        <p:spPr>
          <a:xfrm>
            <a:off x="1" y="609600"/>
            <a:ext cx="12192000" cy="1456267"/>
          </a:xfrm>
        </p:spPr>
        <p:txBody>
          <a:bodyPr/>
          <a:lstStyle/>
          <a:p>
            <a:pPr algn="ctr"/>
            <a:r>
              <a:rPr lang="en-US" dirty="0">
                <a:latin typeface="Times New Roman" panose="02020603050405020304" pitchFamily="18" charset="0"/>
                <a:cs typeface="Times New Roman" panose="02020603050405020304" pitchFamily="18" charset="0"/>
              </a:rPr>
              <a:t>Uml</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Diagrams</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AA70AC-1C90-4D0C-A04E-8AFBD0328F21}"/>
              </a:ext>
            </a:extLst>
          </p:cNvPr>
          <p:cNvSpPr txBox="1"/>
          <p:nvPr/>
        </p:nvSpPr>
        <p:spPr>
          <a:xfrm>
            <a:off x="1378226" y="2690191"/>
            <a:ext cx="5181600" cy="1292662"/>
          </a:xfrm>
          <a:prstGeom prst="rect">
            <a:avLst/>
          </a:prstGeom>
          <a:noFill/>
        </p:spPr>
        <p:txBody>
          <a:bodyPr wrap="square" rtlCol="0">
            <a:spAutoFit/>
          </a:bodyPr>
          <a:lstStyle/>
          <a:p>
            <a:pPr marL="285750" indent="-285750">
              <a:buFont typeface="Wingdings" panose="05000000000000000000" pitchFamily="2" charset="2"/>
              <a:buChar char="v"/>
            </a:pPr>
            <a:r>
              <a:rPr lang="en-US" sz="2600" dirty="0">
                <a:latin typeface="Times New Roman" panose="02020603050405020304" pitchFamily="18" charset="0"/>
                <a:cs typeface="Times New Roman" panose="02020603050405020304" pitchFamily="18" charset="0"/>
              </a:rPr>
              <a:t>Use Case Diagram</a:t>
            </a:r>
          </a:p>
          <a:p>
            <a:pPr marL="285750" indent="-285750">
              <a:buFont typeface="Wingdings" panose="05000000000000000000" pitchFamily="2" charset="2"/>
              <a:buChar char="v"/>
            </a:pPr>
            <a:r>
              <a:rPr lang="en-US" sz="2600" dirty="0">
                <a:latin typeface="Times New Roman" panose="02020603050405020304" pitchFamily="18" charset="0"/>
                <a:cs typeface="Times New Roman" panose="02020603050405020304" pitchFamily="18" charset="0"/>
              </a:rPr>
              <a:t>Class Diagram</a:t>
            </a:r>
          </a:p>
          <a:p>
            <a:pPr marL="285750" indent="-285750">
              <a:buFont typeface="Wingdings" panose="05000000000000000000" pitchFamily="2" charset="2"/>
              <a:buChar char="v"/>
            </a:pPr>
            <a:r>
              <a:rPr lang="en-US" sz="2600" dirty="0">
                <a:latin typeface="Times New Roman" panose="02020603050405020304" pitchFamily="18" charset="0"/>
                <a:cs typeface="Times New Roman" panose="02020603050405020304" pitchFamily="18" charset="0"/>
              </a:rPr>
              <a:t>Sequence Diagram</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8689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Shape 1"/>
          <p:cNvSpPr txBox="1"/>
          <p:nvPr/>
        </p:nvSpPr>
        <p:spPr>
          <a:xfrm>
            <a:off x="0" y="190440"/>
            <a:ext cx="12192000" cy="582120"/>
          </a:xfrm>
          <a:prstGeom prst="rect">
            <a:avLst/>
          </a:prstGeom>
          <a:noFill/>
          <a:ln>
            <a:noFill/>
          </a:ln>
        </p:spPr>
        <p:txBody>
          <a:bodyPr lIns="90000" tIns="45000" rIns="90000" bIns="45000" anchor="ctr"/>
          <a:lstStyle/>
          <a:p>
            <a:pPr algn="ctr">
              <a:lnSpc>
                <a:spcPct val="100000"/>
              </a:lnSpc>
            </a:pPr>
            <a:r>
              <a:rPr lang="en-US" sz="3600" strike="noStrike" spc="-1" dirty="0">
                <a:uFill>
                  <a:solidFill>
                    <a:srgbClr val="FFFFFF"/>
                  </a:solidFill>
                </a:uFill>
                <a:latin typeface="Times New Roman" panose="02020603050405020304" pitchFamily="18" charset="0"/>
                <a:ea typeface="SimSun"/>
                <a:cs typeface="Times New Roman" panose="02020603050405020304" pitchFamily="18" charset="0"/>
              </a:rPr>
              <a:t>USE CASE DIAGRAM</a:t>
            </a:r>
            <a:endParaRPr lang="en-US" sz="3600" strike="noStrike" spc="-1" dirty="0">
              <a:uFill>
                <a:solidFill>
                  <a:srgbClr val="FFFFFF"/>
                </a:solidFill>
              </a:u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8540325-F441-4D95-BA4B-E6AA95138215}"/>
              </a:ext>
            </a:extLst>
          </p:cNvPr>
          <p:cNvPicPr>
            <a:picLocks noChangeAspect="1"/>
          </p:cNvPicPr>
          <p:nvPr/>
        </p:nvPicPr>
        <p:blipFill>
          <a:blip r:embed="rId2"/>
          <a:stretch>
            <a:fillRect/>
          </a:stretch>
        </p:blipFill>
        <p:spPr>
          <a:xfrm>
            <a:off x="2652889" y="984657"/>
            <a:ext cx="6886222" cy="5682903"/>
          </a:xfrm>
          <a:prstGeom prst="rect">
            <a:avLst/>
          </a:prstGeom>
        </p:spPr>
      </p:pic>
    </p:spTree>
    <p:extLst>
      <p:ext uri="{BB962C8B-B14F-4D97-AF65-F5344CB8AC3E}">
        <p14:creationId xmlns:p14="http://schemas.microsoft.com/office/powerpoint/2010/main" val="178026999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Shape 1"/>
          <p:cNvSpPr txBox="1"/>
          <p:nvPr/>
        </p:nvSpPr>
        <p:spPr>
          <a:xfrm>
            <a:off x="0" y="190440"/>
            <a:ext cx="12192000" cy="582120"/>
          </a:xfrm>
          <a:prstGeom prst="rect">
            <a:avLst/>
          </a:prstGeom>
          <a:noFill/>
          <a:ln>
            <a:noFill/>
          </a:ln>
        </p:spPr>
        <p:txBody>
          <a:bodyPr lIns="90000" tIns="45000" rIns="90000" bIns="45000" anchor="ctr"/>
          <a:lstStyle/>
          <a:p>
            <a:pPr algn="ctr">
              <a:lnSpc>
                <a:spcPct val="100000"/>
              </a:lnSpc>
            </a:pPr>
            <a:r>
              <a:rPr lang="en-US" sz="3600" strike="noStrike" spc="-1" dirty="0">
                <a:uFill>
                  <a:solidFill>
                    <a:srgbClr val="FFFFFF"/>
                  </a:solidFill>
                </a:uFill>
                <a:latin typeface="Times New Roman" panose="02020603050405020304" pitchFamily="18" charset="0"/>
                <a:ea typeface="SimSun"/>
                <a:cs typeface="Times New Roman" panose="02020603050405020304" pitchFamily="18" charset="0"/>
              </a:rPr>
              <a:t>CLASS DIAGRAM</a:t>
            </a:r>
            <a:endParaRPr lang="en-US" sz="3600" strike="noStrike" spc="-1" dirty="0">
              <a:uFill>
                <a:solidFill>
                  <a:srgbClr val="FFFFFF"/>
                </a:solidFill>
              </a:u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38BE36D-B791-4109-A96B-A995DD55A85A}"/>
              </a:ext>
            </a:extLst>
          </p:cNvPr>
          <p:cNvPicPr>
            <a:picLocks noChangeAspect="1"/>
          </p:cNvPicPr>
          <p:nvPr/>
        </p:nvPicPr>
        <p:blipFill>
          <a:blip r:embed="rId2"/>
          <a:stretch>
            <a:fillRect/>
          </a:stretch>
        </p:blipFill>
        <p:spPr>
          <a:xfrm>
            <a:off x="3167269" y="1291465"/>
            <a:ext cx="5857461" cy="5116164"/>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Shape 1"/>
          <p:cNvSpPr txBox="1"/>
          <p:nvPr/>
        </p:nvSpPr>
        <p:spPr>
          <a:xfrm>
            <a:off x="0" y="190440"/>
            <a:ext cx="12192000" cy="582120"/>
          </a:xfrm>
          <a:prstGeom prst="rect">
            <a:avLst/>
          </a:prstGeom>
          <a:noFill/>
          <a:ln>
            <a:noFill/>
          </a:ln>
        </p:spPr>
        <p:txBody>
          <a:bodyPr lIns="90000" tIns="45000" rIns="90000" bIns="45000" anchor="ctr"/>
          <a:lstStyle/>
          <a:p>
            <a:pPr algn="ctr">
              <a:lnSpc>
                <a:spcPct val="100000"/>
              </a:lnSpc>
            </a:pPr>
            <a:r>
              <a:rPr lang="en-US" sz="3600" strike="noStrike" spc="-1" dirty="0">
                <a:uFill>
                  <a:solidFill>
                    <a:srgbClr val="FFFFFF"/>
                  </a:solidFill>
                </a:uFill>
                <a:latin typeface="Times New Roman" panose="02020603050405020304" pitchFamily="18" charset="0"/>
                <a:ea typeface="SimSun"/>
                <a:cs typeface="Times New Roman" panose="02020603050405020304" pitchFamily="18" charset="0"/>
              </a:rPr>
              <a:t>SEQUENCE DIAGRAM</a:t>
            </a:r>
            <a:endParaRPr lang="en-US" sz="3600" strike="noStrike" spc="-1" dirty="0">
              <a:uFill>
                <a:solidFill>
                  <a:srgbClr val="FFFFFF"/>
                </a:solidFill>
              </a:u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D48D84A2-AF4C-46C8-8730-DE329B06B3DB}"/>
              </a:ext>
            </a:extLst>
          </p:cNvPr>
          <p:cNvPicPr>
            <a:picLocks noChangeAspect="1"/>
          </p:cNvPicPr>
          <p:nvPr/>
        </p:nvPicPr>
        <p:blipFill>
          <a:blip r:embed="rId2"/>
          <a:stretch>
            <a:fillRect/>
          </a:stretch>
        </p:blipFill>
        <p:spPr>
          <a:xfrm>
            <a:off x="3177162" y="811440"/>
            <a:ext cx="5837676" cy="585612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Shape 1"/>
          <p:cNvSpPr txBox="1"/>
          <p:nvPr/>
        </p:nvSpPr>
        <p:spPr>
          <a:xfrm>
            <a:off x="651600" y="211680"/>
            <a:ext cx="10972440" cy="582120"/>
          </a:xfrm>
          <a:prstGeom prst="rect">
            <a:avLst/>
          </a:prstGeom>
          <a:noFill/>
          <a:ln>
            <a:noFill/>
          </a:ln>
        </p:spPr>
        <p:txBody>
          <a:bodyPr lIns="90000" tIns="45000" rIns="90000" bIns="45000" anchor="ctr"/>
          <a:lstStyle/>
          <a:p>
            <a:pPr algn="ctr">
              <a:lnSpc>
                <a:spcPct val="100000"/>
              </a:lnSpc>
            </a:pPr>
            <a:r>
              <a:rPr lang="en-US" sz="3600" strike="noStrike" spc="-1" dirty="0">
                <a:uFill>
                  <a:solidFill>
                    <a:srgbClr val="FFFFFF"/>
                  </a:solidFill>
                </a:uFill>
                <a:latin typeface="Times New Roman" panose="02020603050405020304" pitchFamily="18" charset="0"/>
                <a:ea typeface="SimSun"/>
                <a:cs typeface="Times New Roman" panose="02020603050405020304" pitchFamily="18" charset="0"/>
              </a:rPr>
              <a:t>MODULES</a:t>
            </a:r>
            <a:endParaRPr lang="en-US" sz="3600" strike="noStrike" spc="-1" dirty="0">
              <a:uFill>
                <a:solidFill>
                  <a:srgbClr val="FFFFFF"/>
                </a:solidFill>
              </a:uFill>
              <a:latin typeface="Times New Roman" panose="02020603050405020304" pitchFamily="18" charset="0"/>
              <a:cs typeface="Times New Roman" panose="02020603050405020304" pitchFamily="18" charset="0"/>
            </a:endParaRPr>
          </a:p>
        </p:txBody>
      </p:sp>
      <p:sp>
        <p:nvSpPr>
          <p:cNvPr id="63" name="TextShape 2"/>
          <p:cNvSpPr txBox="1"/>
          <p:nvPr/>
        </p:nvSpPr>
        <p:spPr>
          <a:xfrm>
            <a:off x="609780" y="2068270"/>
            <a:ext cx="10972440" cy="2901295"/>
          </a:xfrm>
          <a:prstGeom prst="rect">
            <a:avLst/>
          </a:prstGeom>
          <a:noFill/>
          <a:ln>
            <a:noFill/>
          </a:ln>
        </p:spPr>
        <p:txBody>
          <a:bodyPr lIns="90000" tIns="45000" rIns="90000" bIns="45000"/>
          <a:lstStyle/>
          <a:p>
            <a:pPr>
              <a:lnSpc>
                <a:spcPct val="100000"/>
              </a:lnSpc>
            </a:pPr>
            <a:r>
              <a:rPr lang="en-US" sz="2600" b="0" strike="noStrike" spc="-1" dirty="0">
                <a:uFill>
                  <a:solidFill>
                    <a:srgbClr val="FFFFFF"/>
                  </a:solidFill>
                </a:uFill>
                <a:latin typeface="Times New Roman" panose="02020603050405020304" pitchFamily="18" charset="0"/>
                <a:cs typeface="Times New Roman" panose="02020603050405020304" pitchFamily="18" charset="0"/>
              </a:rPr>
              <a:t>Online voting system application consists of th</a:t>
            </a:r>
            <a:r>
              <a:rPr lang="en-US" sz="2600" spc="-1" dirty="0">
                <a:uFill>
                  <a:solidFill>
                    <a:srgbClr val="FFFFFF"/>
                  </a:solidFill>
                </a:uFill>
                <a:latin typeface="Times New Roman" panose="02020603050405020304" pitchFamily="18" charset="0"/>
                <a:cs typeface="Times New Roman" panose="02020603050405020304" pitchFamily="18" charset="0"/>
              </a:rPr>
              <a:t>e following modules:</a:t>
            </a:r>
          </a:p>
          <a:p>
            <a:pPr>
              <a:lnSpc>
                <a:spcPct val="100000"/>
              </a:lnSpc>
            </a:pPr>
            <a:endParaRPr lang="en-US" sz="2600" spc="-1" dirty="0">
              <a:uFill>
                <a:solidFill>
                  <a:srgbClr val="FFFFFF"/>
                </a:solidFill>
              </a:uFill>
              <a:latin typeface="Times New Roman" panose="02020603050405020304" pitchFamily="18" charset="0"/>
              <a:cs typeface="Times New Roman" panose="02020603050405020304" pitchFamily="18" charset="0"/>
            </a:endParaRPr>
          </a:p>
          <a:p>
            <a:pPr marL="457200" indent="-457200">
              <a:lnSpc>
                <a:spcPct val="100000"/>
              </a:lnSpc>
              <a:buFont typeface="Wingdings" panose="05000000000000000000" pitchFamily="2" charset="2"/>
              <a:buChar char="v"/>
            </a:pPr>
            <a:r>
              <a:rPr lang="en-US" sz="2600" spc="-1" dirty="0">
                <a:uFill>
                  <a:solidFill>
                    <a:srgbClr val="FFFFFF"/>
                  </a:solidFill>
                </a:uFill>
                <a:latin typeface="Times New Roman" panose="02020603050405020304" pitchFamily="18" charset="0"/>
                <a:cs typeface="Times New Roman" panose="02020603050405020304" pitchFamily="18" charset="0"/>
              </a:rPr>
              <a:t>Voter Module</a:t>
            </a:r>
          </a:p>
          <a:p>
            <a:pPr marL="457200" indent="-457200">
              <a:lnSpc>
                <a:spcPct val="100000"/>
              </a:lnSpc>
              <a:buFont typeface="Wingdings" panose="05000000000000000000" pitchFamily="2" charset="2"/>
              <a:buChar char="v"/>
            </a:pPr>
            <a:r>
              <a:rPr lang="en-US" sz="2600" spc="-1" dirty="0">
                <a:uFill>
                  <a:solidFill>
                    <a:srgbClr val="FFFFFF"/>
                  </a:solidFill>
                </a:uFill>
                <a:latin typeface="Times New Roman" panose="02020603050405020304" pitchFamily="18" charset="0"/>
                <a:cs typeface="Times New Roman" panose="02020603050405020304" pitchFamily="18" charset="0"/>
              </a:rPr>
              <a:t>Candidate Module</a:t>
            </a:r>
          </a:p>
          <a:p>
            <a:pPr marL="457200" indent="-457200">
              <a:lnSpc>
                <a:spcPct val="100000"/>
              </a:lnSpc>
              <a:buFont typeface="Wingdings" panose="05000000000000000000" pitchFamily="2" charset="2"/>
              <a:buChar char="v"/>
            </a:pPr>
            <a:r>
              <a:rPr lang="en-US" sz="2600" spc="-1" dirty="0">
                <a:uFill>
                  <a:solidFill>
                    <a:srgbClr val="FFFFFF"/>
                  </a:solidFill>
                </a:uFill>
                <a:latin typeface="Times New Roman" panose="02020603050405020304" pitchFamily="18" charset="0"/>
                <a:cs typeface="Times New Roman" panose="02020603050405020304" pitchFamily="18" charset="0"/>
              </a:rPr>
              <a:t>Admin Module</a:t>
            </a:r>
          </a:p>
          <a:p>
            <a:pPr marL="457200" indent="-457200">
              <a:lnSpc>
                <a:spcPct val="100000"/>
              </a:lnSpc>
              <a:buFont typeface="Wingdings" panose="05000000000000000000" pitchFamily="2" charset="2"/>
              <a:buChar char="v"/>
            </a:pPr>
            <a:r>
              <a:rPr lang="en-US" sz="2600" spc="-1" dirty="0">
                <a:uFill>
                  <a:solidFill>
                    <a:srgbClr val="FFFFFF"/>
                  </a:solidFill>
                </a:uFill>
                <a:latin typeface="Times New Roman" panose="02020603050405020304" pitchFamily="18" charset="0"/>
                <a:cs typeface="Times New Roman" panose="02020603050405020304" pitchFamily="18" charset="0"/>
              </a:rPr>
              <a:t>Voting Module</a:t>
            </a:r>
          </a:p>
          <a:p>
            <a:pPr marL="457200" indent="-457200">
              <a:lnSpc>
                <a:spcPct val="100000"/>
              </a:lnSpc>
              <a:buFont typeface="Wingdings" panose="05000000000000000000" pitchFamily="2" charset="2"/>
              <a:buChar char="v"/>
            </a:pPr>
            <a:r>
              <a:rPr lang="en-US" sz="2600" spc="-1" dirty="0">
                <a:uFill>
                  <a:solidFill>
                    <a:srgbClr val="FFFFFF"/>
                  </a:solidFill>
                </a:uFill>
                <a:latin typeface="Times New Roman" panose="02020603050405020304" pitchFamily="18" charset="0"/>
                <a:cs typeface="Times New Roman" panose="02020603050405020304" pitchFamily="18" charset="0"/>
              </a:rPr>
              <a:t>Reports Module</a:t>
            </a:r>
            <a:endParaRPr lang="en-US" sz="2600" b="0" strike="noStrike" spc="-1" dirty="0">
              <a:uFill>
                <a:solidFill>
                  <a:srgbClr val="FFFFFF"/>
                </a:solidFill>
              </a:u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Shape 1"/>
          <p:cNvSpPr txBox="1"/>
          <p:nvPr/>
        </p:nvSpPr>
        <p:spPr>
          <a:xfrm>
            <a:off x="609480" y="1413220"/>
            <a:ext cx="10972440" cy="4952520"/>
          </a:xfrm>
          <a:prstGeom prst="rect">
            <a:avLst/>
          </a:prstGeom>
          <a:noFill/>
          <a:ln>
            <a:noFill/>
          </a:ln>
        </p:spPr>
        <p:txBody>
          <a:bodyPr lIns="90000" tIns="45000" rIns="90000" bIns="45000"/>
          <a:lstStyle/>
          <a:p>
            <a:pPr marL="457560" indent="-457200" algn="just">
              <a:lnSpc>
                <a:spcPct val="100000"/>
              </a:lnSpc>
              <a:buClr>
                <a:schemeClr val="tx1"/>
              </a:buClr>
              <a:buFont typeface="Wingdings" panose="05000000000000000000" pitchFamily="2" charset="2"/>
              <a:buChar char="v"/>
            </a:pPr>
            <a:r>
              <a:rPr lang="en-US" sz="2600" b="0" strike="noStrike" spc="-1" dirty="0">
                <a:uFill>
                  <a:solidFill>
                    <a:srgbClr val="FFFFFF"/>
                  </a:solidFill>
                </a:uFill>
                <a:latin typeface="Times New Roman" panose="02020603050405020304" pitchFamily="18" charset="0"/>
                <a:cs typeface="Times New Roman" panose="02020603050405020304" pitchFamily="18" charset="0"/>
              </a:rPr>
              <a:t>A user can register himself/herself as a voter to the Election </a:t>
            </a:r>
            <a:r>
              <a:rPr lang="en-US" sz="2600" spc="-1" dirty="0">
                <a:uFill>
                  <a:solidFill>
                    <a:srgbClr val="FFFFFF"/>
                  </a:solidFill>
                </a:uFill>
                <a:latin typeface="Times New Roman" panose="02020603050405020304" pitchFamily="18" charset="0"/>
                <a:cs typeface="Times New Roman" panose="02020603050405020304" pitchFamily="18" charset="0"/>
              </a:rPr>
              <a:t>commission database in the assigned time period.</a:t>
            </a:r>
            <a:endParaRPr lang="en-US" sz="2600" b="0" strike="noStrike" spc="-1" dirty="0">
              <a:uFill>
                <a:solidFill>
                  <a:srgbClr val="FFFFFF"/>
                </a:solidFill>
              </a:uFill>
              <a:latin typeface="Times New Roman" panose="02020603050405020304" pitchFamily="18" charset="0"/>
              <a:cs typeface="Times New Roman" panose="02020603050405020304" pitchFamily="18" charset="0"/>
            </a:endParaRPr>
          </a:p>
          <a:p>
            <a:pPr marL="457560" indent="-457200" algn="just">
              <a:lnSpc>
                <a:spcPct val="100000"/>
              </a:lnSpc>
              <a:buClr>
                <a:schemeClr val="tx1"/>
              </a:buClr>
              <a:buFont typeface="Wingdings" panose="05000000000000000000" pitchFamily="2" charset="2"/>
              <a:buChar char="v"/>
            </a:pPr>
            <a:r>
              <a:rPr lang="en-US" sz="2600" spc="-1" dirty="0">
                <a:uFill>
                  <a:solidFill>
                    <a:srgbClr val="FFFFFF"/>
                  </a:solidFill>
                </a:uFill>
                <a:latin typeface="Times New Roman" panose="02020603050405020304" pitchFamily="18" charset="0"/>
                <a:cs typeface="Times New Roman" panose="02020603050405020304" pitchFamily="18" charset="0"/>
              </a:rPr>
              <a:t>A voter once approved by the admin/election commissioner can login into the application.</a:t>
            </a:r>
          </a:p>
          <a:p>
            <a:pPr marL="457560" indent="-457200" algn="just">
              <a:lnSpc>
                <a:spcPct val="100000"/>
              </a:lnSpc>
              <a:buClr>
                <a:schemeClr val="tx1"/>
              </a:buClr>
              <a:buFont typeface="Wingdings" panose="05000000000000000000" pitchFamily="2" charset="2"/>
              <a:buChar char="v"/>
            </a:pPr>
            <a:r>
              <a:rPr lang="en-US" sz="2600" spc="-1" dirty="0">
                <a:uFill>
                  <a:solidFill>
                    <a:srgbClr val="FFFFFF"/>
                  </a:solidFill>
                </a:uFill>
                <a:latin typeface="Times New Roman" panose="02020603050405020304" pitchFamily="18" charset="0"/>
                <a:cs typeface="Times New Roman" panose="02020603050405020304" pitchFamily="18" charset="0"/>
              </a:rPr>
              <a:t>A voter can see the basic information of the candidates participating in the elections.</a:t>
            </a:r>
          </a:p>
          <a:p>
            <a:pPr marL="457560" indent="-457200" algn="just">
              <a:lnSpc>
                <a:spcPct val="100000"/>
              </a:lnSpc>
              <a:buClr>
                <a:schemeClr val="tx1"/>
              </a:buClr>
              <a:buFont typeface="Wingdings" panose="05000000000000000000" pitchFamily="2" charset="2"/>
              <a:buChar char="v"/>
            </a:pPr>
            <a:r>
              <a:rPr lang="en-US" sz="2600" spc="-1" dirty="0">
                <a:uFill>
                  <a:solidFill>
                    <a:srgbClr val="FFFFFF"/>
                  </a:solidFill>
                </a:uFill>
                <a:latin typeface="Times New Roman" panose="02020603050405020304" pitchFamily="18" charset="0"/>
                <a:cs typeface="Times New Roman" panose="02020603050405020304" pitchFamily="18" charset="0"/>
              </a:rPr>
              <a:t>A voter can cast his vote by selecting desired candidate from the list from the voting page.</a:t>
            </a:r>
          </a:p>
          <a:p>
            <a:pPr marL="457560" indent="-457200" algn="just">
              <a:lnSpc>
                <a:spcPct val="100000"/>
              </a:lnSpc>
              <a:buClr>
                <a:schemeClr val="tx1"/>
              </a:buClr>
              <a:buFont typeface="Wingdings" panose="05000000000000000000" pitchFamily="2" charset="2"/>
              <a:buChar char="v"/>
            </a:pPr>
            <a:r>
              <a:rPr lang="en-US" sz="2600" spc="-1" dirty="0">
                <a:uFill>
                  <a:solidFill>
                    <a:srgbClr val="FFFFFF"/>
                  </a:solidFill>
                </a:uFill>
                <a:latin typeface="Times New Roman" panose="02020603050405020304" pitchFamily="18" charset="0"/>
                <a:cs typeface="Times New Roman" panose="02020603050405020304" pitchFamily="18" charset="0"/>
              </a:rPr>
              <a:t>A voter can view the result of the elections after completion of the elections</a:t>
            </a:r>
            <a:r>
              <a:rPr lang="en-US" sz="2600" b="0" strike="noStrike" spc="-1" dirty="0">
                <a:uFill>
                  <a:solidFill>
                    <a:srgbClr val="FFFFFF"/>
                  </a:solidFill>
                </a:uFill>
                <a:latin typeface="Times New Roman" panose="02020603050405020304" pitchFamily="18" charset="0"/>
                <a:cs typeface="Times New Roman" panose="02020603050405020304" pitchFamily="18" charset="0"/>
              </a:rPr>
              <a:t>.</a:t>
            </a:r>
          </a:p>
        </p:txBody>
      </p:sp>
      <p:sp>
        <p:nvSpPr>
          <p:cNvPr id="3" name="TextShape 1">
            <a:extLst>
              <a:ext uri="{FF2B5EF4-FFF2-40B4-BE49-F238E27FC236}">
                <a16:creationId xmlns:a16="http://schemas.microsoft.com/office/drawing/2014/main" id="{E8B624A2-61FE-4B31-A917-0E138989BC53}"/>
              </a:ext>
            </a:extLst>
          </p:cNvPr>
          <p:cNvSpPr txBox="1"/>
          <p:nvPr/>
        </p:nvSpPr>
        <p:spPr>
          <a:xfrm>
            <a:off x="609480" y="492260"/>
            <a:ext cx="10972440" cy="582120"/>
          </a:xfrm>
          <a:prstGeom prst="rect">
            <a:avLst/>
          </a:prstGeom>
          <a:noFill/>
          <a:ln>
            <a:noFill/>
          </a:ln>
        </p:spPr>
        <p:txBody>
          <a:bodyPr lIns="90000" tIns="45000" rIns="90000" bIns="45000" anchor="ctr"/>
          <a:lstStyle/>
          <a:p>
            <a:pPr>
              <a:lnSpc>
                <a:spcPct val="100000"/>
              </a:lnSpc>
            </a:pPr>
            <a:r>
              <a:rPr lang="en-US" sz="3400" strike="noStrike" spc="-1" dirty="0">
                <a:uFill>
                  <a:solidFill>
                    <a:srgbClr val="FFFFFF"/>
                  </a:solidFill>
                </a:uFill>
                <a:latin typeface="Times New Roman" panose="02020603050405020304" pitchFamily="18" charset="0"/>
                <a:ea typeface="SimSun"/>
                <a:cs typeface="Times New Roman" panose="02020603050405020304" pitchFamily="18" charset="0"/>
              </a:rPr>
              <a:t>Voter Module:</a:t>
            </a:r>
            <a:endParaRPr lang="en-US" sz="3400" strike="noStrike" spc="-1" dirty="0">
              <a:uFill>
                <a:solidFill>
                  <a:srgbClr val="FFFFFF"/>
                </a:solidFill>
              </a:u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Shape 1"/>
          <p:cNvSpPr txBox="1"/>
          <p:nvPr/>
        </p:nvSpPr>
        <p:spPr>
          <a:xfrm>
            <a:off x="609480" y="1399967"/>
            <a:ext cx="10972440" cy="3437076"/>
          </a:xfrm>
          <a:prstGeom prst="rect">
            <a:avLst/>
          </a:prstGeom>
          <a:noFill/>
          <a:ln>
            <a:noFill/>
          </a:ln>
        </p:spPr>
        <p:txBody>
          <a:bodyPr lIns="90000" tIns="45000" rIns="90000" bIns="45000"/>
          <a:lstStyle/>
          <a:p>
            <a:pPr marL="457560" indent="-457200">
              <a:lnSpc>
                <a:spcPct val="100000"/>
              </a:lnSpc>
              <a:buClr>
                <a:schemeClr val="tx1"/>
              </a:buClr>
              <a:buFont typeface="Wingdings" panose="05000000000000000000" pitchFamily="2" charset="2"/>
              <a:buChar char="v"/>
            </a:pPr>
            <a:r>
              <a:rPr lang="en-US" sz="2600" b="0" strike="noStrike" spc="-1" dirty="0">
                <a:uFill>
                  <a:solidFill>
                    <a:srgbClr val="FFFFFF"/>
                  </a:solidFill>
                </a:uFill>
                <a:latin typeface="Times New Roman" panose="02020603050405020304" pitchFamily="18" charset="0"/>
                <a:cs typeface="Times New Roman" panose="02020603050405020304" pitchFamily="18" charset="0"/>
              </a:rPr>
              <a:t>A user can nominate himself/herself to participate in the elections in the </a:t>
            </a:r>
            <a:r>
              <a:rPr lang="en-US" sz="2600" spc="-1" dirty="0">
                <a:uFill>
                  <a:solidFill>
                    <a:srgbClr val="FFFFFF"/>
                  </a:solidFill>
                </a:uFill>
                <a:latin typeface="Times New Roman" panose="02020603050405020304" pitchFamily="18" charset="0"/>
                <a:cs typeface="Times New Roman" panose="02020603050405020304" pitchFamily="18" charset="0"/>
              </a:rPr>
              <a:t>assign</a:t>
            </a:r>
            <a:r>
              <a:rPr lang="en-US" sz="2600" b="0" strike="noStrike" spc="-1" dirty="0">
                <a:uFill>
                  <a:solidFill>
                    <a:srgbClr val="FFFFFF"/>
                  </a:solidFill>
                </a:uFill>
                <a:latin typeface="Times New Roman" panose="02020603050405020304" pitchFamily="18" charset="0"/>
                <a:cs typeface="Times New Roman" panose="02020603050405020304" pitchFamily="18" charset="0"/>
              </a:rPr>
              <a:t>ed time period.</a:t>
            </a:r>
          </a:p>
          <a:p>
            <a:pPr marL="457560" indent="-457200">
              <a:lnSpc>
                <a:spcPct val="100000"/>
              </a:lnSpc>
              <a:buClr>
                <a:schemeClr val="tx1"/>
              </a:buClr>
              <a:buFont typeface="Wingdings" panose="05000000000000000000" pitchFamily="2" charset="2"/>
              <a:buChar char="v"/>
            </a:pPr>
            <a:r>
              <a:rPr lang="en-US" sz="2600" spc="-1" dirty="0">
                <a:uFill>
                  <a:solidFill>
                    <a:srgbClr val="FFFFFF"/>
                  </a:solidFill>
                </a:uFill>
                <a:latin typeface="Times New Roman" panose="02020603050405020304" pitchFamily="18" charset="0"/>
                <a:cs typeface="Times New Roman" panose="02020603050405020304" pitchFamily="18" charset="0"/>
              </a:rPr>
              <a:t>A candidate once approved by the admin can login into the application.</a:t>
            </a:r>
          </a:p>
          <a:p>
            <a:pPr marL="457560" indent="-457200">
              <a:lnSpc>
                <a:spcPct val="100000"/>
              </a:lnSpc>
              <a:buClr>
                <a:schemeClr val="tx1"/>
              </a:buClr>
              <a:buFont typeface="Wingdings" panose="05000000000000000000" pitchFamily="2" charset="2"/>
              <a:buChar char="v"/>
            </a:pPr>
            <a:r>
              <a:rPr lang="en-US" sz="2600" spc="-1" dirty="0">
                <a:uFill>
                  <a:solidFill>
                    <a:srgbClr val="FFFFFF"/>
                  </a:solidFill>
                </a:uFill>
                <a:latin typeface="Times New Roman" panose="02020603050405020304" pitchFamily="18" charset="0"/>
                <a:cs typeface="Times New Roman" panose="02020603050405020304" pitchFamily="18" charset="0"/>
              </a:rPr>
              <a:t>A candidate can view details of all other candidates nominated for the elections.</a:t>
            </a:r>
          </a:p>
          <a:p>
            <a:pPr marL="457560" indent="-457200">
              <a:lnSpc>
                <a:spcPct val="100000"/>
              </a:lnSpc>
              <a:buClr>
                <a:schemeClr val="tx1"/>
              </a:buClr>
              <a:buFont typeface="Wingdings" panose="05000000000000000000" pitchFamily="2" charset="2"/>
              <a:buChar char="v"/>
            </a:pPr>
            <a:r>
              <a:rPr lang="en-US" sz="2600" spc="-1" dirty="0">
                <a:uFill>
                  <a:solidFill>
                    <a:srgbClr val="FFFFFF"/>
                  </a:solidFill>
                </a:uFill>
                <a:latin typeface="Times New Roman" panose="02020603050405020304" pitchFamily="18" charset="0"/>
                <a:cs typeface="Times New Roman" panose="02020603050405020304" pitchFamily="18" charset="0"/>
              </a:rPr>
              <a:t>A candidate can view the live election status. </a:t>
            </a:r>
          </a:p>
          <a:p>
            <a:pPr marL="457560" indent="-457200">
              <a:lnSpc>
                <a:spcPct val="100000"/>
              </a:lnSpc>
              <a:buClr>
                <a:schemeClr val="tx1"/>
              </a:buClr>
              <a:buFont typeface="Wingdings" panose="05000000000000000000" pitchFamily="2" charset="2"/>
              <a:buChar char="v"/>
            </a:pPr>
            <a:r>
              <a:rPr lang="en-US" sz="2600" spc="-1" dirty="0">
                <a:uFill>
                  <a:solidFill>
                    <a:srgbClr val="FFFFFF"/>
                  </a:solidFill>
                </a:uFill>
                <a:latin typeface="Times New Roman" panose="02020603050405020304" pitchFamily="18" charset="0"/>
                <a:cs typeface="Times New Roman" panose="02020603050405020304" pitchFamily="18" charset="0"/>
              </a:rPr>
              <a:t>A candidate can view the result of the elections after completion of the elections.</a:t>
            </a:r>
            <a:endParaRPr lang="en-US" sz="2600" b="0" strike="noStrike" spc="-1" dirty="0">
              <a:uFill>
                <a:solidFill>
                  <a:srgbClr val="FFFFFF"/>
                </a:solidFill>
              </a:uFill>
              <a:latin typeface="Times New Roman" panose="02020603050405020304" pitchFamily="18" charset="0"/>
              <a:cs typeface="Times New Roman" panose="02020603050405020304" pitchFamily="18" charset="0"/>
            </a:endParaRPr>
          </a:p>
        </p:txBody>
      </p:sp>
      <p:sp>
        <p:nvSpPr>
          <p:cNvPr id="3" name="TextShape 1">
            <a:extLst>
              <a:ext uri="{FF2B5EF4-FFF2-40B4-BE49-F238E27FC236}">
                <a16:creationId xmlns:a16="http://schemas.microsoft.com/office/drawing/2014/main" id="{E8B624A2-61FE-4B31-A917-0E138989BC53}"/>
              </a:ext>
            </a:extLst>
          </p:cNvPr>
          <p:cNvSpPr txBox="1"/>
          <p:nvPr/>
        </p:nvSpPr>
        <p:spPr>
          <a:xfrm>
            <a:off x="609480" y="399495"/>
            <a:ext cx="10972440" cy="582120"/>
          </a:xfrm>
          <a:prstGeom prst="rect">
            <a:avLst/>
          </a:prstGeom>
          <a:noFill/>
          <a:ln>
            <a:noFill/>
          </a:ln>
        </p:spPr>
        <p:txBody>
          <a:bodyPr lIns="90000" tIns="45000" rIns="90000" bIns="45000" anchor="ctr"/>
          <a:lstStyle/>
          <a:p>
            <a:pPr>
              <a:lnSpc>
                <a:spcPct val="100000"/>
              </a:lnSpc>
            </a:pPr>
            <a:r>
              <a:rPr lang="en-US" sz="3400" strike="noStrike" spc="-1" dirty="0">
                <a:uFill>
                  <a:solidFill>
                    <a:srgbClr val="FFFFFF"/>
                  </a:solidFill>
                </a:uFill>
                <a:latin typeface="Times New Roman" panose="02020603050405020304" pitchFamily="18" charset="0"/>
                <a:ea typeface="SimSun"/>
                <a:cs typeface="Times New Roman" panose="02020603050405020304" pitchFamily="18" charset="0"/>
              </a:rPr>
              <a:t>Candidate Module:</a:t>
            </a:r>
            <a:endParaRPr lang="en-US" sz="3400" strike="noStrike" spc="-1" dirty="0">
              <a:uFill>
                <a:solidFill>
                  <a:srgbClr val="FFFFFF"/>
                </a:solidFill>
              </a:u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414027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Shape 1"/>
          <p:cNvSpPr txBox="1"/>
          <p:nvPr/>
        </p:nvSpPr>
        <p:spPr>
          <a:xfrm>
            <a:off x="609480" y="1399967"/>
            <a:ext cx="10972440" cy="4006920"/>
          </a:xfrm>
          <a:prstGeom prst="rect">
            <a:avLst/>
          </a:prstGeom>
          <a:noFill/>
          <a:ln>
            <a:noFill/>
          </a:ln>
        </p:spPr>
        <p:txBody>
          <a:bodyPr lIns="90000" tIns="45000" rIns="90000" bIns="45000"/>
          <a:lstStyle/>
          <a:p>
            <a:pPr marL="457560" indent="-457200">
              <a:lnSpc>
                <a:spcPct val="100000"/>
              </a:lnSpc>
              <a:buClr>
                <a:schemeClr val="tx1"/>
              </a:buClr>
              <a:buFont typeface="Wingdings" panose="05000000000000000000" pitchFamily="2" charset="2"/>
              <a:buChar char="v"/>
            </a:pPr>
            <a:r>
              <a:rPr lang="en-US" sz="2600" b="0" strike="noStrike" spc="-1" dirty="0">
                <a:uFill>
                  <a:solidFill>
                    <a:srgbClr val="FFFFFF"/>
                  </a:solidFill>
                </a:uFill>
                <a:latin typeface="Times New Roman" panose="02020603050405020304" pitchFamily="18" charset="0"/>
                <a:cs typeface="Times New Roman" panose="02020603050405020304" pitchFamily="18" charset="0"/>
              </a:rPr>
              <a:t>Main functionality of the admin is to manage the election procedure.</a:t>
            </a:r>
          </a:p>
          <a:p>
            <a:pPr marL="457560" indent="-457200">
              <a:lnSpc>
                <a:spcPct val="100000"/>
              </a:lnSpc>
              <a:buClr>
                <a:schemeClr val="tx1"/>
              </a:buClr>
              <a:buFont typeface="Wingdings" panose="05000000000000000000" pitchFamily="2" charset="2"/>
              <a:buChar char="v"/>
            </a:pPr>
            <a:r>
              <a:rPr lang="en-US" sz="2600" spc="-1" dirty="0">
                <a:uFill>
                  <a:solidFill>
                    <a:srgbClr val="FFFFFF"/>
                  </a:solidFill>
                </a:uFill>
                <a:latin typeface="Times New Roman" panose="02020603050405020304" pitchFamily="18" charset="0"/>
                <a:cs typeface="Times New Roman" panose="02020603050405020304" pitchFamily="18" charset="0"/>
              </a:rPr>
              <a:t>Admin starts and stops the various procedures in the election like registration, nomination, voting procedure and declaration of results.</a:t>
            </a:r>
          </a:p>
          <a:p>
            <a:pPr marL="457560" indent="-457200">
              <a:lnSpc>
                <a:spcPct val="100000"/>
              </a:lnSpc>
              <a:buClr>
                <a:schemeClr val="tx1"/>
              </a:buClr>
              <a:buFont typeface="Wingdings" panose="05000000000000000000" pitchFamily="2" charset="2"/>
              <a:buChar char="v"/>
            </a:pPr>
            <a:r>
              <a:rPr lang="en-US" sz="2600" spc="-1" dirty="0">
                <a:uFill>
                  <a:solidFill>
                    <a:srgbClr val="FFFFFF"/>
                  </a:solidFill>
                </a:uFill>
                <a:latin typeface="Times New Roman" panose="02020603050405020304" pitchFamily="18" charset="0"/>
                <a:cs typeface="Times New Roman" panose="02020603050405020304" pitchFamily="18" charset="0"/>
              </a:rPr>
              <a:t>Admin has to approve the voters registered to the database and has right to remove the voters if he/she violates criteria of eligibility.</a:t>
            </a:r>
          </a:p>
          <a:p>
            <a:pPr marL="457560" indent="-457200">
              <a:buClr>
                <a:schemeClr val="tx1"/>
              </a:buClr>
              <a:buFont typeface="Wingdings" panose="05000000000000000000" pitchFamily="2" charset="2"/>
              <a:buChar char="v"/>
            </a:pPr>
            <a:r>
              <a:rPr lang="en-US" sz="2600" spc="-1" dirty="0">
                <a:uFill>
                  <a:solidFill>
                    <a:srgbClr val="FFFFFF"/>
                  </a:solidFill>
                </a:uFill>
                <a:latin typeface="Times New Roman" panose="02020603050405020304" pitchFamily="18" charset="0"/>
                <a:cs typeface="Times New Roman" panose="02020603050405020304" pitchFamily="18" charset="0"/>
              </a:rPr>
              <a:t>Admin receives the nominations from candidates and approves them and has right to disqualify the candidates if he/she violates criteria of eligibility.</a:t>
            </a:r>
          </a:p>
          <a:p>
            <a:pPr marL="457560" indent="-457200">
              <a:buClr>
                <a:schemeClr val="tx1"/>
              </a:buClr>
              <a:buFont typeface="Wingdings" panose="05000000000000000000" pitchFamily="2" charset="2"/>
              <a:buChar char="v"/>
            </a:pPr>
            <a:r>
              <a:rPr lang="en-US" sz="2600" spc="-1" dirty="0">
                <a:uFill>
                  <a:solidFill>
                    <a:srgbClr val="FFFFFF"/>
                  </a:solidFill>
                </a:uFill>
                <a:latin typeface="Times New Roman" panose="02020603050405020304" pitchFamily="18" charset="0"/>
                <a:cs typeface="Times New Roman" panose="02020603050405020304" pitchFamily="18" charset="0"/>
              </a:rPr>
              <a:t>Admin can view the live election status.</a:t>
            </a:r>
          </a:p>
          <a:p>
            <a:pPr marL="457560" indent="-457200">
              <a:buClr>
                <a:schemeClr val="tx1"/>
              </a:buClr>
              <a:buFont typeface="Wingdings" panose="05000000000000000000" pitchFamily="2" charset="2"/>
              <a:buChar char="v"/>
            </a:pPr>
            <a:r>
              <a:rPr lang="en-US" sz="2600" spc="-1" dirty="0">
                <a:uFill>
                  <a:solidFill>
                    <a:srgbClr val="FFFFFF"/>
                  </a:solidFill>
                </a:uFill>
                <a:latin typeface="Times New Roman" panose="02020603050405020304" pitchFamily="18" charset="0"/>
                <a:cs typeface="Times New Roman" panose="02020603050405020304" pitchFamily="18" charset="0"/>
              </a:rPr>
              <a:t>Admin has to declare the results of the elections.</a:t>
            </a:r>
            <a:endParaRPr lang="en-US" sz="2600" b="0" strike="noStrike" spc="-1" dirty="0">
              <a:uFill>
                <a:solidFill>
                  <a:srgbClr val="FFFFFF"/>
                </a:solidFill>
              </a:uFill>
              <a:latin typeface="Times New Roman" panose="02020603050405020304" pitchFamily="18" charset="0"/>
              <a:cs typeface="Times New Roman" panose="02020603050405020304" pitchFamily="18" charset="0"/>
            </a:endParaRPr>
          </a:p>
        </p:txBody>
      </p:sp>
      <p:sp>
        <p:nvSpPr>
          <p:cNvPr id="3" name="TextShape 1">
            <a:extLst>
              <a:ext uri="{FF2B5EF4-FFF2-40B4-BE49-F238E27FC236}">
                <a16:creationId xmlns:a16="http://schemas.microsoft.com/office/drawing/2014/main" id="{E8B624A2-61FE-4B31-A917-0E138989BC53}"/>
              </a:ext>
            </a:extLst>
          </p:cNvPr>
          <p:cNvSpPr txBox="1"/>
          <p:nvPr/>
        </p:nvSpPr>
        <p:spPr>
          <a:xfrm>
            <a:off x="609480" y="372991"/>
            <a:ext cx="10972440" cy="582120"/>
          </a:xfrm>
          <a:prstGeom prst="rect">
            <a:avLst/>
          </a:prstGeom>
          <a:noFill/>
          <a:ln>
            <a:noFill/>
          </a:ln>
        </p:spPr>
        <p:txBody>
          <a:bodyPr lIns="90000" tIns="45000" rIns="90000" bIns="45000" anchor="ctr"/>
          <a:lstStyle/>
          <a:p>
            <a:pPr>
              <a:lnSpc>
                <a:spcPct val="100000"/>
              </a:lnSpc>
            </a:pPr>
            <a:r>
              <a:rPr lang="en-US" sz="3400" strike="noStrike" spc="-1" dirty="0">
                <a:uFill>
                  <a:solidFill>
                    <a:srgbClr val="FFFFFF"/>
                  </a:solidFill>
                </a:uFill>
                <a:latin typeface="Times New Roman" panose="02020603050405020304" pitchFamily="18" charset="0"/>
                <a:ea typeface="SimSun"/>
                <a:cs typeface="Times New Roman" panose="02020603050405020304" pitchFamily="18" charset="0"/>
              </a:rPr>
              <a:t>Admin Module:</a:t>
            </a:r>
            <a:endParaRPr lang="en-US" sz="3400" strike="noStrike" spc="-1" dirty="0">
              <a:uFill>
                <a:solidFill>
                  <a:srgbClr val="FFFFFF"/>
                </a:solidFill>
              </a:u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245844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16486-6B2B-48C9-9372-94B303AEA307}"/>
              </a:ext>
            </a:extLst>
          </p:cNvPr>
          <p:cNvSpPr>
            <a:spLocks noGrp="1"/>
          </p:cNvSpPr>
          <p:nvPr>
            <p:ph type="title"/>
          </p:nvPr>
        </p:nvSpPr>
        <p:spPr>
          <a:xfrm>
            <a:off x="0" y="604266"/>
            <a:ext cx="12192000" cy="1096900"/>
          </a:xfrm>
        </p:spPr>
        <p:txBody>
          <a:bodyPr>
            <a:normAutofit/>
          </a:bodyPr>
          <a:lstStyle/>
          <a:p>
            <a:pPr algn="ctr"/>
            <a:r>
              <a:rPr lang="en-IN" sz="4400" b="1" dirty="0">
                <a:latin typeface="Arial" panose="020B0604020202020204" pitchFamily="34" charset="0"/>
                <a:cs typeface="Arial" panose="020B0604020202020204" pitchFamily="34" charset="0"/>
              </a:rPr>
              <a:t>TITLE</a:t>
            </a:r>
            <a:endParaRPr lang="en-IN" sz="4000" b="1" dirty="0">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9149F1B0-0C26-4D19-A896-3F379BEF6C27}"/>
              </a:ext>
            </a:extLst>
          </p:cNvPr>
          <p:cNvCxnSpPr>
            <a:cxnSpLocks/>
          </p:cNvCxnSpPr>
          <p:nvPr/>
        </p:nvCxnSpPr>
        <p:spPr>
          <a:xfrm>
            <a:off x="609600" y="4638261"/>
            <a:ext cx="10893287"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Subtitle 2">
            <a:extLst>
              <a:ext uri="{FF2B5EF4-FFF2-40B4-BE49-F238E27FC236}">
                <a16:creationId xmlns:a16="http://schemas.microsoft.com/office/drawing/2014/main" id="{C484FED9-FDC3-47B5-B0FC-133B20976EA8}"/>
              </a:ext>
            </a:extLst>
          </p:cNvPr>
          <p:cNvSpPr txBox="1">
            <a:spLocks/>
          </p:cNvSpPr>
          <p:nvPr/>
        </p:nvSpPr>
        <p:spPr>
          <a:xfrm>
            <a:off x="609600" y="4828865"/>
            <a:ext cx="3391695"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IN" u="sng" dirty="0">
                <a:latin typeface="Arial" panose="020B0604020202020204" pitchFamily="34" charset="0"/>
                <a:cs typeface="Arial" panose="020B0604020202020204" pitchFamily="34" charset="0"/>
              </a:rPr>
              <a:t>INTERNAL GUIDE</a:t>
            </a:r>
          </a:p>
          <a:p>
            <a:pPr algn="l"/>
            <a:r>
              <a:rPr lang="en-IN" dirty="0">
                <a:latin typeface="Arial" panose="020B0604020202020204" pitchFamily="34" charset="0"/>
                <a:cs typeface="Arial" panose="020B0604020202020204" pitchFamily="34" charset="0"/>
              </a:rPr>
              <a:t>Y. SHIVASREE(Asst.Prof)</a:t>
            </a:r>
          </a:p>
        </p:txBody>
      </p:sp>
      <p:sp>
        <p:nvSpPr>
          <p:cNvPr id="5" name="Subtitle 2">
            <a:extLst>
              <a:ext uri="{FF2B5EF4-FFF2-40B4-BE49-F238E27FC236}">
                <a16:creationId xmlns:a16="http://schemas.microsoft.com/office/drawing/2014/main" id="{8E26A0CA-0687-4F64-8299-42946B7CD3B3}"/>
              </a:ext>
            </a:extLst>
          </p:cNvPr>
          <p:cNvSpPr txBox="1">
            <a:spLocks/>
          </p:cNvSpPr>
          <p:nvPr/>
        </p:nvSpPr>
        <p:spPr>
          <a:xfrm>
            <a:off x="6096000" y="4820687"/>
            <a:ext cx="5731566" cy="1505655"/>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IN" u="sng" dirty="0">
                <a:latin typeface="Arial" panose="020B0604020202020204" pitchFamily="34" charset="0"/>
                <a:cs typeface="Arial" panose="020B0604020202020204" pitchFamily="34" charset="0"/>
              </a:rPr>
              <a:t>TEAM MEMBERS</a:t>
            </a:r>
          </a:p>
          <a:p>
            <a:pPr algn="l"/>
            <a:r>
              <a:rPr lang="en-IN" dirty="0">
                <a:latin typeface="Arial" panose="020B0604020202020204" pitchFamily="34" charset="0"/>
                <a:cs typeface="Arial" panose="020B0604020202020204" pitchFamily="34" charset="0"/>
              </a:rPr>
              <a:t>B. NIKITHA (16R91A0508)</a:t>
            </a:r>
          </a:p>
          <a:p>
            <a:pPr algn="l"/>
            <a:r>
              <a:rPr lang="en-IN" dirty="0">
                <a:latin typeface="Arial" panose="020B0604020202020204" pitchFamily="34" charset="0"/>
                <a:cs typeface="Arial" panose="020B0604020202020204" pitchFamily="34" charset="0"/>
              </a:rPr>
              <a:t>G. KAMAL YESHODHAR SHASTRY (16R91A0522)</a:t>
            </a:r>
          </a:p>
          <a:p>
            <a:pPr algn="l"/>
            <a:r>
              <a:rPr lang="en-IN" dirty="0">
                <a:latin typeface="Arial" panose="020B0604020202020204" pitchFamily="34" charset="0"/>
                <a:cs typeface="Arial" panose="020B0604020202020204" pitchFamily="34" charset="0"/>
              </a:rPr>
              <a:t>S. SAI KUMAR (16R91A0557)</a:t>
            </a:r>
          </a:p>
        </p:txBody>
      </p:sp>
      <p:sp>
        <p:nvSpPr>
          <p:cNvPr id="7" name="TextBox 6">
            <a:extLst>
              <a:ext uri="{FF2B5EF4-FFF2-40B4-BE49-F238E27FC236}">
                <a16:creationId xmlns:a16="http://schemas.microsoft.com/office/drawing/2014/main" id="{FB03C11B-488F-430D-BC7A-B6ABA8861CBF}"/>
              </a:ext>
            </a:extLst>
          </p:cNvPr>
          <p:cNvSpPr txBox="1"/>
          <p:nvPr/>
        </p:nvSpPr>
        <p:spPr>
          <a:xfrm>
            <a:off x="0" y="2319130"/>
            <a:ext cx="12192000" cy="769441"/>
          </a:xfrm>
          <a:prstGeom prst="rect">
            <a:avLst/>
          </a:prstGeom>
          <a:noFill/>
        </p:spPr>
        <p:txBody>
          <a:bodyPr wrap="square" rtlCol="0">
            <a:spAutoFit/>
          </a:bodyPr>
          <a:lstStyle/>
          <a:p>
            <a:pPr algn="ctr"/>
            <a:r>
              <a:rPr lang="en-IN" sz="4400" b="1" dirty="0">
                <a:latin typeface="Arial" panose="020B0604020202020204" pitchFamily="34" charset="0"/>
                <a:cs typeface="Arial" panose="020B0604020202020204" pitchFamily="34" charset="0"/>
              </a:rPr>
              <a:t>ONLINE VOTING SYSTEM</a:t>
            </a:r>
            <a:endParaRPr lang="en-IN" sz="4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1938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06">
        <p159:morph option="byObject"/>
      </p:transition>
    </mc:Choice>
    <mc:Fallback xmlns="">
      <p:transition spd="slow" advTm="706">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Shape 1"/>
          <p:cNvSpPr txBox="1"/>
          <p:nvPr/>
        </p:nvSpPr>
        <p:spPr>
          <a:xfrm>
            <a:off x="609480" y="1399967"/>
            <a:ext cx="10972440" cy="2906990"/>
          </a:xfrm>
          <a:prstGeom prst="rect">
            <a:avLst/>
          </a:prstGeom>
          <a:noFill/>
          <a:ln>
            <a:noFill/>
          </a:ln>
        </p:spPr>
        <p:txBody>
          <a:bodyPr lIns="90000" tIns="45000" rIns="90000" bIns="45000"/>
          <a:lstStyle/>
          <a:p>
            <a:pPr marL="360">
              <a:lnSpc>
                <a:spcPct val="100000"/>
              </a:lnSpc>
              <a:buClr>
                <a:schemeClr val="tx1"/>
              </a:buClr>
            </a:pPr>
            <a:r>
              <a:rPr lang="en-US" sz="2600" b="0" strike="noStrike" spc="-1" dirty="0">
                <a:uFill>
                  <a:solidFill>
                    <a:srgbClr val="FFFFFF"/>
                  </a:solidFill>
                </a:uFill>
                <a:latin typeface="Times New Roman" panose="02020603050405020304" pitchFamily="18" charset="0"/>
                <a:cs typeface="Times New Roman" panose="02020603050405020304" pitchFamily="18" charset="0"/>
              </a:rPr>
              <a:t>This module consists of a Election interface which shows</a:t>
            </a:r>
          </a:p>
          <a:p>
            <a:pPr marL="514710" indent="-514350">
              <a:lnSpc>
                <a:spcPct val="100000"/>
              </a:lnSpc>
              <a:buClr>
                <a:schemeClr val="tx1"/>
              </a:buClr>
              <a:buFont typeface="+mj-lt"/>
              <a:buAutoNum type="arabicPeriod"/>
            </a:pPr>
            <a:endParaRPr lang="en-US" sz="2600" spc="-1" dirty="0">
              <a:uFill>
                <a:solidFill>
                  <a:srgbClr val="FFFFFF"/>
                </a:solidFill>
              </a:uFill>
              <a:latin typeface="Times New Roman" panose="02020603050405020304" pitchFamily="18" charset="0"/>
              <a:cs typeface="Times New Roman" panose="02020603050405020304" pitchFamily="18" charset="0"/>
            </a:endParaRPr>
          </a:p>
          <a:p>
            <a:pPr marL="514710" indent="-514350">
              <a:lnSpc>
                <a:spcPct val="100000"/>
              </a:lnSpc>
              <a:buClr>
                <a:schemeClr val="tx1"/>
              </a:buClr>
              <a:buFont typeface="Wingdings" panose="05000000000000000000" pitchFamily="2" charset="2"/>
              <a:buChar char="v"/>
            </a:pPr>
            <a:r>
              <a:rPr lang="en-US" sz="2600" spc="-1" dirty="0">
                <a:uFill>
                  <a:solidFill>
                    <a:srgbClr val="FFFFFF"/>
                  </a:solidFill>
                </a:uFill>
                <a:latin typeface="Times New Roman" panose="02020603050405020304" pitchFamily="18" charset="0"/>
                <a:cs typeface="Times New Roman" panose="02020603050405020304" pitchFamily="18" charset="0"/>
              </a:rPr>
              <a:t>The list of candidates participating in the elections.</a:t>
            </a:r>
          </a:p>
          <a:p>
            <a:pPr marL="514710" indent="-514350">
              <a:lnSpc>
                <a:spcPct val="100000"/>
              </a:lnSpc>
              <a:buClr>
                <a:schemeClr val="tx1"/>
              </a:buClr>
              <a:buFont typeface="Wingdings" panose="05000000000000000000" pitchFamily="2" charset="2"/>
              <a:buChar char="v"/>
            </a:pPr>
            <a:r>
              <a:rPr lang="en-US" sz="2600" spc="-1" dirty="0">
                <a:uFill>
                  <a:solidFill>
                    <a:srgbClr val="FFFFFF"/>
                  </a:solidFill>
                </a:uFill>
                <a:latin typeface="Times New Roman" panose="02020603050405020304" pitchFamily="18" charset="0"/>
                <a:cs typeface="Times New Roman" panose="02020603050405020304" pitchFamily="18" charset="0"/>
              </a:rPr>
              <a:t>An interface which allows a voter to select a candidate from the list shown.</a:t>
            </a:r>
          </a:p>
          <a:p>
            <a:pPr marL="514710" indent="-514350">
              <a:lnSpc>
                <a:spcPct val="100000"/>
              </a:lnSpc>
              <a:buClr>
                <a:schemeClr val="tx1"/>
              </a:buClr>
              <a:buFont typeface="Wingdings" panose="05000000000000000000" pitchFamily="2" charset="2"/>
              <a:buChar char="v"/>
            </a:pPr>
            <a:r>
              <a:rPr lang="en-US" sz="2600" spc="-1" dirty="0">
                <a:uFill>
                  <a:solidFill>
                    <a:srgbClr val="FFFFFF"/>
                  </a:solidFill>
                </a:uFill>
                <a:latin typeface="Times New Roman" panose="02020603050405020304" pitchFamily="18" charset="0"/>
                <a:cs typeface="Times New Roman" panose="02020603050405020304" pitchFamily="18" charset="0"/>
              </a:rPr>
              <a:t>A message giving confirmation to the voter about the candidate for whom his/her vote has been casted.</a:t>
            </a:r>
            <a:endParaRPr lang="en-US" sz="2600" b="0" strike="noStrike" spc="-1" dirty="0">
              <a:uFill>
                <a:solidFill>
                  <a:srgbClr val="FFFFFF"/>
                </a:solidFill>
              </a:uFill>
              <a:latin typeface="Times New Roman" panose="02020603050405020304" pitchFamily="18" charset="0"/>
              <a:cs typeface="Times New Roman" panose="02020603050405020304" pitchFamily="18" charset="0"/>
            </a:endParaRPr>
          </a:p>
        </p:txBody>
      </p:sp>
      <p:sp>
        <p:nvSpPr>
          <p:cNvPr id="3" name="TextShape 1">
            <a:extLst>
              <a:ext uri="{FF2B5EF4-FFF2-40B4-BE49-F238E27FC236}">
                <a16:creationId xmlns:a16="http://schemas.microsoft.com/office/drawing/2014/main" id="{E8B624A2-61FE-4B31-A917-0E138989BC53}"/>
              </a:ext>
            </a:extLst>
          </p:cNvPr>
          <p:cNvSpPr txBox="1"/>
          <p:nvPr/>
        </p:nvSpPr>
        <p:spPr>
          <a:xfrm>
            <a:off x="609480" y="372991"/>
            <a:ext cx="10972440" cy="582120"/>
          </a:xfrm>
          <a:prstGeom prst="rect">
            <a:avLst/>
          </a:prstGeom>
          <a:noFill/>
          <a:ln>
            <a:noFill/>
          </a:ln>
        </p:spPr>
        <p:txBody>
          <a:bodyPr lIns="90000" tIns="45000" rIns="90000" bIns="45000" anchor="ctr"/>
          <a:lstStyle/>
          <a:p>
            <a:pPr>
              <a:lnSpc>
                <a:spcPct val="100000"/>
              </a:lnSpc>
            </a:pPr>
            <a:r>
              <a:rPr lang="en-US" sz="3400" strike="noStrike" spc="-1" dirty="0">
                <a:uFill>
                  <a:solidFill>
                    <a:srgbClr val="FFFFFF"/>
                  </a:solidFill>
                </a:uFill>
                <a:latin typeface="Times New Roman" panose="02020603050405020304" pitchFamily="18" charset="0"/>
                <a:ea typeface="SimSun"/>
                <a:cs typeface="Times New Roman" panose="02020603050405020304" pitchFamily="18" charset="0"/>
              </a:rPr>
              <a:t>Voting Module:</a:t>
            </a:r>
            <a:endParaRPr lang="en-US" sz="3400" strike="noStrike" spc="-1" dirty="0">
              <a:uFill>
                <a:solidFill>
                  <a:srgbClr val="FFFFFF"/>
                </a:solidFill>
              </a:u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770959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Shape 1"/>
          <p:cNvSpPr txBox="1"/>
          <p:nvPr/>
        </p:nvSpPr>
        <p:spPr>
          <a:xfrm>
            <a:off x="609480" y="1399967"/>
            <a:ext cx="10972440" cy="3423824"/>
          </a:xfrm>
          <a:prstGeom prst="rect">
            <a:avLst/>
          </a:prstGeom>
          <a:noFill/>
          <a:ln>
            <a:noFill/>
          </a:ln>
        </p:spPr>
        <p:txBody>
          <a:bodyPr lIns="90000" tIns="45000" rIns="90000" bIns="45000"/>
          <a:lstStyle/>
          <a:p>
            <a:pPr marL="360">
              <a:lnSpc>
                <a:spcPct val="100000"/>
              </a:lnSpc>
              <a:buClr>
                <a:schemeClr val="tx1"/>
              </a:buClr>
            </a:pPr>
            <a:r>
              <a:rPr lang="en-US" sz="2600" b="0" strike="noStrike" spc="-1" dirty="0">
                <a:uFill>
                  <a:solidFill>
                    <a:srgbClr val="FFFFFF"/>
                  </a:solidFill>
                </a:uFill>
                <a:latin typeface="Times New Roman" panose="02020603050405020304" pitchFamily="18" charset="0"/>
                <a:cs typeface="Times New Roman" panose="02020603050405020304" pitchFamily="18" charset="0"/>
              </a:rPr>
              <a:t>This module has the following functions:</a:t>
            </a:r>
          </a:p>
          <a:p>
            <a:pPr marL="360">
              <a:lnSpc>
                <a:spcPct val="100000"/>
              </a:lnSpc>
              <a:buClr>
                <a:schemeClr val="tx1"/>
              </a:buClr>
            </a:pPr>
            <a:endParaRPr lang="en-US" sz="2600" spc="-1" dirty="0">
              <a:uFill>
                <a:solidFill>
                  <a:srgbClr val="FFFFFF"/>
                </a:solidFill>
              </a:uFill>
              <a:latin typeface="Times New Roman" panose="02020603050405020304" pitchFamily="18" charset="0"/>
              <a:cs typeface="Times New Roman" panose="02020603050405020304" pitchFamily="18" charset="0"/>
            </a:endParaRPr>
          </a:p>
          <a:p>
            <a:pPr marL="457560" indent="-457200">
              <a:lnSpc>
                <a:spcPct val="100000"/>
              </a:lnSpc>
              <a:buClr>
                <a:schemeClr val="tx1"/>
              </a:buClr>
              <a:buFont typeface="Wingdings" panose="05000000000000000000" pitchFamily="2" charset="2"/>
              <a:buChar char="v"/>
            </a:pPr>
            <a:r>
              <a:rPr lang="en-US" sz="2600" spc="-1" dirty="0">
                <a:uFill>
                  <a:solidFill>
                    <a:srgbClr val="FFFFFF"/>
                  </a:solidFill>
                </a:uFill>
                <a:latin typeface="Times New Roman" panose="02020603050405020304" pitchFamily="18" charset="0"/>
                <a:cs typeface="Times New Roman" panose="02020603050405020304" pitchFamily="18" charset="0"/>
              </a:rPr>
              <a:t>It automatically counts the number of votes casted for each candidate.</a:t>
            </a:r>
          </a:p>
          <a:p>
            <a:pPr marL="457560" indent="-457200">
              <a:buClr>
                <a:schemeClr val="tx1"/>
              </a:buClr>
              <a:buFont typeface="Wingdings" panose="05000000000000000000" pitchFamily="2" charset="2"/>
              <a:buChar char="v"/>
            </a:pPr>
            <a:r>
              <a:rPr lang="en-US" sz="2600" spc="-1" dirty="0">
                <a:uFill>
                  <a:solidFill>
                    <a:srgbClr val="FFFFFF"/>
                  </a:solidFill>
                </a:uFill>
                <a:latin typeface="Times New Roman" panose="02020603050405020304" pitchFamily="18" charset="0"/>
                <a:cs typeface="Times New Roman" panose="02020603050405020304" pitchFamily="18" charset="0"/>
              </a:rPr>
              <a:t>It shows list showing the number of votes received by each candidate.</a:t>
            </a:r>
          </a:p>
          <a:p>
            <a:pPr marL="457560" indent="-457200">
              <a:lnSpc>
                <a:spcPct val="100000"/>
              </a:lnSpc>
              <a:buClr>
                <a:schemeClr val="tx1"/>
              </a:buClr>
              <a:buFont typeface="Wingdings" panose="05000000000000000000" pitchFamily="2" charset="2"/>
              <a:buChar char="v"/>
            </a:pPr>
            <a:r>
              <a:rPr lang="en-US" sz="2600" spc="-1" dirty="0">
                <a:uFill>
                  <a:solidFill>
                    <a:srgbClr val="FFFFFF"/>
                  </a:solidFill>
                </a:uFill>
                <a:latin typeface="Times New Roman" panose="02020603050405020304" pitchFamily="18" charset="0"/>
                <a:cs typeface="Times New Roman" panose="02020603050405020304" pitchFamily="18" charset="0"/>
              </a:rPr>
              <a:t>It decides which candidate achieved maximum number of votes.</a:t>
            </a:r>
          </a:p>
          <a:p>
            <a:pPr marL="457560" indent="-457200">
              <a:lnSpc>
                <a:spcPct val="100000"/>
              </a:lnSpc>
              <a:buClr>
                <a:schemeClr val="tx1"/>
              </a:buClr>
              <a:buFont typeface="Wingdings" panose="05000000000000000000" pitchFamily="2" charset="2"/>
              <a:buChar char="v"/>
            </a:pPr>
            <a:r>
              <a:rPr lang="en-US" sz="2600" spc="-1" dirty="0">
                <a:uFill>
                  <a:solidFill>
                    <a:srgbClr val="FFFFFF"/>
                  </a:solidFill>
                </a:uFill>
                <a:latin typeface="Times New Roman" panose="02020603050405020304" pitchFamily="18" charset="0"/>
                <a:cs typeface="Times New Roman" panose="02020603050405020304" pitchFamily="18" charset="0"/>
              </a:rPr>
              <a:t>It declares the candidate who got maximum number of votes as the winner of the election when approved by the admin.</a:t>
            </a:r>
            <a:endParaRPr lang="en-US" sz="2600" b="0" strike="noStrike" spc="-1" dirty="0">
              <a:uFill>
                <a:solidFill>
                  <a:srgbClr val="FFFFFF"/>
                </a:solidFill>
              </a:uFill>
              <a:latin typeface="Times New Roman" panose="02020603050405020304" pitchFamily="18" charset="0"/>
              <a:cs typeface="Times New Roman" panose="02020603050405020304" pitchFamily="18" charset="0"/>
            </a:endParaRPr>
          </a:p>
        </p:txBody>
      </p:sp>
      <p:sp>
        <p:nvSpPr>
          <p:cNvPr id="3" name="TextShape 1">
            <a:extLst>
              <a:ext uri="{FF2B5EF4-FFF2-40B4-BE49-F238E27FC236}">
                <a16:creationId xmlns:a16="http://schemas.microsoft.com/office/drawing/2014/main" id="{E8B624A2-61FE-4B31-A917-0E138989BC53}"/>
              </a:ext>
            </a:extLst>
          </p:cNvPr>
          <p:cNvSpPr txBox="1"/>
          <p:nvPr/>
        </p:nvSpPr>
        <p:spPr>
          <a:xfrm>
            <a:off x="609480" y="372991"/>
            <a:ext cx="10972440" cy="582120"/>
          </a:xfrm>
          <a:prstGeom prst="rect">
            <a:avLst/>
          </a:prstGeom>
          <a:noFill/>
          <a:ln>
            <a:noFill/>
          </a:ln>
        </p:spPr>
        <p:txBody>
          <a:bodyPr lIns="90000" tIns="45000" rIns="90000" bIns="45000" anchor="ctr"/>
          <a:lstStyle/>
          <a:p>
            <a:pPr>
              <a:lnSpc>
                <a:spcPct val="100000"/>
              </a:lnSpc>
            </a:pPr>
            <a:r>
              <a:rPr lang="en-US" sz="3400" strike="noStrike" spc="-1" dirty="0">
                <a:uFill>
                  <a:solidFill>
                    <a:srgbClr val="FFFFFF"/>
                  </a:solidFill>
                </a:uFill>
                <a:latin typeface="Times New Roman" panose="02020603050405020304" pitchFamily="18" charset="0"/>
                <a:ea typeface="SimSun"/>
                <a:cs typeface="Times New Roman" panose="02020603050405020304" pitchFamily="18" charset="0"/>
              </a:rPr>
              <a:t>Reports Module:</a:t>
            </a:r>
            <a:endParaRPr lang="en-US" sz="3400" strike="noStrike" spc="-1" dirty="0">
              <a:uFill>
                <a:solidFill>
                  <a:srgbClr val="FFFFFF"/>
                </a:solidFill>
              </a:u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223624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8CFAC-DFAB-439D-84A6-B21DC7E66394}"/>
              </a:ext>
            </a:extLst>
          </p:cNvPr>
          <p:cNvSpPr>
            <a:spLocks noGrp="1"/>
          </p:cNvSpPr>
          <p:nvPr>
            <p:ph type="ctrTitle"/>
          </p:nvPr>
        </p:nvSpPr>
        <p:spPr>
          <a:xfrm>
            <a:off x="0" y="0"/>
            <a:ext cx="12192000" cy="755374"/>
          </a:xfrm>
        </p:spPr>
        <p:txBody>
          <a:bodyPr>
            <a:noAutofit/>
          </a:bodyPr>
          <a:lstStyle/>
          <a:p>
            <a:pPr algn="ctr"/>
            <a:r>
              <a:rPr lang="en-US" sz="3600" dirty="0">
                <a:latin typeface="Times New Roman" panose="02020603050405020304" pitchFamily="18" charset="0"/>
                <a:cs typeface="Times New Roman" panose="02020603050405020304" pitchFamily="18" charset="0"/>
              </a:rPr>
              <a:t>Testing</a:t>
            </a:r>
            <a:endParaRPr lang="en-IN"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62908FB-E41C-47A1-A201-74E0E665BF52}"/>
              </a:ext>
            </a:extLst>
          </p:cNvPr>
          <p:cNvSpPr>
            <a:spLocks noGrp="1"/>
          </p:cNvSpPr>
          <p:nvPr>
            <p:ph type="subTitle" idx="1"/>
          </p:nvPr>
        </p:nvSpPr>
        <p:spPr>
          <a:xfrm>
            <a:off x="516836" y="1268159"/>
            <a:ext cx="11092068" cy="5026624"/>
          </a:xfrm>
        </p:spPr>
        <p:txBody>
          <a:bodyPr>
            <a:noAutofit/>
          </a:bodyPr>
          <a:lstStyle/>
          <a:p>
            <a:pPr marL="342900" indent="-342900" algn="just">
              <a:buFont typeface="Wingdings" panose="05000000000000000000" pitchFamily="2" charset="2"/>
              <a:buChar char="v"/>
            </a:pPr>
            <a:r>
              <a:rPr lang="en-US" sz="2600" dirty="0">
                <a:latin typeface="Times New Roman" panose="02020603050405020304" pitchFamily="18" charset="0"/>
                <a:cs typeface="Times New Roman" panose="02020603050405020304" pitchFamily="18" charset="0"/>
              </a:rPr>
              <a:t>T</a:t>
            </a:r>
            <a:r>
              <a:rPr lang="en-US" sz="2600" cap="none" dirty="0">
                <a:latin typeface="Times New Roman" panose="02020603050405020304" pitchFamily="18" charset="0"/>
                <a:cs typeface="Times New Roman" panose="02020603050405020304" pitchFamily="18" charset="0"/>
              </a:rPr>
              <a:t>esting is the process of trying to discover every conceivable fault or weakness in a work product. It provides a way to check the functionality of components, sub assemblies, assemblies and/or a finished product.</a:t>
            </a:r>
          </a:p>
          <a:p>
            <a:pPr marL="342900" indent="-342900" algn="just">
              <a:buFont typeface="Wingdings" panose="05000000000000000000" pitchFamily="2" charset="2"/>
              <a:buChar char="v"/>
            </a:pPr>
            <a:r>
              <a:rPr lang="en-US" sz="2600" dirty="0">
                <a:latin typeface="Times New Roman" panose="02020603050405020304" pitchFamily="18" charset="0"/>
                <a:cs typeface="Times New Roman" panose="02020603050405020304" pitchFamily="18" charset="0"/>
              </a:rPr>
              <a:t>T</a:t>
            </a:r>
            <a:r>
              <a:rPr lang="en-US" sz="2600" cap="none" dirty="0">
                <a:latin typeface="Times New Roman" panose="02020603050405020304" pitchFamily="18" charset="0"/>
                <a:cs typeface="Times New Roman" panose="02020603050405020304" pitchFamily="18" charset="0"/>
              </a:rPr>
              <a:t>he purpose of testing is to discover errors.</a:t>
            </a:r>
          </a:p>
          <a:p>
            <a:pPr marL="342900" indent="-342900" algn="just">
              <a:buFont typeface="Wingdings" panose="05000000000000000000" pitchFamily="2" charset="2"/>
              <a:buChar char="v"/>
            </a:pPr>
            <a:r>
              <a:rPr lang="en-US" sz="2600" cap="none" dirty="0">
                <a:latin typeface="Times New Roman" panose="02020603050405020304" pitchFamily="18" charset="0"/>
                <a:cs typeface="Times New Roman" panose="02020603050405020304" pitchFamily="18" charset="0"/>
              </a:rPr>
              <a:t>The system has been tested whether it meets the requirements and user expectations and does not fail in an unacceptable manner.</a:t>
            </a:r>
          </a:p>
          <a:p>
            <a:pPr marL="342900" indent="-342900" algn="just">
              <a:buFont typeface="Wingdings" panose="05000000000000000000" pitchFamily="2" charset="2"/>
              <a:buChar char="v"/>
            </a:pPr>
            <a:r>
              <a:rPr lang="en-US" sz="2600" cap="none" dirty="0">
                <a:latin typeface="Times New Roman" panose="02020603050405020304" pitchFamily="18" charset="0"/>
                <a:cs typeface="Times New Roman" panose="02020603050405020304" pitchFamily="18" charset="0"/>
              </a:rPr>
              <a:t>The prepared Voting system has been tested with various test cases.</a:t>
            </a:r>
          </a:p>
          <a:p>
            <a:pPr marL="342900" indent="-342900" algn="just">
              <a:buFont typeface="Wingdings" panose="05000000000000000000" pitchFamily="2" charset="2"/>
              <a:buChar char="v"/>
            </a:pPr>
            <a:r>
              <a:rPr lang="en-US" sz="2600" cap="none" dirty="0">
                <a:latin typeface="Times New Roman" panose="02020603050405020304" pitchFamily="18" charset="0"/>
                <a:cs typeface="Times New Roman" panose="02020603050405020304" pitchFamily="18" charset="0"/>
              </a:rPr>
              <a:t>Various scenarios of the elections has been conducted to check semantic errors in the system.</a:t>
            </a:r>
          </a:p>
          <a:p>
            <a:pPr marL="342900" indent="-342900" algn="just">
              <a:buFont typeface="Wingdings" panose="05000000000000000000" pitchFamily="2" charset="2"/>
              <a:buChar char="v"/>
            </a:pPr>
            <a:r>
              <a:rPr lang="en-US" sz="2600" cap="none" dirty="0">
                <a:latin typeface="Times New Roman" panose="02020603050405020304" pitchFamily="18" charset="0"/>
                <a:cs typeface="Times New Roman" panose="02020603050405020304" pitchFamily="18" charset="0"/>
              </a:rPr>
              <a:t>All the modules including the database is tested successfully.</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5268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B2F16-0A9A-43FC-A9FD-0EE907690E2E}"/>
              </a:ext>
            </a:extLst>
          </p:cNvPr>
          <p:cNvSpPr>
            <a:spLocks noGrp="1"/>
          </p:cNvSpPr>
          <p:nvPr>
            <p:ph type="title"/>
          </p:nvPr>
        </p:nvSpPr>
        <p:spPr>
          <a:xfrm>
            <a:off x="0" y="0"/>
            <a:ext cx="12192000" cy="662609"/>
          </a:xfrm>
        </p:spPr>
        <p:txBody>
          <a:bodyPr>
            <a:normAutofit/>
          </a:bodyPr>
          <a:lstStyle/>
          <a:p>
            <a:pPr algn="ctr"/>
            <a:r>
              <a:rPr lang="en-US" dirty="0">
                <a:latin typeface="Times New Roman" panose="02020603050405020304" pitchFamily="18" charset="0"/>
                <a:cs typeface="Times New Roman" panose="02020603050405020304" pitchFamily="18" charset="0"/>
              </a:rPr>
              <a:t>Sample code</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3A5A1CD-FEBC-422B-B20B-4BAC3948F0D4}"/>
              </a:ext>
            </a:extLst>
          </p:cNvPr>
          <p:cNvPicPr>
            <a:picLocks noChangeAspect="1"/>
          </p:cNvPicPr>
          <p:nvPr/>
        </p:nvPicPr>
        <p:blipFill>
          <a:blip r:embed="rId2"/>
          <a:stretch>
            <a:fillRect/>
          </a:stretch>
        </p:blipFill>
        <p:spPr>
          <a:xfrm>
            <a:off x="2574877" y="1059649"/>
            <a:ext cx="7042245" cy="5484026"/>
          </a:xfrm>
          <a:prstGeom prst="rect">
            <a:avLst/>
          </a:prstGeom>
        </p:spPr>
      </p:pic>
    </p:spTree>
    <p:extLst>
      <p:ext uri="{BB962C8B-B14F-4D97-AF65-F5344CB8AC3E}">
        <p14:creationId xmlns:p14="http://schemas.microsoft.com/office/powerpoint/2010/main" val="1249139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9FA0D0-AA5C-44F0-8C1A-39C0E6BDB12B}"/>
              </a:ext>
            </a:extLst>
          </p:cNvPr>
          <p:cNvPicPr>
            <a:picLocks noChangeAspect="1"/>
          </p:cNvPicPr>
          <p:nvPr/>
        </p:nvPicPr>
        <p:blipFill>
          <a:blip r:embed="rId2"/>
          <a:stretch>
            <a:fillRect/>
          </a:stretch>
        </p:blipFill>
        <p:spPr>
          <a:xfrm>
            <a:off x="1661425" y="183889"/>
            <a:ext cx="8869150" cy="6490221"/>
          </a:xfrm>
          <a:prstGeom prst="rect">
            <a:avLst/>
          </a:prstGeom>
        </p:spPr>
      </p:pic>
    </p:spTree>
    <p:extLst>
      <p:ext uri="{BB962C8B-B14F-4D97-AF65-F5344CB8AC3E}">
        <p14:creationId xmlns:p14="http://schemas.microsoft.com/office/powerpoint/2010/main" val="23967434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5CE4B-0768-46FB-A5A1-1A0EAA0A0277}"/>
              </a:ext>
            </a:extLst>
          </p:cNvPr>
          <p:cNvSpPr>
            <a:spLocks noGrp="1"/>
          </p:cNvSpPr>
          <p:nvPr>
            <p:ph type="title"/>
          </p:nvPr>
        </p:nvSpPr>
        <p:spPr>
          <a:xfrm>
            <a:off x="1" y="0"/>
            <a:ext cx="12192000" cy="609600"/>
          </a:xfrm>
        </p:spPr>
        <p:txBody>
          <a:bodyPr>
            <a:normAutofit fontScale="90000"/>
          </a:bodyPr>
          <a:lstStyle/>
          <a:p>
            <a:pPr algn="ctr"/>
            <a:r>
              <a:rPr lang="en-IN" dirty="0">
                <a:latin typeface="Times New Roman" panose="02020603050405020304" pitchFamily="18" charset="0"/>
                <a:ea typeface="Adobe Gothic Std B" pitchFamily="34" charset="-128"/>
                <a:cs typeface="Times New Roman" panose="02020603050405020304" pitchFamily="18" charset="0"/>
              </a:rPr>
              <a:t>Database Description</a:t>
            </a:r>
            <a:endParaRPr lang="en-IN" dirty="0"/>
          </a:p>
        </p:txBody>
      </p:sp>
      <p:pic>
        <p:nvPicPr>
          <p:cNvPr id="6" name="Picture 5">
            <a:extLst>
              <a:ext uri="{FF2B5EF4-FFF2-40B4-BE49-F238E27FC236}">
                <a16:creationId xmlns:a16="http://schemas.microsoft.com/office/drawing/2014/main" id="{73AA3387-ABF1-4DDA-9C00-E841DB712CF5}"/>
              </a:ext>
            </a:extLst>
          </p:cNvPr>
          <p:cNvPicPr>
            <a:picLocks noChangeAspect="1"/>
          </p:cNvPicPr>
          <p:nvPr/>
        </p:nvPicPr>
        <p:blipFill>
          <a:blip r:embed="rId2"/>
          <a:stretch>
            <a:fillRect/>
          </a:stretch>
        </p:blipFill>
        <p:spPr>
          <a:xfrm>
            <a:off x="872316" y="1468299"/>
            <a:ext cx="4600832" cy="2918924"/>
          </a:xfrm>
          <a:prstGeom prst="rect">
            <a:avLst/>
          </a:prstGeom>
        </p:spPr>
      </p:pic>
      <p:pic>
        <p:nvPicPr>
          <p:cNvPr id="8" name="Picture 7">
            <a:extLst>
              <a:ext uri="{FF2B5EF4-FFF2-40B4-BE49-F238E27FC236}">
                <a16:creationId xmlns:a16="http://schemas.microsoft.com/office/drawing/2014/main" id="{879DB6FD-EBDA-4D62-88DF-D869D3D82A92}"/>
              </a:ext>
            </a:extLst>
          </p:cNvPr>
          <p:cNvPicPr>
            <a:picLocks noChangeAspect="1"/>
          </p:cNvPicPr>
          <p:nvPr/>
        </p:nvPicPr>
        <p:blipFill>
          <a:blip r:embed="rId3"/>
          <a:stretch>
            <a:fillRect/>
          </a:stretch>
        </p:blipFill>
        <p:spPr>
          <a:xfrm>
            <a:off x="6424167" y="1468299"/>
            <a:ext cx="4895518" cy="2918924"/>
          </a:xfrm>
          <a:prstGeom prst="rect">
            <a:avLst/>
          </a:prstGeom>
        </p:spPr>
      </p:pic>
      <p:pic>
        <p:nvPicPr>
          <p:cNvPr id="9" name="Picture 8">
            <a:extLst>
              <a:ext uri="{FF2B5EF4-FFF2-40B4-BE49-F238E27FC236}">
                <a16:creationId xmlns:a16="http://schemas.microsoft.com/office/drawing/2014/main" id="{FB90B335-BD96-482D-8D52-07A780382318}"/>
              </a:ext>
            </a:extLst>
          </p:cNvPr>
          <p:cNvPicPr>
            <a:picLocks noChangeAspect="1"/>
          </p:cNvPicPr>
          <p:nvPr/>
        </p:nvPicPr>
        <p:blipFill>
          <a:blip r:embed="rId4"/>
          <a:stretch>
            <a:fillRect/>
          </a:stretch>
        </p:blipFill>
        <p:spPr>
          <a:xfrm>
            <a:off x="909564" y="4983955"/>
            <a:ext cx="4563584" cy="1321266"/>
          </a:xfrm>
          <a:prstGeom prst="rect">
            <a:avLst/>
          </a:prstGeom>
        </p:spPr>
      </p:pic>
      <p:pic>
        <p:nvPicPr>
          <p:cNvPr id="10" name="Picture 9">
            <a:extLst>
              <a:ext uri="{FF2B5EF4-FFF2-40B4-BE49-F238E27FC236}">
                <a16:creationId xmlns:a16="http://schemas.microsoft.com/office/drawing/2014/main" id="{66C9430F-7E22-497E-BD9E-9FBFC2C238C4}"/>
              </a:ext>
            </a:extLst>
          </p:cNvPr>
          <p:cNvPicPr>
            <a:picLocks noChangeAspect="1"/>
          </p:cNvPicPr>
          <p:nvPr/>
        </p:nvPicPr>
        <p:blipFill>
          <a:blip r:embed="rId5"/>
          <a:stretch>
            <a:fillRect/>
          </a:stretch>
        </p:blipFill>
        <p:spPr>
          <a:xfrm>
            <a:off x="6517169" y="4983955"/>
            <a:ext cx="4802515" cy="1321266"/>
          </a:xfrm>
          <a:prstGeom prst="rect">
            <a:avLst/>
          </a:prstGeom>
        </p:spPr>
      </p:pic>
    </p:spTree>
    <p:extLst>
      <p:ext uri="{BB962C8B-B14F-4D97-AF65-F5344CB8AC3E}">
        <p14:creationId xmlns:p14="http://schemas.microsoft.com/office/powerpoint/2010/main" val="1880814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A89BA-0A4A-4D93-B0B1-B9B8A54657AF}"/>
              </a:ext>
            </a:extLst>
          </p:cNvPr>
          <p:cNvSpPr>
            <a:spLocks noGrp="1"/>
          </p:cNvSpPr>
          <p:nvPr>
            <p:ph type="title"/>
          </p:nvPr>
        </p:nvSpPr>
        <p:spPr>
          <a:xfrm>
            <a:off x="1" y="0"/>
            <a:ext cx="12192000" cy="645994"/>
          </a:xfrm>
        </p:spPr>
        <p:txBody>
          <a:bodyPr>
            <a:normAutofit/>
          </a:bodyPr>
          <a:lstStyle/>
          <a:p>
            <a:pPr algn="ctr"/>
            <a:r>
              <a:rPr lang="en-US" dirty="0">
                <a:latin typeface="Times New Roman" panose="02020603050405020304" pitchFamily="18" charset="0"/>
                <a:cs typeface="Times New Roman" panose="02020603050405020304" pitchFamily="18" charset="0"/>
              </a:rPr>
              <a:t>screenshots</a:t>
            </a:r>
            <a:endParaRPr lang="en-IN" dirty="0">
              <a:latin typeface="Times New Roman" panose="02020603050405020304" pitchFamily="18" charset="0"/>
              <a:cs typeface="Times New Roman" panose="02020603050405020304" pitchFamily="18" charset="0"/>
            </a:endParaRPr>
          </a:p>
        </p:txBody>
      </p:sp>
      <p:pic>
        <p:nvPicPr>
          <p:cNvPr id="24" name="Picture 23">
            <a:extLst>
              <a:ext uri="{FF2B5EF4-FFF2-40B4-BE49-F238E27FC236}">
                <a16:creationId xmlns:a16="http://schemas.microsoft.com/office/drawing/2014/main" id="{A0A5EC9A-6A5F-4946-9D95-E32CFFC70EF4}"/>
              </a:ext>
            </a:extLst>
          </p:cNvPr>
          <p:cNvPicPr>
            <a:picLocks noChangeAspect="1"/>
          </p:cNvPicPr>
          <p:nvPr/>
        </p:nvPicPr>
        <p:blipFill>
          <a:blip r:embed="rId2"/>
          <a:stretch>
            <a:fillRect/>
          </a:stretch>
        </p:blipFill>
        <p:spPr>
          <a:xfrm>
            <a:off x="1391478" y="1011244"/>
            <a:ext cx="9613167" cy="5404767"/>
          </a:xfrm>
          <a:prstGeom prst="rect">
            <a:avLst/>
          </a:prstGeom>
        </p:spPr>
      </p:pic>
    </p:spTree>
    <p:extLst>
      <p:ext uri="{BB962C8B-B14F-4D97-AF65-F5344CB8AC3E}">
        <p14:creationId xmlns:p14="http://schemas.microsoft.com/office/powerpoint/2010/main" val="2844319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E03F970-C3C4-4589-9561-6E8FFC5BF014}"/>
              </a:ext>
            </a:extLst>
          </p:cNvPr>
          <p:cNvPicPr>
            <a:picLocks noChangeAspect="1"/>
          </p:cNvPicPr>
          <p:nvPr/>
        </p:nvPicPr>
        <p:blipFill>
          <a:blip r:embed="rId2"/>
          <a:stretch>
            <a:fillRect/>
          </a:stretch>
        </p:blipFill>
        <p:spPr>
          <a:xfrm>
            <a:off x="1610139" y="906934"/>
            <a:ext cx="8971722" cy="5044131"/>
          </a:xfrm>
          <a:prstGeom prst="rect">
            <a:avLst/>
          </a:prstGeom>
        </p:spPr>
      </p:pic>
    </p:spTree>
    <p:extLst>
      <p:ext uri="{BB962C8B-B14F-4D97-AF65-F5344CB8AC3E}">
        <p14:creationId xmlns:p14="http://schemas.microsoft.com/office/powerpoint/2010/main" val="7297290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C6ED18F-99C0-4DEC-BED2-51366BB17C9B}"/>
              </a:ext>
            </a:extLst>
          </p:cNvPr>
          <p:cNvPicPr>
            <a:picLocks noChangeAspect="1"/>
          </p:cNvPicPr>
          <p:nvPr/>
        </p:nvPicPr>
        <p:blipFill>
          <a:blip r:embed="rId2"/>
          <a:stretch>
            <a:fillRect/>
          </a:stretch>
        </p:blipFill>
        <p:spPr>
          <a:xfrm>
            <a:off x="1192695" y="1102981"/>
            <a:ext cx="9806609" cy="4652037"/>
          </a:xfrm>
          <a:prstGeom prst="rect">
            <a:avLst/>
          </a:prstGeom>
        </p:spPr>
      </p:pic>
    </p:spTree>
    <p:extLst>
      <p:ext uri="{BB962C8B-B14F-4D97-AF65-F5344CB8AC3E}">
        <p14:creationId xmlns:p14="http://schemas.microsoft.com/office/powerpoint/2010/main" val="3176758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550F4DF-C27A-4E8E-837E-DC99875E7ADB}"/>
              </a:ext>
            </a:extLst>
          </p:cNvPr>
          <p:cNvPicPr>
            <a:picLocks noChangeAspect="1"/>
          </p:cNvPicPr>
          <p:nvPr/>
        </p:nvPicPr>
        <p:blipFill>
          <a:blip r:embed="rId2"/>
          <a:stretch>
            <a:fillRect/>
          </a:stretch>
        </p:blipFill>
        <p:spPr>
          <a:xfrm>
            <a:off x="1422602" y="1242835"/>
            <a:ext cx="9346795" cy="4372330"/>
          </a:xfrm>
          <a:prstGeom prst="rect">
            <a:avLst/>
          </a:prstGeom>
        </p:spPr>
      </p:pic>
    </p:spTree>
    <p:extLst>
      <p:ext uri="{BB962C8B-B14F-4D97-AF65-F5344CB8AC3E}">
        <p14:creationId xmlns:p14="http://schemas.microsoft.com/office/powerpoint/2010/main" val="1404951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EA3A6-D99C-479A-AB2C-FAFA197D694B}"/>
              </a:ext>
            </a:extLst>
          </p:cNvPr>
          <p:cNvSpPr>
            <a:spLocks noGrp="1"/>
          </p:cNvSpPr>
          <p:nvPr>
            <p:ph type="title"/>
          </p:nvPr>
        </p:nvSpPr>
        <p:spPr>
          <a:xfrm>
            <a:off x="0" y="0"/>
            <a:ext cx="12191999" cy="707787"/>
          </a:xfrm>
        </p:spPr>
        <p:txBody>
          <a:bodyPr>
            <a:normAutofit/>
          </a:bodyPr>
          <a:lstStyle/>
          <a:p>
            <a:pPr algn="ctr"/>
            <a:r>
              <a:rPr lang="en-IN" sz="3600" dirty="0">
                <a:latin typeface="Times New Roman" panose="02020603050405020304" pitchFamily="18" charset="0"/>
                <a:cs typeface="Times New Roman" panose="02020603050405020304" pitchFamily="18" charset="0"/>
              </a:rPr>
              <a:t>CONTENTS</a:t>
            </a:r>
          </a:p>
        </p:txBody>
      </p:sp>
      <p:sp>
        <p:nvSpPr>
          <p:cNvPr id="4" name="Text Placeholder 3">
            <a:extLst>
              <a:ext uri="{FF2B5EF4-FFF2-40B4-BE49-F238E27FC236}">
                <a16:creationId xmlns:a16="http://schemas.microsoft.com/office/drawing/2014/main" id="{E87CBA71-199A-4359-BF07-2871FC8D7497}"/>
              </a:ext>
            </a:extLst>
          </p:cNvPr>
          <p:cNvSpPr>
            <a:spLocks noGrp="1"/>
          </p:cNvSpPr>
          <p:nvPr>
            <p:ph type="body" sz="half" idx="2"/>
          </p:nvPr>
        </p:nvSpPr>
        <p:spPr>
          <a:xfrm>
            <a:off x="636104" y="1678675"/>
            <a:ext cx="11555895" cy="4121624"/>
          </a:xfrm>
        </p:spPr>
        <p:txBody>
          <a:bodyPr numCol="2">
            <a:noAutofit/>
          </a:bodyPr>
          <a:lstStyle/>
          <a:p>
            <a:pPr marL="342900" indent="-342900">
              <a:buFont typeface="Wingdings" panose="05000000000000000000" pitchFamily="2" charset="2"/>
              <a:buChar char="v"/>
            </a:pPr>
            <a:r>
              <a:rPr lang="en-IN" sz="2400" dirty="0">
                <a:latin typeface="Times New Roman" panose="02020603050405020304" pitchFamily="18" charset="0"/>
                <a:ea typeface="Adobe Gothic Std B" pitchFamily="34" charset="-128"/>
                <a:cs typeface="Times New Roman" panose="02020603050405020304" pitchFamily="18" charset="0"/>
              </a:rPr>
              <a:t>Abstract</a:t>
            </a:r>
          </a:p>
          <a:p>
            <a:pPr marL="342900" indent="-342900">
              <a:buFont typeface="Wingdings" panose="05000000000000000000" pitchFamily="2" charset="2"/>
              <a:buChar char="v"/>
            </a:pPr>
            <a:r>
              <a:rPr lang="en-IN" sz="2400" dirty="0">
                <a:latin typeface="Times New Roman" panose="02020603050405020304" pitchFamily="18" charset="0"/>
                <a:ea typeface="Adobe Gothic Std B" pitchFamily="34" charset="-128"/>
                <a:cs typeface="Times New Roman" panose="02020603050405020304" pitchFamily="18" charset="0"/>
              </a:rPr>
              <a:t>Existing System </a:t>
            </a:r>
          </a:p>
          <a:p>
            <a:pPr marL="342900" indent="-342900">
              <a:buFont typeface="Wingdings" panose="05000000000000000000" pitchFamily="2" charset="2"/>
              <a:buChar char="v"/>
            </a:pPr>
            <a:r>
              <a:rPr lang="en-IN" sz="2400" dirty="0">
                <a:latin typeface="Times New Roman" panose="02020603050405020304" pitchFamily="18" charset="0"/>
                <a:ea typeface="Adobe Gothic Std B" pitchFamily="34" charset="-128"/>
                <a:cs typeface="Times New Roman" panose="02020603050405020304" pitchFamily="18" charset="0"/>
              </a:rPr>
              <a:t>Literature Survey</a:t>
            </a:r>
          </a:p>
          <a:p>
            <a:pPr marL="342900" indent="-342900">
              <a:buFont typeface="Wingdings" panose="05000000000000000000" pitchFamily="2" charset="2"/>
              <a:buChar char="v"/>
            </a:pPr>
            <a:r>
              <a:rPr lang="en-IN" sz="2400" dirty="0">
                <a:latin typeface="Times New Roman" panose="02020603050405020304" pitchFamily="18" charset="0"/>
                <a:ea typeface="Adobe Gothic Std B" pitchFamily="34" charset="-128"/>
                <a:cs typeface="Times New Roman" panose="02020603050405020304" pitchFamily="18" charset="0"/>
              </a:rPr>
              <a:t>Proposed System</a:t>
            </a:r>
          </a:p>
          <a:p>
            <a:pPr marL="342900" indent="-342900">
              <a:buFont typeface="Wingdings" panose="05000000000000000000" pitchFamily="2" charset="2"/>
              <a:buChar char="v"/>
            </a:pPr>
            <a:r>
              <a:rPr lang="en-IN" sz="2400" dirty="0">
                <a:latin typeface="Times New Roman" panose="02020603050405020304" pitchFamily="18" charset="0"/>
                <a:ea typeface="Adobe Gothic Std B" pitchFamily="34" charset="-128"/>
                <a:cs typeface="Times New Roman" panose="02020603050405020304" pitchFamily="18" charset="0"/>
              </a:rPr>
              <a:t>System Requirements</a:t>
            </a:r>
          </a:p>
          <a:p>
            <a:pPr marL="342900" indent="-342900">
              <a:buFont typeface="Wingdings" panose="05000000000000000000" pitchFamily="2" charset="2"/>
              <a:buChar char="v"/>
            </a:pPr>
            <a:r>
              <a:rPr lang="en-IN" sz="2400" dirty="0">
                <a:latin typeface="Times New Roman" panose="02020603050405020304" pitchFamily="18" charset="0"/>
                <a:ea typeface="Adobe Gothic Std B" pitchFamily="34" charset="-128"/>
                <a:cs typeface="Times New Roman" panose="02020603050405020304" pitchFamily="18" charset="0"/>
              </a:rPr>
              <a:t>Functional Requirements</a:t>
            </a:r>
          </a:p>
          <a:p>
            <a:pPr marL="342900" indent="-342900">
              <a:buFont typeface="Wingdings" panose="05000000000000000000" pitchFamily="2" charset="2"/>
              <a:buChar char="v"/>
            </a:pPr>
            <a:r>
              <a:rPr lang="en-IN" sz="2400" dirty="0">
                <a:latin typeface="Times New Roman" panose="02020603050405020304" pitchFamily="18" charset="0"/>
                <a:ea typeface="Adobe Gothic Std B" pitchFamily="34" charset="-128"/>
                <a:cs typeface="Times New Roman" panose="02020603050405020304" pitchFamily="18" charset="0"/>
              </a:rPr>
              <a:t>Non-Functional Requirements</a:t>
            </a:r>
          </a:p>
          <a:p>
            <a:pPr marL="342900" indent="-342900">
              <a:buFont typeface="Wingdings" panose="05000000000000000000" pitchFamily="2" charset="2"/>
              <a:buChar char="v"/>
            </a:pPr>
            <a:r>
              <a:rPr lang="en-IN" sz="2400" dirty="0">
                <a:latin typeface="Times New Roman" panose="02020603050405020304" pitchFamily="18" charset="0"/>
                <a:ea typeface="Adobe Gothic Std B" pitchFamily="34" charset="-128"/>
                <a:cs typeface="Times New Roman" panose="02020603050405020304" pitchFamily="18" charset="0"/>
              </a:rPr>
              <a:t>System Architecture</a:t>
            </a:r>
          </a:p>
          <a:p>
            <a:pPr marL="342900" indent="-342900">
              <a:buFont typeface="Wingdings" panose="05000000000000000000" pitchFamily="2" charset="2"/>
              <a:buChar char="v"/>
            </a:pPr>
            <a:r>
              <a:rPr lang="en-IN" sz="2400" dirty="0">
                <a:latin typeface="Times New Roman" panose="02020603050405020304" pitchFamily="18" charset="0"/>
                <a:ea typeface="Adobe Gothic Std B" pitchFamily="34" charset="-128"/>
                <a:cs typeface="Times New Roman" panose="02020603050405020304" pitchFamily="18" charset="0"/>
              </a:rPr>
              <a:t>UML Diagrams</a:t>
            </a:r>
          </a:p>
          <a:p>
            <a:pPr marL="342900" indent="-342900">
              <a:buFont typeface="Wingdings" panose="05000000000000000000" pitchFamily="2" charset="2"/>
              <a:buChar char="v"/>
            </a:pPr>
            <a:r>
              <a:rPr lang="en-IN" sz="2400" dirty="0">
                <a:latin typeface="Times New Roman" panose="02020603050405020304" pitchFamily="18" charset="0"/>
                <a:ea typeface="Adobe Gothic Std B" pitchFamily="34" charset="-128"/>
                <a:cs typeface="Times New Roman" panose="02020603050405020304" pitchFamily="18" charset="0"/>
              </a:rPr>
              <a:t>Modules</a:t>
            </a:r>
          </a:p>
          <a:p>
            <a:pPr marL="342900" indent="-342900">
              <a:buFont typeface="Wingdings" panose="05000000000000000000" pitchFamily="2" charset="2"/>
              <a:buChar char="v"/>
            </a:pPr>
            <a:r>
              <a:rPr lang="en-IN" sz="2400" dirty="0">
                <a:latin typeface="Times New Roman" panose="02020603050405020304" pitchFamily="18" charset="0"/>
                <a:ea typeface="Adobe Gothic Std B" pitchFamily="34" charset="-128"/>
                <a:cs typeface="Times New Roman" panose="02020603050405020304" pitchFamily="18" charset="0"/>
              </a:rPr>
              <a:t>Testing</a:t>
            </a:r>
          </a:p>
          <a:p>
            <a:pPr marL="342900" indent="-342900">
              <a:buFont typeface="Wingdings" panose="05000000000000000000" pitchFamily="2" charset="2"/>
              <a:buChar char="v"/>
            </a:pPr>
            <a:r>
              <a:rPr lang="en-IN" sz="2400" dirty="0">
                <a:latin typeface="Times New Roman" panose="02020603050405020304" pitchFamily="18" charset="0"/>
                <a:ea typeface="Adobe Gothic Std B" pitchFamily="34" charset="-128"/>
                <a:cs typeface="Times New Roman" panose="02020603050405020304" pitchFamily="18" charset="0"/>
              </a:rPr>
              <a:t>Sample Source Code</a:t>
            </a:r>
          </a:p>
          <a:p>
            <a:pPr marL="342900" indent="-342900">
              <a:buFont typeface="Wingdings" panose="05000000000000000000" pitchFamily="2" charset="2"/>
              <a:buChar char="v"/>
            </a:pPr>
            <a:r>
              <a:rPr lang="en-IN" sz="2400" dirty="0">
                <a:latin typeface="Times New Roman" panose="02020603050405020304" pitchFamily="18" charset="0"/>
                <a:ea typeface="Adobe Gothic Std B" pitchFamily="34" charset="-128"/>
                <a:cs typeface="Times New Roman" panose="02020603050405020304" pitchFamily="18" charset="0"/>
              </a:rPr>
              <a:t>Database Description</a:t>
            </a:r>
          </a:p>
          <a:p>
            <a:pPr marL="342900" indent="-342900">
              <a:buFont typeface="Wingdings" panose="05000000000000000000" pitchFamily="2" charset="2"/>
              <a:buChar char="v"/>
            </a:pPr>
            <a:r>
              <a:rPr lang="en-IN" sz="2400" dirty="0">
                <a:latin typeface="Times New Roman" panose="02020603050405020304" pitchFamily="18" charset="0"/>
                <a:ea typeface="Adobe Gothic Std B" pitchFamily="34" charset="-128"/>
                <a:cs typeface="Times New Roman" panose="02020603050405020304" pitchFamily="18" charset="0"/>
              </a:rPr>
              <a:t>Screenshots</a:t>
            </a:r>
          </a:p>
          <a:p>
            <a:pPr marL="342900" indent="-342900">
              <a:buFont typeface="Wingdings" panose="05000000000000000000" pitchFamily="2" charset="2"/>
              <a:buChar char="v"/>
            </a:pPr>
            <a:r>
              <a:rPr lang="en-IN" sz="2400" dirty="0">
                <a:latin typeface="Times New Roman" panose="02020603050405020304" pitchFamily="18" charset="0"/>
                <a:ea typeface="Adobe Gothic Std B" pitchFamily="34" charset="-128"/>
                <a:cs typeface="Times New Roman" panose="02020603050405020304" pitchFamily="18" charset="0"/>
              </a:rPr>
              <a:t>Future Enhancement</a:t>
            </a:r>
          </a:p>
          <a:p>
            <a:pPr marL="342900" indent="-342900">
              <a:buFont typeface="Wingdings" panose="05000000000000000000" pitchFamily="2" charset="2"/>
              <a:buChar char="v"/>
            </a:pPr>
            <a:r>
              <a:rPr lang="en-IN" sz="2400" dirty="0">
                <a:latin typeface="Times New Roman" panose="02020603050405020304" pitchFamily="18" charset="0"/>
                <a:ea typeface="Adobe Gothic Std B" pitchFamily="34" charset="-128"/>
                <a:cs typeface="Times New Roman" panose="02020603050405020304" pitchFamily="18" charset="0"/>
              </a:rPr>
              <a:t>Conclusion</a:t>
            </a:r>
            <a:endParaRPr lang="en-I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03671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588">
        <p159:morph option="byObject"/>
      </p:transition>
    </mc:Choice>
    <mc:Fallback xmlns="">
      <p:transition spd="slow" advTm="3588">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2BDEB8-E8E7-45F3-940E-A8CB83A4F220}"/>
              </a:ext>
            </a:extLst>
          </p:cNvPr>
          <p:cNvPicPr>
            <a:picLocks noChangeAspect="1"/>
          </p:cNvPicPr>
          <p:nvPr/>
        </p:nvPicPr>
        <p:blipFill>
          <a:blip r:embed="rId2"/>
          <a:stretch>
            <a:fillRect/>
          </a:stretch>
        </p:blipFill>
        <p:spPr>
          <a:xfrm>
            <a:off x="1239078" y="1682363"/>
            <a:ext cx="9713843" cy="3728977"/>
          </a:xfrm>
          <a:prstGeom prst="rect">
            <a:avLst/>
          </a:prstGeom>
        </p:spPr>
      </p:pic>
    </p:spTree>
    <p:extLst>
      <p:ext uri="{BB962C8B-B14F-4D97-AF65-F5344CB8AC3E}">
        <p14:creationId xmlns:p14="http://schemas.microsoft.com/office/powerpoint/2010/main" val="1609799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529368-D822-4742-8BD8-C1A18EDE32FA}"/>
              </a:ext>
            </a:extLst>
          </p:cNvPr>
          <p:cNvPicPr>
            <a:picLocks noChangeAspect="1"/>
          </p:cNvPicPr>
          <p:nvPr/>
        </p:nvPicPr>
        <p:blipFill rotWithShape="1">
          <a:blip r:embed="rId2"/>
          <a:srcRect t="9643" b="5679"/>
          <a:stretch/>
        </p:blipFill>
        <p:spPr>
          <a:xfrm>
            <a:off x="1447451" y="1404729"/>
            <a:ext cx="9297098" cy="4426227"/>
          </a:xfrm>
          <a:prstGeom prst="rect">
            <a:avLst/>
          </a:prstGeom>
        </p:spPr>
      </p:pic>
    </p:spTree>
    <p:extLst>
      <p:ext uri="{BB962C8B-B14F-4D97-AF65-F5344CB8AC3E}">
        <p14:creationId xmlns:p14="http://schemas.microsoft.com/office/powerpoint/2010/main" val="34186621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F2CBA50-8875-4A23-8DB6-F451ED1F65FB}"/>
              </a:ext>
            </a:extLst>
          </p:cNvPr>
          <p:cNvPicPr>
            <a:picLocks noChangeAspect="1"/>
          </p:cNvPicPr>
          <p:nvPr/>
        </p:nvPicPr>
        <p:blipFill rotWithShape="1">
          <a:blip r:embed="rId2"/>
          <a:srcRect t="9643" b="34485"/>
          <a:stretch/>
        </p:blipFill>
        <p:spPr>
          <a:xfrm>
            <a:off x="1054668" y="1845364"/>
            <a:ext cx="10082663" cy="3167271"/>
          </a:xfrm>
          <a:prstGeom prst="rect">
            <a:avLst/>
          </a:prstGeom>
        </p:spPr>
      </p:pic>
    </p:spTree>
    <p:extLst>
      <p:ext uri="{BB962C8B-B14F-4D97-AF65-F5344CB8AC3E}">
        <p14:creationId xmlns:p14="http://schemas.microsoft.com/office/powerpoint/2010/main" val="30894143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A56CB95-A50A-4B10-B463-65B2C193630B}"/>
              </a:ext>
            </a:extLst>
          </p:cNvPr>
          <p:cNvPicPr>
            <a:picLocks noChangeAspect="1"/>
          </p:cNvPicPr>
          <p:nvPr/>
        </p:nvPicPr>
        <p:blipFill rotWithShape="1">
          <a:blip r:embed="rId2"/>
          <a:srcRect t="9256" b="18052"/>
          <a:stretch/>
        </p:blipFill>
        <p:spPr>
          <a:xfrm>
            <a:off x="782049" y="1262269"/>
            <a:ext cx="10627902" cy="4333461"/>
          </a:xfrm>
          <a:prstGeom prst="rect">
            <a:avLst/>
          </a:prstGeom>
        </p:spPr>
      </p:pic>
    </p:spTree>
    <p:extLst>
      <p:ext uri="{BB962C8B-B14F-4D97-AF65-F5344CB8AC3E}">
        <p14:creationId xmlns:p14="http://schemas.microsoft.com/office/powerpoint/2010/main" val="12686274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5C923-799E-4C0A-A4E9-79222B8FC87B}"/>
              </a:ext>
            </a:extLst>
          </p:cNvPr>
          <p:cNvSpPr>
            <a:spLocks noGrp="1"/>
          </p:cNvSpPr>
          <p:nvPr>
            <p:ph type="ctrTitle"/>
          </p:nvPr>
        </p:nvSpPr>
        <p:spPr>
          <a:xfrm>
            <a:off x="0" y="50805"/>
            <a:ext cx="12191999" cy="611804"/>
          </a:xfrm>
        </p:spPr>
        <p:txBody>
          <a:bodyPr>
            <a:normAutofit fontScale="90000"/>
          </a:bodyPr>
          <a:lstStyle/>
          <a:p>
            <a:pPr algn="ctr"/>
            <a:r>
              <a:rPr lang="en-US" sz="3600" dirty="0">
                <a:latin typeface="Times New Roman" panose="02020603050405020304" pitchFamily="18" charset="0"/>
                <a:cs typeface="Times New Roman" panose="02020603050405020304" pitchFamily="18" charset="0"/>
              </a:rPr>
              <a:t>Future enhancement</a:t>
            </a:r>
            <a:endParaRPr lang="en-IN" sz="3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BDA3A7B-519D-4F53-BAF2-886211CDCFBD}"/>
              </a:ext>
            </a:extLst>
          </p:cNvPr>
          <p:cNvSpPr txBox="1"/>
          <p:nvPr/>
        </p:nvSpPr>
        <p:spPr>
          <a:xfrm>
            <a:off x="324677" y="1378227"/>
            <a:ext cx="11542643" cy="2677656"/>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project developed hereby is developed with a provision to conduct elections for a single area and for a single designation. This can be extended such that  it provides different platform for each and every constituency and for every designation, and navigates automatically to the home constituency page of elector based on his/her address.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Provide various security features by using checking with biometric data of the voters.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interconnect with Police Department to verify the various criminal records of nominated candidates.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28605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45D44-7DE3-4A4E-8204-6092FAA77463}"/>
              </a:ext>
            </a:extLst>
          </p:cNvPr>
          <p:cNvSpPr>
            <a:spLocks noGrp="1"/>
          </p:cNvSpPr>
          <p:nvPr>
            <p:ph type="title"/>
          </p:nvPr>
        </p:nvSpPr>
        <p:spPr>
          <a:xfrm>
            <a:off x="0" y="331305"/>
            <a:ext cx="12192000" cy="675861"/>
          </a:xfrm>
        </p:spPr>
        <p:txBody>
          <a:bodyPr>
            <a:normAutofit/>
          </a:bodyPr>
          <a:lstStyle/>
          <a:p>
            <a:pPr algn="ctr"/>
            <a:r>
              <a:rPr lang="en-US" dirty="0">
                <a:latin typeface="Times New Roman" panose="02020603050405020304" pitchFamily="18" charset="0"/>
                <a:cs typeface="Times New Roman" panose="02020603050405020304" pitchFamily="18" charset="0"/>
              </a:rPr>
              <a:t>conclusion</a:t>
            </a:r>
            <a:endParaRPr lang="en-IN" sz="3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03263DE-C16C-40DD-8B8E-5952736D50AA}"/>
              </a:ext>
            </a:extLst>
          </p:cNvPr>
          <p:cNvSpPr txBox="1"/>
          <p:nvPr/>
        </p:nvSpPr>
        <p:spPr>
          <a:xfrm>
            <a:off x="530086" y="1961322"/>
            <a:ext cx="10866784" cy="892552"/>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A secure platform is created for enabling voters to cast their vote in the elections from anywhere in the assigned time using internet is created.</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77164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6DEB7-A3F9-4A0C-8193-DCFB8A56F235}"/>
              </a:ext>
            </a:extLst>
          </p:cNvPr>
          <p:cNvSpPr>
            <a:spLocks noGrp="1"/>
          </p:cNvSpPr>
          <p:nvPr>
            <p:ph type="title"/>
          </p:nvPr>
        </p:nvSpPr>
        <p:spPr>
          <a:xfrm>
            <a:off x="8035635" y="5384598"/>
            <a:ext cx="3990109" cy="1320800"/>
          </a:xfrm>
        </p:spPr>
        <p:txBody>
          <a:bodyPr>
            <a:normAutofit/>
          </a:bodyPr>
          <a:lstStyle/>
          <a:p>
            <a:pPr algn="r"/>
            <a:r>
              <a:rPr lang="en-IN" sz="4000" dirty="0">
                <a:latin typeface="Times New Roman" panose="02020603050405020304" pitchFamily="18" charset="0"/>
                <a:cs typeface="Times New Roman" panose="02020603050405020304" pitchFamily="18" charset="0"/>
              </a:rPr>
              <a:t>Thank You..</a:t>
            </a:r>
            <a:r>
              <a:rPr lang="en-IN" sz="4000" dirty="0">
                <a:latin typeface="Times New Roman" panose="02020603050405020304" pitchFamily="18" charset="0"/>
                <a:cs typeface="Times New Roman" panose="02020603050405020304" pitchFamily="18" charset="0"/>
                <a:sym typeface="Wingdings" panose="05000000000000000000" pitchFamily="2" charset="2"/>
              </a:rPr>
              <a:t></a:t>
            </a:r>
            <a:endParaRPr lang="en-IN" sz="4000"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9C54AC5D-9103-4A28-B507-FA618E4B741A}"/>
              </a:ext>
            </a:extLst>
          </p:cNvPr>
          <p:cNvSpPr txBox="1">
            <a:spLocks/>
          </p:cNvSpPr>
          <p:nvPr/>
        </p:nvSpPr>
        <p:spPr>
          <a:xfrm>
            <a:off x="1797666" y="2515805"/>
            <a:ext cx="8596668" cy="18263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sz="4000" dirty="0">
              <a:solidFill>
                <a:schemeClr val="tx1"/>
              </a:solidFill>
              <a:latin typeface="Times New Roman" panose="02020603050405020304" pitchFamily="18" charset="0"/>
              <a:cs typeface="Times New Roman" panose="02020603050405020304" pitchFamily="18" charset="0"/>
            </a:endParaRPr>
          </a:p>
          <a:p>
            <a:pPr algn="ctr"/>
            <a:r>
              <a:rPr lang="en-IN" sz="4000" dirty="0">
                <a:solidFill>
                  <a:schemeClr val="tx1"/>
                </a:solidFill>
                <a:latin typeface="Times New Roman" panose="02020603050405020304" pitchFamily="18" charset="0"/>
                <a:cs typeface="Times New Roman" panose="02020603050405020304" pitchFamily="18" charset="0"/>
              </a:rPr>
              <a:t>ANY QUERIES ?</a:t>
            </a:r>
          </a:p>
          <a:p>
            <a:pPr algn="ctr"/>
            <a:endParaRPr lang="en-IN" sz="4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43926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71550-1D2E-45E5-AC2A-7A5077EBC49C}"/>
              </a:ext>
            </a:extLst>
          </p:cNvPr>
          <p:cNvSpPr>
            <a:spLocks noGrp="1"/>
          </p:cNvSpPr>
          <p:nvPr>
            <p:ph type="title"/>
          </p:nvPr>
        </p:nvSpPr>
        <p:spPr>
          <a:xfrm>
            <a:off x="1" y="0"/>
            <a:ext cx="12191999" cy="702365"/>
          </a:xfrm>
        </p:spPr>
        <p:txBody>
          <a:bodyPr>
            <a:normAutofit/>
          </a:bodyPr>
          <a:lstStyle/>
          <a:p>
            <a:pPr algn="ctr"/>
            <a:r>
              <a:rPr lang="en-IN"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D4F4D8AB-98A3-4DEB-AD6F-A787AF62879C}"/>
              </a:ext>
            </a:extLst>
          </p:cNvPr>
          <p:cNvSpPr>
            <a:spLocks noGrp="1"/>
          </p:cNvSpPr>
          <p:nvPr>
            <p:ph idx="1"/>
          </p:nvPr>
        </p:nvSpPr>
        <p:spPr>
          <a:xfrm>
            <a:off x="768625" y="1881809"/>
            <a:ext cx="10694505" cy="2665943"/>
          </a:xfrm>
        </p:spPr>
        <p:txBody>
          <a:bodyPr>
            <a:normAutofit/>
          </a:bodyPr>
          <a:lstStyle/>
          <a:p>
            <a:pPr marL="0" indent="0" algn="just">
              <a:buNone/>
            </a:pPr>
            <a:r>
              <a:rPr lang="en-IN" sz="2800" dirty="0">
                <a:latin typeface="Times New Roman" panose="02020603050405020304" pitchFamily="18" charset="0"/>
                <a:cs typeface="Times New Roman" panose="02020603050405020304" pitchFamily="18" charset="0"/>
              </a:rPr>
              <a:t>            In traditional elections, voter has to go  to the polling station in person to cast his/her vote. In the proposed online system voter can cast his vote directly from the place he lives without being attending the polling station. Voting is done through this application using internet by logging in using username and password.</a:t>
            </a:r>
          </a:p>
        </p:txBody>
      </p:sp>
    </p:spTree>
    <p:extLst>
      <p:ext uri="{BB962C8B-B14F-4D97-AF65-F5344CB8AC3E}">
        <p14:creationId xmlns:p14="http://schemas.microsoft.com/office/powerpoint/2010/main" val="20536509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3D183-A181-41B2-A2EE-A1E239158C39}"/>
              </a:ext>
            </a:extLst>
          </p:cNvPr>
          <p:cNvSpPr>
            <a:spLocks noGrp="1"/>
          </p:cNvSpPr>
          <p:nvPr>
            <p:ph type="title"/>
          </p:nvPr>
        </p:nvSpPr>
        <p:spPr>
          <a:xfrm>
            <a:off x="0" y="24226"/>
            <a:ext cx="12192000" cy="728871"/>
          </a:xfrm>
        </p:spPr>
        <p:txBody>
          <a:bodyPr>
            <a:normAutofit/>
          </a:bodyPr>
          <a:lstStyle/>
          <a:p>
            <a:pPr algn="ctr"/>
            <a:r>
              <a:rPr lang="en-IN"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F05F294B-9989-41CD-A392-7DFE351A379B}"/>
              </a:ext>
            </a:extLst>
          </p:cNvPr>
          <p:cNvSpPr>
            <a:spLocks noGrp="1"/>
          </p:cNvSpPr>
          <p:nvPr>
            <p:ph idx="1"/>
          </p:nvPr>
        </p:nvSpPr>
        <p:spPr>
          <a:xfrm>
            <a:off x="843476" y="1306641"/>
            <a:ext cx="10505047" cy="5527133"/>
          </a:xfrm>
        </p:spPr>
        <p:txBody>
          <a:bodyPr>
            <a:normAutofit fontScale="92500" lnSpcReduction="20000"/>
          </a:bodyPr>
          <a:lstStyle/>
          <a:p>
            <a:pPr marL="0" indent="0">
              <a:buNone/>
            </a:pPr>
            <a:r>
              <a:rPr lang="en-IN" sz="2800" dirty="0">
                <a:latin typeface="Times New Roman" panose="02020603050405020304" pitchFamily="18" charset="0"/>
                <a:cs typeface="Times New Roman" panose="02020603050405020304" pitchFamily="18" charset="0"/>
              </a:rPr>
              <a:t>     </a:t>
            </a:r>
          </a:p>
          <a:p>
            <a:pPr marL="0" indent="0" algn="just">
              <a:buNone/>
            </a:pPr>
            <a:r>
              <a:rPr lang="en-IN" sz="2800" dirty="0">
                <a:latin typeface="Times New Roman" panose="02020603050405020304" pitchFamily="18" charset="0"/>
                <a:cs typeface="Times New Roman" panose="02020603050405020304" pitchFamily="18" charset="0"/>
              </a:rPr>
              <a:t>        Traditional voting is done using either Ballot Papers or Electronic Voting Machines(EVMs). In the elections following this system, voter has to attend the voting booth in person to cast his vote. And the result of this system is declared after manually counting the number of votes polled to each candidate.</a:t>
            </a:r>
          </a:p>
          <a:p>
            <a:endParaRPr lang="en-US" sz="2800" dirty="0">
              <a:latin typeface="Times New Roman" panose="02020603050405020304" pitchFamily="18" charset="0"/>
              <a:cs typeface="Times New Roman" panose="02020603050405020304" pitchFamily="18" charset="0"/>
            </a:endParaRPr>
          </a:p>
          <a:p>
            <a:pPr marL="0" indent="0">
              <a:buNone/>
            </a:pPr>
            <a:r>
              <a:rPr lang="en-IN" sz="2800" b="1" dirty="0">
                <a:latin typeface="Times New Roman" panose="02020603050405020304" pitchFamily="18" charset="0"/>
                <a:cs typeface="Times New Roman" panose="02020603050405020304" pitchFamily="18" charset="0"/>
              </a:rPr>
              <a:t>Disadvantages:</a:t>
            </a:r>
          </a:p>
          <a:p>
            <a:pPr>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Illegal voting and rigging is possible.</a:t>
            </a:r>
          </a:p>
          <a:p>
            <a:pPr>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Man power required for the conduction of elections is high.</a:t>
            </a:r>
          </a:p>
          <a:p>
            <a:pPr>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Number of votes casted may be low due to disinterest of voters to travel to far away places</a:t>
            </a:r>
          </a:p>
          <a:p>
            <a:pPr>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Result declaration will be delayed.</a:t>
            </a:r>
          </a:p>
          <a:p>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buClr>
                <a:schemeClr val="tx1"/>
              </a:buClr>
              <a:buNone/>
            </a:pPr>
            <a:endParaRPr lang="en-IN" sz="28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0BFEC2F6-84AA-4900-A1D3-40876A0ED5C4}"/>
              </a:ext>
            </a:extLst>
          </p:cNvPr>
          <p:cNvSpPr txBox="1">
            <a:spLocks/>
          </p:cNvSpPr>
          <p:nvPr/>
        </p:nvSpPr>
        <p:spPr>
          <a:xfrm>
            <a:off x="891823" y="5187253"/>
            <a:ext cx="10229205" cy="251791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Clr>
                <a:schemeClr val="tx1"/>
              </a:buCl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11965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FBA49-3F3A-44AE-990E-9233D64FE432}"/>
              </a:ext>
            </a:extLst>
          </p:cNvPr>
          <p:cNvSpPr>
            <a:spLocks noGrp="1"/>
          </p:cNvSpPr>
          <p:nvPr>
            <p:ph type="title"/>
          </p:nvPr>
        </p:nvSpPr>
        <p:spPr>
          <a:xfrm>
            <a:off x="0" y="0"/>
            <a:ext cx="12192000" cy="795130"/>
          </a:xfrm>
        </p:spPr>
        <p:txBody>
          <a:bodyPr/>
          <a:lstStyle/>
          <a:p>
            <a:pPr algn="ctr"/>
            <a:r>
              <a:rPr lang="en-US" dirty="0">
                <a:latin typeface="Times New Roman" panose="02020603050405020304" pitchFamily="18" charset="0"/>
                <a:cs typeface="Times New Roman" panose="02020603050405020304" pitchFamily="18" charset="0"/>
              </a:rPr>
              <a:t>Literature survey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106860-7146-434F-ACCA-0BE31F490966}"/>
              </a:ext>
            </a:extLst>
          </p:cNvPr>
          <p:cNvSpPr>
            <a:spLocks noGrp="1"/>
          </p:cNvSpPr>
          <p:nvPr>
            <p:ph idx="1"/>
          </p:nvPr>
        </p:nvSpPr>
        <p:spPr>
          <a:xfrm>
            <a:off x="1030287" y="1604433"/>
            <a:ext cx="10131425" cy="3649133"/>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	As per the surveys conducted, major reasons given by the people for not participating in the elections is that unwillingness to travel to distant places to vote in elections. And another issue is that wastage of lot of time, money and man power for conducting the elections is not encouraging in the upcoming age of a digital life. Hence, to enable people to exercise their duties and rights for the democratic society by casting their votes an online based platform is required to conduct the elections providing necessary privacy and security which gives accurate and fast results.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4089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B372A-CF04-4F7C-B8E2-9E903830BD46}"/>
              </a:ext>
            </a:extLst>
          </p:cNvPr>
          <p:cNvSpPr>
            <a:spLocks noGrp="1"/>
          </p:cNvSpPr>
          <p:nvPr>
            <p:ph type="title"/>
          </p:nvPr>
        </p:nvSpPr>
        <p:spPr>
          <a:xfrm>
            <a:off x="0" y="41107"/>
            <a:ext cx="12191999" cy="689113"/>
          </a:xfrm>
        </p:spPr>
        <p:txBody>
          <a:bodyPr>
            <a:normAutofit/>
          </a:bodyPr>
          <a:lstStyle/>
          <a:p>
            <a:pPr algn="ctr"/>
            <a:r>
              <a:rPr lang="en-IN"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3E3BF8CA-10AC-41B2-B281-40976A6C4E3B}"/>
              </a:ext>
            </a:extLst>
          </p:cNvPr>
          <p:cNvSpPr>
            <a:spLocks noGrp="1"/>
          </p:cNvSpPr>
          <p:nvPr>
            <p:ph idx="1"/>
          </p:nvPr>
        </p:nvSpPr>
        <p:spPr>
          <a:xfrm>
            <a:off x="707271" y="1219201"/>
            <a:ext cx="10770025" cy="5353878"/>
          </a:xfrm>
        </p:spPr>
        <p:txBody>
          <a:bodyPr>
            <a:normAutofit/>
          </a:bodyPr>
          <a:lstStyle/>
          <a:p>
            <a:pPr marL="0" indent="0" algn="just">
              <a:buNone/>
            </a:pPr>
            <a:r>
              <a:rPr lang="en-IN" sz="2400" dirty="0">
                <a:latin typeface="Times New Roman" panose="02020603050405020304" pitchFamily="18" charset="0"/>
                <a:cs typeface="Times New Roman" panose="02020603050405020304" pitchFamily="18" charset="0"/>
              </a:rPr>
              <a:t>                       </a:t>
            </a:r>
          </a:p>
          <a:p>
            <a:pPr marL="0" indent="0" algn="just">
              <a:buNone/>
            </a:pPr>
            <a:endParaRPr lang="en-IN" sz="2400" dirty="0"/>
          </a:p>
        </p:txBody>
      </p:sp>
      <p:sp>
        <p:nvSpPr>
          <p:cNvPr id="5" name="Title 1">
            <a:extLst>
              <a:ext uri="{FF2B5EF4-FFF2-40B4-BE49-F238E27FC236}">
                <a16:creationId xmlns:a16="http://schemas.microsoft.com/office/drawing/2014/main" id="{539677A7-BA8E-4505-ACC6-D809CCF8FC7E}"/>
              </a:ext>
            </a:extLst>
          </p:cNvPr>
          <p:cNvSpPr txBox="1">
            <a:spLocks/>
          </p:cNvSpPr>
          <p:nvPr/>
        </p:nvSpPr>
        <p:spPr>
          <a:xfrm>
            <a:off x="1251807" y="3429000"/>
            <a:ext cx="9142527" cy="28194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sz="24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9C26536F-9D5F-4A19-9F9F-B6F9D7728DA6}"/>
              </a:ext>
            </a:extLst>
          </p:cNvPr>
          <p:cNvSpPr txBox="1">
            <a:spLocks/>
          </p:cNvSpPr>
          <p:nvPr/>
        </p:nvSpPr>
        <p:spPr>
          <a:xfrm>
            <a:off x="1162755" y="3508513"/>
            <a:ext cx="9491991" cy="3539284"/>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buFont typeface="Wingdings" panose="05000000000000000000" pitchFamily="2" charset="2"/>
              <a:buChar char="v"/>
            </a:pPr>
            <a:endParaRPr lang="en-IN" sz="32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69368A83-A027-4B6A-BAE1-E0D159C2EABC}"/>
              </a:ext>
            </a:extLst>
          </p:cNvPr>
          <p:cNvSpPr/>
          <p:nvPr/>
        </p:nvSpPr>
        <p:spPr>
          <a:xfrm>
            <a:off x="714704" y="743472"/>
            <a:ext cx="10770025" cy="5863144"/>
          </a:xfrm>
          <a:prstGeom prst="rect">
            <a:avLst/>
          </a:prstGeom>
        </p:spPr>
        <p:txBody>
          <a:bodyPr wrap="square">
            <a:spAutoFit/>
          </a:bodyPr>
          <a:lstStyle/>
          <a:p>
            <a:pPr algn="just"/>
            <a:r>
              <a:rPr lang="en-IN" sz="2500" dirty="0">
                <a:latin typeface="Times New Roman" panose="02020603050405020304" pitchFamily="18" charset="0"/>
                <a:cs typeface="Times New Roman" panose="02020603050405020304" pitchFamily="18" charset="0"/>
              </a:rPr>
              <a:t> 	The proposed Online Voting System is a web application consisting an online platform in which a voter can cast his/her vote from anywhere using internet. For this voter has to register himself/herself for Voting using a user name and password using which he/she will login to the system on assigned dates to cast his/her vote.</a:t>
            </a:r>
          </a:p>
          <a:p>
            <a:endParaRPr lang="en-IN" sz="2500" b="1" dirty="0">
              <a:latin typeface="Times New Roman" panose="02020603050405020304" pitchFamily="18" charset="0"/>
              <a:cs typeface="Times New Roman" panose="02020603050405020304" pitchFamily="18" charset="0"/>
            </a:endParaRPr>
          </a:p>
          <a:p>
            <a:r>
              <a:rPr lang="en-IN" sz="2500" b="1" dirty="0">
                <a:latin typeface="Times New Roman" panose="02020603050405020304" pitchFamily="18" charset="0"/>
                <a:cs typeface="Times New Roman" panose="02020603050405020304" pitchFamily="18" charset="0"/>
              </a:rPr>
              <a:t>Advantages:</a:t>
            </a:r>
          </a:p>
          <a:p>
            <a:pPr marL="342900" indent="-342900">
              <a:buFont typeface="Wingdings" panose="05000000000000000000" pitchFamily="2" charset="2"/>
              <a:buChar char="v"/>
            </a:pPr>
            <a:r>
              <a:rPr lang="en-IN" sz="2500" dirty="0">
                <a:latin typeface="Times New Roman" panose="02020603050405020304" pitchFamily="18" charset="0"/>
                <a:cs typeface="Times New Roman" panose="02020603050405020304" pitchFamily="18" charset="0"/>
              </a:rPr>
              <a:t>There is no need for the voter to travel to their home constituency to cast his/her vote.</a:t>
            </a:r>
          </a:p>
          <a:p>
            <a:pPr marL="342900" indent="-342900">
              <a:buFont typeface="Wingdings" panose="05000000000000000000" pitchFamily="2" charset="2"/>
              <a:buChar char="v"/>
            </a:pPr>
            <a:r>
              <a:rPr lang="en-IN" sz="2500" dirty="0">
                <a:latin typeface="Times New Roman" panose="02020603050405020304" pitchFamily="18" charset="0"/>
                <a:cs typeface="Times New Roman" panose="02020603050405020304" pitchFamily="18" charset="0"/>
              </a:rPr>
              <a:t>Major benefit of this system is that it increases voting percentage dramatically.</a:t>
            </a:r>
          </a:p>
          <a:p>
            <a:pPr marL="342900" indent="-342900">
              <a:buFont typeface="Wingdings" panose="05000000000000000000" pitchFamily="2" charset="2"/>
              <a:buChar char="v"/>
            </a:pPr>
            <a:r>
              <a:rPr lang="en-IN" sz="2500" dirty="0">
                <a:latin typeface="Times New Roman" panose="02020603050405020304" pitchFamily="18" charset="0"/>
                <a:cs typeface="Times New Roman" panose="02020603050405020304" pitchFamily="18" charset="0"/>
              </a:rPr>
              <a:t>Saves time and money required for the travelling.</a:t>
            </a:r>
          </a:p>
          <a:p>
            <a:pPr marL="342900" indent="-342900">
              <a:buFont typeface="Wingdings" panose="05000000000000000000" pitchFamily="2" charset="2"/>
              <a:buChar char="v"/>
            </a:pPr>
            <a:r>
              <a:rPr lang="en-IN" sz="2500" dirty="0">
                <a:latin typeface="Times New Roman" panose="02020603050405020304" pitchFamily="18" charset="0"/>
                <a:cs typeface="Times New Roman" panose="02020603050405020304" pitchFamily="18" charset="0"/>
              </a:rPr>
              <a:t>Illegal voters can be removed by the admin by cross checking the details</a:t>
            </a:r>
          </a:p>
          <a:p>
            <a:pPr marL="342900" indent="-342900">
              <a:buFont typeface="Wingdings" panose="05000000000000000000" pitchFamily="2" charset="2"/>
              <a:buChar char="v"/>
            </a:pPr>
            <a:r>
              <a:rPr lang="en-IN" sz="2500" dirty="0">
                <a:latin typeface="Times New Roman" panose="02020603050405020304" pitchFamily="18" charset="0"/>
                <a:cs typeface="Times New Roman" panose="02020603050405020304" pitchFamily="18" charset="0"/>
              </a:rPr>
              <a:t>It maintains the privacy as even admin cannot link the -ballot to the person from which the vote is casted.</a:t>
            </a:r>
          </a:p>
          <a:p>
            <a:pPr marL="342900" indent="-342900">
              <a:buFont typeface="Wingdings" panose="05000000000000000000" pitchFamily="2" charset="2"/>
              <a:buChar char="v"/>
            </a:pPr>
            <a:r>
              <a:rPr lang="en-IN" sz="2500" dirty="0">
                <a:latin typeface="Times New Roman" panose="02020603050405020304" pitchFamily="18" charset="0"/>
                <a:cs typeface="Times New Roman" panose="02020603050405020304" pitchFamily="18" charset="0"/>
              </a:rPr>
              <a:t>Election results can be declared instantaneously.</a:t>
            </a:r>
          </a:p>
        </p:txBody>
      </p:sp>
    </p:spTree>
    <p:extLst>
      <p:ext uri="{BB962C8B-B14F-4D97-AF65-F5344CB8AC3E}">
        <p14:creationId xmlns:p14="http://schemas.microsoft.com/office/powerpoint/2010/main" val="713712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64BC-D099-4CD5-8213-9116F155F93F}"/>
              </a:ext>
            </a:extLst>
          </p:cNvPr>
          <p:cNvSpPr>
            <a:spLocks noGrp="1"/>
          </p:cNvSpPr>
          <p:nvPr>
            <p:ph type="title"/>
          </p:nvPr>
        </p:nvSpPr>
        <p:spPr>
          <a:xfrm>
            <a:off x="0" y="31046"/>
            <a:ext cx="12192000" cy="790222"/>
          </a:xfrm>
        </p:spPr>
        <p:txBody>
          <a:bodyPr/>
          <a:lstStyle/>
          <a:p>
            <a:pPr algn="ctr"/>
            <a:r>
              <a:rPr lang="en-IN" dirty="0">
                <a:latin typeface="Times New Roman" panose="02020603050405020304" pitchFamily="18" charset="0"/>
                <a:cs typeface="Times New Roman" panose="02020603050405020304" pitchFamily="18" charset="0"/>
              </a:rPr>
              <a:t>SYSTEM REQUIREMENTS</a:t>
            </a:r>
            <a:endParaRPr lang="en-IN" dirty="0"/>
          </a:p>
        </p:txBody>
      </p:sp>
      <p:sp>
        <p:nvSpPr>
          <p:cNvPr id="3" name="Content Placeholder 2">
            <a:extLst>
              <a:ext uri="{FF2B5EF4-FFF2-40B4-BE49-F238E27FC236}">
                <a16:creationId xmlns:a16="http://schemas.microsoft.com/office/drawing/2014/main" id="{23B6EBB2-2582-4ADB-905E-01E0740BA221}"/>
              </a:ext>
            </a:extLst>
          </p:cNvPr>
          <p:cNvSpPr>
            <a:spLocks noGrp="1"/>
          </p:cNvSpPr>
          <p:nvPr>
            <p:ph idx="1"/>
          </p:nvPr>
        </p:nvSpPr>
        <p:spPr>
          <a:xfrm>
            <a:off x="685801" y="912990"/>
            <a:ext cx="10131425" cy="533400"/>
          </a:xfrm>
        </p:spPr>
        <p:txBody>
          <a:bodyPr>
            <a:normAutofit/>
          </a:bodyPr>
          <a:lstStyle/>
          <a:p>
            <a:pPr marL="0" indent="0">
              <a:buNone/>
            </a:pPr>
            <a:r>
              <a:rPr lang="en-US" sz="2400" u="sng" dirty="0">
                <a:latin typeface="Times New Roman" panose="02020603050405020304" pitchFamily="18" charset="0"/>
                <a:cs typeface="Times New Roman" panose="02020603050405020304" pitchFamily="18" charset="0"/>
              </a:rPr>
              <a:t>Hardware Requirements:</a:t>
            </a:r>
            <a:endParaRPr lang="en-IN" sz="2400" u="sng" dirty="0">
              <a:latin typeface="Times New Roman" panose="02020603050405020304" pitchFamily="18" charset="0"/>
              <a:cs typeface="Times New Roman" panose="02020603050405020304" pitchFamily="18" charset="0"/>
            </a:endParaRPr>
          </a:p>
        </p:txBody>
      </p:sp>
      <p:graphicFrame>
        <p:nvGraphicFramePr>
          <p:cNvPr id="4" name="Content Placeholder 8">
            <a:extLst>
              <a:ext uri="{FF2B5EF4-FFF2-40B4-BE49-F238E27FC236}">
                <a16:creationId xmlns:a16="http://schemas.microsoft.com/office/drawing/2014/main" id="{D903DAE8-5863-4304-BDF2-55D061EDD021}"/>
              </a:ext>
            </a:extLst>
          </p:cNvPr>
          <p:cNvGraphicFramePr>
            <a:graphicFrameLocks/>
          </p:cNvGraphicFramePr>
          <p:nvPr>
            <p:extLst>
              <p:ext uri="{D42A27DB-BD31-4B8C-83A1-F6EECF244321}">
                <p14:modId xmlns:p14="http://schemas.microsoft.com/office/powerpoint/2010/main" val="2465244044"/>
              </p:ext>
            </p:extLst>
          </p:nvPr>
        </p:nvGraphicFramePr>
        <p:xfrm>
          <a:off x="685801" y="1446390"/>
          <a:ext cx="9910623" cy="1357488"/>
        </p:xfrm>
        <a:graphic>
          <a:graphicData uri="http://schemas.openxmlformats.org/drawingml/2006/table">
            <a:tbl>
              <a:tblPr firstRow="1" bandRow="1">
                <a:tableStyleId>{2D5ABB26-0587-4C30-8999-92F81FD0307C}</a:tableStyleId>
              </a:tblPr>
              <a:tblGrid>
                <a:gridCol w="3303541">
                  <a:extLst>
                    <a:ext uri="{9D8B030D-6E8A-4147-A177-3AD203B41FA5}">
                      <a16:colId xmlns:a16="http://schemas.microsoft.com/office/drawing/2014/main" val="2831115827"/>
                    </a:ext>
                  </a:extLst>
                </a:gridCol>
                <a:gridCol w="406785">
                  <a:extLst>
                    <a:ext uri="{9D8B030D-6E8A-4147-A177-3AD203B41FA5}">
                      <a16:colId xmlns:a16="http://schemas.microsoft.com/office/drawing/2014/main" val="615677656"/>
                    </a:ext>
                  </a:extLst>
                </a:gridCol>
                <a:gridCol w="6200297">
                  <a:extLst>
                    <a:ext uri="{9D8B030D-6E8A-4147-A177-3AD203B41FA5}">
                      <a16:colId xmlns:a16="http://schemas.microsoft.com/office/drawing/2014/main" val="1852520219"/>
                    </a:ext>
                  </a:extLst>
                </a:gridCol>
              </a:tblGrid>
              <a:tr h="452496">
                <a:tc>
                  <a:txBody>
                    <a:bodyPr/>
                    <a:lstStyle/>
                    <a:p>
                      <a:pPr marL="457200" indent="-457200" algn="just">
                        <a:lnSpc>
                          <a:spcPct val="107000"/>
                        </a:lnSpc>
                        <a:spcAft>
                          <a:spcPts val="0"/>
                        </a:spcAft>
                        <a:buClr>
                          <a:schemeClr val="tx1"/>
                        </a:buClr>
                        <a:buFont typeface="Wingdings" panose="05000000000000000000" pitchFamily="2" charset="2"/>
                        <a:buChar char="v"/>
                      </a:pPr>
                      <a:r>
                        <a:rPr lang="en-GB" sz="2200" dirty="0">
                          <a:effectLst/>
                          <a:latin typeface="Times New Roman" panose="02020603050405020304" pitchFamily="18" charset="0"/>
                          <a:cs typeface="Times New Roman" panose="02020603050405020304" pitchFamily="18" charset="0"/>
                        </a:rPr>
                        <a:t>Processor</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indent="0" algn="just">
                        <a:lnSpc>
                          <a:spcPct val="107000"/>
                        </a:lnSpc>
                        <a:spcAft>
                          <a:spcPts val="0"/>
                        </a:spcAft>
                        <a:buClr>
                          <a:schemeClr val="tx1"/>
                        </a:buClr>
                        <a:buFont typeface="Wingdings" panose="05000000000000000000" pitchFamily="2" charset="2"/>
                        <a:buNone/>
                      </a:pPr>
                      <a:r>
                        <a:rPr lang="en-GB" sz="2200" dirty="0">
                          <a:effectLst/>
                          <a:latin typeface="Times New Roman" panose="02020603050405020304" pitchFamily="18" charset="0"/>
                          <a:cs typeface="Times New Roman" panose="02020603050405020304" pitchFamily="18" charset="0"/>
                        </a:rPr>
                        <a:t>:</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indent="0" algn="just">
                        <a:lnSpc>
                          <a:spcPct val="107000"/>
                        </a:lnSpc>
                        <a:spcAft>
                          <a:spcPts val="0"/>
                        </a:spcAft>
                        <a:buClr>
                          <a:schemeClr val="tx1"/>
                        </a:buClr>
                        <a:buFont typeface="Wingdings" panose="05000000000000000000" pitchFamily="2" charset="2"/>
                        <a:buNone/>
                      </a:pPr>
                      <a:r>
                        <a:rPr lang="en-GB" sz="2200" dirty="0">
                          <a:effectLst/>
                          <a:latin typeface="Times New Roman" panose="02020603050405020304" pitchFamily="18" charset="0"/>
                          <a:cs typeface="Times New Roman" panose="02020603050405020304" pitchFamily="18" charset="0"/>
                        </a:rPr>
                        <a:t>Pentium core 2 duo or similar/advanced</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23491670"/>
                  </a:ext>
                </a:extLst>
              </a:tr>
              <a:tr h="452496">
                <a:tc>
                  <a:txBody>
                    <a:bodyPr/>
                    <a:lstStyle/>
                    <a:p>
                      <a:pPr marL="457200" indent="-457200" algn="just">
                        <a:lnSpc>
                          <a:spcPct val="107000"/>
                        </a:lnSpc>
                        <a:spcAft>
                          <a:spcPts val="0"/>
                        </a:spcAft>
                        <a:buClr>
                          <a:schemeClr val="tx1"/>
                        </a:buClr>
                        <a:buFont typeface="Wingdings" panose="05000000000000000000" pitchFamily="2" charset="2"/>
                        <a:buChar char="v"/>
                      </a:pPr>
                      <a:r>
                        <a:rPr lang="en-GB" sz="2200" dirty="0">
                          <a:effectLst/>
                          <a:latin typeface="Times New Roman" panose="02020603050405020304" pitchFamily="18" charset="0"/>
                          <a:cs typeface="Times New Roman" panose="02020603050405020304" pitchFamily="18" charset="0"/>
                        </a:rPr>
                        <a:t>Hard Disk</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indent="0" algn="just">
                        <a:lnSpc>
                          <a:spcPct val="107000"/>
                        </a:lnSpc>
                        <a:spcAft>
                          <a:spcPts val="0"/>
                        </a:spcAft>
                        <a:buClr>
                          <a:schemeClr val="tx1"/>
                        </a:buClr>
                        <a:buFont typeface="Wingdings" panose="05000000000000000000" pitchFamily="2" charset="2"/>
                        <a:buNone/>
                      </a:pPr>
                      <a:r>
                        <a:rPr lang="en-GB" sz="2200" dirty="0">
                          <a:effectLst/>
                          <a:latin typeface="Times New Roman" panose="02020603050405020304" pitchFamily="18" charset="0"/>
                          <a:cs typeface="Times New Roman" panose="02020603050405020304" pitchFamily="18" charset="0"/>
                        </a:rPr>
                        <a:t>:</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indent="0" algn="just">
                        <a:lnSpc>
                          <a:spcPct val="107000"/>
                        </a:lnSpc>
                        <a:spcAft>
                          <a:spcPts val="0"/>
                        </a:spcAft>
                        <a:buClr>
                          <a:schemeClr val="tx1"/>
                        </a:buClr>
                        <a:buFont typeface="Wingdings" panose="05000000000000000000" pitchFamily="2" charset="2"/>
                        <a:buNone/>
                      </a:pPr>
                      <a:r>
                        <a:rPr lang="en-GB" sz="2200" dirty="0">
                          <a:effectLst/>
                          <a:latin typeface="Times New Roman" panose="02020603050405020304" pitchFamily="18" charset="0"/>
                          <a:cs typeface="Times New Roman" panose="02020603050405020304" pitchFamily="18" charset="0"/>
                        </a:rPr>
                        <a:t>50 GB or more</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3578417"/>
                  </a:ext>
                </a:extLst>
              </a:tr>
              <a:tr h="452496">
                <a:tc>
                  <a:txBody>
                    <a:bodyPr/>
                    <a:lstStyle/>
                    <a:p>
                      <a:pPr marL="457200" indent="-457200" algn="just">
                        <a:lnSpc>
                          <a:spcPct val="107000"/>
                        </a:lnSpc>
                        <a:spcAft>
                          <a:spcPts val="0"/>
                        </a:spcAft>
                        <a:buClr>
                          <a:schemeClr val="tx1"/>
                        </a:buClr>
                        <a:buFont typeface="Wingdings" panose="05000000000000000000" pitchFamily="2" charset="2"/>
                        <a:buChar char="v"/>
                      </a:pPr>
                      <a:r>
                        <a:rPr lang="en-GB" sz="2200" dirty="0">
                          <a:effectLst/>
                          <a:latin typeface="Times New Roman" panose="02020603050405020304" pitchFamily="18" charset="0"/>
                          <a:cs typeface="Times New Roman" panose="02020603050405020304" pitchFamily="18" charset="0"/>
                        </a:rPr>
                        <a:t>RAM</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indent="0" algn="just">
                        <a:lnSpc>
                          <a:spcPct val="107000"/>
                        </a:lnSpc>
                        <a:spcAft>
                          <a:spcPts val="0"/>
                        </a:spcAft>
                        <a:buClr>
                          <a:schemeClr val="tx1"/>
                        </a:buClr>
                        <a:buFont typeface="Wingdings" panose="05000000000000000000" pitchFamily="2" charset="2"/>
                        <a:buNone/>
                      </a:pPr>
                      <a:r>
                        <a:rPr lang="en-GB" sz="2200" dirty="0">
                          <a:effectLst/>
                          <a:latin typeface="Times New Roman" panose="02020603050405020304" pitchFamily="18" charset="0"/>
                          <a:cs typeface="Times New Roman" panose="02020603050405020304" pitchFamily="18" charset="0"/>
                        </a:rPr>
                        <a:t>:</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indent="0" algn="just">
                        <a:lnSpc>
                          <a:spcPct val="107000"/>
                        </a:lnSpc>
                        <a:spcAft>
                          <a:spcPts val="0"/>
                        </a:spcAft>
                        <a:buClr>
                          <a:schemeClr val="tx1"/>
                        </a:buClr>
                        <a:buFont typeface="Wingdings" panose="05000000000000000000" pitchFamily="2" charset="2"/>
                        <a:buNone/>
                      </a:pPr>
                      <a:r>
                        <a:rPr lang="en-GB" sz="2200" dirty="0">
                          <a:effectLst/>
                          <a:latin typeface="Times New Roman" panose="02020603050405020304" pitchFamily="18" charset="0"/>
                          <a:cs typeface="Times New Roman" panose="02020603050405020304" pitchFamily="18" charset="0"/>
                        </a:rPr>
                        <a:t>512 MB or more</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71139366"/>
                  </a:ext>
                </a:extLst>
              </a:tr>
            </a:tbl>
          </a:graphicData>
        </a:graphic>
      </p:graphicFrame>
      <p:sp>
        <p:nvSpPr>
          <p:cNvPr id="5" name="Content Placeholder 2">
            <a:extLst>
              <a:ext uri="{FF2B5EF4-FFF2-40B4-BE49-F238E27FC236}">
                <a16:creationId xmlns:a16="http://schemas.microsoft.com/office/drawing/2014/main" id="{C475CB8E-0021-48DE-A71A-5F39801A2237}"/>
              </a:ext>
            </a:extLst>
          </p:cNvPr>
          <p:cNvSpPr txBox="1">
            <a:spLocks/>
          </p:cNvSpPr>
          <p:nvPr/>
        </p:nvSpPr>
        <p:spPr>
          <a:xfrm>
            <a:off x="685800" y="2895600"/>
            <a:ext cx="10131425" cy="533400"/>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sz="2400" u="sng" dirty="0">
                <a:latin typeface="Times New Roman" panose="02020603050405020304" pitchFamily="18" charset="0"/>
                <a:cs typeface="Times New Roman" panose="02020603050405020304" pitchFamily="18" charset="0"/>
              </a:rPr>
              <a:t>Software Requirements:</a:t>
            </a:r>
            <a:endParaRPr lang="en-IN" sz="2400" u="sng" dirty="0">
              <a:latin typeface="Times New Roman" panose="02020603050405020304" pitchFamily="18" charset="0"/>
              <a:cs typeface="Times New Roman" panose="02020603050405020304" pitchFamily="18" charset="0"/>
            </a:endParaRPr>
          </a:p>
        </p:txBody>
      </p:sp>
      <p:graphicFrame>
        <p:nvGraphicFramePr>
          <p:cNvPr id="6" name="Content Placeholder 6">
            <a:extLst>
              <a:ext uri="{FF2B5EF4-FFF2-40B4-BE49-F238E27FC236}">
                <a16:creationId xmlns:a16="http://schemas.microsoft.com/office/drawing/2014/main" id="{462CC842-96CD-4271-AACE-75D3478E9C4C}"/>
              </a:ext>
            </a:extLst>
          </p:cNvPr>
          <p:cNvGraphicFramePr>
            <a:graphicFrameLocks/>
          </p:cNvGraphicFramePr>
          <p:nvPr>
            <p:extLst>
              <p:ext uri="{D42A27DB-BD31-4B8C-83A1-F6EECF244321}">
                <p14:modId xmlns:p14="http://schemas.microsoft.com/office/powerpoint/2010/main" val="3140374036"/>
              </p:ext>
            </p:extLst>
          </p:nvPr>
        </p:nvGraphicFramePr>
        <p:xfrm>
          <a:off x="685800" y="3551484"/>
          <a:ext cx="10972801" cy="2966720"/>
        </p:xfrm>
        <a:graphic>
          <a:graphicData uri="http://schemas.openxmlformats.org/drawingml/2006/table">
            <a:tbl>
              <a:tblPr firstRow="1" bandRow="1">
                <a:tableStyleId>{2D5ABB26-0587-4C30-8999-92F81FD0307C}</a:tableStyleId>
              </a:tblPr>
              <a:tblGrid>
                <a:gridCol w="5326469">
                  <a:extLst>
                    <a:ext uri="{9D8B030D-6E8A-4147-A177-3AD203B41FA5}">
                      <a16:colId xmlns:a16="http://schemas.microsoft.com/office/drawing/2014/main" val="3752770094"/>
                    </a:ext>
                  </a:extLst>
                </a:gridCol>
                <a:gridCol w="222515">
                  <a:extLst>
                    <a:ext uri="{9D8B030D-6E8A-4147-A177-3AD203B41FA5}">
                      <a16:colId xmlns:a16="http://schemas.microsoft.com/office/drawing/2014/main" val="1167829021"/>
                    </a:ext>
                  </a:extLst>
                </a:gridCol>
                <a:gridCol w="5423817">
                  <a:extLst>
                    <a:ext uri="{9D8B030D-6E8A-4147-A177-3AD203B41FA5}">
                      <a16:colId xmlns:a16="http://schemas.microsoft.com/office/drawing/2014/main" val="810128821"/>
                    </a:ext>
                  </a:extLst>
                </a:gridCol>
              </a:tblGrid>
              <a:tr h="370840">
                <a:tc>
                  <a:txBody>
                    <a:bodyPr/>
                    <a:lstStyle/>
                    <a:p>
                      <a:pPr marL="457200" indent="-457200" algn="just">
                        <a:lnSpc>
                          <a:spcPct val="107000"/>
                        </a:lnSpc>
                        <a:spcAft>
                          <a:spcPts val="0"/>
                        </a:spcAft>
                        <a:buClr>
                          <a:schemeClr val="tx1"/>
                        </a:buClr>
                        <a:buFont typeface="Wingdings" panose="05000000000000000000" pitchFamily="2" charset="2"/>
                        <a:buChar char="v"/>
                      </a:pPr>
                      <a:r>
                        <a:rPr lang="en-GB" sz="2200" dirty="0">
                          <a:effectLst/>
                          <a:latin typeface="Times New Roman" panose="02020603050405020304" pitchFamily="18" charset="0"/>
                          <a:cs typeface="Times New Roman" panose="02020603050405020304" pitchFamily="18" charset="0"/>
                        </a:rPr>
                        <a:t>Operating System</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2200">
                          <a:effectLst/>
                          <a:latin typeface="Times New Roman" panose="02020603050405020304" pitchFamily="18" charset="0"/>
                          <a:cs typeface="Times New Roman" panose="02020603050405020304" pitchFamily="18" charset="0"/>
                        </a:rPr>
                        <a:t>:</a:t>
                      </a:r>
                      <a:endParaRPr lang="en-IN"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2200" dirty="0">
                          <a:effectLst/>
                          <a:latin typeface="Times New Roman" panose="02020603050405020304" pitchFamily="18" charset="0"/>
                          <a:cs typeface="Times New Roman" panose="02020603050405020304" pitchFamily="18" charset="0"/>
                        </a:rPr>
                        <a:t>Windows 7 or above or Linux</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84677254"/>
                  </a:ext>
                </a:extLst>
              </a:tr>
              <a:tr h="370840">
                <a:tc>
                  <a:txBody>
                    <a:bodyPr/>
                    <a:lstStyle/>
                    <a:p>
                      <a:pPr marL="457200" indent="-457200" algn="just">
                        <a:lnSpc>
                          <a:spcPct val="107000"/>
                        </a:lnSpc>
                        <a:spcAft>
                          <a:spcPts val="0"/>
                        </a:spcAft>
                        <a:buClr>
                          <a:schemeClr val="tx1"/>
                        </a:buClr>
                        <a:buFont typeface="Wingdings" panose="05000000000000000000" pitchFamily="2" charset="2"/>
                        <a:buChar char="v"/>
                      </a:pPr>
                      <a:r>
                        <a:rPr lang="en-GB" sz="2200" dirty="0">
                          <a:effectLst/>
                          <a:latin typeface="Times New Roman" panose="02020603050405020304" pitchFamily="18" charset="0"/>
                          <a:cs typeface="Times New Roman" panose="02020603050405020304" pitchFamily="18" charset="0"/>
                        </a:rPr>
                        <a:t>Programming Language</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2200">
                          <a:effectLst/>
                          <a:latin typeface="Times New Roman" panose="02020603050405020304" pitchFamily="18" charset="0"/>
                          <a:cs typeface="Times New Roman" panose="02020603050405020304" pitchFamily="18" charset="0"/>
                        </a:rPr>
                        <a:t>:</a:t>
                      </a:r>
                      <a:endParaRPr lang="en-IN"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2200" dirty="0">
                          <a:effectLst/>
                          <a:latin typeface="Times New Roman" panose="02020603050405020304" pitchFamily="18" charset="0"/>
                          <a:cs typeface="Times New Roman" panose="02020603050405020304" pitchFamily="18" charset="0"/>
                        </a:rPr>
                        <a:t>Java/J2EE</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93736973"/>
                  </a:ext>
                </a:extLst>
              </a:tr>
              <a:tr h="370840">
                <a:tc>
                  <a:txBody>
                    <a:bodyPr/>
                    <a:lstStyle/>
                    <a:p>
                      <a:pPr marL="457200" indent="-457200" algn="just">
                        <a:lnSpc>
                          <a:spcPct val="107000"/>
                        </a:lnSpc>
                        <a:spcAft>
                          <a:spcPts val="0"/>
                        </a:spcAft>
                        <a:buClr>
                          <a:schemeClr val="tx1"/>
                        </a:buClr>
                        <a:buFont typeface="Wingdings" panose="05000000000000000000" pitchFamily="2" charset="2"/>
                        <a:buChar char="v"/>
                      </a:pPr>
                      <a:r>
                        <a:rPr lang="en-GB" sz="2200" dirty="0">
                          <a:effectLst/>
                          <a:latin typeface="Times New Roman" panose="02020603050405020304" pitchFamily="18" charset="0"/>
                          <a:cs typeface="Times New Roman" panose="02020603050405020304" pitchFamily="18" charset="0"/>
                        </a:rPr>
                        <a:t>User Interface</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2200">
                          <a:effectLst/>
                          <a:latin typeface="Times New Roman" panose="02020603050405020304" pitchFamily="18" charset="0"/>
                          <a:cs typeface="Times New Roman" panose="02020603050405020304" pitchFamily="18" charset="0"/>
                        </a:rPr>
                        <a:t>:</a:t>
                      </a:r>
                      <a:endParaRPr lang="en-IN"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2200">
                          <a:effectLst/>
                          <a:latin typeface="Times New Roman" panose="02020603050405020304" pitchFamily="18" charset="0"/>
                          <a:cs typeface="Times New Roman" panose="02020603050405020304" pitchFamily="18" charset="0"/>
                        </a:rPr>
                        <a:t>HTML, CSS</a:t>
                      </a:r>
                      <a:endParaRPr lang="en-IN"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99276355"/>
                  </a:ext>
                </a:extLst>
              </a:tr>
              <a:tr h="370840">
                <a:tc>
                  <a:txBody>
                    <a:bodyPr/>
                    <a:lstStyle/>
                    <a:p>
                      <a:pPr marL="457200" indent="-457200" algn="just">
                        <a:lnSpc>
                          <a:spcPct val="107000"/>
                        </a:lnSpc>
                        <a:spcAft>
                          <a:spcPts val="0"/>
                        </a:spcAft>
                        <a:buClr>
                          <a:schemeClr val="tx1"/>
                        </a:buClr>
                        <a:buFont typeface="Wingdings" panose="05000000000000000000" pitchFamily="2" charset="2"/>
                        <a:buChar char="v"/>
                      </a:pPr>
                      <a:r>
                        <a:rPr lang="en-GB" sz="2200" dirty="0">
                          <a:effectLst/>
                          <a:latin typeface="Times New Roman" panose="02020603050405020304" pitchFamily="18" charset="0"/>
                          <a:cs typeface="Times New Roman" panose="02020603050405020304" pitchFamily="18" charset="0"/>
                        </a:rPr>
                        <a:t>Client-Side Scripting</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2200">
                          <a:effectLst/>
                          <a:latin typeface="Times New Roman" panose="02020603050405020304" pitchFamily="18" charset="0"/>
                          <a:cs typeface="Times New Roman" panose="02020603050405020304" pitchFamily="18" charset="0"/>
                        </a:rPr>
                        <a:t>:</a:t>
                      </a:r>
                      <a:endParaRPr lang="en-IN"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2200">
                          <a:effectLst/>
                          <a:latin typeface="Times New Roman" panose="02020603050405020304" pitchFamily="18" charset="0"/>
                          <a:cs typeface="Times New Roman" panose="02020603050405020304" pitchFamily="18" charset="0"/>
                        </a:rPr>
                        <a:t>JavaScript</a:t>
                      </a:r>
                      <a:endParaRPr lang="en-IN"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49602961"/>
                  </a:ext>
                </a:extLst>
              </a:tr>
              <a:tr h="370840">
                <a:tc>
                  <a:txBody>
                    <a:bodyPr/>
                    <a:lstStyle/>
                    <a:p>
                      <a:pPr marL="457200" indent="-457200" algn="just">
                        <a:lnSpc>
                          <a:spcPct val="107000"/>
                        </a:lnSpc>
                        <a:spcAft>
                          <a:spcPts val="0"/>
                        </a:spcAft>
                        <a:buClr>
                          <a:schemeClr val="tx1"/>
                        </a:buClr>
                        <a:buFont typeface="Wingdings" panose="05000000000000000000" pitchFamily="2" charset="2"/>
                        <a:buChar char="v"/>
                      </a:pPr>
                      <a:r>
                        <a:rPr lang="en-GB" sz="2200" dirty="0">
                          <a:effectLst/>
                          <a:latin typeface="Times New Roman" panose="02020603050405020304" pitchFamily="18" charset="0"/>
                          <a:cs typeface="Times New Roman" panose="02020603050405020304" pitchFamily="18" charset="0"/>
                        </a:rPr>
                        <a:t>Server Deployment</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2200">
                          <a:effectLst/>
                          <a:latin typeface="Times New Roman" panose="02020603050405020304" pitchFamily="18" charset="0"/>
                          <a:cs typeface="Times New Roman" panose="02020603050405020304" pitchFamily="18" charset="0"/>
                        </a:rPr>
                        <a:t>:</a:t>
                      </a:r>
                      <a:endParaRPr lang="en-IN"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2200" dirty="0">
                          <a:effectLst/>
                          <a:latin typeface="Times New Roman" panose="02020603050405020304" pitchFamily="18" charset="0"/>
                          <a:cs typeface="Times New Roman" panose="02020603050405020304" pitchFamily="18" charset="0"/>
                        </a:rPr>
                        <a:t>Apache Tomcat 7.0</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56590606"/>
                  </a:ext>
                </a:extLst>
              </a:tr>
              <a:tr h="370840">
                <a:tc>
                  <a:txBody>
                    <a:bodyPr/>
                    <a:lstStyle/>
                    <a:p>
                      <a:pPr marL="457200" indent="-457200" algn="just">
                        <a:lnSpc>
                          <a:spcPct val="107000"/>
                        </a:lnSpc>
                        <a:spcAft>
                          <a:spcPts val="0"/>
                        </a:spcAft>
                        <a:buClr>
                          <a:schemeClr val="tx1"/>
                        </a:buClr>
                        <a:buFont typeface="Wingdings" panose="05000000000000000000" pitchFamily="2" charset="2"/>
                        <a:buChar char="v"/>
                      </a:pPr>
                      <a:r>
                        <a:rPr lang="en-GB" sz="2200" dirty="0">
                          <a:effectLst/>
                          <a:latin typeface="Times New Roman" panose="02020603050405020304" pitchFamily="18" charset="0"/>
                          <a:cs typeface="Times New Roman" panose="02020603050405020304" pitchFamily="18" charset="0"/>
                        </a:rPr>
                        <a:t>Database</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2200">
                          <a:effectLst/>
                          <a:latin typeface="Times New Roman" panose="02020603050405020304" pitchFamily="18" charset="0"/>
                          <a:cs typeface="Times New Roman" panose="02020603050405020304" pitchFamily="18" charset="0"/>
                        </a:rPr>
                        <a:t>:</a:t>
                      </a:r>
                      <a:endParaRPr lang="en-IN"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2200">
                          <a:effectLst/>
                          <a:latin typeface="Times New Roman" panose="02020603050405020304" pitchFamily="18" charset="0"/>
                          <a:cs typeface="Times New Roman" panose="02020603050405020304" pitchFamily="18" charset="0"/>
                        </a:rPr>
                        <a:t>MySQL</a:t>
                      </a:r>
                      <a:endParaRPr lang="en-IN"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85050033"/>
                  </a:ext>
                </a:extLst>
              </a:tr>
              <a:tr h="370840">
                <a:tc>
                  <a:txBody>
                    <a:bodyPr/>
                    <a:lstStyle/>
                    <a:p>
                      <a:pPr marL="457200" indent="-457200" algn="just">
                        <a:lnSpc>
                          <a:spcPct val="107000"/>
                        </a:lnSpc>
                        <a:spcAft>
                          <a:spcPts val="0"/>
                        </a:spcAft>
                        <a:buClr>
                          <a:schemeClr val="tx1"/>
                        </a:buClr>
                        <a:buFont typeface="Wingdings" panose="05000000000000000000" pitchFamily="2" charset="2"/>
                        <a:buChar char="v"/>
                      </a:pPr>
                      <a:r>
                        <a:rPr lang="en-GB" sz="2200" dirty="0">
                          <a:effectLst/>
                          <a:latin typeface="Times New Roman" panose="02020603050405020304" pitchFamily="18" charset="0"/>
                          <a:cs typeface="Times New Roman" panose="02020603050405020304" pitchFamily="18" charset="0"/>
                        </a:rPr>
                        <a:t>Software</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2200">
                          <a:effectLst/>
                          <a:latin typeface="Times New Roman" panose="02020603050405020304" pitchFamily="18" charset="0"/>
                          <a:cs typeface="Times New Roman" panose="02020603050405020304" pitchFamily="18" charset="0"/>
                        </a:rPr>
                        <a:t>:</a:t>
                      </a:r>
                      <a:endParaRPr lang="en-IN"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2200">
                          <a:effectLst/>
                          <a:latin typeface="Times New Roman" panose="02020603050405020304" pitchFamily="18" charset="0"/>
                          <a:cs typeface="Times New Roman" panose="02020603050405020304" pitchFamily="18" charset="0"/>
                        </a:rPr>
                        <a:t>JDK 1.7</a:t>
                      </a:r>
                      <a:endParaRPr lang="en-IN"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1700775"/>
                  </a:ext>
                </a:extLst>
              </a:tr>
              <a:tr h="370840">
                <a:tc>
                  <a:txBody>
                    <a:bodyPr/>
                    <a:lstStyle/>
                    <a:p>
                      <a:pPr marL="457200" indent="-457200" algn="just">
                        <a:lnSpc>
                          <a:spcPct val="107000"/>
                        </a:lnSpc>
                        <a:spcAft>
                          <a:spcPts val="0"/>
                        </a:spcAft>
                        <a:buClr>
                          <a:schemeClr val="tx1"/>
                        </a:buClr>
                        <a:buFont typeface="Wingdings" panose="05000000000000000000" pitchFamily="2" charset="2"/>
                        <a:buChar char="v"/>
                      </a:pPr>
                      <a:r>
                        <a:rPr lang="en-GB" sz="2200" dirty="0">
                          <a:effectLst/>
                          <a:latin typeface="Times New Roman" panose="02020603050405020304" pitchFamily="18" charset="0"/>
                          <a:cs typeface="Times New Roman" panose="02020603050405020304" pitchFamily="18" charset="0"/>
                        </a:rPr>
                        <a:t>Web Applications</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2200" dirty="0">
                          <a:effectLst/>
                          <a:latin typeface="Times New Roman" panose="02020603050405020304" pitchFamily="18" charset="0"/>
                          <a:cs typeface="Times New Roman" panose="02020603050405020304" pitchFamily="18" charset="0"/>
                        </a:rPr>
                        <a:t>:</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GB" sz="2200" dirty="0">
                          <a:effectLst/>
                          <a:latin typeface="Times New Roman" panose="02020603050405020304" pitchFamily="18" charset="0"/>
                          <a:cs typeface="Times New Roman" panose="02020603050405020304" pitchFamily="18" charset="0"/>
                        </a:rPr>
                        <a:t>JDBC, JSP, Servlets</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72047058"/>
                  </a:ext>
                </a:extLst>
              </a:tr>
            </a:tbl>
          </a:graphicData>
        </a:graphic>
      </p:graphicFrame>
    </p:spTree>
    <p:extLst>
      <p:ext uri="{BB962C8B-B14F-4D97-AF65-F5344CB8AC3E}">
        <p14:creationId xmlns:p14="http://schemas.microsoft.com/office/powerpoint/2010/main" val="1815186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06A96-331F-4B23-ABB4-58D532D5FF18}"/>
              </a:ext>
            </a:extLst>
          </p:cNvPr>
          <p:cNvSpPr>
            <a:spLocks noGrp="1"/>
          </p:cNvSpPr>
          <p:nvPr>
            <p:ph type="title"/>
          </p:nvPr>
        </p:nvSpPr>
        <p:spPr>
          <a:xfrm>
            <a:off x="0" y="581890"/>
            <a:ext cx="12192000" cy="781878"/>
          </a:xfrm>
        </p:spPr>
        <p:txBody>
          <a:bodyPr/>
          <a:lstStyle/>
          <a:p>
            <a:pPr algn="ctr"/>
            <a:r>
              <a:rPr lang="en-IN" dirty="0">
                <a:latin typeface="Times New Roman" panose="02020603050405020304" pitchFamily="18" charset="0"/>
                <a:cs typeface="Times New Roman" panose="02020603050405020304" pitchFamily="18" charset="0"/>
              </a:rPr>
              <a:t>FUNCTIONAL REQUIREMENTS</a:t>
            </a:r>
          </a:p>
        </p:txBody>
      </p:sp>
      <p:sp>
        <p:nvSpPr>
          <p:cNvPr id="3" name="Content Placeholder 2">
            <a:extLst>
              <a:ext uri="{FF2B5EF4-FFF2-40B4-BE49-F238E27FC236}">
                <a16:creationId xmlns:a16="http://schemas.microsoft.com/office/drawing/2014/main" id="{2EAA1443-B195-4DA5-8FCD-4D3910C4537D}"/>
              </a:ext>
            </a:extLst>
          </p:cNvPr>
          <p:cNvSpPr>
            <a:spLocks noGrp="1"/>
          </p:cNvSpPr>
          <p:nvPr>
            <p:ph idx="1"/>
          </p:nvPr>
        </p:nvSpPr>
        <p:spPr>
          <a:xfrm>
            <a:off x="677334" y="2133600"/>
            <a:ext cx="9222040" cy="2981739"/>
          </a:xfrm>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Voter and Candidate Registration.</a:t>
            </a: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Secure Login for both Voters, Candidates and Election Administrator .</a:t>
            </a: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Candidate and Voter Management</a:t>
            </a: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Voting.</a:t>
            </a: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Result Declaration.</a:t>
            </a: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83716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
  <TotalTime>3133</TotalTime>
  <Words>1064</Words>
  <Application>Microsoft Office PowerPoint</Application>
  <PresentationFormat>Widescreen</PresentationFormat>
  <Paragraphs>173</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Light</vt:lpstr>
      <vt:lpstr>Times New Roman</vt:lpstr>
      <vt:lpstr>Wingdings</vt:lpstr>
      <vt:lpstr>Wingdings 3</vt:lpstr>
      <vt:lpstr>Celestial</vt:lpstr>
      <vt:lpstr>TEEGALA KRISHNA REDDY ENGINEERING COLLEGE</vt:lpstr>
      <vt:lpstr>TITLE</vt:lpstr>
      <vt:lpstr>CONTENTS</vt:lpstr>
      <vt:lpstr>ABSTRACT</vt:lpstr>
      <vt:lpstr>EXISTING SYSTEM</vt:lpstr>
      <vt:lpstr>Literature survey</vt:lpstr>
      <vt:lpstr>PROPOSED SYSTEM</vt:lpstr>
      <vt:lpstr>SYSTEM REQUIREMENTS</vt:lpstr>
      <vt:lpstr>FUNCTIONAL REQUIREMENTS</vt:lpstr>
      <vt:lpstr>NON-FUNCTIONAL REQUIREMENTS</vt:lpstr>
      <vt:lpstr>PowerPoint Presentation</vt:lpstr>
      <vt:lpstr>Uml 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Testing</vt:lpstr>
      <vt:lpstr>Sample code</vt:lpstr>
      <vt:lpstr>PowerPoint Presentation</vt:lpstr>
      <vt:lpstr>Database Description</vt:lpstr>
      <vt:lpstr>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enhancement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Voting System</dc:title>
  <dc:creator>KAMAL YESHODHAR SHASTRY GATTU</dc:creator>
  <cp:lastModifiedBy>KAMAL YESHODHAR SHASTRY GATTU</cp:lastModifiedBy>
  <cp:revision>94</cp:revision>
  <dcterms:created xsi:type="dcterms:W3CDTF">2017-07-10T05:25:26Z</dcterms:created>
  <dcterms:modified xsi:type="dcterms:W3CDTF">2019-09-21T01:11:22Z</dcterms:modified>
  <cp:category>Projrct Review</cp:category>
</cp:coreProperties>
</file>