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72" r:id="rId5"/>
    <p:sldId id="297" r:id="rId6"/>
    <p:sldId id="262" r:id="rId7"/>
    <p:sldId id="271"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64"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598" autoAdjust="0"/>
  </p:normalViewPr>
  <p:slideViewPr>
    <p:cSldViewPr snapToGrid="0">
      <p:cViewPr varScale="1">
        <p:scale>
          <a:sx n="86" d="100"/>
          <a:sy n="86" d="100"/>
        </p:scale>
        <p:origin x="715" y="67"/>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Data understanding &amp; EDA</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dirty="0"/>
            <a:t>Understanding what’s in the dataset. Preprocessing the data.</a:t>
          </a:r>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Stationarity</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dirty="0"/>
            <a:t>To check if the data is stationary or not. If not, making the data stationary.</a:t>
          </a:r>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Model building</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dirty="0"/>
            <a:t>Trying to build a suitable model for forecasting time series gold price data.</a:t>
          </a: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Experimentation</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2000" dirty="0"/>
            <a:t>Hyper-</a:t>
          </a:r>
          <a:r>
            <a:rPr lang="en-US" sz="2000" dirty="0" err="1"/>
            <a:t>paramters</a:t>
          </a:r>
          <a:r>
            <a:rPr lang="en-US" sz="2000" dirty="0"/>
            <a:t> tuning and finding model with best fit.</a:t>
          </a:r>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Deployment</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dirty="0"/>
            <a:t>Deploying the best fit model on GitHub.</a:t>
          </a:r>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696214"/>
          <a:ext cx="3081563"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39144" rIns="152195" bIns="39144" numCol="1" spcCol="1270" anchor="ctr" anchorCtr="0">
          <a:noAutofit/>
        </a:bodyPr>
        <a:lstStyle/>
        <a:p>
          <a:pPr marL="0" lvl="0" indent="0" algn="l" defTabSz="711200">
            <a:lnSpc>
              <a:spcPct val="90000"/>
            </a:lnSpc>
            <a:spcBef>
              <a:spcPct val="0"/>
            </a:spcBef>
            <a:spcAft>
              <a:spcPct val="35000"/>
            </a:spcAft>
            <a:buNone/>
          </a:pPr>
          <a:r>
            <a:rPr lang="en-US" sz="1600" kern="1200" dirty="0"/>
            <a:t>Understanding what’s in the dataset. Preprocessing the data.</a:t>
          </a:r>
        </a:p>
      </dsp:txBody>
      <dsp:txXfrm>
        <a:off x="215241" y="696214"/>
        <a:ext cx="3081563" cy="652700"/>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pPr>
          <a:r>
            <a:rPr lang="en-US" sz="2000" kern="1200" dirty="0"/>
            <a:t>Data understanding &amp; EDA</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9059"/>
          <a:ext cx="3108311" cy="78180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kern="1200" dirty="0"/>
            <a:t>To check if the data is stationary or not. If not, making the data stationary.</a:t>
          </a:r>
        </a:p>
      </dsp:txBody>
      <dsp:txXfrm>
        <a:off x="1952755" y="2999059"/>
        <a:ext cx="3108311" cy="781809"/>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pPr>
          <a:r>
            <a:rPr lang="en-US" sz="2000" kern="1200" dirty="0"/>
            <a:t>Stationarity</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kern="1200" dirty="0"/>
            <a:t>Trying to build a suitable model for forecasting time series gold price data.</a:t>
          </a:r>
        </a:p>
      </dsp:txBody>
      <dsp:txXfrm>
        <a:off x="3717018" y="573832"/>
        <a:ext cx="3081563" cy="775082"/>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pPr>
          <a:r>
            <a:rPr lang="en-US" sz="2000" kern="1200" dirty="0"/>
            <a:t>Model building</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2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76"/>
          <a:ext cx="3081563" cy="95865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7493" rIns="152195" bIns="57493" numCol="1" spcCol="1270" anchor="ctr" anchorCtr="0">
          <a:noAutofit/>
        </a:bodyPr>
        <a:lstStyle/>
        <a:p>
          <a:pPr marL="0" lvl="0" indent="0" algn="l" defTabSz="889000">
            <a:lnSpc>
              <a:spcPct val="90000"/>
            </a:lnSpc>
            <a:spcBef>
              <a:spcPct val="0"/>
            </a:spcBef>
            <a:spcAft>
              <a:spcPct val="35000"/>
            </a:spcAft>
            <a:buNone/>
          </a:pPr>
          <a:r>
            <a:rPr lang="en-US" sz="2000" kern="1200" dirty="0"/>
            <a:t>Hyper-</a:t>
          </a:r>
          <a:r>
            <a:rPr lang="en-US" sz="2000" kern="1200" dirty="0" err="1"/>
            <a:t>paramters</a:t>
          </a:r>
          <a:r>
            <a:rPr lang="en-US" sz="2000" kern="1200" dirty="0"/>
            <a:t> tuning and finding model with best fit.</a:t>
          </a:r>
        </a:p>
      </dsp:txBody>
      <dsp:txXfrm>
        <a:off x="5467906" y="3002576"/>
        <a:ext cx="3081563" cy="958654"/>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pPr>
          <a:r>
            <a:rPr lang="en-US" sz="2000" kern="1200" dirty="0"/>
            <a:t>Experimentation</a:t>
          </a:r>
        </a:p>
      </dsp:txBody>
      <dsp:txXfrm>
        <a:off x="5607977" y="1522968"/>
        <a:ext cx="2801421" cy="491701"/>
      </dsp:txXfrm>
    </dsp:sp>
    <dsp:sp modelId="{7F9CA9FA-4656-43AA-9088-3A5299B6A66C}">
      <dsp:nvSpPr>
        <dsp:cNvPr id="0" name=""/>
        <dsp:cNvSpPr/>
      </dsp:nvSpPr>
      <dsp:spPr>
        <a:xfrm>
          <a:off x="6954296" y="2121430"/>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96214"/>
          <a:ext cx="3081563"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39144" rIns="152195" bIns="39144" numCol="1" spcCol="1270" anchor="ctr" anchorCtr="0">
          <a:noAutofit/>
        </a:bodyPr>
        <a:lstStyle/>
        <a:p>
          <a:pPr marL="0" lvl="0" indent="0" algn="l" defTabSz="711200">
            <a:lnSpc>
              <a:spcPct val="90000"/>
            </a:lnSpc>
            <a:spcBef>
              <a:spcPct val="0"/>
            </a:spcBef>
            <a:spcAft>
              <a:spcPct val="35000"/>
            </a:spcAft>
            <a:buNone/>
          </a:pPr>
          <a:r>
            <a:rPr lang="en-US" sz="1600" kern="1200" dirty="0"/>
            <a:t>Deploying the best fit model on GitHub.</a:t>
          </a:r>
        </a:p>
      </dsp:txBody>
      <dsp:txXfrm>
        <a:off x="7218795" y="696214"/>
        <a:ext cx="3081563" cy="652700"/>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pPr>
          <a:r>
            <a:rPr lang="en-US" sz="2000" kern="1200" dirty="0"/>
            <a:t>Deployment</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17:45.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0,'372'0,"-354"2,1-1,32 9,-31-6,0 0,23 0,-18-1,0 0,-1 1,1 1,26 10,-18-5,-4-5,0 0,1-2,-1-2,1 0,33-5,14 2,588 2,-644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17:48.7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26,'66'4,"1"3,-1 3,114 32,18 3,-155-37,0-3,76 0,908-10,-565 7,-428-1,-6 0,1-1,-1-1,0-1,0-2,0-1,45-13,-56 13,0 0,0 1,0 2,0-1,25 1,-3 0,-27 0,0 0,0-1,-1 0,21-9,-20 6,1 2,1 0,15-4,-9 4,-1 0,32-13,-33 9,2 2,26-5,-25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17:56.0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38:44.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38:45.2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0T06:38:45.6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31T04:51:56.0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0,'1480'0,"-1459"0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8/2/2022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sldNum="0" hdr="0" ft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0" y="2121763"/>
            <a:ext cx="4696287" cy="1358531"/>
          </a:xfrm>
        </p:spPr>
        <p:txBody>
          <a:bodyPr vert="horz" lIns="91440" tIns="45720" rIns="91440" bIns="45720" rtlCol="0" anchor="b" anchorCtr="0">
            <a:noAutofit/>
          </a:bodyPr>
          <a:lstStyle/>
          <a:p>
            <a:r>
              <a:rPr lang="en-US" sz="4800" b="1" dirty="0"/>
              <a:t>Forecasting of Gold Prices</a:t>
            </a:r>
          </a:p>
        </p:txBody>
      </p:sp>
      <p:pic>
        <p:nvPicPr>
          <p:cNvPr id="10" name="Picture Placeholder 9">
            <a:extLst>
              <a:ext uri="{FF2B5EF4-FFF2-40B4-BE49-F238E27FC236}">
                <a16:creationId xmlns:a16="http://schemas.microsoft.com/office/drawing/2014/main" id="{928EBA1F-6749-BB75-72DD-07290E5FE4E5}"/>
              </a:ext>
            </a:extLst>
          </p:cNvPr>
          <p:cNvPicPr>
            <a:picLocks noGrp="1" noChangeAspect="1"/>
          </p:cNvPicPr>
          <p:nvPr>
            <p:ph type="pic" sz="quarter" idx="13"/>
          </p:nvPr>
        </p:nvPicPr>
        <p:blipFill>
          <a:blip r:embed="rId2"/>
          <a:srcRect l="12045" r="12045"/>
          <a:stretch>
            <a:fillRect/>
          </a:stretch>
        </p:blipFill>
        <p:spPr>
          <a:xfrm>
            <a:off x="4696287" y="0"/>
            <a:ext cx="7495713" cy="6858000"/>
          </a:xfrm>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123C-9D62-8C97-1545-2817CAC8858B}"/>
              </a:ext>
            </a:extLst>
          </p:cNvPr>
          <p:cNvSpPr>
            <a:spLocks noGrp="1"/>
          </p:cNvSpPr>
          <p:nvPr>
            <p:ph type="title"/>
          </p:nvPr>
        </p:nvSpPr>
        <p:spPr/>
        <p:txBody>
          <a:bodyPr/>
          <a:lstStyle/>
          <a:p>
            <a:r>
              <a:rPr lang="en-IN" dirty="0"/>
              <a:t>Seasonality And Trend :</a:t>
            </a:r>
          </a:p>
        </p:txBody>
      </p:sp>
      <p:pic>
        <p:nvPicPr>
          <p:cNvPr id="5" name="Content Placeholder 4">
            <a:extLst>
              <a:ext uri="{FF2B5EF4-FFF2-40B4-BE49-F238E27FC236}">
                <a16:creationId xmlns:a16="http://schemas.microsoft.com/office/drawing/2014/main" id="{2025E547-8171-77E3-6636-9B0A8880118C}"/>
              </a:ext>
            </a:extLst>
          </p:cNvPr>
          <p:cNvPicPr>
            <a:picLocks noGrp="1" noChangeAspect="1"/>
          </p:cNvPicPr>
          <p:nvPr>
            <p:ph idx="1"/>
          </p:nvPr>
        </p:nvPicPr>
        <p:blipFill>
          <a:blip r:embed="rId2"/>
          <a:stretch>
            <a:fillRect/>
          </a:stretch>
        </p:blipFill>
        <p:spPr>
          <a:xfrm>
            <a:off x="1083910" y="2059620"/>
            <a:ext cx="10024180" cy="4216892"/>
          </a:xfrm>
        </p:spPr>
      </p:pic>
    </p:spTree>
    <p:extLst>
      <p:ext uri="{BB962C8B-B14F-4D97-AF65-F5344CB8AC3E}">
        <p14:creationId xmlns:p14="http://schemas.microsoft.com/office/powerpoint/2010/main" val="297799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Takeaways :</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lstStyle/>
          <a:p>
            <a:r>
              <a:rPr lang="en-US" dirty="0"/>
              <a:t>The data follows an increasing trend over the period of years. </a:t>
            </a:r>
          </a:p>
          <a:p>
            <a:r>
              <a:rPr lang="en-US" dirty="0"/>
              <a:t>Data has monthly, quarterly, yearly as well as 2 week seasonality.</a:t>
            </a:r>
          </a:p>
          <a:p>
            <a:r>
              <a:rPr lang="en-US" dirty="0"/>
              <a:t> The prices mostly lie between 2500-3000 and 4000-4700.</a:t>
            </a:r>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69024" y="2390588"/>
            <a:ext cx="5183188" cy="3751268"/>
          </a:xfrm>
        </p:spPr>
        <p:txBody>
          <a:bodyPr/>
          <a:lstStyle/>
          <a:p>
            <a:r>
              <a:rPr lang="en-US" dirty="0"/>
              <a:t>The prices fluctuates more in year 2020. </a:t>
            </a:r>
          </a:p>
          <a:p>
            <a:r>
              <a:rPr lang="en-US" dirty="0"/>
              <a:t>We can see a sharp increase in the prices after year 2020. </a:t>
            </a:r>
          </a:p>
        </p:txBody>
      </p:sp>
      <p:sp>
        <p:nvSpPr>
          <p:cNvPr id="9" name="Text Placeholder 4">
            <a:extLst>
              <a:ext uri="{FF2B5EF4-FFF2-40B4-BE49-F238E27FC236}">
                <a16:creationId xmlns:a16="http://schemas.microsoft.com/office/drawing/2014/main" id="{93876A3F-9105-2A59-1B59-92E96763AB11}"/>
              </a:ext>
            </a:extLst>
          </p:cNvPr>
          <p:cNvSpPr txBox="1">
            <a:spLocks/>
          </p:cNvSpPr>
          <p:nvPr/>
        </p:nvSpPr>
        <p:spPr>
          <a:xfrm>
            <a:off x="839788" y="1645331"/>
            <a:ext cx="9271877" cy="584549"/>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1800" b="1" kern="1200" cap="all" spc="600" baseline="0">
                <a:solidFill>
                  <a:schemeClr val="tx2">
                    <a:alpha val="85000"/>
                  </a:schemeClr>
                </a:solidFill>
                <a:latin typeface="+mn-lt"/>
                <a:ea typeface="+mn-ea"/>
                <a:cs typeface="+mn-cs"/>
              </a:defRPr>
            </a:lvl1pPr>
            <a:lvl2pPr marL="457200" indent="0" algn="l" defTabSz="914400" rtl="0" eaLnBrk="1" latinLnBrk="0" hangingPunct="1">
              <a:lnSpc>
                <a:spcPct val="120000"/>
              </a:lnSpc>
              <a:spcBef>
                <a:spcPts val="500"/>
              </a:spcBef>
              <a:buFontTx/>
              <a:buNone/>
              <a:defRPr sz="2000" b="1" kern="1200" spc="100" baseline="0">
                <a:solidFill>
                  <a:schemeClr val="tx2">
                    <a:alpha val="8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i="1" kern="1200" spc="100" baseline="0">
                <a:solidFill>
                  <a:schemeClr val="tx2">
                    <a:alpha val="8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b="1" kern="1200" spc="100" baseline="0">
                <a:solidFill>
                  <a:schemeClr val="tx2">
                    <a:alpha val="8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err="1">
                <a:solidFill>
                  <a:schemeClr val="tx1">
                    <a:alpha val="85000"/>
                  </a:schemeClr>
                </a:solidFill>
                <a:latin typeface="+mj-lt"/>
              </a:rPr>
              <a:t>Lineplot</a:t>
            </a:r>
            <a:r>
              <a:rPr lang="en-US" b="0" dirty="0">
                <a:solidFill>
                  <a:schemeClr val="tx1">
                    <a:alpha val="85000"/>
                  </a:schemeClr>
                </a:solidFill>
                <a:latin typeface="+mj-lt"/>
              </a:rPr>
              <a:t> &amp; Histogram &amp; Seasonal decompose</a:t>
            </a:r>
            <a:endParaRPr lang="en-US" b="0" dirty="0">
              <a:solidFill>
                <a:schemeClr val="tx1">
                  <a:alpha val="85000"/>
                </a:schemeClr>
              </a:solidFill>
            </a:endParaRPr>
          </a:p>
        </p:txBody>
      </p:sp>
    </p:spTree>
    <p:extLst>
      <p:ext uri="{BB962C8B-B14F-4D97-AF65-F5344CB8AC3E}">
        <p14:creationId xmlns:p14="http://schemas.microsoft.com/office/powerpoint/2010/main" val="238131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Stationarity</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9788" y="1645332"/>
            <a:ext cx="8449431" cy="584548"/>
          </a:xfrm>
        </p:spPr>
        <p:txBody>
          <a:bodyPr/>
          <a:lstStyle/>
          <a:p>
            <a:r>
              <a:rPr lang="en-US" dirty="0">
                <a:solidFill>
                  <a:schemeClr val="tx1">
                    <a:alpha val="85000"/>
                  </a:schemeClr>
                </a:solidFill>
              </a:rPr>
              <a:t>Using augmented dickey fuller test (</a:t>
            </a:r>
            <a:r>
              <a:rPr lang="en-US" dirty="0" err="1">
                <a:solidFill>
                  <a:schemeClr val="tx1">
                    <a:alpha val="85000"/>
                  </a:schemeClr>
                </a:solidFill>
              </a:rPr>
              <a:t>adf</a:t>
            </a:r>
            <a:r>
              <a:rPr lang="en-US" dirty="0">
                <a:solidFill>
                  <a:schemeClr val="tx1">
                    <a:alpha val="85000"/>
                  </a:schemeClr>
                </a:solidFill>
              </a:rPr>
              <a:t>)</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64310" y="3265265"/>
            <a:ext cx="5157787" cy="1178235"/>
          </a:xfrm>
        </p:spPr>
        <p:txBody>
          <a:bodyPr/>
          <a:lstStyle/>
          <a:p>
            <a:r>
              <a:rPr lang="en-US" dirty="0"/>
              <a:t>H0 : The data is non-stationary.</a:t>
            </a:r>
          </a:p>
          <a:p>
            <a:r>
              <a:rPr lang="en-US" dirty="0"/>
              <a:t>H1 : The data is stationary.</a:t>
            </a:r>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72200" y="3265265"/>
            <a:ext cx="5183188" cy="818996"/>
          </a:xfrm>
        </p:spPr>
        <p:txBody>
          <a:bodyPr/>
          <a:lstStyle/>
          <a:p>
            <a:r>
              <a:rPr lang="en-US" dirty="0"/>
              <a:t>Reject H0 if p &lt; 0.05</a:t>
            </a:r>
          </a:p>
        </p:txBody>
      </p:sp>
      <p:sp>
        <p:nvSpPr>
          <p:cNvPr id="9" name="Text Placeholder 2">
            <a:extLst>
              <a:ext uri="{FF2B5EF4-FFF2-40B4-BE49-F238E27FC236}">
                <a16:creationId xmlns:a16="http://schemas.microsoft.com/office/drawing/2014/main" id="{98498639-C584-39CA-32EB-106BC11A6C1E}"/>
              </a:ext>
            </a:extLst>
          </p:cNvPr>
          <p:cNvSpPr txBox="1">
            <a:spLocks/>
          </p:cNvSpPr>
          <p:nvPr/>
        </p:nvSpPr>
        <p:spPr>
          <a:xfrm>
            <a:off x="864310" y="2565363"/>
            <a:ext cx="4062797" cy="584548"/>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1800" b="1" kern="1200" cap="all" spc="600" baseline="0">
                <a:solidFill>
                  <a:schemeClr val="tx2">
                    <a:alpha val="85000"/>
                  </a:schemeClr>
                </a:solidFill>
                <a:latin typeface="+mn-lt"/>
                <a:ea typeface="+mn-ea"/>
                <a:cs typeface="+mn-cs"/>
              </a:defRPr>
            </a:lvl1pPr>
            <a:lvl2pPr marL="457200" indent="0" algn="l" defTabSz="914400" rtl="0" eaLnBrk="1" latinLnBrk="0" hangingPunct="1">
              <a:lnSpc>
                <a:spcPct val="120000"/>
              </a:lnSpc>
              <a:spcBef>
                <a:spcPts val="500"/>
              </a:spcBef>
              <a:buFontTx/>
              <a:buNone/>
              <a:defRPr sz="2000" b="1" kern="1200" spc="100" baseline="0">
                <a:solidFill>
                  <a:schemeClr val="tx2">
                    <a:alpha val="8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i="1" kern="1200" spc="100" baseline="0">
                <a:solidFill>
                  <a:schemeClr val="tx2">
                    <a:alpha val="8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b="1" kern="1200" spc="100" baseline="0">
                <a:solidFill>
                  <a:schemeClr val="tx2">
                    <a:alpha val="8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tx1">
                    <a:alpha val="85000"/>
                  </a:schemeClr>
                </a:solidFill>
              </a:rPr>
              <a:t>Hypothesis :</a:t>
            </a:r>
          </a:p>
        </p:txBody>
      </p:sp>
      <p:sp>
        <p:nvSpPr>
          <p:cNvPr id="10" name="Text Placeholder 2">
            <a:extLst>
              <a:ext uri="{FF2B5EF4-FFF2-40B4-BE49-F238E27FC236}">
                <a16:creationId xmlns:a16="http://schemas.microsoft.com/office/drawing/2014/main" id="{E883FA7B-8163-D3D1-4EFD-863285E78AD5}"/>
              </a:ext>
            </a:extLst>
          </p:cNvPr>
          <p:cNvSpPr txBox="1">
            <a:spLocks/>
          </p:cNvSpPr>
          <p:nvPr/>
        </p:nvSpPr>
        <p:spPr>
          <a:xfrm>
            <a:off x="6169905" y="2565363"/>
            <a:ext cx="4062797" cy="584548"/>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1800" b="1" kern="1200" cap="all" spc="600" baseline="0">
                <a:solidFill>
                  <a:schemeClr val="tx2">
                    <a:alpha val="85000"/>
                  </a:schemeClr>
                </a:solidFill>
                <a:latin typeface="+mn-lt"/>
                <a:ea typeface="+mn-ea"/>
                <a:cs typeface="+mn-cs"/>
              </a:defRPr>
            </a:lvl1pPr>
            <a:lvl2pPr marL="457200" indent="0" algn="l" defTabSz="914400" rtl="0" eaLnBrk="1" latinLnBrk="0" hangingPunct="1">
              <a:lnSpc>
                <a:spcPct val="120000"/>
              </a:lnSpc>
              <a:spcBef>
                <a:spcPts val="500"/>
              </a:spcBef>
              <a:buFontTx/>
              <a:buNone/>
              <a:defRPr sz="2000" b="1" kern="1200" spc="100" baseline="0">
                <a:solidFill>
                  <a:schemeClr val="tx2">
                    <a:alpha val="8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i="1" kern="1200" spc="100" baseline="0">
                <a:solidFill>
                  <a:schemeClr val="tx2">
                    <a:alpha val="8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b="1" kern="1200" spc="100" baseline="0">
                <a:solidFill>
                  <a:schemeClr val="tx2">
                    <a:alpha val="8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tx1">
                    <a:alpha val="85000"/>
                  </a:schemeClr>
                </a:solidFill>
              </a:rPr>
              <a:t>Rejection criteria :</a:t>
            </a:r>
          </a:p>
        </p:txBody>
      </p:sp>
      <p:sp>
        <p:nvSpPr>
          <p:cNvPr id="11" name="TextBox 10">
            <a:extLst>
              <a:ext uri="{FF2B5EF4-FFF2-40B4-BE49-F238E27FC236}">
                <a16:creationId xmlns:a16="http://schemas.microsoft.com/office/drawing/2014/main" id="{BED82CB7-0425-C7BD-D3C4-139DC83F98B3}"/>
              </a:ext>
            </a:extLst>
          </p:cNvPr>
          <p:cNvSpPr txBox="1"/>
          <p:nvPr/>
        </p:nvSpPr>
        <p:spPr>
          <a:xfrm>
            <a:off x="833947" y="4832000"/>
            <a:ext cx="10585773" cy="923330"/>
          </a:xfrm>
          <a:prstGeom prst="rect">
            <a:avLst/>
          </a:prstGeom>
          <a:noFill/>
        </p:spPr>
        <p:txBody>
          <a:bodyPr wrap="square" rtlCol="0">
            <a:spAutoFit/>
          </a:bodyPr>
          <a:lstStyle/>
          <a:p>
            <a:r>
              <a:rPr lang="en-IN" dirty="0">
                <a:solidFill>
                  <a:schemeClr val="tx2"/>
                </a:solidFill>
              </a:rPr>
              <a:t>Note : When the data is stationary, the data does not have a time dependent structure. This does not mean that the data will not change over time. This means that, the statistical properties of the process generating time series will not change over time. </a:t>
            </a:r>
          </a:p>
        </p:txBody>
      </p:sp>
    </p:spTree>
    <p:extLst>
      <p:ext uri="{BB962C8B-B14F-4D97-AF65-F5344CB8AC3E}">
        <p14:creationId xmlns:p14="http://schemas.microsoft.com/office/powerpoint/2010/main" val="51237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5373-DBAB-A9B8-91E9-5A91365FFC4C}"/>
              </a:ext>
            </a:extLst>
          </p:cNvPr>
          <p:cNvSpPr>
            <a:spLocks noGrp="1"/>
          </p:cNvSpPr>
          <p:nvPr>
            <p:ph type="title"/>
          </p:nvPr>
        </p:nvSpPr>
        <p:spPr>
          <a:xfrm>
            <a:off x="678402" y="621438"/>
            <a:ext cx="10515600" cy="899783"/>
          </a:xfrm>
        </p:spPr>
        <p:txBody>
          <a:bodyPr/>
          <a:lstStyle/>
          <a:p>
            <a:r>
              <a:rPr lang="en-IN" dirty="0"/>
              <a:t>Check and Differencing : </a:t>
            </a:r>
          </a:p>
        </p:txBody>
      </p:sp>
      <p:pic>
        <p:nvPicPr>
          <p:cNvPr id="18" name="Picture Placeholder 17">
            <a:extLst>
              <a:ext uri="{FF2B5EF4-FFF2-40B4-BE49-F238E27FC236}">
                <a16:creationId xmlns:a16="http://schemas.microsoft.com/office/drawing/2014/main" id="{B374DDF9-6169-B0FC-F415-F317CD7894B2}"/>
              </a:ext>
            </a:extLst>
          </p:cNvPr>
          <p:cNvPicPr>
            <a:picLocks noGrp="1" noChangeAspect="1"/>
          </p:cNvPicPr>
          <p:nvPr>
            <p:ph type="pic" sz="quarter" idx="15"/>
          </p:nvPr>
        </p:nvPicPr>
        <p:blipFill>
          <a:blip r:embed="rId2"/>
          <a:srcRect t="1568" b="1568"/>
          <a:stretch>
            <a:fillRect/>
          </a:stretch>
        </p:blipFill>
        <p:spPr>
          <a:xfrm>
            <a:off x="7841178" y="2767605"/>
            <a:ext cx="4005072" cy="2697480"/>
          </a:xfrm>
        </p:spPr>
      </p:pic>
      <p:pic>
        <p:nvPicPr>
          <p:cNvPr id="12" name="Picture Placeholder 11">
            <a:extLst>
              <a:ext uri="{FF2B5EF4-FFF2-40B4-BE49-F238E27FC236}">
                <a16:creationId xmlns:a16="http://schemas.microsoft.com/office/drawing/2014/main" id="{7968E9E7-970A-3A18-3ECF-AC26606CA304}"/>
              </a:ext>
            </a:extLst>
          </p:cNvPr>
          <p:cNvPicPr>
            <a:picLocks noGrp="1" noChangeAspect="1"/>
          </p:cNvPicPr>
          <p:nvPr>
            <p:ph type="pic" sz="quarter" idx="13"/>
          </p:nvPr>
        </p:nvPicPr>
        <p:blipFill>
          <a:blip r:embed="rId3"/>
          <a:srcRect l="270" r="270"/>
          <a:stretch>
            <a:fillRect/>
          </a:stretch>
        </p:blipFill>
        <p:spPr>
          <a:xfrm>
            <a:off x="283649" y="2767605"/>
            <a:ext cx="4067175" cy="2697480"/>
          </a:xfrm>
        </p:spPr>
      </p:pic>
      <p:pic>
        <p:nvPicPr>
          <p:cNvPr id="20" name="Picture 19">
            <a:extLst>
              <a:ext uri="{FF2B5EF4-FFF2-40B4-BE49-F238E27FC236}">
                <a16:creationId xmlns:a16="http://schemas.microsoft.com/office/drawing/2014/main" id="{0F8D703A-D704-35BF-0E19-6996D8D9EF87}"/>
              </a:ext>
            </a:extLst>
          </p:cNvPr>
          <p:cNvPicPr>
            <a:picLocks noChangeAspect="1"/>
          </p:cNvPicPr>
          <p:nvPr/>
        </p:nvPicPr>
        <p:blipFill>
          <a:blip r:embed="rId4"/>
          <a:stretch>
            <a:fillRect/>
          </a:stretch>
        </p:blipFill>
        <p:spPr>
          <a:xfrm>
            <a:off x="4377541" y="2767605"/>
            <a:ext cx="3436918" cy="586791"/>
          </a:xfrm>
          <a:prstGeom prst="rect">
            <a:avLst/>
          </a:prstGeom>
        </p:spPr>
      </p:pic>
      <p:sp>
        <p:nvSpPr>
          <p:cNvPr id="21" name="TextBox 20">
            <a:extLst>
              <a:ext uri="{FF2B5EF4-FFF2-40B4-BE49-F238E27FC236}">
                <a16:creationId xmlns:a16="http://schemas.microsoft.com/office/drawing/2014/main" id="{D7656BC4-ABA9-B9C5-54FF-B13D3196DA0F}"/>
              </a:ext>
            </a:extLst>
          </p:cNvPr>
          <p:cNvSpPr txBox="1"/>
          <p:nvPr/>
        </p:nvSpPr>
        <p:spPr>
          <a:xfrm>
            <a:off x="208127" y="2372324"/>
            <a:ext cx="2965142" cy="369332"/>
          </a:xfrm>
          <a:prstGeom prst="rect">
            <a:avLst/>
          </a:prstGeom>
          <a:noFill/>
        </p:spPr>
        <p:txBody>
          <a:bodyPr wrap="square" rtlCol="0">
            <a:spAutoFit/>
          </a:bodyPr>
          <a:lstStyle/>
          <a:p>
            <a:r>
              <a:rPr lang="en-IN" dirty="0"/>
              <a:t>Before differencing : </a:t>
            </a:r>
          </a:p>
        </p:txBody>
      </p:sp>
      <p:sp>
        <p:nvSpPr>
          <p:cNvPr id="22" name="TextBox 21">
            <a:extLst>
              <a:ext uri="{FF2B5EF4-FFF2-40B4-BE49-F238E27FC236}">
                <a16:creationId xmlns:a16="http://schemas.microsoft.com/office/drawing/2014/main" id="{E0BBE6B5-FFE4-00BE-705D-DCC0347EDB38}"/>
              </a:ext>
            </a:extLst>
          </p:cNvPr>
          <p:cNvSpPr txBox="1"/>
          <p:nvPr/>
        </p:nvSpPr>
        <p:spPr>
          <a:xfrm>
            <a:off x="7845510" y="2372324"/>
            <a:ext cx="2965142" cy="369332"/>
          </a:xfrm>
          <a:prstGeom prst="rect">
            <a:avLst/>
          </a:prstGeom>
          <a:noFill/>
        </p:spPr>
        <p:txBody>
          <a:bodyPr wrap="square" rtlCol="0">
            <a:spAutoFit/>
          </a:bodyPr>
          <a:lstStyle/>
          <a:p>
            <a:r>
              <a:rPr lang="en-IN" dirty="0"/>
              <a:t>After differencing : </a:t>
            </a:r>
          </a:p>
        </p:txBody>
      </p:sp>
    </p:spTree>
    <p:extLst>
      <p:ext uri="{BB962C8B-B14F-4D97-AF65-F5344CB8AC3E}">
        <p14:creationId xmlns:p14="http://schemas.microsoft.com/office/powerpoint/2010/main" val="207539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B40B-A88F-1CD1-2CF2-D981C966CC91}"/>
              </a:ext>
            </a:extLst>
          </p:cNvPr>
          <p:cNvSpPr>
            <a:spLocks noGrp="1"/>
          </p:cNvSpPr>
          <p:nvPr>
            <p:ph type="title"/>
          </p:nvPr>
        </p:nvSpPr>
        <p:spPr/>
        <p:txBody>
          <a:bodyPr/>
          <a:lstStyle/>
          <a:p>
            <a:r>
              <a:rPr lang="en-IN" dirty="0" err="1"/>
              <a:t>Lineplot</a:t>
            </a:r>
            <a:r>
              <a:rPr lang="en-IN" dirty="0"/>
              <a:t> before and after differencing the data :</a:t>
            </a:r>
          </a:p>
        </p:txBody>
      </p:sp>
      <p:pic>
        <p:nvPicPr>
          <p:cNvPr id="5" name="Content Placeholder 4">
            <a:extLst>
              <a:ext uri="{FF2B5EF4-FFF2-40B4-BE49-F238E27FC236}">
                <a16:creationId xmlns:a16="http://schemas.microsoft.com/office/drawing/2014/main" id="{0C8A262E-20DC-BB5E-3FF3-8FA1B4D1CD7C}"/>
              </a:ext>
            </a:extLst>
          </p:cNvPr>
          <p:cNvPicPr>
            <a:picLocks noGrp="1" noChangeAspect="1"/>
          </p:cNvPicPr>
          <p:nvPr>
            <p:ph idx="1"/>
          </p:nvPr>
        </p:nvPicPr>
        <p:blipFill>
          <a:blip r:embed="rId2"/>
          <a:stretch>
            <a:fillRect/>
          </a:stretch>
        </p:blipFill>
        <p:spPr>
          <a:xfrm>
            <a:off x="1118372" y="1811338"/>
            <a:ext cx="9955256" cy="4191000"/>
          </a:xfrm>
        </p:spPr>
      </p:pic>
    </p:spTree>
    <p:extLst>
      <p:ext uri="{BB962C8B-B14F-4D97-AF65-F5344CB8AC3E}">
        <p14:creationId xmlns:p14="http://schemas.microsoft.com/office/powerpoint/2010/main" val="227371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6D6500-6D52-FB7C-F4B3-9D8219299ED2}"/>
              </a:ext>
            </a:extLst>
          </p:cNvPr>
          <p:cNvPicPr>
            <a:picLocks noGrp="1" noChangeAspect="1"/>
          </p:cNvPicPr>
          <p:nvPr>
            <p:ph idx="1"/>
          </p:nvPr>
        </p:nvPicPr>
        <p:blipFill>
          <a:blip r:embed="rId2"/>
          <a:stretch>
            <a:fillRect/>
          </a:stretch>
        </p:blipFill>
        <p:spPr>
          <a:xfrm>
            <a:off x="627355" y="1318559"/>
            <a:ext cx="10937289" cy="4086687"/>
          </a:xfrm>
        </p:spPr>
      </p:pic>
      <p:sp>
        <p:nvSpPr>
          <p:cNvPr id="6" name="Content Placeholder 3">
            <a:extLst>
              <a:ext uri="{FF2B5EF4-FFF2-40B4-BE49-F238E27FC236}">
                <a16:creationId xmlns:a16="http://schemas.microsoft.com/office/drawing/2014/main" id="{36258049-6D78-0E3F-FDAB-A5A241970B97}"/>
              </a:ext>
            </a:extLst>
          </p:cNvPr>
          <p:cNvSpPr txBox="1">
            <a:spLocks/>
          </p:cNvSpPr>
          <p:nvPr/>
        </p:nvSpPr>
        <p:spPr>
          <a:xfrm>
            <a:off x="713389" y="140324"/>
            <a:ext cx="10250533" cy="1178235"/>
          </a:xfrm>
          <a:prstGeom prst="rect">
            <a:avLst/>
          </a:prstGeom>
        </p:spPr>
        <p:txBody>
          <a:bodyPr vert="horz" lIns="91440" tIns="45720" rIns="91440" bIns="45720" rtlCol="0" anchor="ct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To build ARIMA model we first need to check ACF and PACF plots to decide the significant values pf `p` and `q`</a:t>
            </a:r>
          </a:p>
        </p:txBody>
      </p:sp>
      <p:sp>
        <p:nvSpPr>
          <p:cNvPr id="7" name="Content Placeholder 3">
            <a:extLst>
              <a:ext uri="{FF2B5EF4-FFF2-40B4-BE49-F238E27FC236}">
                <a16:creationId xmlns:a16="http://schemas.microsoft.com/office/drawing/2014/main" id="{38127B8C-316B-3F05-86CA-480D42B6A615}"/>
              </a:ext>
            </a:extLst>
          </p:cNvPr>
          <p:cNvSpPr txBox="1">
            <a:spLocks/>
          </p:cNvSpPr>
          <p:nvPr/>
        </p:nvSpPr>
        <p:spPr>
          <a:xfrm>
            <a:off x="713388" y="5472343"/>
            <a:ext cx="10250533" cy="1178235"/>
          </a:xfrm>
          <a:prstGeom prst="rect">
            <a:avLst/>
          </a:prstGeom>
        </p:spPr>
        <p:txBody>
          <a:bodyPr vert="horz" lIns="91440" tIns="45720" rIns="91440" bIns="45720" rtlCol="0" anchor="ct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By above plots, we can conclude to take :</a:t>
            </a:r>
          </a:p>
          <a:p>
            <a:pPr marL="342900" indent="-342900">
              <a:buFont typeface="Arial" panose="020B0604020202020204" pitchFamily="34" charset="0"/>
              <a:buChar char="•"/>
            </a:pPr>
            <a:r>
              <a:rPr lang="en-US" sz="2400" dirty="0"/>
              <a:t>p = 2, 4, 6, 7</a:t>
            </a:r>
          </a:p>
          <a:p>
            <a:pPr marL="342900" indent="-342900">
              <a:buFont typeface="Arial" panose="020B0604020202020204" pitchFamily="34" charset="0"/>
              <a:buChar char="•"/>
            </a:pPr>
            <a:r>
              <a:rPr lang="en-US" sz="2400" dirty="0"/>
              <a:t>q = 2, 6, 7</a:t>
            </a:r>
          </a:p>
        </p:txBody>
      </p:sp>
    </p:spTree>
    <p:extLst>
      <p:ext uri="{BB962C8B-B14F-4D97-AF65-F5344CB8AC3E}">
        <p14:creationId xmlns:p14="http://schemas.microsoft.com/office/powerpoint/2010/main" val="34419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Train and Test Split :</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lstStyle/>
          <a:p>
            <a:r>
              <a:rPr lang="en-US" dirty="0"/>
              <a:t>We split the whole data into 8:2 ratio. </a:t>
            </a:r>
          </a:p>
          <a:p>
            <a:r>
              <a:rPr lang="en-US" dirty="0"/>
              <a:t>80% of the goes to Train split. </a:t>
            </a:r>
          </a:p>
          <a:p>
            <a:r>
              <a:rPr lang="en-US" dirty="0"/>
              <a:t>20% of the data goes to Test split.</a:t>
            </a:r>
          </a:p>
        </p:txBody>
      </p:sp>
    </p:spTree>
    <p:extLst>
      <p:ext uri="{BB962C8B-B14F-4D97-AF65-F5344CB8AC3E}">
        <p14:creationId xmlns:p14="http://schemas.microsoft.com/office/powerpoint/2010/main" val="16655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Model Building and Experimentation :</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5157787" cy="584548"/>
          </a:xfrm>
        </p:spPr>
        <p:txBody>
          <a:bodyPr/>
          <a:lstStyle/>
          <a:p>
            <a:r>
              <a:rPr lang="en-US" dirty="0"/>
              <a:t>Auto-</a:t>
            </a:r>
            <a:r>
              <a:rPr lang="en-US" dirty="0" err="1"/>
              <a:t>arima</a:t>
            </a:r>
            <a:endParaRPr lang="en-US" dirty="0"/>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normAutofit lnSpcReduction="10000"/>
          </a:bodyPr>
          <a:lstStyle/>
          <a:p>
            <a:r>
              <a:rPr lang="en-US" dirty="0"/>
              <a:t>We used auto-</a:t>
            </a:r>
            <a:r>
              <a:rPr lang="en-US" dirty="0" err="1"/>
              <a:t>arima</a:t>
            </a:r>
            <a:r>
              <a:rPr lang="en-US" dirty="0"/>
              <a:t> model to determine order for </a:t>
            </a:r>
            <a:r>
              <a:rPr lang="en-US" dirty="0" err="1"/>
              <a:t>arima</a:t>
            </a:r>
            <a:r>
              <a:rPr lang="en-US" dirty="0"/>
              <a:t> model with least AIC score. </a:t>
            </a:r>
          </a:p>
          <a:p>
            <a:r>
              <a:rPr lang="en-US" dirty="0"/>
              <a:t>We found that model with order : (4, 1, 2) gave least AIC.</a:t>
            </a:r>
          </a:p>
          <a:p>
            <a:r>
              <a:rPr lang="en-US" dirty="0"/>
              <a:t>We trained </a:t>
            </a:r>
            <a:r>
              <a:rPr lang="en-US" dirty="0" err="1"/>
              <a:t>arima</a:t>
            </a:r>
            <a:r>
              <a:rPr lang="en-US" dirty="0"/>
              <a:t> model with order : (4, 1, 2) on the training data.</a:t>
            </a:r>
          </a:p>
          <a:p>
            <a:pPr marL="0" indent="0">
              <a:buNone/>
            </a:pPr>
            <a:r>
              <a:rPr lang="en-US" dirty="0"/>
              <a:t> </a:t>
            </a:r>
          </a:p>
        </p:txBody>
      </p:sp>
      <p:pic>
        <p:nvPicPr>
          <p:cNvPr id="12" name="Content Placeholder 11">
            <a:extLst>
              <a:ext uri="{FF2B5EF4-FFF2-40B4-BE49-F238E27FC236}">
                <a16:creationId xmlns:a16="http://schemas.microsoft.com/office/drawing/2014/main" id="{E8781F43-FA0D-4260-B28D-A8CBF28F85D8}"/>
              </a:ext>
            </a:extLst>
          </p:cNvPr>
          <p:cNvPicPr>
            <a:picLocks noGrp="1" noChangeAspect="1"/>
          </p:cNvPicPr>
          <p:nvPr>
            <p:ph sz="quarter" idx="4"/>
          </p:nvPr>
        </p:nvPicPr>
        <p:blipFill>
          <a:blip r:embed="rId2"/>
          <a:stretch>
            <a:fillRect/>
          </a:stretch>
        </p:blipFill>
        <p:spPr>
          <a:xfrm>
            <a:off x="6327359" y="2098313"/>
            <a:ext cx="5183187" cy="3491629"/>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9BEA2635-E72F-88D0-9086-D1301DEE35C0}"/>
                  </a:ext>
                </a:extLst>
              </p14:cNvPr>
              <p14:cNvContentPartPr/>
              <p14:nvPr/>
            </p14:nvContentPartPr>
            <p14:xfrm>
              <a:off x="10608707" y="2751753"/>
              <a:ext cx="540720" cy="360"/>
            </p14:xfrm>
          </p:contentPart>
        </mc:Choice>
        <mc:Fallback xmlns="">
          <p:pic>
            <p:nvPicPr>
              <p:cNvPr id="13" name="Ink 12">
                <a:extLst>
                  <a:ext uri="{FF2B5EF4-FFF2-40B4-BE49-F238E27FC236}">
                    <a16:creationId xmlns:a16="http://schemas.microsoft.com/office/drawing/2014/main" id="{9BEA2635-E72F-88D0-9086-D1301DEE35C0}"/>
                  </a:ext>
                </a:extLst>
              </p:cNvPr>
              <p:cNvPicPr/>
              <p:nvPr/>
            </p:nvPicPr>
            <p:blipFill>
              <a:blip r:embed="rId4"/>
              <a:stretch>
                <a:fillRect/>
              </a:stretch>
            </p:blipFill>
            <p:spPr>
              <a:xfrm>
                <a:off x="10554707" y="2643753"/>
                <a:ext cx="648360" cy="216000"/>
              </a:xfrm>
              <a:prstGeom prst="rect">
                <a:avLst/>
              </a:prstGeom>
            </p:spPr>
          </p:pic>
        </mc:Fallback>
      </mc:AlternateContent>
    </p:spTree>
    <p:extLst>
      <p:ext uri="{BB962C8B-B14F-4D97-AF65-F5344CB8AC3E}">
        <p14:creationId xmlns:p14="http://schemas.microsoft.com/office/powerpoint/2010/main" val="418101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ARIMA :</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119251"/>
            <a:ext cx="5157787" cy="3751268"/>
          </a:xfrm>
        </p:spPr>
        <p:txBody>
          <a:bodyPr>
            <a:normAutofit/>
          </a:bodyPr>
          <a:lstStyle/>
          <a:p>
            <a:r>
              <a:rPr lang="en-US" dirty="0"/>
              <a:t>From the best model given by auto-</a:t>
            </a:r>
            <a:r>
              <a:rPr lang="en-US" dirty="0" err="1"/>
              <a:t>arima</a:t>
            </a:r>
            <a:r>
              <a:rPr lang="en-US" dirty="0"/>
              <a:t>, we trained the </a:t>
            </a:r>
            <a:r>
              <a:rPr lang="en-US" dirty="0" err="1"/>
              <a:t>arima</a:t>
            </a:r>
            <a:r>
              <a:rPr lang="en-US" dirty="0"/>
              <a:t> model. </a:t>
            </a:r>
          </a:p>
          <a:p>
            <a:r>
              <a:rPr lang="en-US" dirty="0"/>
              <a:t>We made the predictions on both train and test data and calculated Mean absolute percent error.</a:t>
            </a:r>
          </a:p>
          <a:p>
            <a:r>
              <a:rPr lang="en-US" dirty="0"/>
              <a:t>We tried to plot the test train and predictions using </a:t>
            </a:r>
            <a:r>
              <a:rPr lang="en-US" dirty="0" err="1"/>
              <a:t>lineplot</a:t>
            </a:r>
            <a:r>
              <a:rPr lang="en-US" dirty="0"/>
              <a:t>. </a:t>
            </a:r>
          </a:p>
        </p:txBody>
      </p:sp>
      <p:pic>
        <p:nvPicPr>
          <p:cNvPr id="12" name="Content Placeholder 11">
            <a:extLst>
              <a:ext uri="{FF2B5EF4-FFF2-40B4-BE49-F238E27FC236}">
                <a16:creationId xmlns:a16="http://schemas.microsoft.com/office/drawing/2014/main" id="{67EA3E14-A748-4D0B-25E3-1404785D826C}"/>
              </a:ext>
            </a:extLst>
          </p:cNvPr>
          <p:cNvPicPr>
            <a:picLocks noGrp="1" noChangeAspect="1"/>
          </p:cNvPicPr>
          <p:nvPr>
            <p:ph sz="quarter" idx="4"/>
          </p:nvPr>
        </p:nvPicPr>
        <p:blipFill>
          <a:blip r:embed="rId2"/>
          <a:stretch>
            <a:fillRect/>
          </a:stretch>
        </p:blipFill>
        <p:spPr>
          <a:xfrm>
            <a:off x="6459748" y="2119251"/>
            <a:ext cx="4892464" cy="1082134"/>
          </a:xfrm>
        </p:spPr>
      </p:pic>
      <p:pic>
        <p:nvPicPr>
          <p:cNvPr id="14" name="Picture 13">
            <a:extLst>
              <a:ext uri="{FF2B5EF4-FFF2-40B4-BE49-F238E27FC236}">
                <a16:creationId xmlns:a16="http://schemas.microsoft.com/office/drawing/2014/main" id="{00B0965A-4775-B931-2D53-1E4900D5E03D}"/>
              </a:ext>
            </a:extLst>
          </p:cNvPr>
          <p:cNvPicPr>
            <a:picLocks noChangeAspect="1"/>
          </p:cNvPicPr>
          <p:nvPr/>
        </p:nvPicPr>
        <p:blipFill>
          <a:blip r:embed="rId3"/>
          <a:stretch>
            <a:fillRect/>
          </a:stretch>
        </p:blipFill>
        <p:spPr>
          <a:xfrm>
            <a:off x="6459748" y="3435806"/>
            <a:ext cx="4892464" cy="1082134"/>
          </a:xfrm>
          <a:prstGeom prst="rect">
            <a:avLst/>
          </a:prstGeom>
        </p:spPr>
      </p:pic>
      <p:pic>
        <p:nvPicPr>
          <p:cNvPr id="16" name="Picture 15">
            <a:extLst>
              <a:ext uri="{FF2B5EF4-FFF2-40B4-BE49-F238E27FC236}">
                <a16:creationId xmlns:a16="http://schemas.microsoft.com/office/drawing/2014/main" id="{7589C7FC-9124-6B02-5AFE-0DC28872B555}"/>
              </a:ext>
            </a:extLst>
          </p:cNvPr>
          <p:cNvPicPr>
            <a:picLocks noChangeAspect="1"/>
          </p:cNvPicPr>
          <p:nvPr/>
        </p:nvPicPr>
        <p:blipFill>
          <a:blip r:embed="rId4"/>
          <a:stretch>
            <a:fillRect/>
          </a:stretch>
        </p:blipFill>
        <p:spPr>
          <a:xfrm>
            <a:off x="6459747" y="4752361"/>
            <a:ext cx="4892463" cy="1082134"/>
          </a:xfrm>
          <a:prstGeom prst="rect">
            <a:avLst/>
          </a:prstGeom>
        </p:spPr>
      </p:pic>
    </p:spTree>
    <p:extLst>
      <p:ext uri="{BB962C8B-B14F-4D97-AF65-F5344CB8AC3E}">
        <p14:creationId xmlns:p14="http://schemas.microsoft.com/office/powerpoint/2010/main" val="3441107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20BF8F-C4B1-0209-F615-BA8E0973B8D7}"/>
              </a:ext>
            </a:extLst>
          </p:cNvPr>
          <p:cNvPicPr>
            <a:picLocks noGrp="1" noChangeAspect="1"/>
          </p:cNvPicPr>
          <p:nvPr>
            <p:ph sz="half" idx="1"/>
          </p:nvPr>
        </p:nvPicPr>
        <p:blipFill>
          <a:blip r:embed="rId2"/>
          <a:stretch>
            <a:fillRect/>
          </a:stretch>
        </p:blipFill>
        <p:spPr>
          <a:xfrm>
            <a:off x="284085" y="2219417"/>
            <a:ext cx="5735715" cy="4181383"/>
          </a:xfrm>
        </p:spPr>
      </p:pic>
      <p:pic>
        <p:nvPicPr>
          <p:cNvPr id="8" name="Content Placeholder 7">
            <a:extLst>
              <a:ext uri="{FF2B5EF4-FFF2-40B4-BE49-F238E27FC236}">
                <a16:creationId xmlns:a16="http://schemas.microsoft.com/office/drawing/2014/main" id="{DFBDBF94-91A8-9423-7C85-4A19E8EBCD7E}"/>
              </a:ext>
            </a:extLst>
          </p:cNvPr>
          <p:cNvPicPr>
            <a:picLocks noGrp="1" noChangeAspect="1"/>
          </p:cNvPicPr>
          <p:nvPr>
            <p:ph sz="half" idx="2"/>
          </p:nvPr>
        </p:nvPicPr>
        <p:blipFill>
          <a:blip r:embed="rId3"/>
          <a:stretch>
            <a:fillRect/>
          </a:stretch>
        </p:blipFill>
        <p:spPr>
          <a:xfrm>
            <a:off x="6172200" y="2219417"/>
            <a:ext cx="5735714" cy="4181382"/>
          </a:xfrm>
        </p:spPr>
      </p:pic>
      <p:sp>
        <p:nvSpPr>
          <p:cNvPr id="9" name="TextBox 8">
            <a:extLst>
              <a:ext uri="{FF2B5EF4-FFF2-40B4-BE49-F238E27FC236}">
                <a16:creationId xmlns:a16="http://schemas.microsoft.com/office/drawing/2014/main" id="{77B44A78-A124-94B0-9622-D53A6574A0B8}"/>
              </a:ext>
            </a:extLst>
          </p:cNvPr>
          <p:cNvSpPr txBox="1"/>
          <p:nvPr/>
        </p:nvSpPr>
        <p:spPr>
          <a:xfrm>
            <a:off x="284085" y="905522"/>
            <a:ext cx="5735714" cy="584775"/>
          </a:xfrm>
          <a:prstGeom prst="rect">
            <a:avLst/>
          </a:prstGeom>
          <a:noFill/>
        </p:spPr>
        <p:txBody>
          <a:bodyPr wrap="square" rtlCol="0">
            <a:spAutoFit/>
          </a:bodyPr>
          <a:lstStyle/>
          <a:p>
            <a:r>
              <a:rPr lang="en-IN" sz="3200" dirty="0">
                <a:solidFill>
                  <a:schemeClr val="tx2"/>
                </a:solidFill>
                <a:latin typeface="+mj-lt"/>
              </a:rPr>
              <a:t>Train vs Predictions :</a:t>
            </a:r>
          </a:p>
        </p:txBody>
      </p:sp>
      <p:sp>
        <p:nvSpPr>
          <p:cNvPr id="10" name="TextBox 9">
            <a:extLst>
              <a:ext uri="{FF2B5EF4-FFF2-40B4-BE49-F238E27FC236}">
                <a16:creationId xmlns:a16="http://schemas.microsoft.com/office/drawing/2014/main" id="{57FAE1A6-4EF7-57C8-6D55-D29B27B8C032}"/>
              </a:ext>
            </a:extLst>
          </p:cNvPr>
          <p:cNvSpPr txBox="1"/>
          <p:nvPr/>
        </p:nvSpPr>
        <p:spPr>
          <a:xfrm>
            <a:off x="6172200" y="905521"/>
            <a:ext cx="5735714" cy="584775"/>
          </a:xfrm>
          <a:prstGeom prst="rect">
            <a:avLst/>
          </a:prstGeom>
          <a:noFill/>
        </p:spPr>
        <p:txBody>
          <a:bodyPr wrap="square" rtlCol="0">
            <a:spAutoFit/>
          </a:bodyPr>
          <a:lstStyle/>
          <a:p>
            <a:r>
              <a:rPr lang="en-IN" sz="3200" dirty="0">
                <a:solidFill>
                  <a:schemeClr val="tx2"/>
                </a:solidFill>
                <a:latin typeface="+mj-lt"/>
              </a:rPr>
              <a:t>Test vs Predictions :</a:t>
            </a:r>
          </a:p>
        </p:txBody>
      </p:sp>
    </p:spTree>
    <p:extLst>
      <p:ext uri="{BB962C8B-B14F-4D97-AF65-F5344CB8AC3E}">
        <p14:creationId xmlns:p14="http://schemas.microsoft.com/office/powerpoint/2010/main" val="29034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2E5C-A3DE-0EFA-9556-0E9992CD14AC}"/>
              </a:ext>
            </a:extLst>
          </p:cNvPr>
          <p:cNvSpPr>
            <a:spLocks noGrp="1"/>
          </p:cNvSpPr>
          <p:nvPr>
            <p:ph type="title"/>
          </p:nvPr>
        </p:nvSpPr>
        <p:spPr>
          <a:xfrm>
            <a:off x="838200" y="643854"/>
            <a:ext cx="10515600" cy="899783"/>
          </a:xfrm>
        </p:spPr>
        <p:txBody>
          <a:bodyPr/>
          <a:lstStyle/>
          <a:p>
            <a:r>
              <a:rPr lang="en-IN" dirty="0"/>
              <a:t>My team  :</a:t>
            </a:r>
          </a:p>
        </p:txBody>
      </p:sp>
      <p:sp>
        <p:nvSpPr>
          <p:cNvPr id="3" name="Text Placeholder 2">
            <a:extLst>
              <a:ext uri="{FF2B5EF4-FFF2-40B4-BE49-F238E27FC236}">
                <a16:creationId xmlns:a16="http://schemas.microsoft.com/office/drawing/2014/main" id="{47CD8131-2CB7-9AE7-D325-5AF63DE6C93D}"/>
              </a:ext>
            </a:extLst>
          </p:cNvPr>
          <p:cNvSpPr>
            <a:spLocks noGrp="1"/>
          </p:cNvSpPr>
          <p:nvPr>
            <p:ph type="body" sz="quarter" idx="16"/>
          </p:nvPr>
        </p:nvSpPr>
        <p:spPr>
          <a:xfrm>
            <a:off x="4238886" y="2107905"/>
            <a:ext cx="7549382" cy="2863589"/>
          </a:xfrm>
        </p:spPr>
        <p:txBody>
          <a:bodyPr>
            <a:normAutofit/>
          </a:bodyPr>
          <a:lstStyle/>
          <a:p>
            <a:pPr marL="285750" indent="-285750">
              <a:buFont typeface="Arial" panose="020B0604020202020204" pitchFamily="34" charset="0"/>
              <a:buChar char="•"/>
            </a:pPr>
            <a:r>
              <a:rPr lang="en-IN" sz="1800" dirty="0"/>
              <a:t>Mr. Yogesh Bhosale</a:t>
            </a:r>
          </a:p>
          <a:p>
            <a:pPr marL="285750" indent="-285750">
              <a:buFont typeface="Arial" panose="020B0604020202020204" pitchFamily="34" charset="0"/>
              <a:buChar char="•"/>
            </a:pPr>
            <a:r>
              <a:rPr lang="en-IN" sz="1800" dirty="0"/>
              <a:t>Mr. </a:t>
            </a:r>
            <a:r>
              <a:rPr lang="en-IN" sz="1800" dirty="0" err="1"/>
              <a:t>Siddhesh</a:t>
            </a:r>
            <a:r>
              <a:rPr lang="en-IN" sz="1800" dirty="0"/>
              <a:t> </a:t>
            </a:r>
            <a:r>
              <a:rPr lang="en-IN" sz="1800" dirty="0" err="1"/>
              <a:t>Mestry</a:t>
            </a:r>
            <a:endParaRPr lang="en-IN" sz="1800" dirty="0"/>
          </a:p>
          <a:p>
            <a:pPr marL="285750" indent="-285750">
              <a:buFont typeface="Arial" panose="020B0604020202020204" pitchFamily="34" charset="0"/>
              <a:buChar char="•"/>
            </a:pPr>
            <a:r>
              <a:rPr lang="en-IN" sz="1800" dirty="0"/>
              <a:t>Mr. </a:t>
            </a:r>
            <a:r>
              <a:rPr lang="en-IN" sz="1800" dirty="0" err="1"/>
              <a:t>Akshay</a:t>
            </a:r>
            <a:r>
              <a:rPr lang="en-IN" sz="1800" dirty="0"/>
              <a:t> </a:t>
            </a:r>
            <a:r>
              <a:rPr lang="en-IN" sz="1800" dirty="0" err="1"/>
              <a:t>Maskar</a:t>
            </a:r>
            <a:endParaRPr lang="en-IN" sz="1800" dirty="0"/>
          </a:p>
          <a:p>
            <a:pPr marL="285750" indent="-285750">
              <a:buFont typeface="Arial" panose="020B0604020202020204" pitchFamily="34" charset="0"/>
              <a:buChar char="•"/>
            </a:pPr>
            <a:r>
              <a:rPr lang="en-IN" sz="1800" dirty="0"/>
              <a:t>Mr. Nikhil </a:t>
            </a:r>
            <a:r>
              <a:rPr lang="en-IN" sz="1800" dirty="0" err="1"/>
              <a:t>Jagdale</a:t>
            </a:r>
            <a:endParaRPr lang="en-IN" sz="1800" dirty="0"/>
          </a:p>
          <a:p>
            <a:pPr marL="285750" indent="-285750">
              <a:buFont typeface="Arial" panose="020B0604020202020204" pitchFamily="34" charset="0"/>
              <a:buChar char="•"/>
            </a:pPr>
            <a:r>
              <a:rPr lang="en-IN" sz="1800" dirty="0"/>
              <a:t>Mr. Aditya </a:t>
            </a:r>
            <a:r>
              <a:rPr lang="en-IN" sz="1800" dirty="0" err="1"/>
              <a:t>Wargantiwar</a:t>
            </a:r>
            <a:endParaRPr lang="en-IN" sz="1800" dirty="0"/>
          </a:p>
          <a:p>
            <a:pPr marL="285750" indent="-285750">
              <a:buFont typeface="Arial" panose="020B0604020202020204" pitchFamily="34" charset="0"/>
              <a:buChar char="•"/>
            </a:pPr>
            <a:r>
              <a:rPr lang="en-IN" sz="1800" dirty="0"/>
              <a:t>Mr. Ankit Modak</a:t>
            </a:r>
          </a:p>
        </p:txBody>
      </p:sp>
    </p:spTree>
    <p:extLst>
      <p:ext uri="{BB962C8B-B14F-4D97-AF65-F5344CB8AC3E}">
        <p14:creationId xmlns:p14="http://schemas.microsoft.com/office/powerpoint/2010/main" val="145690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Holt Winters :</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008848"/>
            <a:ext cx="5157787" cy="3751268"/>
          </a:xfrm>
        </p:spPr>
        <p:txBody>
          <a:bodyPr>
            <a:normAutofit lnSpcReduction="10000"/>
          </a:bodyPr>
          <a:lstStyle/>
          <a:p>
            <a:r>
              <a:rPr lang="en-US" dirty="0"/>
              <a:t>Tried to fit Holt-winters model to the training data.</a:t>
            </a:r>
          </a:p>
          <a:p>
            <a:r>
              <a:rPr lang="en-US" dirty="0"/>
              <a:t>We made predictions on both train and test data to calculate Mean absolute percent error. </a:t>
            </a:r>
          </a:p>
          <a:p>
            <a:r>
              <a:rPr lang="en-US" dirty="0"/>
              <a:t>We plotted test train and predictions with the help of </a:t>
            </a:r>
            <a:r>
              <a:rPr lang="en-US" dirty="0" err="1"/>
              <a:t>lineplot</a:t>
            </a:r>
            <a:r>
              <a:rPr lang="en-US" dirty="0"/>
              <a:t>.</a:t>
            </a:r>
          </a:p>
        </p:txBody>
      </p:sp>
      <p:pic>
        <p:nvPicPr>
          <p:cNvPr id="14" name="Picture 13">
            <a:extLst>
              <a:ext uri="{FF2B5EF4-FFF2-40B4-BE49-F238E27FC236}">
                <a16:creationId xmlns:a16="http://schemas.microsoft.com/office/drawing/2014/main" id="{D4C4E0BD-0B15-6DCC-61BA-CFFD7BBF6FA0}"/>
              </a:ext>
            </a:extLst>
          </p:cNvPr>
          <p:cNvPicPr>
            <a:picLocks noChangeAspect="1"/>
          </p:cNvPicPr>
          <p:nvPr/>
        </p:nvPicPr>
        <p:blipFill>
          <a:blip r:embed="rId2"/>
          <a:stretch>
            <a:fillRect/>
          </a:stretch>
        </p:blipFill>
        <p:spPr>
          <a:xfrm>
            <a:off x="6096000" y="2008848"/>
            <a:ext cx="5444148" cy="1386960"/>
          </a:xfrm>
          <a:prstGeom prst="rect">
            <a:avLst/>
          </a:prstGeom>
        </p:spPr>
      </p:pic>
      <p:pic>
        <p:nvPicPr>
          <p:cNvPr id="16" name="Picture 15">
            <a:extLst>
              <a:ext uri="{FF2B5EF4-FFF2-40B4-BE49-F238E27FC236}">
                <a16:creationId xmlns:a16="http://schemas.microsoft.com/office/drawing/2014/main" id="{EF78E9FE-E81E-3405-AB1A-59EE882C0BB1}"/>
              </a:ext>
            </a:extLst>
          </p:cNvPr>
          <p:cNvPicPr>
            <a:picLocks noChangeAspect="1"/>
          </p:cNvPicPr>
          <p:nvPr/>
        </p:nvPicPr>
        <p:blipFill>
          <a:blip r:embed="rId3"/>
          <a:stretch>
            <a:fillRect/>
          </a:stretch>
        </p:blipFill>
        <p:spPr>
          <a:xfrm>
            <a:off x="6096001" y="3737203"/>
            <a:ext cx="5444148" cy="1691787"/>
          </a:xfrm>
          <a:prstGeom prst="rect">
            <a:avLst/>
          </a:prstGeom>
        </p:spPr>
      </p:pic>
    </p:spTree>
    <p:extLst>
      <p:ext uri="{BB962C8B-B14F-4D97-AF65-F5344CB8AC3E}">
        <p14:creationId xmlns:p14="http://schemas.microsoft.com/office/powerpoint/2010/main" val="187067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337351" y="862416"/>
            <a:ext cx="4247117" cy="818995"/>
          </a:xfrm>
        </p:spPr>
        <p:txBody>
          <a:bodyPr>
            <a:normAutofit/>
          </a:bodyPr>
          <a:lstStyle/>
          <a:p>
            <a:r>
              <a:rPr lang="en-US" sz="3200" dirty="0"/>
              <a:t>Train vs Prediction :</a:t>
            </a:r>
          </a:p>
        </p:txBody>
      </p:sp>
      <p:pic>
        <p:nvPicPr>
          <p:cNvPr id="14" name="Content Placeholder 13">
            <a:extLst>
              <a:ext uri="{FF2B5EF4-FFF2-40B4-BE49-F238E27FC236}">
                <a16:creationId xmlns:a16="http://schemas.microsoft.com/office/drawing/2014/main" id="{43EE8311-2A0C-0286-19CD-BEFB0FD8AC2E}"/>
              </a:ext>
            </a:extLst>
          </p:cNvPr>
          <p:cNvPicPr>
            <a:picLocks noGrp="1" noChangeAspect="1"/>
          </p:cNvPicPr>
          <p:nvPr>
            <p:ph sz="half" idx="2"/>
          </p:nvPr>
        </p:nvPicPr>
        <p:blipFill>
          <a:blip r:embed="rId2"/>
          <a:stretch>
            <a:fillRect/>
          </a:stretch>
        </p:blipFill>
        <p:spPr>
          <a:xfrm>
            <a:off x="337351" y="2233444"/>
            <a:ext cx="5685625" cy="4122967"/>
          </a:xfrm>
        </p:spPr>
      </p:pic>
      <p:pic>
        <p:nvPicPr>
          <p:cNvPr id="18" name="Content Placeholder 17">
            <a:extLst>
              <a:ext uri="{FF2B5EF4-FFF2-40B4-BE49-F238E27FC236}">
                <a16:creationId xmlns:a16="http://schemas.microsoft.com/office/drawing/2014/main" id="{3CED17BD-7E32-BF7C-0976-9A932D719D11}"/>
              </a:ext>
            </a:extLst>
          </p:cNvPr>
          <p:cNvPicPr>
            <a:picLocks noGrp="1" noChangeAspect="1"/>
          </p:cNvPicPr>
          <p:nvPr>
            <p:ph sz="quarter" idx="4"/>
          </p:nvPr>
        </p:nvPicPr>
        <p:blipFill>
          <a:blip r:embed="rId3"/>
          <a:stretch>
            <a:fillRect/>
          </a:stretch>
        </p:blipFill>
        <p:spPr>
          <a:xfrm>
            <a:off x="6172200" y="2233444"/>
            <a:ext cx="5682449" cy="4122966"/>
          </a:xfrm>
        </p:spPr>
      </p:pic>
      <p:sp>
        <p:nvSpPr>
          <p:cNvPr id="19" name="Title 1">
            <a:extLst>
              <a:ext uri="{FF2B5EF4-FFF2-40B4-BE49-F238E27FC236}">
                <a16:creationId xmlns:a16="http://schemas.microsoft.com/office/drawing/2014/main" id="{90E8DA17-4C5C-9A32-DEF6-860AB2D5EECD}"/>
              </a:ext>
            </a:extLst>
          </p:cNvPr>
          <p:cNvSpPr txBox="1">
            <a:spLocks/>
          </p:cNvSpPr>
          <p:nvPr/>
        </p:nvSpPr>
        <p:spPr>
          <a:xfrm>
            <a:off x="6022976" y="862417"/>
            <a:ext cx="4103595" cy="81899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3200" dirty="0"/>
              <a:t>Test vs Prediction :</a:t>
            </a:r>
          </a:p>
        </p:txBody>
      </p:sp>
    </p:spTree>
    <p:extLst>
      <p:ext uri="{BB962C8B-B14F-4D97-AF65-F5344CB8AC3E}">
        <p14:creationId xmlns:p14="http://schemas.microsoft.com/office/powerpoint/2010/main" val="97103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SARIMAX</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5157787" cy="584548"/>
          </a:xfrm>
        </p:spPr>
        <p:txBody>
          <a:bodyPr/>
          <a:lstStyle/>
          <a:p>
            <a:r>
              <a:rPr lang="en-US" dirty="0" err="1"/>
              <a:t>Sarima</a:t>
            </a:r>
            <a:endParaRPr lang="en-US" dirty="0"/>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normAutofit fontScale="92500" lnSpcReduction="10000"/>
          </a:bodyPr>
          <a:lstStyle/>
          <a:p>
            <a:r>
              <a:rPr lang="en-US" dirty="0"/>
              <a:t>We tried multiple orders and seasonal orders. We found best fit with order – (4,1,2) &amp; seasonal order – (4,0,2,12)</a:t>
            </a:r>
          </a:p>
          <a:p>
            <a:r>
              <a:rPr lang="en-US" dirty="0"/>
              <a:t>We fitted the model and predicted the gold prices.</a:t>
            </a:r>
          </a:p>
          <a:p>
            <a:r>
              <a:rPr lang="en-US" dirty="0"/>
              <a:t>We could see that the model was better at predicting train and test data as compared to ARIMA and Holt-winters. </a:t>
            </a:r>
          </a:p>
        </p:txBody>
      </p:sp>
      <p:pic>
        <p:nvPicPr>
          <p:cNvPr id="12" name="Picture 11">
            <a:extLst>
              <a:ext uri="{FF2B5EF4-FFF2-40B4-BE49-F238E27FC236}">
                <a16:creationId xmlns:a16="http://schemas.microsoft.com/office/drawing/2014/main" id="{74FC6C18-2A71-AE4B-33F5-7730602921B3}"/>
              </a:ext>
            </a:extLst>
          </p:cNvPr>
          <p:cNvPicPr>
            <a:picLocks noChangeAspect="1"/>
          </p:cNvPicPr>
          <p:nvPr/>
        </p:nvPicPr>
        <p:blipFill rotWithShape="1">
          <a:blip r:embed="rId2"/>
          <a:srcRect b="68967"/>
          <a:stretch/>
        </p:blipFill>
        <p:spPr>
          <a:xfrm>
            <a:off x="6480697" y="2301347"/>
            <a:ext cx="5335479" cy="1345534"/>
          </a:xfrm>
          <a:prstGeom prst="rect">
            <a:avLst/>
          </a:prstGeom>
        </p:spPr>
      </p:pic>
      <p:pic>
        <p:nvPicPr>
          <p:cNvPr id="14" name="Picture 13">
            <a:extLst>
              <a:ext uri="{FF2B5EF4-FFF2-40B4-BE49-F238E27FC236}">
                <a16:creationId xmlns:a16="http://schemas.microsoft.com/office/drawing/2014/main" id="{E033C990-F184-46C2-8ED7-9747C08EC534}"/>
              </a:ext>
            </a:extLst>
          </p:cNvPr>
          <p:cNvPicPr>
            <a:picLocks noChangeAspect="1"/>
          </p:cNvPicPr>
          <p:nvPr/>
        </p:nvPicPr>
        <p:blipFill>
          <a:blip r:embed="rId3"/>
          <a:stretch>
            <a:fillRect/>
          </a:stretch>
        </p:blipFill>
        <p:spPr>
          <a:xfrm>
            <a:off x="6480697" y="4463604"/>
            <a:ext cx="5335479" cy="1345534"/>
          </a:xfrm>
          <a:prstGeom prst="rect">
            <a:avLst/>
          </a:prstGeom>
        </p:spPr>
      </p:pic>
    </p:spTree>
    <p:extLst>
      <p:ext uri="{BB962C8B-B14F-4D97-AF65-F5344CB8AC3E}">
        <p14:creationId xmlns:p14="http://schemas.microsoft.com/office/powerpoint/2010/main" val="163814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328474" y="886544"/>
            <a:ext cx="3661191" cy="818995"/>
          </a:xfrm>
        </p:spPr>
        <p:txBody>
          <a:bodyPr>
            <a:normAutofit/>
          </a:bodyPr>
          <a:lstStyle/>
          <a:p>
            <a:r>
              <a:rPr lang="en-US" sz="3200" dirty="0"/>
              <a:t>Train vs Predictions :</a:t>
            </a:r>
          </a:p>
        </p:txBody>
      </p:sp>
      <p:pic>
        <p:nvPicPr>
          <p:cNvPr id="14" name="Content Placeholder 13">
            <a:extLst>
              <a:ext uri="{FF2B5EF4-FFF2-40B4-BE49-F238E27FC236}">
                <a16:creationId xmlns:a16="http://schemas.microsoft.com/office/drawing/2014/main" id="{0E0163F7-CF7A-DFDD-8AE7-4D342BC18909}"/>
              </a:ext>
            </a:extLst>
          </p:cNvPr>
          <p:cNvPicPr>
            <a:picLocks noGrp="1" noChangeAspect="1"/>
          </p:cNvPicPr>
          <p:nvPr>
            <p:ph sz="half" idx="2"/>
          </p:nvPr>
        </p:nvPicPr>
        <p:blipFill>
          <a:blip r:embed="rId2"/>
          <a:stretch>
            <a:fillRect/>
          </a:stretch>
        </p:blipFill>
        <p:spPr>
          <a:xfrm>
            <a:off x="328474" y="1926454"/>
            <a:ext cx="5669101" cy="4265917"/>
          </a:xfrm>
        </p:spPr>
      </p:pic>
      <p:pic>
        <p:nvPicPr>
          <p:cNvPr id="18" name="Content Placeholder 17">
            <a:extLst>
              <a:ext uri="{FF2B5EF4-FFF2-40B4-BE49-F238E27FC236}">
                <a16:creationId xmlns:a16="http://schemas.microsoft.com/office/drawing/2014/main" id="{C05DE9B6-7CA1-67A7-3352-7221A5004CD7}"/>
              </a:ext>
            </a:extLst>
          </p:cNvPr>
          <p:cNvPicPr>
            <a:picLocks noGrp="1" noChangeAspect="1"/>
          </p:cNvPicPr>
          <p:nvPr>
            <p:ph sz="quarter" idx="4"/>
          </p:nvPr>
        </p:nvPicPr>
        <p:blipFill>
          <a:blip r:embed="rId3"/>
          <a:stretch>
            <a:fillRect/>
          </a:stretch>
        </p:blipFill>
        <p:spPr>
          <a:xfrm>
            <a:off x="6169024" y="1926454"/>
            <a:ext cx="5694501" cy="4265916"/>
          </a:xfrm>
        </p:spPr>
      </p:pic>
      <p:sp>
        <p:nvSpPr>
          <p:cNvPr id="19" name="Title 1">
            <a:extLst>
              <a:ext uri="{FF2B5EF4-FFF2-40B4-BE49-F238E27FC236}">
                <a16:creationId xmlns:a16="http://schemas.microsoft.com/office/drawing/2014/main" id="{14E5403E-1862-6B5D-9411-F16FAF81569A}"/>
              </a:ext>
            </a:extLst>
          </p:cNvPr>
          <p:cNvSpPr txBox="1">
            <a:spLocks/>
          </p:cNvSpPr>
          <p:nvPr/>
        </p:nvSpPr>
        <p:spPr>
          <a:xfrm>
            <a:off x="6169024" y="886544"/>
            <a:ext cx="3766243" cy="81899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3200" dirty="0"/>
              <a:t>Test vs Predictions :</a:t>
            </a:r>
          </a:p>
        </p:txBody>
      </p:sp>
    </p:spTree>
    <p:extLst>
      <p:ext uri="{BB962C8B-B14F-4D97-AF65-F5344CB8AC3E}">
        <p14:creationId xmlns:p14="http://schemas.microsoft.com/office/powerpoint/2010/main" val="291839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2BA7-C922-44CF-A3EB-04778027CAD1}"/>
              </a:ext>
            </a:extLst>
          </p:cNvPr>
          <p:cNvSpPr>
            <a:spLocks noGrp="1"/>
          </p:cNvSpPr>
          <p:nvPr>
            <p:ph type="title"/>
          </p:nvPr>
        </p:nvSpPr>
        <p:spPr>
          <a:xfrm>
            <a:off x="839788" y="665629"/>
            <a:ext cx="10515600" cy="818995"/>
          </a:xfrm>
        </p:spPr>
        <p:txBody>
          <a:bodyPr/>
          <a:lstStyle/>
          <a:p>
            <a:r>
              <a:rPr lang="en-US" dirty="0"/>
              <a:t>Deployment :</a:t>
            </a:r>
          </a:p>
        </p:txBody>
      </p:sp>
      <p:sp>
        <p:nvSpPr>
          <p:cNvPr id="3" name="Text Placeholder 2">
            <a:extLst>
              <a:ext uri="{FF2B5EF4-FFF2-40B4-BE49-F238E27FC236}">
                <a16:creationId xmlns:a16="http://schemas.microsoft.com/office/drawing/2014/main" id="{527E0624-0316-4666-958B-0D00C5980D21}"/>
              </a:ext>
            </a:extLst>
          </p:cNvPr>
          <p:cNvSpPr>
            <a:spLocks noGrp="1"/>
          </p:cNvSpPr>
          <p:nvPr>
            <p:ph type="body" idx="1"/>
          </p:nvPr>
        </p:nvSpPr>
        <p:spPr>
          <a:xfrm>
            <a:off x="836612" y="1806039"/>
            <a:ext cx="3200400" cy="584548"/>
          </a:xfrm>
        </p:spPr>
        <p:txBody>
          <a:bodyPr/>
          <a:lstStyle/>
          <a:p>
            <a:r>
              <a:rPr lang="en-US" sz="1400" dirty="0"/>
              <a:t>pickle</a:t>
            </a:r>
          </a:p>
        </p:txBody>
      </p:sp>
      <p:sp>
        <p:nvSpPr>
          <p:cNvPr id="4" name="Content Placeholder 3">
            <a:extLst>
              <a:ext uri="{FF2B5EF4-FFF2-40B4-BE49-F238E27FC236}">
                <a16:creationId xmlns:a16="http://schemas.microsoft.com/office/drawing/2014/main" id="{C1F96C3A-02B1-4EE9-A6DF-E1466122B03F}"/>
              </a:ext>
            </a:extLst>
          </p:cNvPr>
          <p:cNvSpPr>
            <a:spLocks noGrp="1"/>
          </p:cNvSpPr>
          <p:nvPr>
            <p:ph sz="half" idx="2"/>
          </p:nvPr>
        </p:nvSpPr>
        <p:spPr>
          <a:xfrm>
            <a:off x="839788" y="2390588"/>
            <a:ext cx="3200400" cy="1249257"/>
          </a:xfrm>
        </p:spPr>
        <p:txBody>
          <a:bodyPr>
            <a:normAutofit/>
          </a:bodyPr>
          <a:lstStyle/>
          <a:p>
            <a:pPr lvl="0"/>
            <a:r>
              <a:rPr lang="en-US" dirty="0"/>
              <a:t>Using </a:t>
            </a:r>
            <a:r>
              <a:rPr lang="en-US" dirty="0" err="1"/>
              <a:t>pickle.dump</a:t>
            </a:r>
            <a:r>
              <a:rPr lang="en-US" dirty="0"/>
              <a:t> we saved the trained and fitted </a:t>
            </a:r>
            <a:r>
              <a:rPr lang="en-US" dirty="0" err="1"/>
              <a:t>sarima</a:t>
            </a:r>
            <a:r>
              <a:rPr lang="en-US" dirty="0"/>
              <a:t> model.</a:t>
            </a:r>
          </a:p>
        </p:txBody>
      </p:sp>
      <p:sp>
        <p:nvSpPr>
          <p:cNvPr id="5" name="Text Placeholder 4">
            <a:extLst>
              <a:ext uri="{FF2B5EF4-FFF2-40B4-BE49-F238E27FC236}">
                <a16:creationId xmlns:a16="http://schemas.microsoft.com/office/drawing/2014/main" id="{86FB6553-2053-4EF2-B876-02907BF5BE53}"/>
              </a:ext>
            </a:extLst>
          </p:cNvPr>
          <p:cNvSpPr>
            <a:spLocks noGrp="1"/>
          </p:cNvSpPr>
          <p:nvPr>
            <p:ph type="body" sz="quarter" idx="3"/>
          </p:nvPr>
        </p:nvSpPr>
        <p:spPr>
          <a:xfrm>
            <a:off x="4495800" y="1800575"/>
            <a:ext cx="3200400" cy="584549"/>
          </a:xfrm>
        </p:spPr>
        <p:txBody>
          <a:bodyPr/>
          <a:lstStyle/>
          <a:p>
            <a:r>
              <a:rPr lang="en-US" sz="1400" dirty="0"/>
              <a:t>App.py</a:t>
            </a:r>
          </a:p>
        </p:txBody>
      </p:sp>
      <p:sp>
        <p:nvSpPr>
          <p:cNvPr id="6" name="Content Placeholder 5">
            <a:extLst>
              <a:ext uri="{FF2B5EF4-FFF2-40B4-BE49-F238E27FC236}">
                <a16:creationId xmlns:a16="http://schemas.microsoft.com/office/drawing/2014/main" id="{3075D459-E103-44CB-BFE1-D43EA3272A11}"/>
              </a:ext>
            </a:extLst>
          </p:cNvPr>
          <p:cNvSpPr>
            <a:spLocks noGrp="1"/>
          </p:cNvSpPr>
          <p:nvPr>
            <p:ph sz="quarter" idx="4"/>
          </p:nvPr>
        </p:nvSpPr>
        <p:spPr>
          <a:xfrm>
            <a:off x="4495800" y="2385125"/>
            <a:ext cx="3200400" cy="2897089"/>
          </a:xfrm>
        </p:spPr>
        <p:txBody>
          <a:bodyPr>
            <a:normAutofit/>
          </a:bodyPr>
          <a:lstStyle/>
          <a:p>
            <a:r>
              <a:rPr lang="en-US" dirty="0"/>
              <a:t>Made an App.py file to deploy the app on GitHub using </a:t>
            </a:r>
            <a:r>
              <a:rPr lang="en-US" dirty="0" err="1"/>
              <a:t>streamlit</a:t>
            </a:r>
            <a:r>
              <a:rPr lang="en-US" dirty="0"/>
              <a:t>.</a:t>
            </a:r>
          </a:p>
          <a:p>
            <a:r>
              <a:rPr lang="en-US" dirty="0"/>
              <a:t>We can choose number of days we want to predict and the app will give predictions.</a:t>
            </a:r>
          </a:p>
        </p:txBody>
      </p:sp>
      <p:sp>
        <p:nvSpPr>
          <p:cNvPr id="7" name="Text Placeholder 6">
            <a:extLst>
              <a:ext uri="{FF2B5EF4-FFF2-40B4-BE49-F238E27FC236}">
                <a16:creationId xmlns:a16="http://schemas.microsoft.com/office/drawing/2014/main" id="{8147A5E1-6C5B-4D99-8E74-137ACC03819C}"/>
              </a:ext>
            </a:extLst>
          </p:cNvPr>
          <p:cNvSpPr>
            <a:spLocks noGrp="1"/>
          </p:cNvSpPr>
          <p:nvPr>
            <p:ph type="body" sz="quarter" idx="13"/>
          </p:nvPr>
        </p:nvSpPr>
        <p:spPr>
          <a:xfrm>
            <a:off x="8151814" y="1800574"/>
            <a:ext cx="3200400" cy="584549"/>
          </a:xfrm>
        </p:spPr>
        <p:txBody>
          <a:bodyPr/>
          <a:lstStyle/>
          <a:p>
            <a:r>
              <a:rPr lang="en-US" sz="1400" dirty="0">
                <a:solidFill>
                  <a:schemeClr val="tx1">
                    <a:alpha val="85000"/>
                  </a:schemeClr>
                </a:solidFill>
              </a:rPr>
              <a:t>Requirements.txt</a:t>
            </a:r>
          </a:p>
        </p:txBody>
      </p:sp>
      <p:sp>
        <p:nvSpPr>
          <p:cNvPr id="8" name="Content Placeholder 7">
            <a:extLst>
              <a:ext uri="{FF2B5EF4-FFF2-40B4-BE49-F238E27FC236}">
                <a16:creationId xmlns:a16="http://schemas.microsoft.com/office/drawing/2014/main" id="{95E12B37-EBFD-4039-8557-2AC5D0B2022D}"/>
              </a:ext>
            </a:extLst>
          </p:cNvPr>
          <p:cNvSpPr>
            <a:spLocks noGrp="1"/>
          </p:cNvSpPr>
          <p:nvPr>
            <p:ph sz="quarter" idx="14"/>
          </p:nvPr>
        </p:nvSpPr>
        <p:spPr>
          <a:xfrm>
            <a:off x="8151814" y="2387502"/>
            <a:ext cx="3200400" cy="3751268"/>
          </a:xfrm>
        </p:spPr>
        <p:txBody>
          <a:bodyPr>
            <a:normAutofit/>
          </a:bodyPr>
          <a:lstStyle/>
          <a:p>
            <a:r>
              <a:rPr lang="en-US" dirty="0"/>
              <a:t>This text files contain the modules we used to deploy and train the model.</a:t>
            </a:r>
          </a:p>
          <a:p>
            <a:r>
              <a:rPr lang="en-US" dirty="0"/>
              <a:t>All the names with versions (if required) of the modules we used are given in this file. </a:t>
            </a:r>
          </a:p>
        </p:txBody>
      </p:sp>
      <p:pic>
        <p:nvPicPr>
          <p:cNvPr id="10" name="Picture 9">
            <a:extLst>
              <a:ext uri="{FF2B5EF4-FFF2-40B4-BE49-F238E27FC236}">
                <a16:creationId xmlns:a16="http://schemas.microsoft.com/office/drawing/2014/main" id="{A3313264-71B9-35FF-B663-5615DAD7F2E1}"/>
              </a:ext>
            </a:extLst>
          </p:cNvPr>
          <p:cNvPicPr>
            <a:picLocks noChangeAspect="1"/>
          </p:cNvPicPr>
          <p:nvPr/>
        </p:nvPicPr>
        <p:blipFill>
          <a:blip r:embed="rId2"/>
          <a:stretch>
            <a:fillRect/>
          </a:stretch>
        </p:blipFill>
        <p:spPr>
          <a:xfrm>
            <a:off x="836613" y="3764066"/>
            <a:ext cx="3200400" cy="556308"/>
          </a:xfrm>
          <a:prstGeom prst="rect">
            <a:avLst/>
          </a:prstGeom>
        </p:spPr>
      </p:pic>
    </p:spTree>
    <p:extLst>
      <p:ext uri="{BB962C8B-B14F-4D97-AF65-F5344CB8AC3E}">
        <p14:creationId xmlns:p14="http://schemas.microsoft.com/office/powerpoint/2010/main" val="264882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09F-B3D9-43B0-A67F-A687A64D3DAD}"/>
              </a:ext>
            </a:extLst>
          </p:cNvPr>
          <p:cNvSpPr>
            <a:spLocks noGrp="1"/>
          </p:cNvSpPr>
          <p:nvPr>
            <p:ph type="title"/>
          </p:nvPr>
        </p:nvSpPr>
        <p:spPr>
          <a:xfrm>
            <a:off x="838200" y="662427"/>
            <a:ext cx="10515600" cy="819738"/>
          </a:xfrm>
        </p:spPr>
        <p:txBody>
          <a:bodyPr/>
          <a:lstStyle/>
          <a:p>
            <a:r>
              <a:rPr lang="en-US" dirty="0"/>
              <a:t>Deployment : </a:t>
            </a:r>
          </a:p>
        </p:txBody>
      </p:sp>
      <p:pic>
        <p:nvPicPr>
          <p:cNvPr id="7" name="Content Placeholder 6">
            <a:extLst>
              <a:ext uri="{FF2B5EF4-FFF2-40B4-BE49-F238E27FC236}">
                <a16:creationId xmlns:a16="http://schemas.microsoft.com/office/drawing/2014/main" id="{276C8DBE-76DF-4BDD-00CF-2F29F414BAA4}"/>
              </a:ext>
            </a:extLst>
          </p:cNvPr>
          <p:cNvPicPr>
            <a:picLocks noGrp="1" noChangeAspect="1"/>
          </p:cNvPicPr>
          <p:nvPr>
            <p:ph idx="1"/>
          </p:nvPr>
        </p:nvPicPr>
        <p:blipFill>
          <a:blip r:embed="rId2"/>
          <a:stretch>
            <a:fillRect/>
          </a:stretch>
        </p:blipFill>
        <p:spPr>
          <a:xfrm>
            <a:off x="838201" y="1811337"/>
            <a:ext cx="10515600" cy="4384235"/>
          </a:xfrm>
        </p:spPr>
      </p:pic>
    </p:spTree>
    <p:extLst>
      <p:ext uri="{BB962C8B-B14F-4D97-AF65-F5344CB8AC3E}">
        <p14:creationId xmlns:p14="http://schemas.microsoft.com/office/powerpoint/2010/main" val="157393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Tree>
    <p:extLst>
      <p:ext uri="{BB962C8B-B14F-4D97-AF65-F5344CB8AC3E}">
        <p14:creationId xmlns:p14="http://schemas.microsoft.com/office/powerpoint/2010/main" val="152817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1248388" y="1034470"/>
            <a:ext cx="10112375" cy="899783"/>
          </a:xfrm>
        </p:spPr>
        <p:txBody>
          <a:bodyPr/>
          <a:lstStyle/>
          <a:p>
            <a:r>
              <a:rPr lang="en-US" dirty="0"/>
              <a:t>Objectives :</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1873189" y="2530136"/>
            <a:ext cx="9341803" cy="3124940"/>
          </a:xfrm>
        </p:spPr>
        <p:txBody>
          <a:bodyPr/>
          <a:lstStyle/>
          <a:p>
            <a:r>
              <a:rPr lang="en-US" dirty="0"/>
              <a:t>1. To understand the structure of the dataset.</a:t>
            </a:r>
          </a:p>
          <a:p>
            <a:r>
              <a:rPr lang="en-US" dirty="0"/>
              <a:t>2. To build a suitable model for time series analysis.</a:t>
            </a:r>
          </a:p>
          <a:p>
            <a:r>
              <a:rPr lang="en-US" dirty="0"/>
              <a:t>3. To predict data for next `30` days with maximum accuracy.</a:t>
            </a:r>
          </a:p>
        </p:txBody>
      </p:sp>
    </p:spTree>
    <p:extLst>
      <p:ext uri="{BB962C8B-B14F-4D97-AF65-F5344CB8AC3E}">
        <p14:creationId xmlns:p14="http://schemas.microsoft.com/office/powerpoint/2010/main" val="15581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31E4-9285-4CFE-8090-72BC8ABFC577}"/>
              </a:ext>
            </a:extLst>
          </p:cNvPr>
          <p:cNvSpPr>
            <a:spLocks noGrp="1"/>
          </p:cNvSpPr>
          <p:nvPr>
            <p:ph type="title"/>
          </p:nvPr>
        </p:nvSpPr>
        <p:spPr>
          <a:xfrm>
            <a:off x="838200" y="716213"/>
            <a:ext cx="10515600" cy="2212258"/>
          </a:xfrm>
        </p:spPr>
        <p:txBody>
          <a:bodyPr/>
          <a:lstStyle/>
          <a:p>
            <a:r>
              <a:rPr lang="en-US" dirty="0"/>
              <a:t>Timeline</a:t>
            </a:r>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2614831737"/>
              </p:ext>
            </p:extLst>
          </p:nvPr>
        </p:nvGraphicFramePr>
        <p:xfrm>
          <a:off x="838200" y="17904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57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2E5C-A3DE-0EFA-9556-0E9992CD14AC}"/>
              </a:ext>
            </a:extLst>
          </p:cNvPr>
          <p:cNvSpPr>
            <a:spLocks noGrp="1"/>
          </p:cNvSpPr>
          <p:nvPr>
            <p:ph type="title"/>
          </p:nvPr>
        </p:nvSpPr>
        <p:spPr/>
        <p:txBody>
          <a:bodyPr/>
          <a:lstStyle/>
          <a:p>
            <a:r>
              <a:rPr lang="en-IN" dirty="0"/>
              <a:t>About dataset :</a:t>
            </a:r>
          </a:p>
        </p:txBody>
      </p:sp>
      <p:sp>
        <p:nvSpPr>
          <p:cNvPr id="3" name="Text Placeholder 2">
            <a:extLst>
              <a:ext uri="{FF2B5EF4-FFF2-40B4-BE49-F238E27FC236}">
                <a16:creationId xmlns:a16="http://schemas.microsoft.com/office/drawing/2014/main" id="{47CD8131-2CB7-9AE7-D325-5AF63DE6C93D}"/>
              </a:ext>
            </a:extLst>
          </p:cNvPr>
          <p:cNvSpPr>
            <a:spLocks noGrp="1"/>
          </p:cNvSpPr>
          <p:nvPr>
            <p:ph type="body" sz="quarter" idx="16"/>
          </p:nvPr>
        </p:nvSpPr>
        <p:spPr>
          <a:xfrm>
            <a:off x="2242688" y="2343705"/>
            <a:ext cx="10112375" cy="2517899"/>
          </a:xfrm>
        </p:spPr>
        <p:txBody>
          <a:bodyPr>
            <a:normAutofit/>
          </a:bodyPr>
          <a:lstStyle/>
          <a:p>
            <a:pPr marL="457200" indent="-457200">
              <a:buAutoNum type="arabicPeriod"/>
            </a:pPr>
            <a:r>
              <a:rPr lang="en-IN" dirty="0"/>
              <a:t>The dataset is provided by </a:t>
            </a:r>
            <a:r>
              <a:rPr lang="en-IN" dirty="0" err="1"/>
              <a:t>ExcelR</a:t>
            </a:r>
            <a:r>
              <a:rPr lang="en-IN" dirty="0"/>
              <a:t> institute.</a:t>
            </a:r>
          </a:p>
          <a:p>
            <a:pPr marL="457200" indent="-457200">
              <a:buAutoNum type="arabicPeriod"/>
            </a:pPr>
            <a:r>
              <a:rPr lang="en-IN" dirty="0"/>
              <a:t>The dataset consist of 2 columns and 2184 rows:</a:t>
            </a:r>
          </a:p>
          <a:p>
            <a:r>
              <a:rPr lang="en-IN" dirty="0"/>
              <a:t>	Column names: 	* Date</a:t>
            </a:r>
          </a:p>
          <a:p>
            <a:r>
              <a:rPr lang="en-IN" dirty="0"/>
              <a:t>				* Price</a:t>
            </a:r>
          </a:p>
        </p:txBody>
      </p:sp>
    </p:spTree>
    <p:extLst>
      <p:ext uri="{BB962C8B-B14F-4D97-AF65-F5344CB8AC3E}">
        <p14:creationId xmlns:p14="http://schemas.microsoft.com/office/powerpoint/2010/main" val="195748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C7E8E3-161A-A5A3-F75F-63913C0E41A0}"/>
              </a:ext>
            </a:extLst>
          </p:cNvPr>
          <p:cNvPicPr>
            <a:picLocks noChangeAspect="1"/>
          </p:cNvPicPr>
          <p:nvPr/>
        </p:nvPicPr>
        <p:blipFill>
          <a:blip r:embed="rId2"/>
          <a:stretch>
            <a:fillRect/>
          </a:stretch>
        </p:blipFill>
        <p:spPr>
          <a:xfrm>
            <a:off x="691619" y="1760075"/>
            <a:ext cx="4008467" cy="3337849"/>
          </a:xfrm>
          <a:prstGeom prst="rect">
            <a:avLst/>
          </a:prstGeom>
        </p:spPr>
      </p:pic>
      <p:sp>
        <p:nvSpPr>
          <p:cNvPr id="4" name="TextBox 3">
            <a:extLst>
              <a:ext uri="{FF2B5EF4-FFF2-40B4-BE49-F238E27FC236}">
                <a16:creationId xmlns:a16="http://schemas.microsoft.com/office/drawing/2014/main" id="{F5B6A985-1CAD-3434-2C04-FB7A716EFBEA}"/>
              </a:ext>
            </a:extLst>
          </p:cNvPr>
          <p:cNvSpPr txBox="1"/>
          <p:nvPr/>
        </p:nvSpPr>
        <p:spPr>
          <a:xfrm>
            <a:off x="798991" y="929078"/>
            <a:ext cx="1482570" cy="707886"/>
          </a:xfrm>
          <a:prstGeom prst="rect">
            <a:avLst/>
          </a:prstGeom>
          <a:noFill/>
        </p:spPr>
        <p:txBody>
          <a:bodyPr wrap="square" rtlCol="0">
            <a:spAutoFit/>
          </a:bodyPr>
          <a:lstStyle/>
          <a:p>
            <a:r>
              <a:rPr lang="en-IN" sz="4000" dirty="0">
                <a:solidFill>
                  <a:schemeClr val="tx2"/>
                </a:solidFill>
                <a:latin typeface="+mj-lt"/>
              </a:rPr>
              <a:t>Data :</a:t>
            </a:r>
          </a:p>
        </p:txBody>
      </p:sp>
      <p:sp>
        <p:nvSpPr>
          <p:cNvPr id="5" name="TextBox 4">
            <a:extLst>
              <a:ext uri="{FF2B5EF4-FFF2-40B4-BE49-F238E27FC236}">
                <a16:creationId xmlns:a16="http://schemas.microsoft.com/office/drawing/2014/main" id="{5F981FFB-BAE5-8809-1B46-F951E3AFDFE7}"/>
              </a:ext>
            </a:extLst>
          </p:cNvPr>
          <p:cNvSpPr txBox="1"/>
          <p:nvPr/>
        </p:nvSpPr>
        <p:spPr>
          <a:xfrm>
            <a:off x="4394447" y="955711"/>
            <a:ext cx="6755906" cy="707886"/>
          </a:xfrm>
          <a:prstGeom prst="rect">
            <a:avLst/>
          </a:prstGeom>
          <a:noFill/>
        </p:spPr>
        <p:txBody>
          <a:bodyPr wrap="square" rtlCol="0">
            <a:spAutoFit/>
          </a:bodyPr>
          <a:lstStyle/>
          <a:p>
            <a:r>
              <a:rPr lang="en-IN" sz="4000" dirty="0">
                <a:solidFill>
                  <a:schemeClr val="tx2"/>
                </a:solidFill>
                <a:latin typeface="+mj-lt"/>
              </a:rPr>
              <a:t>To datetime </a:t>
            </a:r>
            <a:r>
              <a:rPr lang="en-IN" sz="4000" dirty="0" err="1">
                <a:solidFill>
                  <a:schemeClr val="tx2"/>
                </a:solidFill>
                <a:latin typeface="+mj-lt"/>
              </a:rPr>
              <a:t>dtype</a:t>
            </a:r>
            <a:r>
              <a:rPr lang="en-IN" sz="4000" dirty="0">
                <a:solidFill>
                  <a:schemeClr val="tx2"/>
                </a:solidFill>
                <a:latin typeface="+mj-lt"/>
              </a:rPr>
              <a:t> conversion :</a:t>
            </a:r>
          </a:p>
        </p:txBody>
      </p:sp>
      <p:pic>
        <p:nvPicPr>
          <p:cNvPr id="7" name="Picture 6">
            <a:extLst>
              <a:ext uri="{FF2B5EF4-FFF2-40B4-BE49-F238E27FC236}">
                <a16:creationId xmlns:a16="http://schemas.microsoft.com/office/drawing/2014/main" id="{4A129C34-8A42-FE48-CA5A-2793589F1619}"/>
              </a:ext>
            </a:extLst>
          </p:cNvPr>
          <p:cNvPicPr>
            <a:picLocks noChangeAspect="1"/>
          </p:cNvPicPr>
          <p:nvPr/>
        </p:nvPicPr>
        <p:blipFill>
          <a:blip r:embed="rId3"/>
          <a:stretch>
            <a:fillRect/>
          </a:stretch>
        </p:blipFill>
        <p:spPr>
          <a:xfrm>
            <a:off x="3657624" y="2533687"/>
            <a:ext cx="3533288" cy="2064943"/>
          </a:xfrm>
          <a:prstGeom prst="rect">
            <a:avLst/>
          </a:prstGeom>
        </p:spPr>
      </p:pic>
      <p:pic>
        <p:nvPicPr>
          <p:cNvPr id="9" name="Picture 8">
            <a:extLst>
              <a:ext uri="{FF2B5EF4-FFF2-40B4-BE49-F238E27FC236}">
                <a16:creationId xmlns:a16="http://schemas.microsoft.com/office/drawing/2014/main" id="{5665BBF8-4F1A-8B72-DE7A-D5DC8CBA0E4F}"/>
              </a:ext>
            </a:extLst>
          </p:cNvPr>
          <p:cNvPicPr>
            <a:picLocks noChangeAspect="1"/>
          </p:cNvPicPr>
          <p:nvPr/>
        </p:nvPicPr>
        <p:blipFill>
          <a:blip r:embed="rId4"/>
          <a:stretch>
            <a:fillRect/>
          </a:stretch>
        </p:blipFill>
        <p:spPr>
          <a:xfrm>
            <a:off x="8079060" y="2533688"/>
            <a:ext cx="3533288" cy="2064943"/>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96F6E1-22F4-83EC-182C-33A602C949FA}"/>
                  </a:ext>
                </a:extLst>
              </p14:cNvPr>
              <p14:cNvContentPartPr/>
              <p14:nvPr/>
            </p14:nvContentPartPr>
            <p14:xfrm>
              <a:off x="6311433" y="3746073"/>
              <a:ext cx="612000" cy="28800"/>
            </p14:xfrm>
          </p:contentPart>
        </mc:Choice>
        <mc:Fallback xmlns="">
          <p:pic>
            <p:nvPicPr>
              <p:cNvPr id="13" name="Ink 12">
                <a:extLst>
                  <a:ext uri="{FF2B5EF4-FFF2-40B4-BE49-F238E27FC236}">
                    <a16:creationId xmlns:a16="http://schemas.microsoft.com/office/drawing/2014/main" id="{1896F6E1-22F4-83EC-182C-33A602C949FA}"/>
                  </a:ext>
                </a:extLst>
              </p:cNvPr>
              <p:cNvPicPr/>
              <p:nvPr/>
            </p:nvPicPr>
            <p:blipFill>
              <a:blip r:embed="rId6"/>
              <a:stretch>
                <a:fillRect/>
              </a:stretch>
            </p:blipFill>
            <p:spPr>
              <a:xfrm>
                <a:off x="6257793" y="3638073"/>
                <a:ext cx="7196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DBB5B2D3-E749-697E-1C69-6C8113AFBD57}"/>
                  </a:ext>
                </a:extLst>
              </p14:cNvPr>
              <p14:cNvContentPartPr/>
              <p14:nvPr/>
            </p14:nvContentPartPr>
            <p14:xfrm>
              <a:off x="10412913" y="3763353"/>
              <a:ext cx="1100520" cy="54720"/>
            </p14:xfrm>
          </p:contentPart>
        </mc:Choice>
        <mc:Fallback xmlns="">
          <p:pic>
            <p:nvPicPr>
              <p:cNvPr id="14" name="Ink 13">
                <a:extLst>
                  <a:ext uri="{FF2B5EF4-FFF2-40B4-BE49-F238E27FC236}">
                    <a16:creationId xmlns:a16="http://schemas.microsoft.com/office/drawing/2014/main" id="{DBB5B2D3-E749-697E-1C69-6C8113AFBD57}"/>
                  </a:ext>
                </a:extLst>
              </p:cNvPr>
              <p:cNvPicPr/>
              <p:nvPr/>
            </p:nvPicPr>
            <p:blipFill>
              <a:blip r:embed="rId8"/>
              <a:stretch>
                <a:fillRect/>
              </a:stretch>
            </p:blipFill>
            <p:spPr>
              <a:xfrm>
                <a:off x="10359273" y="3655713"/>
                <a:ext cx="12081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2026FC79-EAED-41AF-3A39-771A259EE8B9}"/>
                  </a:ext>
                </a:extLst>
              </p14:cNvPr>
              <p14:cNvContentPartPr/>
              <p14:nvPr/>
            </p14:nvContentPartPr>
            <p14:xfrm>
              <a:off x="638913" y="869673"/>
              <a:ext cx="360" cy="360"/>
            </p14:xfrm>
          </p:contentPart>
        </mc:Choice>
        <mc:Fallback xmlns="">
          <p:pic>
            <p:nvPicPr>
              <p:cNvPr id="15" name="Ink 14">
                <a:extLst>
                  <a:ext uri="{FF2B5EF4-FFF2-40B4-BE49-F238E27FC236}">
                    <a16:creationId xmlns:a16="http://schemas.microsoft.com/office/drawing/2014/main" id="{2026FC79-EAED-41AF-3A39-771A259EE8B9}"/>
                  </a:ext>
                </a:extLst>
              </p:cNvPr>
              <p:cNvPicPr/>
              <p:nvPr/>
            </p:nvPicPr>
            <p:blipFill>
              <a:blip r:embed="rId10"/>
              <a:stretch>
                <a:fillRect/>
              </a:stretch>
            </p:blipFill>
            <p:spPr>
              <a:xfrm>
                <a:off x="584913" y="762033"/>
                <a:ext cx="108000" cy="216000"/>
              </a:xfrm>
              <a:prstGeom prst="rect">
                <a:avLst/>
              </a:prstGeom>
            </p:spPr>
          </p:pic>
        </mc:Fallback>
      </mc:AlternateContent>
    </p:spTree>
    <p:extLst>
      <p:ext uri="{BB962C8B-B14F-4D97-AF65-F5344CB8AC3E}">
        <p14:creationId xmlns:p14="http://schemas.microsoft.com/office/powerpoint/2010/main" val="226617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1325-3B07-3501-B441-AC380F6F0410}"/>
              </a:ext>
            </a:extLst>
          </p:cNvPr>
          <p:cNvSpPr>
            <a:spLocks noGrp="1"/>
          </p:cNvSpPr>
          <p:nvPr>
            <p:ph type="title"/>
          </p:nvPr>
        </p:nvSpPr>
        <p:spPr>
          <a:xfrm>
            <a:off x="749423" y="482418"/>
            <a:ext cx="10515600" cy="819738"/>
          </a:xfrm>
        </p:spPr>
        <p:txBody>
          <a:bodyPr>
            <a:normAutofit/>
          </a:bodyPr>
          <a:lstStyle/>
          <a:p>
            <a:r>
              <a:rPr lang="en-IN" sz="3600" dirty="0"/>
              <a:t>Exploratory data analysis (EDA)</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A35433A-1320-5D61-2163-E9EBBDCC5B53}"/>
                  </a:ext>
                </a:extLst>
              </p14:cNvPr>
              <p14:cNvContentPartPr/>
              <p14:nvPr/>
            </p14:nvContentPartPr>
            <p14:xfrm>
              <a:off x="4171953" y="1162353"/>
              <a:ext cx="360" cy="360"/>
            </p14:xfrm>
          </p:contentPart>
        </mc:Choice>
        <mc:Fallback xmlns="">
          <p:pic>
            <p:nvPicPr>
              <p:cNvPr id="8" name="Ink 7">
                <a:extLst>
                  <a:ext uri="{FF2B5EF4-FFF2-40B4-BE49-F238E27FC236}">
                    <a16:creationId xmlns:a16="http://schemas.microsoft.com/office/drawing/2014/main" id="{2A35433A-1320-5D61-2163-E9EBBDCC5B53}"/>
                  </a:ext>
                </a:extLst>
              </p:cNvPr>
              <p:cNvPicPr/>
              <p:nvPr/>
            </p:nvPicPr>
            <p:blipFill>
              <a:blip r:embed="rId3"/>
              <a:stretch>
                <a:fillRect/>
              </a:stretch>
            </p:blipFill>
            <p:spPr>
              <a:xfrm>
                <a:off x="4118313" y="10547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DEDAEBC-5C60-6AA0-EAA4-514BC4018317}"/>
                  </a:ext>
                </a:extLst>
              </p14:cNvPr>
              <p14:cNvContentPartPr/>
              <p14:nvPr/>
            </p14:nvContentPartPr>
            <p14:xfrm>
              <a:off x="4171953" y="1162353"/>
              <a:ext cx="360" cy="360"/>
            </p14:xfrm>
          </p:contentPart>
        </mc:Choice>
        <mc:Fallback xmlns="">
          <p:pic>
            <p:nvPicPr>
              <p:cNvPr id="9" name="Ink 8">
                <a:extLst>
                  <a:ext uri="{FF2B5EF4-FFF2-40B4-BE49-F238E27FC236}">
                    <a16:creationId xmlns:a16="http://schemas.microsoft.com/office/drawing/2014/main" id="{7DEDAEBC-5C60-6AA0-EAA4-514BC4018317}"/>
                  </a:ext>
                </a:extLst>
              </p:cNvPr>
              <p:cNvPicPr/>
              <p:nvPr/>
            </p:nvPicPr>
            <p:blipFill>
              <a:blip r:embed="rId3"/>
              <a:stretch>
                <a:fillRect/>
              </a:stretch>
            </p:blipFill>
            <p:spPr>
              <a:xfrm>
                <a:off x="4118313" y="10547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580CF33-B450-394D-30B3-3676376AB5AB}"/>
                  </a:ext>
                </a:extLst>
              </p14:cNvPr>
              <p14:cNvContentPartPr/>
              <p14:nvPr/>
            </p14:nvContentPartPr>
            <p14:xfrm>
              <a:off x="4171953" y="1162353"/>
              <a:ext cx="360" cy="360"/>
            </p14:xfrm>
          </p:contentPart>
        </mc:Choice>
        <mc:Fallback xmlns="">
          <p:pic>
            <p:nvPicPr>
              <p:cNvPr id="10" name="Ink 9">
                <a:extLst>
                  <a:ext uri="{FF2B5EF4-FFF2-40B4-BE49-F238E27FC236}">
                    <a16:creationId xmlns:a16="http://schemas.microsoft.com/office/drawing/2014/main" id="{C580CF33-B450-394D-30B3-3676376AB5AB}"/>
                  </a:ext>
                </a:extLst>
              </p:cNvPr>
              <p:cNvPicPr/>
              <p:nvPr/>
            </p:nvPicPr>
            <p:blipFill>
              <a:blip r:embed="rId3"/>
              <a:stretch>
                <a:fillRect/>
              </a:stretch>
            </p:blipFill>
            <p:spPr>
              <a:xfrm>
                <a:off x="4118313" y="1054713"/>
                <a:ext cx="108000" cy="216000"/>
              </a:xfrm>
              <a:prstGeom prst="rect">
                <a:avLst/>
              </a:prstGeom>
            </p:spPr>
          </p:pic>
        </mc:Fallback>
      </mc:AlternateContent>
      <p:pic>
        <p:nvPicPr>
          <p:cNvPr id="30" name="Content Placeholder 29">
            <a:extLst>
              <a:ext uri="{FF2B5EF4-FFF2-40B4-BE49-F238E27FC236}">
                <a16:creationId xmlns:a16="http://schemas.microsoft.com/office/drawing/2014/main" id="{D249FB55-210C-A8F2-D524-BC3F61995C1E}"/>
              </a:ext>
            </a:extLst>
          </p:cNvPr>
          <p:cNvPicPr>
            <a:picLocks noGrp="1" noChangeAspect="1"/>
          </p:cNvPicPr>
          <p:nvPr>
            <p:ph idx="1"/>
          </p:nvPr>
        </p:nvPicPr>
        <p:blipFill>
          <a:blip r:embed="rId6"/>
          <a:stretch>
            <a:fillRect/>
          </a:stretch>
        </p:blipFill>
        <p:spPr>
          <a:xfrm>
            <a:off x="838200" y="1774052"/>
            <a:ext cx="10515600" cy="4879727"/>
          </a:xfrm>
        </p:spPr>
      </p:pic>
    </p:spTree>
    <p:extLst>
      <p:ext uri="{BB962C8B-B14F-4D97-AF65-F5344CB8AC3E}">
        <p14:creationId xmlns:p14="http://schemas.microsoft.com/office/powerpoint/2010/main" val="105327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2147443-989D-FA9F-2BC3-2DCFE5C1DB39}"/>
              </a:ext>
            </a:extLst>
          </p:cNvPr>
          <p:cNvPicPr>
            <a:picLocks noGrp="1" noChangeAspect="1"/>
          </p:cNvPicPr>
          <p:nvPr>
            <p:ph sz="half" idx="2"/>
          </p:nvPr>
        </p:nvPicPr>
        <p:blipFill>
          <a:blip r:embed="rId2"/>
          <a:stretch>
            <a:fillRect/>
          </a:stretch>
        </p:blipFill>
        <p:spPr>
          <a:xfrm>
            <a:off x="381740" y="1843286"/>
            <a:ext cx="5615836" cy="4298570"/>
          </a:xfrm>
        </p:spPr>
      </p:pic>
      <p:pic>
        <p:nvPicPr>
          <p:cNvPr id="10" name="Content Placeholder 9">
            <a:extLst>
              <a:ext uri="{FF2B5EF4-FFF2-40B4-BE49-F238E27FC236}">
                <a16:creationId xmlns:a16="http://schemas.microsoft.com/office/drawing/2014/main" id="{26C0F207-D4F7-2B71-06CD-57F44A1E341B}"/>
              </a:ext>
            </a:extLst>
          </p:cNvPr>
          <p:cNvPicPr>
            <a:picLocks noGrp="1" noChangeAspect="1"/>
          </p:cNvPicPr>
          <p:nvPr>
            <p:ph sz="quarter" idx="4"/>
          </p:nvPr>
        </p:nvPicPr>
        <p:blipFill>
          <a:blip r:embed="rId3"/>
          <a:stretch>
            <a:fillRect/>
          </a:stretch>
        </p:blipFill>
        <p:spPr>
          <a:xfrm>
            <a:off x="6169025" y="1843286"/>
            <a:ext cx="5641235" cy="4298569"/>
          </a:xfrm>
        </p:spPr>
      </p:pic>
      <p:sp>
        <p:nvSpPr>
          <p:cNvPr id="11" name="TextBox 10">
            <a:extLst>
              <a:ext uri="{FF2B5EF4-FFF2-40B4-BE49-F238E27FC236}">
                <a16:creationId xmlns:a16="http://schemas.microsoft.com/office/drawing/2014/main" id="{3D9C3655-DA67-A450-C2B2-C805D71EC460}"/>
              </a:ext>
            </a:extLst>
          </p:cNvPr>
          <p:cNvSpPr txBox="1"/>
          <p:nvPr/>
        </p:nvSpPr>
        <p:spPr>
          <a:xfrm>
            <a:off x="603683" y="716144"/>
            <a:ext cx="4882718" cy="584775"/>
          </a:xfrm>
          <a:prstGeom prst="rect">
            <a:avLst/>
          </a:prstGeom>
          <a:noFill/>
        </p:spPr>
        <p:txBody>
          <a:bodyPr wrap="square" rtlCol="0">
            <a:spAutoFit/>
          </a:bodyPr>
          <a:lstStyle/>
          <a:p>
            <a:r>
              <a:rPr lang="en-IN" sz="3200" dirty="0">
                <a:solidFill>
                  <a:schemeClr val="tx2"/>
                </a:solidFill>
                <a:latin typeface="+mj-lt"/>
              </a:rPr>
              <a:t>Quarterly </a:t>
            </a:r>
            <a:r>
              <a:rPr lang="en-IN" sz="3200" dirty="0" err="1">
                <a:solidFill>
                  <a:schemeClr val="tx2"/>
                </a:solidFill>
                <a:latin typeface="+mj-lt"/>
              </a:rPr>
              <a:t>Lineplot</a:t>
            </a:r>
            <a:r>
              <a:rPr lang="en-IN" sz="3200" dirty="0">
                <a:solidFill>
                  <a:schemeClr val="tx2"/>
                </a:solidFill>
                <a:latin typeface="+mj-lt"/>
              </a:rPr>
              <a:t> for Prices</a:t>
            </a:r>
          </a:p>
        </p:txBody>
      </p:sp>
      <p:sp>
        <p:nvSpPr>
          <p:cNvPr id="12" name="TextBox 11">
            <a:extLst>
              <a:ext uri="{FF2B5EF4-FFF2-40B4-BE49-F238E27FC236}">
                <a16:creationId xmlns:a16="http://schemas.microsoft.com/office/drawing/2014/main" id="{381BA2A4-2CFD-145F-5ABC-68F97A152668}"/>
              </a:ext>
            </a:extLst>
          </p:cNvPr>
          <p:cNvSpPr txBox="1"/>
          <p:nvPr/>
        </p:nvSpPr>
        <p:spPr>
          <a:xfrm>
            <a:off x="6472822" y="716143"/>
            <a:ext cx="5033639" cy="584775"/>
          </a:xfrm>
          <a:prstGeom prst="rect">
            <a:avLst/>
          </a:prstGeom>
          <a:noFill/>
        </p:spPr>
        <p:txBody>
          <a:bodyPr wrap="square" rtlCol="0">
            <a:spAutoFit/>
          </a:bodyPr>
          <a:lstStyle/>
          <a:p>
            <a:r>
              <a:rPr lang="en-IN" sz="3200" dirty="0">
                <a:solidFill>
                  <a:schemeClr val="tx2"/>
                </a:solidFill>
                <a:latin typeface="+mj-lt"/>
              </a:rPr>
              <a:t>Monthly </a:t>
            </a:r>
            <a:r>
              <a:rPr lang="en-IN" sz="3200" dirty="0" err="1">
                <a:solidFill>
                  <a:schemeClr val="tx2"/>
                </a:solidFill>
                <a:latin typeface="+mj-lt"/>
              </a:rPr>
              <a:t>Lineplot</a:t>
            </a:r>
            <a:r>
              <a:rPr lang="en-IN" sz="3200" dirty="0">
                <a:solidFill>
                  <a:schemeClr val="tx2"/>
                </a:solidFill>
                <a:latin typeface="+mj-lt"/>
              </a:rPr>
              <a:t> for Prices</a:t>
            </a:r>
          </a:p>
        </p:txBody>
      </p:sp>
    </p:spTree>
    <p:extLst>
      <p:ext uri="{BB962C8B-B14F-4D97-AF65-F5344CB8AC3E}">
        <p14:creationId xmlns:p14="http://schemas.microsoft.com/office/powerpoint/2010/main" val="252594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A738-E859-1808-1AE0-0271A5CB6E43}"/>
              </a:ext>
            </a:extLst>
          </p:cNvPr>
          <p:cNvSpPr>
            <a:spLocks noGrp="1"/>
          </p:cNvSpPr>
          <p:nvPr>
            <p:ph type="title"/>
          </p:nvPr>
        </p:nvSpPr>
        <p:spPr/>
        <p:txBody>
          <a:bodyPr>
            <a:normAutofit/>
          </a:bodyPr>
          <a:lstStyle/>
          <a:p>
            <a:r>
              <a:rPr lang="en-IN" sz="3200" dirty="0"/>
              <a:t>Distribution of Gold Prices :</a:t>
            </a:r>
          </a:p>
        </p:txBody>
      </p:sp>
      <p:pic>
        <p:nvPicPr>
          <p:cNvPr id="5" name="Content Placeholder 4">
            <a:extLst>
              <a:ext uri="{FF2B5EF4-FFF2-40B4-BE49-F238E27FC236}">
                <a16:creationId xmlns:a16="http://schemas.microsoft.com/office/drawing/2014/main" id="{8CC80266-125F-5C8B-2787-A1384B100F2E}"/>
              </a:ext>
            </a:extLst>
          </p:cNvPr>
          <p:cNvPicPr>
            <a:picLocks noGrp="1" noChangeAspect="1"/>
          </p:cNvPicPr>
          <p:nvPr>
            <p:ph idx="1"/>
          </p:nvPr>
        </p:nvPicPr>
        <p:blipFill>
          <a:blip r:embed="rId2"/>
          <a:stretch>
            <a:fillRect/>
          </a:stretch>
        </p:blipFill>
        <p:spPr>
          <a:xfrm>
            <a:off x="838201" y="1660125"/>
            <a:ext cx="10515600" cy="4829452"/>
          </a:xfrm>
        </p:spPr>
      </p:pic>
    </p:spTree>
    <p:extLst>
      <p:ext uri="{BB962C8B-B14F-4D97-AF65-F5344CB8AC3E}">
        <p14:creationId xmlns:p14="http://schemas.microsoft.com/office/powerpoint/2010/main" val="3488535750"/>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3439</TotalTime>
  <Words>775</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Dante</vt:lpstr>
      <vt:lpstr>PineVTI</vt:lpstr>
      <vt:lpstr>Forecasting of Gold Prices</vt:lpstr>
      <vt:lpstr>My team  :</vt:lpstr>
      <vt:lpstr>Objectives :</vt:lpstr>
      <vt:lpstr>Timeline</vt:lpstr>
      <vt:lpstr>About dataset :</vt:lpstr>
      <vt:lpstr>PowerPoint Presentation</vt:lpstr>
      <vt:lpstr>Exploratory data analysis (EDA)</vt:lpstr>
      <vt:lpstr>PowerPoint Presentation</vt:lpstr>
      <vt:lpstr>Distribution of Gold Prices :</vt:lpstr>
      <vt:lpstr>Seasonality And Trend :</vt:lpstr>
      <vt:lpstr>Takeaways :</vt:lpstr>
      <vt:lpstr>Stationarity</vt:lpstr>
      <vt:lpstr>Check and Differencing : </vt:lpstr>
      <vt:lpstr>Lineplot before and after differencing the data :</vt:lpstr>
      <vt:lpstr>PowerPoint Presentation</vt:lpstr>
      <vt:lpstr>Train and Test Split :</vt:lpstr>
      <vt:lpstr>Model Building and Experimentation :</vt:lpstr>
      <vt:lpstr>ARIMA :</vt:lpstr>
      <vt:lpstr>PowerPoint Presentation</vt:lpstr>
      <vt:lpstr>Holt Winters :</vt:lpstr>
      <vt:lpstr>Train vs Prediction :</vt:lpstr>
      <vt:lpstr>SARIMAX</vt:lpstr>
      <vt:lpstr>Train vs Predictions :</vt:lpstr>
      <vt:lpstr>Deployment :</vt:lpstr>
      <vt:lpstr>Deployment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of Gold Prices</dc:title>
  <dc:creator>ankit modak</dc:creator>
  <cp:lastModifiedBy>ankit modak</cp:lastModifiedBy>
  <cp:revision>4</cp:revision>
  <dcterms:created xsi:type="dcterms:W3CDTF">2022-07-30T05:12:22Z</dcterms:created>
  <dcterms:modified xsi:type="dcterms:W3CDTF">2022-08-01T18:30:58Z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