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37189E-E41C-4932-9C1E-AE6D86AF0408}" type="datetimeFigureOut">
              <a:rPr lang="en-IN" smtClean="0"/>
              <a:t>21-09-2020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C630E11-3FB5-4979-B3C6-384CD34683A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124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7189E-E41C-4932-9C1E-AE6D86AF0408}"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30E11-3FB5-4979-B3C6-384CD34683A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030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7189E-E41C-4932-9C1E-AE6D86AF0408}"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30E11-3FB5-4979-B3C6-384CD34683A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644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7189E-E41C-4932-9C1E-AE6D86AF0408}"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30E11-3FB5-4979-B3C6-384CD34683A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857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37189E-E41C-4932-9C1E-AE6D86AF0408}"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30E11-3FB5-4979-B3C6-384CD34683A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58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37189E-E41C-4932-9C1E-AE6D86AF0408}"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30E11-3FB5-4979-B3C6-384CD34683A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28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37189E-E41C-4932-9C1E-AE6D86AF0408}"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630E11-3FB5-4979-B3C6-384CD34683A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32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37189E-E41C-4932-9C1E-AE6D86AF0408}" type="datetimeFigureOut">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630E11-3FB5-4979-B3C6-384CD34683A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160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7189E-E41C-4932-9C1E-AE6D86AF0408}" type="datetimeFigureOut">
              <a:rPr lang="en-IN" smtClean="0"/>
              <a:t>21-09-2020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630E11-3FB5-4979-B3C6-384CD34683A4}" type="slidenum">
              <a:rPr lang="en-IN" smtClean="0"/>
              <a:t>‹#›</a:t>
            </a:fld>
            <a:endParaRPr lang="en-IN"/>
          </a:p>
        </p:txBody>
      </p:sp>
    </p:spTree>
    <p:extLst>
      <p:ext uri="{BB962C8B-B14F-4D97-AF65-F5344CB8AC3E}">
        <p14:creationId xmlns:p14="http://schemas.microsoft.com/office/powerpoint/2010/main" val="5639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7189E-E41C-4932-9C1E-AE6D86AF0408}"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30E11-3FB5-4979-B3C6-384CD34683A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94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837189E-E41C-4932-9C1E-AE6D86AF0408}" type="datetimeFigureOut">
              <a:rPr lang="en-IN" smtClean="0"/>
              <a:t>21-09-2020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C630E11-3FB5-4979-B3C6-384CD34683A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87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837189E-E41C-4932-9C1E-AE6D86AF0408}" type="datetimeFigureOut">
              <a:rPr lang="en-IN" smtClean="0"/>
              <a:t>21-09-2020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C630E11-3FB5-4979-B3C6-384CD34683A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32298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323D-93CF-4D0D-BA83-7966FF422FF4}"/>
              </a:ext>
            </a:extLst>
          </p:cNvPr>
          <p:cNvSpPr>
            <a:spLocks noGrp="1"/>
          </p:cNvSpPr>
          <p:nvPr>
            <p:ph type="ctrTitle"/>
          </p:nvPr>
        </p:nvSpPr>
        <p:spPr>
          <a:xfrm>
            <a:off x="1300480" y="802298"/>
            <a:ext cx="10167619" cy="2541431"/>
          </a:xfrm>
        </p:spPr>
        <p:txBody>
          <a:bodyPr/>
          <a:lstStyle/>
          <a:p>
            <a:pPr algn="ctr"/>
            <a:r>
              <a:rPr lang="en-IN" dirty="0">
                <a:solidFill>
                  <a:schemeClr val="bg2">
                    <a:lumMod val="25000"/>
                  </a:schemeClr>
                </a:solidFill>
                <a:latin typeface="Times New Roman" panose="02020603050405020304" pitchFamily="18" charset="0"/>
                <a:cs typeface="Times New Roman" panose="02020603050405020304" pitchFamily="18" charset="0"/>
              </a:rPr>
              <a:t>CREDIT EDA CASE STUDY</a:t>
            </a:r>
          </a:p>
        </p:txBody>
      </p:sp>
      <p:sp>
        <p:nvSpPr>
          <p:cNvPr id="3" name="Subtitle 2">
            <a:extLst>
              <a:ext uri="{FF2B5EF4-FFF2-40B4-BE49-F238E27FC236}">
                <a16:creationId xmlns:a16="http://schemas.microsoft.com/office/drawing/2014/main" id="{9E794372-A31E-421D-8451-EB07F47B520B}"/>
              </a:ext>
            </a:extLst>
          </p:cNvPr>
          <p:cNvSpPr>
            <a:spLocks noGrp="1"/>
          </p:cNvSpPr>
          <p:nvPr>
            <p:ph type="subTitle" idx="1"/>
          </p:nvPr>
        </p:nvSpPr>
        <p:spPr/>
        <p:txBody>
          <a:bodyPr>
            <a:normAutofit/>
          </a:bodyPr>
          <a:lstStyle/>
          <a:p>
            <a:pPr algn="r"/>
            <a:r>
              <a:rPr lang="en-IN" sz="1800" spc="-5" dirty="0">
                <a:latin typeface="Bahnschrift Condensed" panose="020B0502040204020203" pitchFamily="34" charset="0"/>
                <a:ea typeface="+mj-ea"/>
              </a:rPr>
              <a:t>Group FACILitator name:  Ankit gupta</a:t>
            </a:r>
          </a:p>
          <a:p>
            <a:pPr algn="r"/>
            <a:r>
              <a:rPr lang="en-IN" sz="1800" spc="-5" dirty="0">
                <a:latin typeface="Bahnschrift Condensed" panose="020B0502040204020203" pitchFamily="34" charset="0"/>
                <a:ea typeface="+mj-ea"/>
              </a:rPr>
              <a:t>Group Member  Name :  vishwantra sharma</a:t>
            </a:r>
          </a:p>
          <a:p>
            <a:pPr algn="r"/>
            <a:endParaRPr lang="en-IN" dirty="0"/>
          </a:p>
        </p:txBody>
      </p:sp>
    </p:spTree>
    <p:extLst>
      <p:ext uri="{BB962C8B-B14F-4D97-AF65-F5344CB8AC3E}">
        <p14:creationId xmlns:p14="http://schemas.microsoft.com/office/powerpoint/2010/main" val="487396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E0F73C-BFFE-4D2C-9051-10E74F17EE9D}"/>
              </a:ext>
            </a:extLst>
          </p:cNvPr>
          <p:cNvSpPr txBox="1"/>
          <p:nvPr/>
        </p:nvSpPr>
        <p:spPr>
          <a:xfrm>
            <a:off x="545305" y="222200"/>
            <a:ext cx="10837069" cy="1754326"/>
          </a:xfrm>
          <a:prstGeom prst="rect">
            <a:avLst/>
          </a:prstGeom>
          <a:noFill/>
        </p:spPr>
        <p:txBody>
          <a:bodyPr wrap="square">
            <a:spAutoFit/>
          </a:bodyPr>
          <a:lstStyle/>
          <a:p>
            <a:pPr algn="just"/>
            <a:r>
              <a:rPr lang="en-IN" sz="18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Correlation Analysis for Previous Application Data:</a:t>
            </a:r>
          </a:p>
          <a:p>
            <a:pPr algn="just"/>
            <a:endParaRPr lang="en-IN" sz="18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endParaRPr>
          </a:p>
          <a:p>
            <a:pPr algn="just"/>
            <a:r>
              <a:rPr lang="en-US" sz="1800" dirty="0">
                <a:latin typeface="Times New Roman" panose="02020603050405020304" pitchFamily="18" charset="0"/>
                <a:ea typeface="Times New Roman" panose="02020603050405020304" pitchFamily="18" charset="0"/>
              </a:rPr>
              <a:t>From the correlation tables and heat map we can clearly see that correlation between the variables is same for both the data frames approval application and refused application. The correlation between the variables chosen is positive. The correlation between AMT_CREDIT and AMT_ANNUITY is very where as AMT_DOWN_PAYMENT and AMT_CREDIT is not so well.</a:t>
            </a:r>
            <a:endParaRPr lang="en-IN" sz="1800" dirty="0">
              <a:latin typeface="Times New Roman" panose="02020603050405020304" pitchFamily="18" charset="0"/>
              <a:ea typeface="Times New Roman" panose="02020603050405020304" pitchFamily="18" charset="0"/>
            </a:endParaRPr>
          </a:p>
        </p:txBody>
      </p:sp>
      <p:pic>
        <p:nvPicPr>
          <p:cNvPr id="6146" name="Picture 2">
            <a:extLst>
              <a:ext uri="{FF2B5EF4-FFF2-40B4-BE49-F238E27FC236}">
                <a16:creationId xmlns:a16="http://schemas.microsoft.com/office/drawing/2014/main" id="{75976478-1B08-4B96-8821-87C4F961B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9" y="2657475"/>
            <a:ext cx="5200650" cy="34861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06826F2-B7DA-4C17-87E1-817CAD71D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57475"/>
            <a:ext cx="52006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18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FB32F8-8157-4531-9720-C1311050E2E6}"/>
              </a:ext>
            </a:extLst>
          </p:cNvPr>
          <p:cNvSpPr txBox="1"/>
          <p:nvPr/>
        </p:nvSpPr>
        <p:spPr>
          <a:xfrm>
            <a:off x="514350" y="650825"/>
            <a:ext cx="10934699" cy="6247864"/>
          </a:xfrm>
          <a:prstGeom prst="rect">
            <a:avLst/>
          </a:prstGeom>
          <a:noFill/>
        </p:spPr>
        <p:txBody>
          <a:bodyPr wrap="square">
            <a:spAutoFit/>
          </a:bodyPr>
          <a:lstStyle/>
          <a:p>
            <a:pPr algn="ctr"/>
            <a:r>
              <a:rPr lang="en-IN" sz="32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Conclusion and Recommendation</a:t>
            </a:r>
          </a:p>
          <a:p>
            <a:pPr algn="ctr"/>
            <a:endParaRPr lang="en-IN" sz="32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q"/>
            </a:pPr>
            <a:r>
              <a:rPr lang="en-IN" sz="2400" dirty="0">
                <a:latin typeface="Times New Roman" panose="02020603050405020304" pitchFamily="18" charset="0"/>
                <a:ea typeface="Times New Roman" panose="02020603050405020304" pitchFamily="18" charset="0"/>
              </a:rPr>
              <a:t>Banks should focus more on businessman, working type individual and students for the loan. We have also seen that the person above 30 are more likely to [pay loan on time.</a:t>
            </a:r>
          </a:p>
          <a:p>
            <a:pPr marL="342900" indent="-342900" algn="just">
              <a:buFont typeface="Wingdings" panose="05000000000000000000" pitchFamily="2" charset="2"/>
              <a:buChar char="q"/>
            </a:pPr>
            <a:r>
              <a:rPr lang="en-US" sz="2400" dirty="0">
                <a:solidFill>
                  <a:srgbClr val="000000"/>
                </a:solidFill>
                <a:latin typeface="Times New Roman" panose="02020603050405020304" pitchFamily="18" charset="0"/>
                <a:cs typeface="Times New Roman" panose="02020603050405020304" pitchFamily="18" charset="0"/>
              </a:rPr>
              <a:t>Bank should not consider the loan for which the purpose is not mentioned</a:t>
            </a:r>
            <a:r>
              <a:rPr lang="en-US" sz="2400" b="0" i="0" dirty="0">
                <a:solidFill>
                  <a:srgbClr val="000000"/>
                </a:solidFill>
                <a:effectLst/>
                <a:latin typeface="Times New Roman" panose="02020603050405020304" pitchFamily="18" charset="0"/>
                <a:cs typeface="Times New Roman" panose="02020603050405020304" pitchFamily="18" charset="0"/>
              </a:rPr>
              <a:t>. Also the repair purpose loans should not be considered by the bank.</a:t>
            </a:r>
          </a:p>
          <a:p>
            <a:pPr marL="342900" indent="-342900" algn="just">
              <a:buFont typeface="Wingdings" panose="05000000000000000000" pitchFamily="2" charset="2"/>
              <a:buChar char="q"/>
            </a:pPr>
            <a:r>
              <a:rPr lang="en-US" sz="2400" dirty="0">
                <a:solidFill>
                  <a:srgbClr val="000000"/>
                </a:solidFill>
                <a:latin typeface="Times New Roman" panose="02020603050405020304" pitchFamily="18" charset="0"/>
                <a:cs typeface="Times New Roman" panose="02020603050405020304" pitchFamily="18" charset="0"/>
              </a:rPr>
              <a:t>Bank should avoid providing loans co op apartment clients as they came under defaulter category most of the time.</a:t>
            </a:r>
          </a:p>
          <a:p>
            <a:pPr marL="342900" indent="-342900"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Bank should </a:t>
            </a:r>
            <a:r>
              <a:rPr lang="en-US" sz="2400" dirty="0">
                <a:solidFill>
                  <a:srgbClr val="000000"/>
                </a:solidFill>
                <a:latin typeface="Times New Roman" panose="02020603050405020304" pitchFamily="18" charset="0"/>
                <a:cs typeface="Times New Roman" panose="02020603050405020304" pitchFamily="18" charset="0"/>
              </a:rPr>
              <a:t>consider clients who owns a house or apartment as they pay the annuity on time.</a:t>
            </a:r>
          </a:p>
          <a:p>
            <a:pPr marL="342900" indent="-342900" algn="just">
              <a:buFont typeface="Wingdings" panose="05000000000000000000" pitchFamily="2" charset="2"/>
              <a:buChar char="q"/>
            </a:pPr>
            <a:r>
              <a:rPr lang="en-US" sz="2400" dirty="0">
                <a:solidFill>
                  <a:srgbClr val="000000"/>
                </a:solidFill>
                <a:latin typeface="Times New Roman" panose="02020603050405020304" pitchFamily="18" charset="0"/>
                <a:cs typeface="Times New Roman" panose="02020603050405020304" pitchFamily="18" charset="0"/>
              </a:rPr>
              <a:t>Bank should also consider the whether an old client payed all the installments on time or not while providing the new loan.</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IN" sz="24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5101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CA942-3404-46F5-8B79-1E4991AA0C00}"/>
              </a:ext>
            </a:extLst>
          </p:cNvPr>
          <p:cNvSpPr txBox="1"/>
          <p:nvPr/>
        </p:nvSpPr>
        <p:spPr>
          <a:xfrm>
            <a:off x="2793206" y="1572696"/>
            <a:ext cx="6100762" cy="2554545"/>
          </a:xfrm>
          <a:prstGeom prst="rect">
            <a:avLst/>
          </a:prstGeom>
          <a:noFill/>
        </p:spPr>
        <p:txBody>
          <a:bodyPr wrap="square">
            <a:spAutoFit/>
          </a:bodyPr>
          <a:lstStyle/>
          <a:p>
            <a:pPr algn="ctr"/>
            <a:r>
              <a:rPr lang="en-IN" sz="80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THANK YOU</a:t>
            </a:r>
            <a:endParaRPr lang="en-IN" sz="80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9440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06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B177-4084-450A-AF5E-64F1DBA1A403}"/>
              </a:ext>
            </a:extLst>
          </p:cNvPr>
          <p:cNvSpPr>
            <a:spLocks noGrp="1"/>
          </p:cNvSpPr>
          <p:nvPr>
            <p:ph type="title"/>
          </p:nvPr>
        </p:nvSpPr>
        <p:spPr>
          <a:xfrm>
            <a:off x="1470628" y="648657"/>
            <a:ext cx="9603275" cy="1049235"/>
          </a:xfrm>
        </p:spPr>
        <p:txBody>
          <a:bodyPr>
            <a:normAutofit/>
          </a:bodyPr>
          <a:lstStyle/>
          <a:p>
            <a:pPr algn="ctr"/>
            <a:r>
              <a:rPr lang="en-IN" sz="4000" b="1" dirty="0">
                <a:latin typeface="Times New Roman" panose="02020603050405020304" pitchFamily="18" charset="0"/>
                <a:cs typeface="Times New Roman" panose="02020603050405020304" pitchFamily="18" charset="0"/>
              </a:rPr>
              <a:t>Case Study details and problem  </a:t>
            </a:r>
          </a:p>
        </p:txBody>
      </p:sp>
      <p:sp>
        <p:nvSpPr>
          <p:cNvPr id="17" name="TextBox 16">
            <a:extLst>
              <a:ext uri="{FF2B5EF4-FFF2-40B4-BE49-F238E27FC236}">
                <a16:creationId xmlns:a16="http://schemas.microsoft.com/office/drawing/2014/main" id="{224C2430-610E-4505-9E96-6632D193CD3D}"/>
              </a:ext>
            </a:extLst>
          </p:cNvPr>
          <p:cNvSpPr txBox="1"/>
          <p:nvPr/>
        </p:nvSpPr>
        <p:spPr>
          <a:xfrm>
            <a:off x="1451578" y="1853754"/>
            <a:ext cx="9603275" cy="3306354"/>
          </a:xfrm>
          <a:prstGeom prst="rect">
            <a:avLst/>
          </a:prstGeom>
          <a:noFill/>
        </p:spPr>
        <p:txBody>
          <a:bodyPr wrap="square">
            <a:spAutoFit/>
          </a:bodyPr>
          <a:lstStyle/>
          <a:p>
            <a:pPr algn="just">
              <a:lnSpc>
                <a:spcPct val="107000"/>
              </a:lnSpc>
              <a:spcAft>
                <a:spcPts val="800"/>
              </a:spcAft>
            </a:pPr>
            <a:r>
              <a:rPr lang="en-IN" sz="1400" dirty="0">
                <a:solidFill>
                  <a:srgbClr val="203864"/>
                </a:solidFill>
                <a:effectLst/>
                <a:latin typeface="Times New Roman" panose="02020603050405020304" pitchFamily="18" charset="0"/>
                <a:ea typeface="Calibri" panose="020F0502020204030204" pitchFamily="34" charset="0"/>
                <a:cs typeface="Times New Roman" panose="02020603050405020304" pitchFamily="18" charset="0"/>
              </a:rPr>
              <a:t>A consumer finance company which specialises in lending various types of loans to urban customers. The company receives loan application, the approval of loan application based on applicant's profile. There are two links associated with the bank's decision: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400" dirty="0">
                <a:solidFill>
                  <a:srgbClr val="203864"/>
                </a:solidFill>
                <a:effectLst/>
                <a:latin typeface="Times New Roman" panose="02020603050405020304" pitchFamily="18" charset="0"/>
                <a:ea typeface="Calibri" panose="020F0502020204030204" pitchFamily="34" charset="0"/>
                <a:cs typeface="Times New Roman" panose="02020603050405020304" pitchFamily="18" charset="0"/>
              </a:rPr>
              <a:t>If the applicant is likely to repay the loan, then not approving the loan results in a loss of business to the company.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400" dirty="0">
                <a:solidFill>
                  <a:srgbClr val="203864"/>
                </a:solidFill>
                <a:effectLst/>
                <a:latin typeface="Times New Roman" panose="02020603050405020304" pitchFamily="18" charset="0"/>
                <a:ea typeface="Calibri" panose="020F0502020204030204" pitchFamily="34" charset="0"/>
                <a:cs typeface="Times New Roman" panose="02020603050405020304" pitchFamily="18" charset="0"/>
              </a:rPr>
              <a:t>If the applicant is not likely to repay the loan, i.e. he/she is likely to default, then approving the loan may lead to a financial loss for the company.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solidFill>
                  <a:srgbClr val="203864"/>
                </a:solidFill>
                <a:effectLst/>
                <a:latin typeface="Times New Roman" panose="02020603050405020304" pitchFamily="18" charset="0"/>
                <a:ea typeface="Calibri" panose="020F0502020204030204" pitchFamily="34" charset="0"/>
                <a:cs typeface="Times New Roman" panose="02020603050405020304" pitchFamily="18" charset="0"/>
              </a:rPr>
              <a:t>We use EDA to analyse the patterns present in the data to ensure that the applicants capable of repaying the loan are not rejected by the company.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400" b="1" dirty="0">
                <a:solidFill>
                  <a:srgbClr val="203864"/>
                </a:solidFill>
                <a:effectLst/>
                <a:latin typeface="Times New Roman" panose="02020603050405020304" pitchFamily="18" charset="0"/>
                <a:ea typeface="Times New Roman" panose="02020603050405020304" pitchFamily="18" charset="0"/>
              </a:rPr>
              <a:t>OBJECTIVES OF THE CASE STUDY</a:t>
            </a:r>
            <a:endParaRPr lang="en-IN" sz="1200" dirty="0">
              <a:effectLst/>
              <a:latin typeface="Times New Roman" panose="02020603050405020304" pitchFamily="18" charset="0"/>
              <a:ea typeface="Times New Roman" panose="02020603050405020304" pitchFamily="18" charset="0"/>
            </a:endParaRPr>
          </a:p>
          <a:p>
            <a:pPr algn="just"/>
            <a:r>
              <a:rPr lang="en-IN" sz="1400" dirty="0">
                <a:solidFill>
                  <a:srgbClr val="203864"/>
                </a:solidFill>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400" dirty="0">
                <a:solidFill>
                  <a:srgbClr val="203864"/>
                </a:solidFill>
                <a:effectLst/>
                <a:latin typeface="Times New Roman" panose="02020603050405020304" pitchFamily="18" charset="0"/>
                <a:ea typeface="Times New Roman" panose="02020603050405020304" pitchFamily="18" charset="0"/>
              </a:rPr>
              <a:t>To identify patterns which indicate if a client has difficulty paying their </a:t>
            </a:r>
            <a:r>
              <a:rPr lang="en-IN" sz="1400" dirty="0" err="1">
                <a:solidFill>
                  <a:srgbClr val="203864"/>
                </a:solidFill>
                <a:effectLst/>
                <a:latin typeface="Times New Roman" panose="02020603050405020304" pitchFamily="18" charset="0"/>
                <a:ea typeface="Times New Roman" panose="02020603050405020304" pitchFamily="18" charset="0"/>
              </a:rPr>
              <a:t>installments</a:t>
            </a:r>
            <a:r>
              <a:rPr lang="en-IN" sz="1400" dirty="0">
                <a:solidFill>
                  <a:srgbClr val="203864"/>
                </a:solidFill>
                <a:effectLst/>
                <a:latin typeface="Times New Roman" panose="02020603050405020304" pitchFamily="18" charset="0"/>
                <a:ea typeface="Times New Roman" panose="02020603050405020304" pitchFamily="18" charset="0"/>
              </a:rPr>
              <a:t> which may be used for taking actions such as denying the loan, reducing the amount of loan, lending (to risky applicants) at a higher interest rate, etc. </a:t>
            </a:r>
            <a:endParaRPr lang="en-IN" sz="1200" dirty="0">
              <a:effectLst/>
              <a:latin typeface="Times New Roman" panose="02020603050405020304" pitchFamily="18" charset="0"/>
              <a:ea typeface="Times New Roman" panose="02020603050405020304" pitchFamily="18" charset="0"/>
            </a:endParaRPr>
          </a:p>
          <a:p>
            <a:pPr marL="457200" algn="just"/>
            <a:r>
              <a:rPr lang="en-IN" sz="1400" dirty="0">
                <a:solidFill>
                  <a:srgbClr val="203864"/>
                </a:solidFill>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400" dirty="0">
                <a:solidFill>
                  <a:srgbClr val="203864"/>
                </a:solidFill>
                <a:effectLst/>
                <a:latin typeface="Times New Roman" panose="02020603050405020304" pitchFamily="18" charset="0"/>
                <a:ea typeface="Times New Roman" panose="02020603050405020304" pitchFamily="18" charset="0"/>
              </a:rPr>
              <a:t>To understand the driving factors (or driver variables) behind loan default, i.e. the variables which are strong indicators of default. </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162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03FB-1527-42C4-8965-D15C754C8DF4}"/>
              </a:ext>
            </a:extLst>
          </p:cNvPr>
          <p:cNvSpPr>
            <a:spLocks noGrp="1"/>
          </p:cNvSpPr>
          <p:nvPr>
            <p:ph type="title"/>
          </p:nvPr>
        </p:nvSpPr>
        <p:spPr>
          <a:xfrm>
            <a:off x="1449217" y="804889"/>
            <a:ext cx="9605635" cy="785786"/>
          </a:xfrm>
        </p:spPr>
        <p:txBody>
          <a:bodyPr>
            <a:normAutofit/>
          </a:bodyPr>
          <a:lstStyle/>
          <a:p>
            <a:r>
              <a:rPr lang="en-IN" dirty="0">
                <a:latin typeface="Times New Roman" panose="02020603050405020304" pitchFamily="18" charset="0"/>
                <a:cs typeface="Times New Roman" panose="02020603050405020304" pitchFamily="18" charset="0"/>
              </a:rPr>
              <a:t>FILES USED AND APPROACH</a:t>
            </a:r>
          </a:p>
        </p:txBody>
      </p:sp>
      <p:sp>
        <p:nvSpPr>
          <p:cNvPr id="3" name="Content Placeholder 2">
            <a:extLst>
              <a:ext uri="{FF2B5EF4-FFF2-40B4-BE49-F238E27FC236}">
                <a16:creationId xmlns:a16="http://schemas.microsoft.com/office/drawing/2014/main" id="{BF2B5294-11D7-4665-B16A-7666EC36F327}"/>
              </a:ext>
            </a:extLst>
          </p:cNvPr>
          <p:cNvSpPr>
            <a:spLocks noGrp="1"/>
          </p:cNvSpPr>
          <p:nvPr>
            <p:ph sz="half" idx="1"/>
          </p:nvPr>
        </p:nvSpPr>
        <p:spPr/>
        <p:txBody>
          <a:bodyPr>
            <a:normAutofit/>
          </a:bodyPr>
          <a:lstStyle/>
          <a:p>
            <a:pPr marL="0" indent="0" algn="just">
              <a:buNone/>
            </a:pPr>
            <a:r>
              <a:rPr lang="en-IN" sz="2400" b="1" dirty="0">
                <a:solidFill>
                  <a:srgbClr val="203864"/>
                </a:solidFill>
                <a:effectLst/>
                <a:latin typeface="Times New Roman" panose="02020603050405020304" pitchFamily="18" charset="0"/>
                <a:ea typeface="Times New Roman" panose="02020603050405020304" pitchFamily="18" charset="0"/>
              </a:rPr>
              <a:t>DATA FILE USED FOR EDA</a:t>
            </a:r>
            <a:r>
              <a:rPr lang="en-IN" sz="1800" b="1" dirty="0">
                <a:solidFill>
                  <a:srgbClr val="203864"/>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203864"/>
                </a:solidFill>
                <a:effectLst/>
                <a:latin typeface="Times New Roman" panose="02020603050405020304" pitchFamily="18" charset="0"/>
                <a:ea typeface="Times New Roman" panose="02020603050405020304" pitchFamily="18" charset="0"/>
              </a:rPr>
              <a:t>We have been provided with two data files for this case study.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2000" dirty="0" err="1">
                <a:solidFill>
                  <a:srgbClr val="203864"/>
                </a:solidFill>
                <a:effectLst/>
                <a:latin typeface="Times New Roman" panose="02020603050405020304" pitchFamily="18" charset="0"/>
                <a:ea typeface="Times New Roman" panose="02020603050405020304" pitchFamily="18" charset="0"/>
              </a:rPr>
              <a:t>application_data</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2000" dirty="0" err="1">
                <a:solidFill>
                  <a:srgbClr val="203864"/>
                </a:solidFill>
                <a:effectLst/>
                <a:latin typeface="Times New Roman" panose="02020603050405020304" pitchFamily="18" charset="0"/>
                <a:ea typeface="Times New Roman" panose="02020603050405020304" pitchFamily="18" charset="0"/>
              </a:rPr>
              <a:t>previous_application_data</a:t>
            </a:r>
            <a:endParaRPr lang="en-IN" dirty="0"/>
          </a:p>
        </p:txBody>
      </p:sp>
      <p:sp>
        <p:nvSpPr>
          <p:cNvPr id="8" name="Content Placeholder 7">
            <a:extLst>
              <a:ext uri="{FF2B5EF4-FFF2-40B4-BE49-F238E27FC236}">
                <a16:creationId xmlns:a16="http://schemas.microsoft.com/office/drawing/2014/main" id="{5D8AD6FE-B4F0-48D9-B733-90772143AC21}"/>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69993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61B08-E2AE-4144-AFBB-C4219D972A2C}"/>
              </a:ext>
            </a:extLst>
          </p:cNvPr>
          <p:cNvSpPr txBox="1"/>
          <p:nvPr/>
        </p:nvSpPr>
        <p:spPr>
          <a:xfrm>
            <a:off x="2736056" y="121950"/>
            <a:ext cx="6100762" cy="584775"/>
          </a:xfrm>
          <a:prstGeom prst="rect">
            <a:avLst/>
          </a:prstGeom>
          <a:noFill/>
        </p:spPr>
        <p:txBody>
          <a:bodyPr wrap="square">
            <a:spAutoFit/>
          </a:bodyPr>
          <a:lstStyle/>
          <a:p>
            <a:r>
              <a:rPr kumimoji="0" lang="en-IN" sz="3200" b="0" i="0" u="none" strike="noStrike" kern="1200" cap="all" spc="0" normalizeH="0" baseline="0" noProof="0" dirty="0">
                <a:ln>
                  <a:noFill/>
                </a:ln>
                <a:solidFill>
                  <a:srgbClr val="0070C0"/>
                </a:solidFill>
                <a:effectLst/>
                <a:uLnTx/>
                <a:uFillTx/>
                <a:latin typeface="Times New Roman" panose="02020603050405020304" pitchFamily="18" charset="0"/>
                <a:ea typeface="+mj-ea"/>
                <a:cs typeface="Times New Roman" panose="02020603050405020304" pitchFamily="18" charset="0"/>
              </a:rPr>
              <a:t>FILES USED AND APPROACH</a:t>
            </a:r>
            <a:endParaRPr lang="en-IN" dirty="0">
              <a:solidFill>
                <a:srgbClr val="0070C0"/>
              </a:solidFill>
            </a:endParaRPr>
          </a:p>
        </p:txBody>
      </p:sp>
      <p:sp>
        <p:nvSpPr>
          <p:cNvPr id="5" name="TextBox 4">
            <a:extLst>
              <a:ext uri="{FF2B5EF4-FFF2-40B4-BE49-F238E27FC236}">
                <a16:creationId xmlns:a16="http://schemas.microsoft.com/office/drawing/2014/main" id="{07A5DB55-5F2C-4897-A695-6205D001B898}"/>
              </a:ext>
            </a:extLst>
          </p:cNvPr>
          <p:cNvSpPr txBox="1"/>
          <p:nvPr/>
        </p:nvSpPr>
        <p:spPr>
          <a:xfrm>
            <a:off x="742950" y="831425"/>
            <a:ext cx="9239250" cy="1425455"/>
          </a:xfrm>
          <a:prstGeom prst="rect">
            <a:avLst/>
          </a:prstGeom>
          <a:noFill/>
        </p:spPr>
        <p:txBody>
          <a:bodyPr wrap="square">
            <a:spAutoFit/>
          </a:bodyPr>
          <a:lstStyle/>
          <a:p>
            <a:pPr marL="0" marR="0" lvl="0" indent="0" algn="just"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IN" sz="2000" b="0" i="0" u="none" strike="noStrike" kern="1200" cap="none" spc="0" normalizeH="0" baseline="0" noProof="0" dirty="0">
                <a:ln>
                  <a:noFill/>
                </a:ln>
                <a:solidFill>
                  <a:srgbClr val="203864"/>
                </a:solidFill>
                <a:effectLst/>
                <a:uLnTx/>
                <a:uFillTx/>
                <a:latin typeface="Times New Roman" panose="02020603050405020304" pitchFamily="18" charset="0"/>
                <a:ea typeface="Times New Roman" panose="02020603050405020304" pitchFamily="18" charset="0"/>
                <a:cs typeface="+mn-cs"/>
              </a:rPr>
              <a:t>We have been provided with two data files for this case study. </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120000"/>
              </a:lnSpc>
              <a:spcBef>
                <a:spcPts val="1000"/>
              </a:spcBef>
              <a:spcAft>
                <a:spcPts val="0"/>
              </a:spcAft>
              <a:buClr>
                <a:srgbClr val="B71E42"/>
              </a:buClr>
              <a:buSzPct val="100000"/>
              <a:buFont typeface="+mj-lt"/>
              <a:buAutoNum type="arabicPeriod"/>
              <a:tabLst/>
              <a:defRPr/>
            </a:pPr>
            <a:r>
              <a:rPr kumimoji="0" lang="en-IN" sz="2000" b="0" i="0" u="none" strike="noStrike" kern="1200" cap="none" spc="0" normalizeH="0" baseline="0" noProof="0" dirty="0" err="1">
                <a:ln>
                  <a:noFill/>
                </a:ln>
                <a:solidFill>
                  <a:srgbClr val="203864"/>
                </a:solidFill>
                <a:effectLst/>
                <a:uLnTx/>
                <a:uFillTx/>
                <a:latin typeface="Times New Roman" panose="02020603050405020304" pitchFamily="18" charset="0"/>
                <a:ea typeface="Times New Roman" panose="02020603050405020304" pitchFamily="18" charset="0"/>
                <a:cs typeface="+mn-cs"/>
              </a:rPr>
              <a:t>application_data</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120000"/>
              </a:lnSpc>
              <a:spcBef>
                <a:spcPts val="1000"/>
              </a:spcBef>
              <a:spcAft>
                <a:spcPts val="0"/>
              </a:spcAft>
              <a:buClr>
                <a:srgbClr val="B71E42"/>
              </a:buClr>
              <a:buSzPct val="100000"/>
              <a:buFont typeface="+mj-lt"/>
              <a:buAutoNum type="arabicPeriod"/>
              <a:tabLst/>
              <a:defRPr/>
            </a:pPr>
            <a:r>
              <a:rPr kumimoji="0" lang="en-IN" sz="2000" b="0" i="0" u="none" strike="noStrike" kern="1200" cap="none" spc="0" normalizeH="0" baseline="0" noProof="0" dirty="0" err="1">
                <a:ln>
                  <a:noFill/>
                </a:ln>
                <a:solidFill>
                  <a:srgbClr val="203864"/>
                </a:solidFill>
                <a:effectLst/>
                <a:uLnTx/>
                <a:uFillTx/>
                <a:latin typeface="Times New Roman" panose="02020603050405020304" pitchFamily="18" charset="0"/>
                <a:ea typeface="Times New Roman" panose="02020603050405020304" pitchFamily="18" charset="0"/>
                <a:cs typeface="+mn-cs"/>
              </a:rPr>
              <a:t>previous_application_data</a:t>
            </a:r>
            <a:endParaRPr kumimoji="0" lang="en-IN"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9" name="TextBox 8">
            <a:extLst>
              <a:ext uri="{FF2B5EF4-FFF2-40B4-BE49-F238E27FC236}">
                <a16:creationId xmlns:a16="http://schemas.microsoft.com/office/drawing/2014/main" id="{124D5AA6-477A-4DAE-841F-5194A6CD6DF1}"/>
              </a:ext>
            </a:extLst>
          </p:cNvPr>
          <p:cNvSpPr txBox="1"/>
          <p:nvPr/>
        </p:nvSpPr>
        <p:spPr>
          <a:xfrm>
            <a:off x="742949" y="2381580"/>
            <a:ext cx="10591801" cy="3385542"/>
          </a:xfrm>
          <a:prstGeom prst="rect">
            <a:avLst/>
          </a:prstGeom>
          <a:noFill/>
        </p:spPr>
        <p:txBody>
          <a:bodyPr wrap="square">
            <a:spAutoFit/>
          </a:bodyPr>
          <a:lstStyle/>
          <a:p>
            <a:pPr algn="just"/>
            <a:r>
              <a:rPr lang="en-IN" sz="2400" u="sng" dirty="0">
                <a:ln>
                  <a:noFill/>
                </a:ln>
                <a:solidFill>
                  <a:srgbClr val="0070C0"/>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APPROACH USED</a:t>
            </a:r>
          </a:p>
          <a:p>
            <a:pPr algn="just"/>
            <a:endParaRPr lang="en-IN" sz="1600" dirty="0">
              <a:solidFill>
                <a:srgbClr val="0070C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800" dirty="0">
                <a:solidFill>
                  <a:srgbClr val="203864"/>
                </a:solidFill>
                <a:effectLst/>
                <a:latin typeface="Times New Roman" panose="02020603050405020304" pitchFamily="18" charset="0"/>
                <a:ea typeface="Times New Roman" panose="02020603050405020304" pitchFamily="18" charset="0"/>
              </a:rPr>
              <a:t>CLEANING THE DATA- Here we drop columns with missing values, </a:t>
            </a:r>
            <a:r>
              <a:rPr lang="en-US" sz="1800" dirty="0">
                <a:solidFill>
                  <a:srgbClr val="203864"/>
                </a:solidFill>
                <a:effectLst/>
                <a:latin typeface="Times New Roman" panose="02020603050405020304" pitchFamily="18" charset="0"/>
                <a:ea typeface="Times New Roman" panose="02020603050405020304" pitchFamily="18" charset="0"/>
              </a:rPr>
              <a:t>convert numerical values to int, float type. </a:t>
            </a:r>
          </a:p>
          <a:p>
            <a:pPr marL="342900" lvl="0" indent="-342900" algn="just">
              <a:buFont typeface="+mj-lt"/>
              <a:buAutoNum type="arabicPeriod"/>
            </a:pP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800" dirty="0">
                <a:solidFill>
                  <a:srgbClr val="203864"/>
                </a:solidFill>
                <a:effectLst/>
                <a:latin typeface="Times New Roman" panose="02020603050405020304" pitchFamily="18" charset="0"/>
                <a:ea typeface="Times New Roman" panose="02020603050405020304" pitchFamily="18" charset="0"/>
              </a:rPr>
              <a:t>UNIVARIATE ANALYSIS- We check the distribution and frequency of the continuous and categorical variable.</a:t>
            </a:r>
          </a:p>
          <a:p>
            <a:pPr marL="342900" lvl="0" indent="-342900" algn="just">
              <a:buFont typeface="+mj-lt"/>
              <a:buAutoNum type="arabicPeriod"/>
            </a:pP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800" dirty="0">
                <a:solidFill>
                  <a:srgbClr val="203864"/>
                </a:solidFill>
                <a:effectLst/>
                <a:latin typeface="Times New Roman" panose="02020603050405020304" pitchFamily="18" charset="0"/>
                <a:ea typeface="Times New Roman" panose="02020603050405020304" pitchFamily="18" charset="0"/>
              </a:rPr>
              <a:t>SEGMENTED UNIVARIATE ANALYSIS- We </a:t>
            </a:r>
            <a:r>
              <a:rPr lang="en-IN" sz="1800" dirty="0" err="1">
                <a:solidFill>
                  <a:srgbClr val="203864"/>
                </a:solidFill>
                <a:effectLst/>
                <a:latin typeface="Times New Roman" panose="02020603050405020304" pitchFamily="18" charset="0"/>
                <a:ea typeface="Times New Roman" panose="02020603050405020304" pitchFamily="18" charset="0"/>
              </a:rPr>
              <a:t>analyzed</a:t>
            </a:r>
            <a:r>
              <a:rPr lang="en-IN" sz="1800" dirty="0">
                <a:solidFill>
                  <a:srgbClr val="203864"/>
                </a:solidFill>
                <a:effectLst/>
                <a:latin typeface="Times New Roman" panose="02020603050405020304" pitchFamily="18" charset="0"/>
                <a:ea typeface="Times New Roman" panose="02020603050405020304" pitchFamily="18" charset="0"/>
              </a:rPr>
              <a:t> variables against segments of other variables.</a:t>
            </a:r>
          </a:p>
          <a:p>
            <a:pPr marL="342900" lvl="0" indent="-342900" algn="just">
              <a:buFont typeface="+mj-lt"/>
              <a:buAutoNum type="arabicPeriod"/>
            </a:pP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800" dirty="0">
                <a:solidFill>
                  <a:srgbClr val="203864"/>
                </a:solidFill>
                <a:effectLst/>
                <a:latin typeface="Times New Roman" panose="02020603050405020304" pitchFamily="18" charset="0"/>
                <a:ea typeface="Times New Roman" panose="02020603050405020304" pitchFamily="18" charset="0"/>
              </a:rPr>
              <a:t>BIVARIATE ANALYSIS- We do bivariate to find the correlation and trends between the different variables</a:t>
            </a:r>
            <a:endParaRPr lang="en-IN" sz="1600" dirty="0">
              <a:effectLst/>
              <a:latin typeface="Times New Roman" panose="02020603050405020304" pitchFamily="18" charset="0"/>
              <a:ea typeface="Times New Roman" panose="02020603050405020304" pitchFamily="18" charset="0"/>
            </a:endParaRPr>
          </a:p>
          <a:p>
            <a:r>
              <a:rPr lang="en-IN" sz="1800" dirty="0">
                <a:solidFill>
                  <a:srgbClr val="203864"/>
                </a:solidFill>
                <a:effectLst/>
                <a:latin typeface="Calibri" panose="020F0502020204030204" pitchFamily="34" charset="0"/>
                <a:ea typeface="Calibri" panose="020F0502020204030204" pitchFamily="34" charset="0"/>
                <a:cs typeface="Times New Roman" panose="02020603050405020304" pitchFamily="18" charset="0"/>
              </a:rPr>
              <a:t>SUMMARIZATION-Give insights for every plots and final recommendation.</a:t>
            </a:r>
            <a:endParaRPr lang="en-IN" dirty="0"/>
          </a:p>
        </p:txBody>
      </p:sp>
    </p:spTree>
    <p:extLst>
      <p:ext uri="{BB962C8B-B14F-4D97-AF65-F5344CB8AC3E}">
        <p14:creationId xmlns:p14="http://schemas.microsoft.com/office/powerpoint/2010/main" val="220004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8F109-2F21-4A76-92FE-AB4756045D17}"/>
              </a:ext>
            </a:extLst>
          </p:cNvPr>
          <p:cNvSpPr txBox="1"/>
          <p:nvPr/>
        </p:nvSpPr>
        <p:spPr>
          <a:xfrm>
            <a:off x="542925" y="389185"/>
            <a:ext cx="6010275" cy="5016758"/>
          </a:xfrm>
          <a:prstGeom prst="rect">
            <a:avLst/>
          </a:prstGeom>
          <a:noFill/>
        </p:spPr>
        <p:txBody>
          <a:bodyPr wrap="square">
            <a:spAutoFit/>
          </a:bodyPr>
          <a:lstStyle/>
          <a:p>
            <a:pPr algn="ctr"/>
            <a:r>
              <a:rPr lang="en-IN" sz="32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Application Data: </a:t>
            </a:r>
          </a:p>
          <a:p>
            <a:pPr algn="just"/>
            <a:endParaRPr lang="en-IN" sz="1600" dirty="0">
              <a:effectLst/>
              <a:latin typeface="Times New Roman" panose="02020603050405020304" pitchFamily="18" charset="0"/>
              <a:ea typeface="Times New Roman" panose="02020603050405020304" pitchFamily="18" charset="0"/>
            </a:endParaRPr>
          </a:p>
          <a:p>
            <a:pPr algn="just"/>
            <a:r>
              <a:rPr lang="en-IN" sz="1600" dirty="0">
                <a:effectLst/>
                <a:latin typeface="Times New Roman" panose="02020603050405020304" pitchFamily="18" charset="0"/>
                <a:ea typeface="Times New Roman" panose="02020603050405020304" pitchFamily="18" charset="0"/>
              </a:rPr>
              <a:t>After cleaning up the data t</a:t>
            </a:r>
            <a:r>
              <a:rPr lang="en-IN" sz="1600" dirty="0">
                <a:latin typeface="Times New Roman" panose="02020603050405020304" pitchFamily="18" charset="0"/>
                <a:ea typeface="Times New Roman" panose="02020603050405020304" pitchFamily="18" charset="0"/>
              </a:rPr>
              <a:t>he data is divide into two categories:</a:t>
            </a:r>
          </a:p>
          <a:p>
            <a:pPr marL="342900" indent="-342900" algn="just">
              <a:buAutoNum type="arabicPeriod"/>
            </a:pPr>
            <a:r>
              <a:rPr lang="en-IN" sz="1600" dirty="0">
                <a:latin typeface="Times New Roman" panose="02020603050405020304" pitchFamily="18" charset="0"/>
                <a:ea typeface="Times New Roman" panose="02020603050405020304" pitchFamily="18" charset="0"/>
              </a:rPr>
              <a:t>Target_0 (i.e. Non-Defaulters)</a:t>
            </a:r>
          </a:p>
          <a:p>
            <a:pPr marL="342900" indent="-342900" algn="just">
              <a:buAutoNum type="arabicPeriod"/>
            </a:pPr>
            <a:r>
              <a:rPr lang="en-IN" sz="1600" dirty="0">
                <a:latin typeface="Times New Roman" panose="02020603050405020304" pitchFamily="18" charset="0"/>
                <a:ea typeface="Times New Roman" panose="02020603050405020304" pitchFamily="18" charset="0"/>
              </a:rPr>
              <a:t>Target_1 (</a:t>
            </a:r>
            <a:r>
              <a:rPr lang="en-IN" sz="1600" dirty="0" err="1">
                <a:latin typeface="Times New Roman" panose="02020603050405020304" pitchFamily="18" charset="0"/>
                <a:ea typeface="Times New Roman" panose="02020603050405020304" pitchFamily="18" charset="0"/>
              </a:rPr>
              <a:t>i</a:t>
            </a:r>
            <a:r>
              <a:rPr lang="en-IN" sz="1600" dirty="0">
                <a:latin typeface="Times New Roman" panose="02020603050405020304" pitchFamily="18" charset="0"/>
                <a:ea typeface="Times New Roman" panose="02020603050405020304" pitchFamily="18" charset="0"/>
              </a:rPr>
              <a:t>,.e. Defaulters)</a:t>
            </a:r>
          </a:p>
          <a:p>
            <a:pPr algn="just"/>
            <a:r>
              <a:rPr lang="en-IN" sz="1600" dirty="0">
                <a:latin typeface="Times New Roman" panose="02020603050405020304" pitchFamily="18" charset="0"/>
                <a:ea typeface="Times New Roman" panose="02020603050405020304" pitchFamily="18" charset="0"/>
              </a:rPr>
              <a:t>Ratio of Non-Defaulters and Defaulters is 92:8(approx.)</a:t>
            </a:r>
          </a:p>
          <a:p>
            <a:pPr algn="just"/>
            <a:endParaRPr lang="en-IN" sz="1600" dirty="0">
              <a:latin typeface="Times New Roman" panose="02020603050405020304" pitchFamily="18" charset="0"/>
              <a:ea typeface="Times New Roman" panose="02020603050405020304" pitchFamily="18" charset="0"/>
            </a:endParaRPr>
          </a:p>
          <a:p>
            <a:pPr algn="just"/>
            <a:r>
              <a:rPr lang="en-IN" sz="16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Univariate Analysis:</a:t>
            </a:r>
          </a:p>
          <a:p>
            <a:pPr algn="just"/>
            <a:endParaRPr lang="en-IN" sz="16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000000"/>
                </a:solidFill>
                <a:effectLst/>
                <a:latin typeface="Helvetica Neue"/>
              </a:rPr>
              <a:t>The plot clearly shows that working are most likely to make payment on time which is true only the person who is earning will return the credit whereas unemployed, student are less likely to make payment on time.</a:t>
            </a:r>
          </a:p>
          <a:p>
            <a:pPr marL="285750" indent="-285750" algn="just">
              <a:buFont typeface="Arial" panose="020B0604020202020204" pitchFamily="34" charset="0"/>
              <a:buChar char="•"/>
            </a:pPr>
            <a:endParaRPr lang="en-US" sz="1600" dirty="0">
              <a:solidFill>
                <a:srgbClr val="000000"/>
              </a:solidFill>
              <a:latin typeface="Helvetica Neue"/>
            </a:endParaRPr>
          </a:p>
          <a:p>
            <a:pPr marL="285750" indent="-285750" algn="just">
              <a:buFont typeface="Arial" panose="020B0604020202020204" pitchFamily="34" charset="0"/>
              <a:buChar char="•"/>
            </a:pPr>
            <a:r>
              <a:rPr lang="en-US" sz="1600" b="0" i="0" dirty="0">
                <a:solidFill>
                  <a:srgbClr val="000000"/>
                </a:solidFill>
                <a:effectLst/>
                <a:latin typeface="Helvetica Neue"/>
              </a:rPr>
              <a:t>From the above plot, we can clearly see that people within the range age 20-30 are less likely to pay loan on time while this ratio decreases with increasing age.</a:t>
            </a:r>
            <a:endParaRPr lang="en-IN" sz="16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endParaRPr>
          </a:p>
          <a:p>
            <a:pPr algn="just"/>
            <a:endParaRPr lang="en-IN" sz="16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endParaRPr>
          </a:p>
          <a:p>
            <a:pPr algn="just"/>
            <a:endParaRPr lang="en-IN" sz="1600" dirty="0">
              <a:latin typeface="Times New Roman" panose="02020603050405020304" pitchFamily="18" charset="0"/>
              <a:ea typeface="Times New Roman" panose="02020603050405020304" pitchFamily="18" charset="0"/>
            </a:endParaRPr>
          </a:p>
        </p:txBody>
      </p:sp>
      <p:pic>
        <p:nvPicPr>
          <p:cNvPr id="1026" name="Picture 2">
            <a:extLst>
              <a:ext uri="{FF2B5EF4-FFF2-40B4-BE49-F238E27FC236}">
                <a16:creationId xmlns:a16="http://schemas.microsoft.com/office/drawing/2014/main" id="{4634CA80-F434-4D6B-9674-37BFBA593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49" y="0"/>
            <a:ext cx="246697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8BED0FB1-213C-4F58-8477-AF724333A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850" y="1554540"/>
            <a:ext cx="5229225" cy="206496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C4A89509-5027-4466-8FDB-4226BD0A5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50" y="3718055"/>
            <a:ext cx="5462586"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41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56642-8998-4EF2-9199-268BF6955149}"/>
              </a:ext>
            </a:extLst>
          </p:cNvPr>
          <p:cNvSpPr txBox="1"/>
          <p:nvPr/>
        </p:nvSpPr>
        <p:spPr>
          <a:xfrm>
            <a:off x="192881" y="345787"/>
            <a:ext cx="6007894" cy="5324535"/>
          </a:xfrm>
          <a:prstGeom prst="rect">
            <a:avLst/>
          </a:prstGeom>
          <a:noFill/>
        </p:spPr>
        <p:txBody>
          <a:bodyPr wrap="square">
            <a:spAutoFit/>
          </a:bodyPr>
          <a:lstStyle/>
          <a:p>
            <a:pPr algn="ctr"/>
            <a:r>
              <a:rPr lang="en-IN" sz="32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Application Data:</a:t>
            </a:r>
          </a:p>
          <a:p>
            <a:pPr algn="just"/>
            <a:r>
              <a:rPr lang="en-IN" sz="20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Bivariate Analysis:</a:t>
            </a:r>
          </a:p>
          <a:p>
            <a:pPr algn="just"/>
            <a:r>
              <a:rPr lang="en-IN" sz="16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For Continuous-Continuous variable</a:t>
            </a:r>
          </a:p>
          <a:p>
            <a:pPr marL="285750" indent="-285750" algn="just">
              <a:buFont typeface="Arial" panose="020B0604020202020204" pitchFamily="34" charset="0"/>
              <a:buChar char="•"/>
            </a:pPr>
            <a:r>
              <a:rPr lang="en-US" sz="2000" b="0" i="0" dirty="0">
                <a:solidFill>
                  <a:srgbClr val="000000"/>
                </a:solidFill>
                <a:effectLst/>
                <a:latin typeface="Helvetica Neue"/>
              </a:rPr>
              <a:t>Those who have paid the loan amount on/within time are more likely to get higher credits than those who did not pay/did late payments.</a:t>
            </a:r>
          </a:p>
          <a:p>
            <a:pPr algn="just"/>
            <a:r>
              <a:rPr lang="en-IN" sz="16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For Continuous-Categorical variable</a:t>
            </a:r>
            <a:endParaRPr lang="en-US" sz="2000" dirty="0">
              <a:solidFill>
                <a:srgbClr val="000000"/>
              </a:solidFill>
              <a:latin typeface="Helvetica Neue"/>
            </a:endParaRPr>
          </a:p>
          <a:p>
            <a:pPr marL="285750" indent="-285750" algn="just">
              <a:buFont typeface="Arial" panose="020B0604020202020204" pitchFamily="34" charset="0"/>
              <a:buChar char="•"/>
            </a:pPr>
            <a:r>
              <a:rPr lang="en-US" sz="2000" b="0" i="0" dirty="0">
                <a:solidFill>
                  <a:srgbClr val="000000"/>
                </a:solidFill>
                <a:effectLst/>
                <a:latin typeface="Helvetica Neue"/>
              </a:rPr>
              <a:t>From the above plot it is clear that amount annuity is very high for businessman where as very low for the student also these two do not comes under the target_1.</a:t>
            </a:r>
          </a:p>
          <a:p>
            <a:pPr algn="just"/>
            <a:r>
              <a:rPr lang="en-IN" sz="16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For Categorical-Categorical variable</a:t>
            </a:r>
            <a:endParaRPr lang="en-US" sz="1600" dirty="0">
              <a:solidFill>
                <a:srgbClr val="000000"/>
              </a:solidFill>
              <a:latin typeface="Helvetica Neue"/>
            </a:endParaRPr>
          </a:p>
          <a:p>
            <a:pPr marL="285750" indent="-285750" algn="just">
              <a:buFont typeface="Arial" panose="020B0604020202020204" pitchFamily="34" charset="0"/>
              <a:buChar char="•"/>
            </a:pPr>
            <a:r>
              <a:rPr lang="en-US" sz="2000" b="0" i="0" dirty="0">
                <a:solidFill>
                  <a:srgbClr val="000000"/>
                </a:solidFill>
                <a:effectLst/>
                <a:latin typeface="Helvetica Neue"/>
              </a:rPr>
              <a:t>From the above plots we can clearly seen that the count of working client is higher than the other category, followed by pensioners in non defaulter case but for defaulters plots it is followed by commercial associate.</a:t>
            </a:r>
          </a:p>
        </p:txBody>
      </p:sp>
      <p:pic>
        <p:nvPicPr>
          <p:cNvPr id="2050" name="Picture 2">
            <a:extLst>
              <a:ext uri="{FF2B5EF4-FFF2-40B4-BE49-F238E27FC236}">
                <a16:creationId xmlns:a16="http://schemas.microsoft.com/office/drawing/2014/main" id="{15FEB973-E474-4FA0-98BA-05E6A26EB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950" y="190500"/>
            <a:ext cx="56483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80ED954-CC89-470B-937C-B58EECCBA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775" y="2171701"/>
            <a:ext cx="6007894" cy="20313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60BE9D7-8078-4198-BA95-0C88857B37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475" y="4253152"/>
            <a:ext cx="5724525" cy="177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46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64BAF3-1F8D-484C-A877-9EEDAEC30CAF}"/>
              </a:ext>
            </a:extLst>
          </p:cNvPr>
          <p:cNvSpPr txBox="1"/>
          <p:nvPr/>
        </p:nvSpPr>
        <p:spPr>
          <a:xfrm>
            <a:off x="592930" y="294798"/>
            <a:ext cx="10370345" cy="1477328"/>
          </a:xfrm>
          <a:prstGeom prst="rect">
            <a:avLst/>
          </a:prstGeom>
          <a:noFill/>
        </p:spPr>
        <p:txBody>
          <a:bodyPr wrap="square">
            <a:spAutoFit/>
          </a:bodyPr>
          <a:lstStyle/>
          <a:p>
            <a:pPr algn="just"/>
            <a:r>
              <a:rPr lang="en-IN" sz="18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Correlation Analysis:</a:t>
            </a:r>
          </a:p>
          <a:p>
            <a:pPr algn="just"/>
            <a:endParaRPr lang="en-IN" sz="18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endParaRPr>
          </a:p>
          <a:p>
            <a:pPr algn="just"/>
            <a:r>
              <a:rPr lang="en-US" sz="1800" dirty="0">
                <a:latin typeface="Times New Roman" panose="02020603050405020304" pitchFamily="18" charset="0"/>
                <a:ea typeface="Times New Roman" panose="02020603050405020304" pitchFamily="18" charset="0"/>
              </a:rPr>
              <a:t>From the correlation tables and heat map we can clearly see that correlation between the variables is same for both the data frames target_0 and target_1. Also we had negative correlation between CNT_CHILDREN and DAYS_BIRTH and a very nice positive correlation between AMT_CREDIT and AMT_GOODS_PRICE.</a:t>
            </a:r>
            <a:endParaRPr lang="en-IN" sz="1800" dirty="0">
              <a:latin typeface="Times New Roman" panose="02020603050405020304" pitchFamily="18" charset="0"/>
              <a:ea typeface="Times New Roman" panose="02020603050405020304" pitchFamily="18" charset="0"/>
            </a:endParaRPr>
          </a:p>
        </p:txBody>
      </p:sp>
      <p:pic>
        <p:nvPicPr>
          <p:cNvPr id="3074" name="Picture 2">
            <a:extLst>
              <a:ext uri="{FF2B5EF4-FFF2-40B4-BE49-F238E27FC236}">
                <a16:creationId xmlns:a16="http://schemas.microsoft.com/office/drawing/2014/main" id="{FA9957A2-8784-4005-9804-871320A8C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 y="2181225"/>
            <a:ext cx="529352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311BF72-B822-48F1-9368-82018F387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925" y="2181225"/>
            <a:ext cx="48672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06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5CB2DB-1607-44B1-A879-8140944589BB}"/>
              </a:ext>
            </a:extLst>
          </p:cNvPr>
          <p:cNvSpPr txBox="1"/>
          <p:nvPr/>
        </p:nvSpPr>
        <p:spPr>
          <a:xfrm>
            <a:off x="342901" y="289679"/>
            <a:ext cx="5257800" cy="5570756"/>
          </a:xfrm>
          <a:prstGeom prst="rect">
            <a:avLst/>
          </a:prstGeom>
          <a:noFill/>
        </p:spPr>
        <p:txBody>
          <a:bodyPr wrap="square">
            <a:spAutoFit/>
          </a:bodyPr>
          <a:lstStyle/>
          <a:p>
            <a:pPr algn="just"/>
            <a:r>
              <a:rPr lang="en-IN" sz="3200"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Previous Application</a:t>
            </a:r>
            <a:r>
              <a:rPr lang="en-IN" sz="32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 Data: </a:t>
            </a:r>
          </a:p>
          <a:p>
            <a:pPr algn="just"/>
            <a:endParaRPr lang="en-IN" sz="18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endParaRPr>
          </a:p>
          <a:p>
            <a:pPr algn="just"/>
            <a:r>
              <a:rPr lang="en-IN" sz="18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Univariate Analysis:</a:t>
            </a:r>
          </a:p>
          <a:p>
            <a:pPr algn="just"/>
            <a:r>
              <a:rPr lang="en-IN" sz="14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For categorical variable</a:t>
            </a:r>
          </a:p>
          <a:p>
            <a:pPr marL="342900" indent="-342900" algn="jus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Refusal rate is high as compared to other for most of the purposes except a few like purchase of electronic equipment, here the approval rate is high.</a:t>
            </a:r>
          </a:p>
          <a:p>
            <a:pPr marL="342900" indent="-342900" algn="jus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For education purposes we have equal number of approval and refusal. </a:t>
            </a:r>
          </a:p>
          <a:p>
            <a:pPr marL="342900" indent="-342900" algn="jus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Refusal is almost double when name of the goal is not mentioned. </a:t>
            </a:r>
          </a:p>
          <a:p>
            <a:pPr marL="342900" indent="-342900" algn="jus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Paying other loans and buying a new car is having significant higher refusal than approval.</a:t>
            </a:r>
          </a:p>
          <a:p>
            <a:pPr algn="just"/>
            <a:r>
              <a:rPr lang="en-IN" sz="14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For continuous variable</a:t>
            </a:r>
          </a:p>
          <a:p>
            <a:pPr algn="just"/>
            <a:r>
              <a:rPr lang="en-US" sz="1800" dirty="0">
                <a:ln>
                  <a:noFill/>
                </a:ln>
                <a:latin typeface="Times New Roman" panose="02020603050405020304" pitchFamily="18" charset="0"/>
                <a:ea typeface="Times New Roman" panose="02020603050405020304" pitchFamily="18" charset="0"/>
              </a:rPr>
              <a:t>From the above plot, we can see that approval application count is for the range (5-30) after this when count of payment increases cancellation and refusal count also increases compared to approval. </a:t>
            </a:r>
            <a:endParaRPr lang="en-IN" sz="1800" dirty="0">
              <a:ln>
                <a:noFill/>
              </a:ln>
              <a:latin typeface="Times New Roman" panose="02020603050405020304" pitchFamily="18" charset="0"/>
              <a:ea typeface="Times New Roman" panose="02020603050405020304" pitchFamily="18" charset="0"/>
            </a:endParaRPr>
          </a:p>
        </p:txBody>
      </p:sp>
      <p:pic>
        <p:nvPicPr>
          <p:cNvPr id="4098" name="Picture 2">
            <a:extLst>
              <a:ext uri="{FF2B5EF4-FFF2-40B4-BE49-F238E27FC236}">
                <a16:creationId xmlns:a16="http://schemas.microsoft.com/office/drawing/2014/main" id="{2032E9B3-65C5-424A-8B4E-E220E7C2C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4776"/>
            <a:ext cx="5943600" cy="30194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45635F6-5850-4331-9C87-29CB5927D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59436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96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0638CA-47B3-43CC-B71B-0EAB18B04E7E}"/>
              </a:ext>
            </a:extLst>
          </p:cNvPr>
          <p:cNvSpPr txBox="1"/>
          <p:nvPr/>
        </p:nvSpPr>
        <p:spPr>
          <a:xfrm>
            <a:off x="242888" y="614065"/>
            <a:ext cx="6100762" cy="4462760"/>
          </a:xfrm>
          <a:prstGeom prst="rect">
            <a:avLst/>
          </a:prstGeom>
          <a:noFill/>
        </p:spPr>
        <p:txBody>
          <a:bodyPr wrap="square">
            <a:spAutoFit/>
          </a:bodyPr>
          <a:lstStyle/>
          <a:p>
            <a:pPr algn="just"/>
            <a:r>
              <a:rPr lang="en-IN" sz="3600"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Previous Application</a:t>
            </a:r>
            <a:r>
              <a:rPr lang="en-IN" sz="36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 Data: </a:t>
            </a:r>
          </a:p>
          <a:p>
            <a:pPr algn="just"/>
            <a:endParaRPr lang="en-IN" sz="20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endParaRPr>
          </a:p>
          <a:p>
            <a:pPr algn="just"/>
            <a:r>
              <a:rPr lang="en-IN" sz="2000" u="sng"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Bivariate Analysis:</a:t>
            </a:r>
          </a:p>
          <a:p>
            <a:pPr algn="just"/>
            <a:r>
              <a:rPr lang="en-IN" sz="16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For Continuous-Continuous variable</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This graph also shows a positive correlation between the variables, as the increase in AMT_CREDIT also results in increase of AMT_ANNUITY.</a:t>
            </a:r>
          </a:p>
          <a:p>
            <a:pPr algn="just"/>
            <a:r>
              <a:rPr lang="en-IN" sz="16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For Continuous-Categorical variable</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From the above plot we can clearly see that if the count of payment increases, the chance of refusal and cancellation of application also increases</a:t>
            </a:r>
            <a:r>
              <a:rPr lang="en-US" sz="2000" b="0" i="0" dirty="0">
                <a:solidFill>
                  <a:srgbClr val="000000"/>
                </a:solidFill>
                <a:effectLst/>
                <a:latin typeface="Helvetica Neue"/>
              </a:rPr>
              <a:t>.</a:t>
            </a:r>
          </a:p>
          <a:p>
            <a:pPr algn="just"/>
            <a:r>
              <a:rPr lang="en-IN" sz="1600" u="sng" dirty="0">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For Categorical-Categorical variable</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From the above plot, we can easily visualize that approval of loan do not need any accompanied person with them.</a:t>
            </a:r>
            <a:endParaRPr lang="en-IN" sz="2000" dirty="0">
              <a:ln>
                <a:noFill/>
              </a:ln>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C3DC919C-8F4E-46C7-B9A6-C28C82A87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650" y="0"/>
            <a:ext cx="5722143" cy="21526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4AFAC7C-08D1-4339-95D2-8CB6F61C9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2219325"/>
            <a:ext cx="561736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D4BA4D22-0246-44C6-B2DD-42807CC6A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424" y="4124325"/>
            <a:ext cx="561736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9850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241</TotalTime>
  <Words>1075</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 Condensed</vt:lpstr>
      <vt:lpstr>Calibri</vt:lpstr>
      <vt:lpstr>Gill Sans MT</vt:lpstr>
      <vt:lpstr>Helvetica Neue</vt:lpstr>
      <vt:lpstr>Symbol</vt:lpstr>
      <vt:lpstr>Times New Roman</vt:lpstr>
      <vt:lpstr>Wingdings</vt:lpstr>
      <vt:lpstr>Gallery</vt:lpstr>
      <vt:lpstr>CREDIT EDA CASE STUDY</vt:lpstr>
      <vt:lpstr>Case Study details and problem  </vt:lpstr>
      <vt:lpstr>FILES USED AND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vishwantra sharma</dc:creator>
  <cp:lastModifiedBy>vishwantra sharma</cp:lastModifiedBy>
  <cp:revision>18</cp:revision>
  <dcterms:created xsi:type="dcterms:W3CDTF">2020-09-21T14:06:38Z</dcterms:created>
  <dcterms:modified xsi:type="dcterms:W3CDTF">2020-09-21T18:08:32Z</dcterms:modified>
</cp:coreProperties>
</file>