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0" r:id="rId6"/>
    <p:sldId id="261" r:id="rId7"/>
    <p:sldId id="262" r:id="rId8"/>
    <p:sldId id="263" r:id="rId9"/>
    <p:sldId id="265" r:id="rId10"/>
    <p:sldId id="267" r:id="rId11"/>
    <p:sldId id="266" r:id="rId12"/>
    <p:sldId id="269" r:id="rId13"/>
    <p:sldId id="270" r:id="rId14"/>
    <p:sldId id="268" r:id="rId15"/>
    <p:sldId id="273" r:id="rId16"/>
    <p:sldId id="274" r:id="rId17"/>
    <p:sldId id="271" r:id="rId18"/>
    <p:sldId id="272"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9B24FB-96D4-4FB4-8022-79F7B0198691}"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248309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9B24FB-96D4-4FB4-8022-79F7B0198691}"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328302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9B24FB-96D4-4FB4-8022-79F7B0198691}"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170360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9B24FB-96D4-4FB4-8022-79F7B0198691}"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353630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B24FB-96D4-4FB4-8022-79F7B0198691}"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97399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9B24FB-96D4-4FB4-8022-79F7B0198691}"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330972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9B24FB-96D4-4FB4-8022-79F7B0198691}" type="datetimeFigureOut">
              <a:rPr lang="en-IN" smtClean="0"/>
              <a:t>17-01-2022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99172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9B24FB-96D4-4FB4-8022-79F7B0198691}" type="datetimeFigureOut">
              <a:rPr lang="en-IN" smtClean="0"/>
              <a:t>17-01-2022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2246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B24FB-96D4-4FB4-8022-79F7B0198691}" type="datetimeFigureOut">
              <a:rPr lang="en-IN" smtClean="0"/>
              <a:t>17-01-2022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10538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B24FB-96D4-4FB4-8022-79F7B0198691}"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168839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B24FB-96D4-4FB4-8022-79F7B0198691}"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188E3-64C7-4228-9BE0-C18A1E6BF8AA}" type="slidenum">
              <a:rPr lang="en-IN" smtClean="0"/>
              <a:t>‹#›</a:t>
            </a:fld>
            <a:endParaRPr lang="en-IN"/>
          </a:p>
        </p:txBody>
      </p:sp>
    </p:spTree>
    <p:extLst>
      <p:ext uri="{BB962C8B-B14F-4D97-AF65-F5344CB8AC3E}">
        <p14:creationId xmlns:p14="http://schemas.microsoft.com/office/powerpoint/2010/main" val="218629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B24FB-96D4-4FB4-8022-79F7B0198691}" type="datetimeFigureOut">
              <a:rPr lang="en-IN" smtClean="0"/>
              <a:t>17-01-2022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188E3-64C7-4228-9BE0-C18A1E6BF8AA}" type="slidenum">
              <a:rPr lang="en-IN" smtClean="0"/>
              <a:t>‹#›</a:t>
            </a:fld>
            <a:endParaRPr lang="en-IN"/>
          </a:p>
        </p:txBody>
      </p:sp>
    </p:spTree>
    <p:extLst>
      <p:ext uri="{BB962C8B-B14F-4D97-AF65-F5344CB8AC3E}">
        <p14:creationId xmlns:p14="http://schemas.microsoft.com/office/powerpoint/2010/main" val="284841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8034" y="270456"/>
            <a:ext cx="10315977" cy="584775"/>
          </a:xfrm>
          <a:prstGeom prst="rect">
            <a:avLst/>
          </a:prstGeom>
          <a:noFill/>
        </p:spPr>
        <p:txBody>
          <a:bodyPr wrap="square" rtlCol="0">
            <a:spAutoFit/>
          </a:bodyPr>
          <a:lstStyle/>
          <a:p>
            <a:pPr algn="ctr"/>
            <a:r>
              <a:rPr lang="en-US" sz="3200" b="1" dirty="0" smtClean="0"/>
              <a:t>Spring</a:t>
            </a:r>
            <a:endParaRPr lang="en-IN" sz="3200" b="1" dirty="0"/>
          </a:p>
        </p:txBody>
      </p:sp>
      <p:pic>
        <p:nvPicPr>
          <p:cNvPr id="5" name="Picture 4"/>
          <p:cNvPicPr>
            <a:picLocks noChangeAspect="1"/>
          </p:cNvPicPr>
          <p:nvPr/>
        </p:nvPicPr>
        <p:blipFill>
          <a:blip r:embed="rId2"/>
          <a:stretch>
            <a:fillRect/>
          </a:stretch>
        </p:blipFill>
        <p:spPr>
          <a:xfrm>
            <a:off x="2045929" y="2282244"/>
            <a:ext cx="2562225" cy="1752600"/>
          </a:xfrm>
          <a:prstGeom prst="rect">
            <a:avLst/>
          </a:prstGeom>
        </p:spPr>
      </p:pic>
      <p:pic>
        <p:nvPicPr>
          <p:cNvPr id="6" name="Picture 5"/>
          <p:cNvPicPr>
            <a:picLocks noChangeAspect="1"/>
          </p:cNvPicPr>
          <p:nvPr/>
        </p:nvPicPr>
        <p:blipFill>
          <a:blip r:embed="rId3"/>
          <a:stretch>
            <a:fillRect/>
          </a:stretch>
        </p:blipFill>
        <p:spPr>
          <a:xfrm>
            <a:off x="5154501" y="1987170"/>
            <a:ext cx="4381500" cy="2600325"/>
          </a:xfrm>
          <a:prstGeom prst="rect">
            <a:avLst/>
          </a:prstGeom>
        </p:spPr>
      </p:pic>
      <p:sp>
        <p:nvSpPr>
          <p:cNvPr id="7" name="TextBox 6"/>
          <p:cNvSpPr txBox="1"/>
          <p:nvPr/>
        </p:nvSpPr>
        <p:spPr>
          <a:xfrm>
            <a:off x="1854558" y="5537915"/>
            <a:ext cx="8989453" cy="369332"/>
          </a:xfrm>
          <a:prstGeom prst="rect">
            <a:avLst/>
          </a:prstGeom>
          <a:noFill/>
        </p:spPr>
        <p:txBody>
          <a:bodyPr wrap="square" rtlCol="0">
            <a:spAutoFit/>
          </a:bodyPr>
          <a:lstStyle/>
          <a:p>
            <a:r>
              <a:rPr lang="en-US" dirty="0" smtClean="0"/>
              <a:t>The above two classes get connected</a:t>
            </a:r>
            <a:endParaRPr lang="en-IN" dirty="0"/>
          </a:p>
        </p:txBody>
      </p:sp>
    </p:spTree>
    <p:extLst>
      <p:ext uri="{BB962C8B-B14F-4D97-AF65-F5344CB8AC3E}">
        <p14:creationId xmlns:p14="http://schemas.microsoft.com/office/powerpoint/2010/main" val="412491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9492" y="406190"/>
            <a:ext cx="10753016" cy="6045620"/>
          </a:xfrm>
          <a:prstGeom prst="rect">
            <a:avLst/>
          </a:prstGeom>
        </p:spPr>
      </p:pic>
    </p:spTree>
    <p:extLst>
      <p:ext uri="{BB962C8B-B14F-4D97-AF65-F5344CB8AC3E}">
        <p14:creationId xmlns:p14="http://schemas.microsoft.com/office/powerpoint/2010/main" val="266700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1" y="206061"/>
            <a:ext cx="5409126" cy="523220"/>
          </a:xfrm>
          <a:prstGeom prst="rect">
            <a:avLst/>
          </a:prstGeom>
          <a:noFill/>
        </p:spPr>
        <p:txBody>
          <a:bodyPr wrap="square" rtlCol="0">
            <a:spAutoFit/>
          </a:bodyPr>
          <a:lstStyle/>
          <a:p>
            <a:r>
              <a:rPr lang="en-US" sz="2800" b="1" dirty="0" smtClean="0">
                <a:solidFill>
                  <a:schemeClr val="accent1">
                    <a:lumMod val="75000"/>
                  </a:schemeClr>
                </a:solidFill>
                <a:latin typeface="Book Antiqua" panose="02040602050305030304" pitchFamily="18" charset="0"/>
              </a:rPr>
              <a:t>Dispatcher Servlet</a:t>
            </a:r>
            <a:endParaRPr lang="en-IN" sz="2800" b="1" dirty="0">
              <a:solidFill>
                <a:schemeClr val="accent1">
                  <a:lumMod val="75000"/>
                </a:schemeClr>
              </a:solidFill>
              <a:latin typeface="Book Antiqua" panose="02040602050305030304" pitchFamily="18" charset="0"/>
            </a:endParaRPr>
          </a:p>
        </p:txBody>
      </p:sp>
      <p:sp>
        <p:nvSpPr>
          <p:cNvPr id="3" name="TextBox 2"/>
          <p:cNvSpPr txBox="1"/>
          <p:nvPr/>
        </p:nvSpPr>
        <p:spPr>
          <a:xfrm>
            <a:off x="553792" y="837127"/>
            <a:ext cx="10921284" cy="1477328"/>
          </a:xfrm>
          <a:prstGeom prst="rect">
            <a:avLst/>
          </a:prstGeom>
          <a:noFill/>
        </p:spPr>
        <p:txBody>
          <a:bodyPr wrap="square" rtlCol="0">
            <a:spAutoFit/>
          </a:bodyPr>
          <a:lstStyle/>
          <a:p>
            <a:r>
              <a:rPr lang="en-US" dirty="0" smtClean="0">
                <a:latin typeface="Book Antiqua" panose="02040602050305030304" pitchFamily="18" charset="0"/>
              </a:rPr>
              <a:t>The Dispatcher Servlet </a:t>
            </a:r>
            <a:r>
              <a:rPr lang="en-US" dirty="0">
                <a:latin typeface="Book Antiqua" panose="02040602050305030304" pitchFamily="18" charset="0"/>
              </a:rPr>
              <a:t>is </a:t>
            </a:r>
            <a:r>
              <a:rPr lang="en-US" b="1" dirty="0">
                <a:latin typeface="Book Antiqua" panose="02040602050305030304" pitchFamily="18" charset="0"/>
              </a:rPr>
              <a:t>the front controller in Spring web applications</a:t>
            </a:r>
            <a:r>
              <a:rPr lang="en-US" dirty="0">
                <a:latin typeface="Book Antiqua" panose="02040602050305030304" pitchFamily="18" charset="0"/>
              </a:rPr>
              <a:t>. It's used to create web applications and REST services in Spring MVC. In a traditional Spring web application, this servlet is defined in the </a:t>
            </a:r>
            <a:r>
              <a:rPr lang="en-US" dirty="0" smtClean="0">
                <a:latin typeface="Book Antiqua" panose="02040602050305030304" pitchFamily="18" charset="0"/>
              </a:rPr>
              <a:t>web.</a:t>
            </a:r>
          </a:p>
          <a:p>
            <a:pPr marL="285750" indent="-285750">
              <a:buFont typeface="Wingdings" panose="05000000000000000000" pitchFamily="2" charset="2"/>
              <a:buChar char="Ø"/>
            </a:pPr>
            <a:r>
              <a:rPr lang="en-US" dirty="0" smtClean="0">
                <a:latin typeface="Book Antiqua" panose="02040602050305030304" pitchFamily="18" charset="0"/>
              </a:rPr>
              <a:t>It is initialized when we hit the server.</a:t>
            </a:r>
          </a:p>
          <a:p>
            <a:pPr marL="285750" indent="-285750">
              <a:buFont typeface="Wingdings" panose="05000000000000000000" pitchFamily="2" charset="2"/>
              <a:buChar char="Ø"/>
            </a:pPr>
            <a:r>
              <a:rPr lang="en-US" dirty="0" smtClean="0">
                <a:latin typeface="Book Antiqua" panose="02040602050305030304" pitchFamily="18" charset="0"/>
              </a:rPr>
              <a:t>It is not initialized when tomcat is started.</a:t>
            </a:r>
            <a:endParaRPr lang="en-IN"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728662" y="2593680"/>
            <a:ext cx="10734675" cy="485775"/>
          </a:xfrm>
          <a:prstGeom prst="rect">
            <a:avLst/>
          </a:prstGeom>
        </p:spPr>
      </p:pic>
    </p:spTree>
    <p:extLst>
      <p:ext uri="{BB962C8B-B14F-4D97-AF65-F5344CB8AC3E}">
        <p14:creationId xmlns:p14="http://schemas.microsoft.com/office/powerpoint/2010/main" val="27525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841" y="103909"/>
            <a:ext cx="11828318" cy="6650182"/>
          </a:xfrm>
          <a:prstGeom prst="rect">
            <a:avLst/>
          </a:prstGeom>
        </p:spPr>
      </p:pic>
    </p:spTree>
    <p:extLst>
      <p:ext uri="{BB962C8B-B14F-4D97-AF65-F5344CB8AC3E}">
        <p14:creationId xmlns:p14="http://schemas.microsoft.com/office/powerpoint/2010/main" val="105562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1273" y="228600"/>
            <a:ext cx="7606145" cy="1846659"/>
          </a:xfrm>
          <a:prstGeom prst="rect">
            <a:avLst/>
          </a:prstGeom>
          <a:noFill/>
        </p:spPr>
        <p:txBody>
          <a:bodyPr wrap="square" rtlCol="0">
            <a:spAutoFit/>
          </a:bodyPr>
          <a:lstStyle/>
          <a:p>
            <a:r>
              <a:rPr lang="en-US" sz="2400" b="1" dirty="0" smtClean="0">
                <a:latin typeface="Book Antiqua" panose="02040602050305030304" pitchFamily="18" charset="0"/>
              </a:rPr>
              <a:t>Some common build tools</a:t>
            </a:r>
          </a:p>
          <a:p>
            <a:pPr marL="742950" lvl="1" indent="-285750">
              <a:buFont typeface="Wingdings" panose="05000000000000000000" pitchFamily="2" charset="2"/>
              <a:buChar char="Ø"/>
            </a:pPr>
            <a:r>
              <a:rPr lang="en-US" dirty="0" smtClean="0">
                <a:latin typeface="Book Antiqua" panose="02040602050305030304" pitchFamily="18" charset="0"/>
              </a:rPr>
              <a:t>Apache Ant</a:t>
            </a:r>
          </a:p>
          <a:p>
            <a:pPr marL="742950" lvl="1" indent="-285750">
              <a:buFont typeface="Wingdings" panose="05000000000000000000" pitchFamily="2" charset="2"/>
              <a:buChar char="Ø"/>
            </a:pPr>
            <a:r>
              <a:rPr lang="en-US" dirty="0" smtClean="0">
                <a:latin typeface="Book Antiqua" panose="02040602050305030304" pitchFamily="18" charset="0"/>
              </a:rPr>
              <a:t>Apache Maven</a:t>
            </a:r>
          </a:p>
          <a:p>
            <a:pPr marL="742950" lvl="1" indent="-285750">
              <a:buFont typeface="Wingdings" panose="05000000000000000000" pitchFamily="2" charset="2"/>
              <a:buChar char="Ø"/>
            </a:pPr>
            <a:r>
              <a:rPr lang="en-US" dirty="0" smtClean="0">
                <a:latin typeface="Book Antiqua" panose="02040602050305030304" pitchFamily="18" charset="0"/>
              </a:rPr>
              <a:t>Gradle</a:t>
            </a:r>
          </a:p>
          <a:p>
            <a:pPr marL="742950" lvl="1" indent="-285750">
              <a:buFont typeface="Wingdings" panose="05000000000000000000" pitchFamily="2" charset="2"/>
              <a:buChar char="Ø"/>
            </a:pPr>
            <a:r>
              <a:rPr lang="en-US" dirty="0" smtClean="0">
                <a:latin typeface="Book Antiqua" panose="02040602050305030304" pitchFamily="18" charset="0"/>
              </a:rPr>
              <a:t>Grunt</a:t>
            </a:r>
          </a:p>
          <a:p>
            <a:pPr marL="742950" lvl="1" indent="-285750">
              <a:buFont typeface="Wingdings" panose="05000000000000000000" pitchFamily="2" charset="2"/>
              <a:buChar char="Ø"/>
            </a:pPr>
            <a:r>
              <a:rPr lang="en-US" dirty="0" smtClean="0">
                <a:latin typeface="Book Antiqua" panose="02040602050305030304" pitchFamily="18" charset="0"/>
              </a:rPr>
              <a:t>Gulp</a:t>
            </a:r>
          </a:p>
        </p:txBody>
      </p:sp>
      <p:pic>
        <p:nvPicPr>
          <p:cNvPr id="3" name="Picture 2"/>
          <p:cNvPicPr>
            <a:picLocks noChangeAspect="1"/>
          </p:cNvPicPr>
          <p:nvPr/>
        </p:nvPicPr>
        <p:blipFill>
          <a:blip r:embed="rId2"/>
          <a:stretch>
            <a:fillRect/>
          </a:stretch>
        </p:blipFill>
        <p:spPr>
          <a:xfrm>
            <a:off x="1362056" y="2226865"/>
            <a:ext cx="9901291" cy="4542164"/>
          </a:xfrm>
          <a:prstGeom prst="rect">
            <a:avLst/>
          </a:prstGeom>
        </p:spPr>
      </p:pic>
    </p:spTree>
    <p:extLst>
      <p:ext uri="{BB962C8B-B14F-4D97-AF65-F5344CB8AC3E}">
        <p14:creationId xmlns:p14="http://schemas.microsoft.com/office/powerpoint/2010/main" val="1851233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9492" y="663770"/>
            <a:ext cx="10753016" cy="6045620"/>
          </a:xfrm>
          <a:prstGeom prst="rect">
            <a:avLst/>
          </a:prstGeom>
        </p:spPr>
      </p:pic>
      <p:sp>
        <p:nvSpPr>
          <p:cNvPr id="3" name="TextBox 2"/>
          <p:cNvSpPr txBox="1"/>
          <p:nvPr/>
        </p:nvSpPr>
        <p:spPr>
          <a:xfrm>
            <a:off x="656823" y="0"/>
            <a:ext cx="5228822" cy="523220"/>
          </a:xfrm>
          <a:prstGeom prst="rect">
            <a:avLst/>
          </a:prstGeom>
          <a:noFill/>
        </p:spPr>
        <p:txBody>
          <a:bodyPr wrap="square" rtlCol="0">
            <a:spAutoFit/>
          </a:bodyPr>
          <a:lstStyle/>
          <a:p>
            <a:r>
              <a:rPr lang="en-US" sz="2800" b="1" dirty="0" smtClean="0">
                <a:solidFill>
                  <a:schemeClr val="accent1"/>
                </a:solidFill>
              </a:rPr>
              <a:t>Gradle</a:t>
            </a:r>
            <a:endParaRPr lang="en-IN" sz="2800" b="1" dirty="0">
              <a:solidFill>
                <a:schemeClr val="accent1"/>
              </a:solidFill>
            </a:endParaRPr>
          </a:p>
        </p:txBody>
      </p:sp>
    </p:spTree>
    <p:extLst>
      <p:ext uri="{BB962C8B-B14F-4D97-AF65-F5344CB8AC3E}">
        <p14:creationId xmlns:p14="http://schemas.microsoft.com/office/powerpoint/2010/main" val="28262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3" y="875764"/>
            <a:ext cx="10702344" cy="646331"/>
          </a:xfrm>
          <a:prstGeom prst="rect">
            <a:avLst/>
          </a:prstGeom>
          <a:noFill/>
        </p:spPr>
        <p:txBody>
          <a:bodyPr wrap="square" rtlCol="0">
            <a:spAutoFit/>
          </a:bodyPr>
          <a:lstStyle/>
          <a:p>
            <a:r>
              <a:rPr lang="en-US" dirty="0">
                <a:latin typeface="Book Antiqua" panose="02040602050305030304" pitchFamily="18" charset="0"/>
              </a:rPr>
              <a:t>Gradle is an open-source build automation tool focused on flexibility and performance. Gradle build scripts are written using a Groovy or </a:t>
            </a:r>
            <a:r>
              <a:rPr lang="en-US" dirty="0" smtClean="0">
                <a:latin typeface="Book Antiqua" panose="02040602050305030304" pitchFamily="18" charset="0"/>
              </a:rPr>
              <a:t>Kotlin</a:t>
            </a:r>
            <a:r>
              <a:rPr lang="en-US" dirty="0">
                <a:latin typeface="Book Antiqua" panose="02040602050305030304" pitchFamily="18" charset="0"/>
              </a:rPr>
              <a:t> </a:t>
            </a:r>
            <a:r>
              <a:rPr lang="en-US" dirty="0" smtClean="0">
                <a:latin typeface="Book Antiqua" panose="02040602050305030304" pitchFamily="18" charset="0"/>
              </a:rPr>
              <a:t>DSL.</a:t>
            </a:r>
            <a:endParaRPr lang="en-IN" dirty="0">
              <a:latin typeface="Book Antiqua" panose="02040602050305030304" pitchFamily="18" charset="0"/>
            </a:endParaRPr>
          </a:p>
        </p:txBody>
      </p:sp>
      <p:sp>
        <p:nvSpPr>
          <p:cNvPr id="3" name="TextBox 2"/>
          <p:cNvSpPr txBox="1"/>
          <p:nvPr/>
        </p:nvSpPr>
        <p:spPr>
          <a:xfrm>
            <a:off x="656823" y="216555"/>
            <a:ext cx="7804597" cy="954107"/>
          </a:xfrm>
          <a:prstGeom prst="rect">
            <a:avLst/>
          </a:prstGeom>
          <a:noFill/>
        </p:spPr>
        <p:txBody>
          <a:bodyPr wrap="square" rtlCol="0">
            <a:spAutoFit/>
          </a:bodyPr>
          <a:lstStyle/>
          <a:p>
            <a:r>
              <a:rPr lang="en-US" sz="2800" b="1" dirty="0">
                <a:solidFill>
                  <a:schemeClr val="accent1"/>
                </a:solidFill>
              </a:rPr>
              <a:t>Gradle</a:t>
            </a:r>
            <a:endParaRPr lang="en-IN" sz="2800" b="1" dirty="0">
              <a:solidFill>
                <a:schemeClr val="accent1"/>
              </a:solidFill>
            </a:endParaRPr>
          </a:p>
          <a:p>
            <a:endParaRPr lang="en-IN" sz="2800" dirty="0"/>
          </a:p>
        </p:txBody>
      </p:sp>
      <p:sp>
        <p:nvSpPr>
          <p:cNvPr id="4" name="TextBox 3"/>
          <p:cNvSpPr txBox="1"/>
          <p:nvPr/>
        </p:nvSpPr>
        <p:spPr>
          <a:xfrm>
            <a:off x="656823" y="1622738"/>
            <a:ext cx="10431887" cy="1754326"/>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Book Antiqua" panose="02040602050305030304" pitchFamily="18" charset="0"/>
              </a:rPr>
              <a:t>Highly customizable</a:t>
            </a:r>
            <a:r>
              <a:rPr lang="en-US" dirty="0">
                <a:latin typeface="Book Antiqua" panose="02040602050305030304" pitchFamily="18" charset="0"/>
              </a:rPr>
              <a:t> — Gradle is modeled in a way that is customizable and extensible in the most fundamental ways.</a:t>
            </a:r>
          </a:p>
          <a:p>
            <a:pPr marL="285750" indent="-285750">
              <a:buFont typeface="Wingdings" panose="05000000000000000000" pitchFamily="2" charset="2"/>
              <a:buChar char="Ø"/>
            </a:pPr>
            <a:r>
              <a:rPr lang="en-US" b="1" dirty="0">
                <a:latin typeface="Book Antiqua" panose="02040602050305030304" pitchFamily="18" charset="0"/>
              </a:rPr>
              <a:t>Fast</a:t>
            </a:r>
            <a:r>
              <a:rPr lang="en-US" dirty="0">
                <a:latin typeface="Book Antiqua" panose="02040602050305030304" pitchFamily="18" charset="0"/>
              </a:rPr>
              <a:t> — Gradle completes tasks quickly by reusing outputs from previous executions, processing only inputs that changed, and executing tasks in parallel.</a:t>
            </a:r>
          </a:p>
          <a:p>
            <a:pPr marL="285750" indent="-285750">
              <a:buFont typeface="Wingdings" panose="05000000000000000000" pitchFamily="2" charset="2"/>
              <a:buChar char="Ø"/>
            </a:pPr>
            <a:r>
              <a:rPr lang="en-US" b="1" dirty="0">
                <a:latin typeface="Book Antiqua" panose="02040602050305030304" pitchFamily="18" charset="0"/>
              </a:rPr>
              <a:t>Powerful</a:t>
            </a:r>
            <a:r>
              <a:rPr lang="en-US" dirty="0">
                <a:latin typeface="Book Antiqua" panose="02040602050305030304" pitchFamily="18" charset="0"/>
              </a:rPr>
              <a:t> — Gradle is the official build tool for Android, and comes with support for many popular languages and technologies</a:t>
            </a:r>
            <a:r>
              <a:rPr lang="en-US" dirty="0" smtClean="0">
                <a:latin typeface="Book Antiqua" panose="02040602050305030304" pitchFamily="18" charset="0"/>
              </a:rPr>
              <a:t>.</a:t>
            </a:r>
            <a:endParaRPr lang="en-US" dirty="0">
              <a:latin typeface="Book Antiqua" panose="02040602050305030304" pitchFamily="18" charset="0"/>
            </a:endParaRPr>
          </a:p>
        </p:txBody>
      </p:sp>
      <p:sp>
        <p:nvSpPr>
          <p:cNvPr id="5" name="TextBox 4"/>
          <p:cNvSpPr txBox="1"/>
          <p:nvPr/>
        </p:nvSpPr>
        <p:spPr>
          <a:xfrm>
            <a:off x="824248" y="3477707"/>
            <a:ext cx="10264462" cy="3416320"/>
          </a:xfrm>
          <a:prstGeom prst="rect">
            <a:avLst/>
          </a:prstGeom>
          <a:noFill/>
        </p:spPr>
        <p:txBody>
          <a:bodyPr wrap="square" rtlCol="0">
            <a:spAutoFit/>
          </a:bodyPr>
          <a:lstStyle/>
          <a:p>
            <a:pPr fontAlgn="base"/>
            <a:r>
              <a:rPr lang="en-US" b="1" dirty="0">
                <a:latin typeface="Book Antiqua" panose="02040602050305030304" pitchFamily="18" charset="0"/>
              </a:rPr>
              <a:t>Gradle:</a:t>
            </a:r>
            <a:r>
              <a:rPr lang="en-US" dirty="0">
                <a:latin typeface="Book Antiqua" panose="02040602050305030304" pitchFamily="18" charset="0"/>
              </a:rPr>
              <a:t> Gradle is an open-source tool that helps us to create software with mechanization. This tool is widely used for the creation of different kinds of software due to its high performance. It works on Java and a Groovy-based Domain-Specific Language (DSL) for developing the project structure. Gradle supports the creation of mobile and web applications with testing and deploying on various platforms. With its functionality, it is preferred as an official tool for developing Android applications. </a:t>
            </a:r>
          </a:p>
          <a:p>
            <a:pPr fontAlgn="base"/>
            <a:r>
              <a:rPr lang="en-US" b="1" dirty="0">
                <a:latin typeface="Book Antiqua" panose="02040602050305030304" pitchFamily="18" charset="0"/>
              </a:rPr>
              <a:t>Maven:</a:t>
            </a:r>
            <a:r>
              <a:rPr lang="en-US" dirty="0">
                <a:latin typeface="Book Antiqua" panose="02040602050305030304" pitchFamily="18" charset="0"/>
              </a:rPr>
              <a:t> Maven is an open-source project management tool that helps us to create different software in the lifecycle used by this tool. This tool focuses on the standardization (i.e.) development of the software in a standard layout within a short duration of time. With this, we can create Java projects but is compatible to be used for other languages too. Maven uses Extensible Markup language(XML) for the structuring of the application. </a:t>
            </a:r>
          </a:p>
          <a:p>
            <a:endParaRPr lang="en-IN" dirty="0">
              <a:latin typeface="Book Antiqua" panose="02040602050305030304" pitchFamily="18" charset="0"/>
            </a:endParaRPr>
          </a:p>
        </p:txBody>
      </p:sp>
    </p:spTree>
    <p:extLst>
      <p:ext uri="{BB962C8B-B14F-4D97-AF65-F5344CB8AC3E}">
        <p14:creationId xmlns:p14="http://schemas.microsoft.com/office/powerpoint/2010/main" val="78300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4795" y="1267965"/>
            <a:ext cx="6296025" cy="5172075"/>
          </a:xfrm>
          <a:prstGeom prst="rect">
            <a:avLst/>
          </a:prstGeom>
        </p:spPr>
      </p:pic>
      <p:sp>
        <p:nvSpPr>
          <p:cNvPr id="3" name="TextBox 2"/>
          <p:cNvSpPr txBox="1"/>
          <p:nvPr/>
        </p:nvSpPr>
        <p:spPr>
          <a:xfrm>
            <a:off x="901521" y="167425"/>
            <a:ext cx="9015211" cy="523220"/>
          </a:xfrm>
          <a:prstGeom prst="rect">
            <a:avLst/>
          </a:prstGeom>
          <a:noFill/>
        </p:spPr>
        <p:txBody>
          <a:bodyPr wrap="square" rtlCol="0">
            <a:spAutoFit/>
          </a:bodyPr>
          <a:lstStyle/>
          <a:p>
            <a:r>
              <a:rPr lang="en-US" sz="2800" b="1" dirty="0" smtClean="0">
                <a:solidFill>
                  <a:schemeClr val="accent1"/>
                </a:solidFill>
              </a:rPr>
              <a:t>Difference between Gradle and Maven</a:t>
            </a:r>
            <a:endParaRPr lang="en-IN" sz="2800" b="1" dirty="0">
              <a:solidFill>
                <a:schemeClr val="accent1"/>
              </a:solidFill>
            </a:endParaRPr>
          </a:p>
        </p:txBody>
      </p:sp>
    </p:spTree>
    <p:extLst>
      <p:ext uri="{BB962C8B-B14F-4D97-AF65-F5344CB8AC3E}">
        <p14:creationId xmlns:p14="http://schemas.microsoft.com/office/powerpoint/2010/main" val="3889242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2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15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6" y="193183"/>
            <a:ext cx="8319752" cy="523220"/>
          </a:xfrm>
          <a:prstGeom prst="rect">
            <a:avLst/>
          </a:prstGeom>
          <a:noFill/>
        </p:spPr>
        <p:txBody>
          <a:bodyPr wrap="square" rtlCol="0">
            <a:spAutoFit/>
          </a:bodyPr>
          <a:lstStyle/>
          <a:p>
            <a:r>
              <a:rPr lang="en-US" sz="2800" b="1" dirty="0" smtClean="0">
                <a:solidFill>
                  <a:schemeClr val="accent1"/>
                </a:solidFill>
                <a:latin typeface="Book Antiqua" panose="02040602050305030304" pitchFamily="18" charset="0"/>
              </a:rPr>
              <a:t>Dialect </a:t>
            </a:r>
            <a:endParaRPr lang="en-IN" sz="2800" b="1" dirty="0">
              <a:solidFill>
                <a:schemeClr val="accent1"/>
              </a:solidFill>
              <a:latin typeface="Book Antiqua" panose="02040602050305030304" pitchFamily="18" charset="0"/>
            </a:endParaRPr>
          </a:p>
        </p:txBody>
      </p:sp>
      <p:sp>
        <p:nvSpPr>
          <p:cNvPr id="3" name="TextBox 2"/>
          <p:cNvSpPr txBox="1"/>
          <p:nvPr/>
        </p:nvSpPr>
        <p:spPr>
          <a:xfrm>
            <a:off x="399246" y="811369"/>
            <a:ext cx="11217497" cy="936209"/>
          </a:xfrm>
          <a:prstGeom prst="rect">
            <a:avLst/>
          </a:prstGeom>
          <a:noFill/>
        </p:spPr>
        <p:txBody>
          <a:bodyPr wrap="square" rtlCol="0">
            <a:spAutoFit/>
          </a:bodyPr>
          <a:lstStyle/>
          <a:p>
            <a:r>
              <a:rPr lang="en-US" dirty="0">
                <a:latin typeface="Book Antiqua" panose="02040602050305030304" pitchFamily="18" charset="0"/>
              </a:rPr>
              <a:t>The dialect specifies the type of database used in hibernate so that hibernate generate appropriate type of SQL statements. For connecting any hibernate application with the database, it is required to provide the configuration of SQL dialect.</a:t>
            </a:r>
            <a:endParaRPr lang="en-IN" dirty="0">
              <a:latin typeface="Book Antiqua" panose="02040602050305030304" pitchFamily="18" charset="0"/>
            </a:endParaRPr>
          </a:p>
        </p:txBody>
      </p:sp>
    </p:spTree>
    <p:extLst>
      <p:ext uri="{BB962C8B-B14F-4D97-AF65-F5344CB8AC3E}">
        <p14:creationId xmlns:p14="http://schemas.microsoft.com/office/powerpoint/2010/main" val="18920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60" y="334851"/>
            <a:ext cx="11011436" cy="2739211"/>
          </a:xfrm>
          <a:prstGeom prst="rect">
            <a:avLst/>
          </a:prstGeom>
          <a:noFill/>
        </p:spPr>
        <p:txBody>
          <a:bodyPr wrap="square" rtlCol="0">
            <a:spAutoFit/>
          </a:bodyPr>
          <a:lstStyle/>
          <a:p>
            <a:r>
              <a:rPr lang="en-US" sz="2800" b="1" dirty="0" smtClean="0">
                <a:solidFill>
                  <a:schemeClr val="accent5">
                    <a:lumMod val="75000"/>
                  </a:schemeClr>
                </a:solidFill>
                <a:latin typeface="Book Antiqua" panose="02040602050305030304" pitchFamily="18" charset="0"/>
              </a:rPr>
              <a:t>Dependency Injection :</a:t>
            </a:r>
          </a:p>
          <a:p>
            <a:endParaRPr lang="en-US" b="1" dirty="0">
              <a:latin typeface="Book Antiqua" panose="02040602050305030304" pitchFamily="18" charset="0"/>
            </a:endParaRPr>
          </a:p>
          <a:p>
            <a:r>
              <a:rPr lang="en-US" b="1" dirty="0" smtClean="0">
                <a:latin typeface="Book Antiqua" panose="02040602050305030304" pitchFamily="18" charset="0"/>
              </a:rPr>
              <a:t>1).What Is DI?</a:t>
            </a:r>
          </a:p>
          <a:p>
            <a:r>
              <a:rPr lang="en-US" b="1" dirty="0" smtClean="0">
                <a:latin typeface="Book Antiqua" panose="02040602050305030304" pitchFamily="18" charset="0"/>
              </a:rPr>
              <a:t>Answer : </a:t>
            </a:r>
            <a:r>
              <a:rPr lang="en-US" dirty="0" smtClean="0">
                <a:latin typeface="Book Antiqua" panose="02040602050305030304" pitchFamily="18" charset="0"/>
              </a:rPr>
              <a:t>Dependency Injection is a programming technique that makes a class independent of its dependencies. It is  a technique where one object supplies the dependencies of another object. </a:t>
            </a:r>
          </a:p>
          <a:p>
            <a:endParaRPr lang="en-US" b="1" dirty="0">
              <a:latin typeface="Book Antiqua" panose="02040602050305030304" pitchFamily="18" charset="0"/>
            </a:endParaRPr>
          </a:p>
          <a:p>
            <a:r>
              <a:rPr lang="en-US" b="1" dirty="0" smtClean="0">
                <a:latin typeface="Book Antiqua" panose="02040602050305030304" pitchFamily="18" charset="0"/>
              </a:rPr>
              <a:t>2).Why we need?</a:t>
            </a:r>
          </a:p>
          <a:p>
            <a:r>
              <a:rPr lang="en-US" b="1" dirty="0" smtClean="0">
                <a:latin typeface="Book Antiqua" panose="02040602050305030304" pitchFamily="18" charset="0"/>
              </a:rPr>
              <a:t>Answer : </a:t>
            </a:r>
            <a:r>
              <a:rPr lang="en-US" dirty="0" smtClean="0">
                <a:latin typeface="Book Antiqua" panose="02040602050305030304" pitchFamily="18" charset="0"/>
              </a:rPr>
              <a:t>We need  DI because we need to achieve loose coupling we don’t want tight coupling. </a:t>
            </a:r>
            <a:r>
              <a:rPr lang="en-US" dirty="0" err="1" smtClean="0">
                <a:latin typeface="Book Antiqua" panose="02040602050305030304" pitchFamily="18" charset="0"/>
              </a:rPr>
              <a:t>Ex:Laptop</a:t>
            </a:r>
            <a:r>
              <a:rPr lang="en-US" dirty="0" smtClean="0">
                <a:latin typeface="Book Antiqua" panose="02040602050305030304" pitchFamily="18" charset="0"/>
              </a:rPr>
              <a:t> Hard Drive </a:t>
            </a:r>
            <a:endParaRPr lang="en-IN" b="1" dirty="0">
              <a:latin typeface="Book Antiqua" panose="02040602050305030304" pitchFamily="18" charset="0"/>
            </a:endParaRPr>
          </a:p>
        </p:txBody>
      </p:sp>
      <p:sp>
        <p:nvSpPr>
          <p:cNvPr id="3" name="TextBox 2"/>
          <p:cNvSpPr txBox="1"/>
          <p:nvPr/>
        </p:nvSpPr>
        <p:spPr>
          <a:xfrm>
            <a:off x="2434107" y="5473521"/>
            <a:ext cx="45719" cy="369332"/>
          </a:xfrm>
          <a:prstGeom prst="rect">
            <a:avLst/>
          </a:prstGeom>
          <a:noFill/>
        </p:spPr>
        <p:txBody>
          <a:bodyPr wrap="square" rtlCol="0">
            <a:spAutoFit/>
          </a:bodyPr>
          <a:lstStyle/>
          <a:p>
            <a:endParaRPr lang="en-IN" dirty="0"/>
          </a:p>
        </p:txBody>
      </p:sp>
      <p:pic>
        <p:nvPicPr>
          <p:cNvPr id="4" name="Picture 3"/>
          <p:cNvPicPr>
            <a:picLocks noChangeAspect="1"/>
          </p:cNvPicPr>
          <p:nvPr/>
        </p:nvPicPr>
        <p:blipFill>
          <a:blip r:embed="rId2"/>
          <a:stretch>
            <a:fillRect/>
          </a:stretch>
        </p:blipFill>
        <p:spPr>
          <a:xfrm>
            <a:off x="695460" y="3353137"/>
            <a:ext cx="4400550" cy="2305050"/>
          </a:xfrm>
          <a:prstGeom prst="rect">
            <a:avLst/>
          </a:prstGeom>
        </p:spPr>
      </p:pic>
      <p:pic>
        <p:nvPicPr>
          <p:cNvPr id="5" name="Picture 4"/>
          <p:cNvPicPr>
            <a:picLocks noChangeAspect="1"/>
          </p:cNvPicPr>
          <p:nvPr/>
        </p:nvPicPr>
        <p:blipFill>
          <a:blip r:embed="rId3"/>
          <a:stretch>
            <a:fillRect/>
          </a:stretch>
        </p:blipFill>
        <p:spPr>
          <a:xfrm>
            <a:off x="5461916" y="3057862"/>
            <a:ext cx="5286375" cy="2600325"/>
          </a:xfrm>
          <a:prstGeom prst="rect">
            <a:avLst/>
          </a:prstGeom>
        </p:spPr>
      </p:pic>
    </p:spTree>
    <p:extLst>
      <p:ext uri="{BB962C8B-B14F-4D97-AF65-F5344CB8AC3E}">
        <p14:creationId xmlns:p14="http://schemas.microsoft.com/office/powerpoint/2010/main" val="136503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82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28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4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397" y="206062"/>
            <a:ext cx="4739426" cy="954107"/>
          </a:xfrm>
          <a:prstGeom prst="rect">
            <a:avLst/>
          </a:prstGeom>
          <a:noFill/>
        </p:spPr>
        <p:txBody>
          <a:bodyPr wrap="square" rtlCol="0">
            <a:spAutoFit/>
          </a:bodyPr>
          <a:lstStyle/>
          <a:p>
            <a:r>
              <a:rPr lang="en-US" sz="2800" b="1" dirty="0" smtClean="0">
                <a:solidFill>
                  <a:schemeClr val="accent5">
                    <a:lumMod val="75000"/>
                  </a:schemeClr>
                </a:solidFill>
              </a:rPr>
              <a:t>Spring Boot Starter Parent</a:t>
            </a:r>
          </a:p>
          <a:p>
            <a:endParaRPr lang="en-IN" sz="2800" b="1" dirty="0">
              <a:solidFill>
                <a:schemeClr val="accent5">
                  <a:lumMod val="75000"/>
                </a:schemeClr>
              </a:solidFill>
            </a:endParaRPr>
          </a:p>
        </p:txBody>
      </p:sp>
      <p:sp>
        <p:nvSpPr>
          <p:cNvPr id="3" name="TextBox 2"/>
          <p:cNvSpPr txBox="1"/>
          <p:nvPr/>
        </p:nvSpPr>
        <p:spPr>
          <a:xfrm>
            <a:off x="489397" y="862884"/>
            <a:ext cx="10869770" cy="2862322"/>
          </a:xfrm>
          <a:prstGeom prst="rect">
            <a:avLst/>
          </a:prstGeom>
          <a:noFill/>
        </p:spPr>
        <p:txBody>
          <a:bodyPr wrap="square" rtlCol="0">
            <a:spAutoFit/>
          </a:bodyPr>
          <a:lstStyle/>
          <a:p>
            <a:r>
              <a:rPr lang="en-US" b="1" dirty="0" smtClean="0">
                <a:latin typeface="Book Antiqua" panose="02040602050305030304" pitchFamily="18" charset="0"/>
              </a:rPr>
              <a:t>1).What is spring boot starter parent?</a:t>
            </a:r>
          </a:p>
          <a:p>
            <a:r>
              <a:rPr lang="en-US" b="1" dirty="0" smtClean="0">
                <a:latin typeface="Book Antiqua" panose="02040602050305030304" pitchFamily="18" charset="0"/>
              </a:rPr>
              <a:t>Answer : </a:t>
            </a:r>
            <a:r>
              <a:rPr lang="en-US" dirty="0">
                <a:latin typeface="Book Antiqua" panose="02040602050305030304" pitchFamily="18" charset="0"/>
              </a:rPr>
              <a:t>All Spring Boot projects typically use spring-boot-starter-parent </a:t>
            </a:r>
            <a:r>
              <a:rPr lang="en-US" dirty="0" smtClean="0">
                <a:latin typeface="Book Antiqua" panose="02040602050305030304" pitchFamily="18" charset="0"/>
              </a:rPr>
              <a:t>as </a:t>
            </a:r>
            <a:r>
              <a:rPr lang="en-US" dirty="0">
                <a:latin typeface="Book Antiqua" panose="02040602050305030304" pitchFamily="18" charset="0"/>
              </a:rPr>
              <a:t>the parent in pom.xml</a:t>
            </a:r>
            <a:r>
              <a:rPr lang="en-US" dirty="0" smtClean="0">
                <a:latin typeface="Book Antiqua" panose="02040602050305030304" pitchFamily="18" charset="0"/>
              </a:rPr>
              <a:t>.</a:t>
            </a:r>
          </a:p>
          <a:p>
            <a:pPr lvl="1"/>
            <a:r>
              <a:rPr lang="en-US" dirty="0" smtClean="0">
                <a:latin typeface="Book Antiqua" panose="02040602050305030304" pitchFamily="18" charset="0"/>
              </a:rPr>
              <a:t>         Parent </a:t>
            </a:r>
            <a:r>
              <a:rPr lang="en-US" dirty="0">
                <a:latin typeface="Book Antiqua" panose="02040602050305030304" pitchFamily="18" charset="0"/>
              </a:rPr>
              <a:t>Poms allow you to manage the following things for multiple child projects and </a:t>
            </a:r>
            <a:r>
              <a:rPr lang="en-US" dirty="0" smtClean="0">
                <a:latin typeface="Book Antiqua" panose="02040602050305030304" pitchFamily="18" charset="0"/>
              </a:rPr>
              <a:t>modules</a:t>
            </a:r>
            <a:r>
              <a:rPr lang="en-US" dirty="0">
                <a:latin typeface="Book Antiqua" panose="02040602050305030304" pitchFamily="18" charset="0"/>
              </a:rPr>
              <a:t>:</a:t>
            </a:r>
          </a:p>
          <a:p>
            <a:pPr marL="1200150" lvl="2" indent="-285750">
              <a:buFont typeface="Wingdings" panose="05000000000000000000" pitchFamily="2" charset="2"/>
              <a:buChar char="Ø"/>
            </a:pPr>
            <a:r>
              <a:rPr lang="en-US" dirty="0">
                <a:latin typeface="Book Antiqua" panose="02040602050305030304" pitchFamily="18" charset="0"/>
              </a:rPr>
              <a:t>Configuration - Java Version and Other Properties</a:t>
            </a:r>
          </a:p>
          <a:p>
            <a:pPr marL="1200150" lvl="2" indent="-285750">
              <a:buFont typeface="Wingdings" panose="05000000000000000000" pitchFamily="2" charset="2"/>
              <a:buChar char="Ø"/>
            </a:pPr>
            <a:r>
              <a:rPr lang="en-US" dirty="0" smtClean="0">
                <a:latin typeface="Book Antiqua" panose="02040602050305030304" pitchFamily="18" charset="0"/>
              </a:rPr>
              <a:t>Dependency </a:t>
            </a:r>
            <a:r>
              <a:rPr lang="en-US" dirty="0">
                <a:latin typeface="Book Antiqua" panose="02040602050305030304" pitchFamily="18" charset="0"/>
              </a:rPr>
              <a:t>Management - Version of dependencies</a:t>
            </a:r>
          </a:p>
          <a:p>
            <a:pPr marL="1200150" lvl="2" indent="-285750">
              <a:buFont typeface="Wingdings" panose="05000000000000000000" pitchFamily="2" charset="2"/>
              <a:buChar char="Ø"/>
            </a:pPr>
            <a:r>
              <a:rPr lang="en-US" dirty="0">
                <a:latin typeface="Book Antiqua" panose="02040602050305030304" pitchFamily="18" charset="0"/>
              </a:rPr>
              <a:t>Default Plugin </a:t>
            </a:r>
            <a:r>
              <a:rPr lang="en-US" dirty="0" smtClean="0">
                <a:latin typeface="Book Antiqua" panose="02040602050305030304" pitchFamily="18" charset="0"/>
              </a:rPr>
              <a:t>Configuration</a:t>
            </a:r>
          </a:p>
          <a:p>
            <a:pPr lvl="2"/>
            <a:endParaRPr lang="en-US" dirty="0" smtClean="0">
              <a:latin typeface="Book Antiqua" panose="02040602050305030304" pitchFamily="18" charset="0"/>
            </a:endParaRPr>
          </a:p>
          <a:p>
            <a:pPr lvl="2"/>
            <a:endParaRPr lang="en-US" dirty="0">
              <a:latin typeface="Book Antiqua" panose="02040602050305030304" pitchFamily="18" charset="0"/>
            </a:endParaRPr>
          </a:p>
          <a:p>
            <a:pPr lvl="2"/>
            <a:endParaRPr lang="en-US" dirty="0">
              <a:latin typeface="Book Antiqua" panose="02040602050305030304" pitchFamily="18" charset="0"/>
            </a:endParaRPr>
          </a:p>
          <a:p>
            <a:endParaRPr lang="en-IN" b="1"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2273389" y="2996543"/>
            <a:ext cx="6743700" cy="1457325"/>
          </a:xfrm>
          <a:prstGeom prst="rect">
            <a:avLst/>
          </a:prstGeom>
        </p:spPr>
      </p:pic>
    </p:spTree>
    <p:extLst>
      <p:ext uri="{BB962C8B-B14F-4D97-AF65-F5344CB8AC3E}">
        <p14:creationId xmlns:p14="http://schemas.microsoft.com/office/powerpoint/2010/main" val="159661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397" y="167425"/>
            <a:ext cx="4739426" cy="954107"/>
          </a:xfrm>
          <a:prstGeom prst="rect">
            <a:avLst/>
          </a:prstGeom>
          <a:noFill/>
        </p:spPr>
        <p:txBody>
          <a:bodyPr wrap="square" rtlCol="0">
            <a:spAutoFit/>
          </a:bodyPr>
          <a:lstStyle/>
          <a:p>
            <a:r>
              <a:rPr lang="en-US" sz="2800" b="1" dirty="0" smtClean="0">
                <a:solidFill>
                  <a:schemeClr val="accent5">
                    <a:lumMod val="75000"/>
                  </a:schemeClr>
                </a:solidFill>
              </a:rPr>
              <a:t>Dependency Management</a:t>
            </a:r>
          </a:p>
          <a:p>
            <a:endParaRPr lang="en-IN" sz="28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416676" y="813040"/>
            <a:ext cx="9736427" cy="5899400"/>
          </a:xfrm>
          <a:prstGeom prst="rect">
            <a:avLst/>
          </a:prstGeom>
        </p:spPr>
      </p:pic>
    </p:spTree>
    <p:extLst>
      <p:ext uri="{BB962C8B-B14F-4D97-AF65-F5344CB8AC3E}">
        <p14:creationId xmlns:p14="http://schemas.microsoft.com/office/powerpoint/2010/main" val="152181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5" y="631066"/>
            <a:ext cx="10676587" cy="3139321"/>
          </a:xfrm>
          <a:prstGeom prst="rect">
            <a:avLst/>
          </a:prstGeom>
          <a:noFill/>
        </p:spPr>
        <p:txBody>
          <a:bodyPr wrap="square" rtlCol="0">
            <a:spAutoFit/>
          </a:bodyPr>
          <a:lstStyle/>
          <a:p>
            <a:endParaRPr lang="en-US" b="1" dirty="0" smtClean="0">
              <a:latin typeface="Book Antiqua" panose="02040602050305030304" pitchFamily="18" charset="0"/>
            </a:endParaRPr>
          </a:p>
          <a:p>
            <a:r>
              <a:rPr lang="en-US" b="1" dirty="0" smtClean="0">
                <a:latin typeface="Book Antiqua" panose="02040602050305030304" pitchFamily="18" charset="0"/>
              </a:rPr>
              <a:t>What </a:t>
            </a:r>
            <a:r>
              <a:rPr lang="en-US" b="1" dirty="0">
                <a:latin typeface="Book Antiqua" panose="02040602050305030304" pitchFamily="18" charset="0"/>
              </a:rPr>
              <a:t>if we do not have starter projects</a:t>
            </a:r>
            <a:r>
              <a:rPr lang="en-US" b="1" dirty="0" smtClean="0">
                <a:latin typeface="Book Antiqua" panose="02040602050305030304" pitchFamily="18" charset="0"/>
              </a:rPr>
              <a:t>?</a:t>
            </a:r>
          </a:p>
          <a:p>
            <a:endParaRPr lang="en-US" b="1" dirty="0" smtClean="0">
              <a:latin typeface="Book Antiqua" panose="02040602050305030304" pitchFamily="18" charset="0"/>
            </a:endParaRPr>
          </a:p>
          <a:p>
            <a:r>
              <a:rPr lang="en-US" b="1" dirty="0" smtClean="0">
                <a:latin typeface="Book Antiqua" panose="02040602050305030304" pitchFamily="18" charset="0"/>
              </a:rPr>
              <a:t>Answer : </a:t>
            </a:r>
            <a:r>
              <a:rPr lang="en-US" dirty="0" smtClean="0">
                <a:latin typeface="Book Antiqua" panose="02040602050305030304" pitchFamily="18" charset="0"/>
              </a:rPr>
              <a:t>Let’s </a:t>
            </a:r>
            <a:r>
              <a:rPr lang="en-US" dirty="0">
                <a:latin typeface="Book Antiqua" panose="02040602050305030304" pitchFamily="18" charset="0"/>
              </a:rPr>
              <a:t>say we want to develop a web application with Spring </a:t>
            </a:r>
            <a:r>
              <a:rPr lang="en-US" dirty="0" smtClean="0">
                <a:latin typeface="Book Antiqua" panose="02040602050305030304" pitchFamily="18" charset="0"/>
              </a:rPr>
              <a:t>MVC.</a:t>
            </a:r>
          </a:p>
          <a:p>
            <a:pPr algn="just"/>
            <a:r>
              <a:rPr lang="en-US" dirty="0">
                <a:latin typeface="Book Antiqua" panose="02040602050305030304" pitchFamily="18" charset="0"/>
              </a:rPr>
              <a:t> </a:t>
            </a:r>
            <a:r>
              <a:rPr lang="en-US" dirty="0" smtClean="0">
                <a:latin typeface="Book Antiqua" panose="02040602050305030304" pitchFamily="18" charset="0"/>
              </a:rPr>
              <a:t>First of all we would need to identify the frameworks we want to use, which versions of                                             frameworks to use and how to connect them together.</a:t>
            </a:r>
          </a:p>
          <a:p>
            <a:pPr algn="just"/>
            <a:r>
              <a:rPr lang="en-US" dirty="0" smtClean="0">
                <a:latin typeface="Book Antiqua" panose="02040602050305030304" pitchFamily="18" charset="0"/>
              </a:rPr>
              <a:t>Listed </a:t>
            </a:r>
            <a:r>
              <a:rPr lang="en-US" dirty="0">
                <a:latin typeface="Book Antiqua" panose="02040602050305030304" pitchFamily="18" charset="0"/>
              </a:rPr>
              <a:t>below are some of the dependencies we use in our Spring MVC Course. These include Spring MVC, Jackson </a:t>
            </a:r>
            <a:r>
              <a:rPr lang="en-US" dirty="0" err="1">
                <a:latin typeface="Book Antiqua" panose="02040602050305030304" pitchFamily="18" charset="0"/>
              </a:rPr>
              <a:t>Databind</a:t>
            </a:r>
            <a:r>
              <a:rPr lang="en-US" dirty="0">
                <a:latin typeface="Book Antiqua" panose="02040602050305030304" pitchFamily="18" charset="0"/>
              </a:rPr>
              <a:t> (for data binding), Hibernate-Validator (for server side validation using Java Validation API) and Log4j (for logging). When creating this course, we had to choose the compatible versions of all these frameworks.</a:t>
            </a:r>
          </a:p>
          <a:p>
            <a:endParaRPr lang="en-IN" dirty="0">
              <a:latin typeface="Book Antiqua" panose="02040602050305030304" pitchFamily="18" charset="0"/>
            </a:endParaRPr>
          </a:p>
        </p:txBody>
      </p:sp>
      <p:sp>
        <p:nvSpPr>
          <p:cNvPr id="3" name="TextBox 2"/>
          <p:cNvSpPr txBox="1"/>
          <p:nvPr/>
        </p:nvSpPr>
        <p:spPr>
          <a:xfrm>
            <a:off x="515155" y="3477296"/>
            <a:ext cx="11127347" cy="2031325"/>
          </a:xfrm>
          <a:prstGeom prst="rect">
            <a:avLst/>
          </a:prstGeom>
          <a:noFill/>
        </p:spPr>
        <p:txBody>
          <a:bodyPr wrap="square" rtlCol="0">
            <a:spAutoFit/>
          </a:bodyPr>
          <a:lstStyle/>
          <a:p>
            <a:r>
              <a:rPr lang="en-US" b="1" dirty="0">
                <a:latin typeface="Book Antiqua" panose="02040602050305030304" pitchFamily="18" charset="0"/>
              </a:rPr>
              <a:t>Spring Boot Starter </a:t>
            </a:r>
            <a:r>
              <a:rPr lang="en-US" b="1" dirty="0" smtClean="0">
                <a:latin typeface="Book Antiqua" panose="02040602050305030304" pitchFamily="18" charset="0"/>
              </a:rPr>
              <a:t>Web :</a:t>
            </a:r>
          </a:p>
          <a:p>
            <a:endParaRPr lang="en-US" b="1" dirty="0">
              <a:latin typeface="Book Antiqua" panose="02040602050305030304" pitchFamily="18" charset="0"/>
            </a:endParaRPr>
          </a:p>
          <a:p>
            <a:r>
              <a:rPr lang="en-US" dirty="0">
                <a:latin typeface="Book Antiqua" panose="02040602050305030304" pitchFamily="18" charset="0"/>
              </a:rPr>
              <a:t>Spring Boot Starter Web brings in 2 important features</a:t>
            </a:r>
          </a:p>
          <a:p>
            <a:pPr marL="285750" indent="-285750">
              <a:buFont typeface="Wingdings" panose="05000000000000000000" pitchFamily="2" charset="2"/>
              <a:buChar char="Ø"/>
            </a:pPr>
            <a:r>
              <a:rPr lang="en-US" dirty="0">
                <a:latin typeface="Book Antiqua" panose="02040602050305030304" pitchFamily="18" charset="0"/>
              </a:rPr>
              <a:t>Compatible Dependencies that are needed to develop web applications</a:t>
            </a:r>
          </a:p>
          <a:p>
            <a:pPr marL="285750" indent="-285750">
              <a:buFont typeface="Wingdings" panose="05000000000000000000" pitchFamily="2" charset="2"/>
              <a:buChar char="Ø"/>
            </a:pPr>
            <a:r>
              <a:rPr lang="en-US" dirty="0">
                <a:latin typeface="Book Antiqua" panose="02040602050305030304" pitchFamily="18" charset="0"/>
              </a:rPr>
              <a:t>Auto Configuration</a:t>
            </a:r>
          </a:p>
          <a:p>
            <a:r>
              <a:rPr lang="en-US" dirty="0" smtClean="0">
                <a:latin typeface="Book Antiqua" panose="02040602050305030304" pitchFamily="18" charset="0"/>
              </a:rPr>
              <a:t>     Dependency </a:t>
            </a:r>
            <a:r>
              <a:rPr lang="en-US" dirty="0">
                <a:latin typeface="Book Antiqua" panose="02040602050305030304" pitchFamily="18" charset="0"/>
              </a:rPr>
              <a:t>for Spring Boot Starter Web</a:t>
            </a:r>
          </a:p>
          <a:p>
            <a:endParaRPr lang="en-IN"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2337985" y="5601035"/>
            <a:ext cx="7000875" cy="962025"/>
          </a:xfrm>
          <a:prstGeom prst="rect">
            <a:avLst/>
          </a:prstGeom>
        </p:spPr>
      </p:pic>
      <p:sp>
        <p:nvSpPr>
          <p:cNvPr id="5" name="TextBox 4"/>
          <p:cNvSpPr txBox="1"/>
          <p:nvPr/>
        </p:nvSpPr>
        <p:spPr>
          <a:xfrm>
            <a:off x="515155" y="167425"/>
            <a:ext cx="11127347" cy="523220"/>
          </a:xfrm>
          <a:prstGeom prst="rect">
            <a:avLst/>
          </a:prstGeom>
          <a:noFill/>
        </p:spPr>
        <p:txBody>
          <a:bodyPr wrap="square" rtlCol="0">
            <a:spAutoFit/>
          </a:bodyPr>
          <a:lstStyle/>
          <a:p>
            <a:r>
              <a:rPr lang="en-US" sz="2800" b="1" dirty="0" smtClean="0">
                <a:solidFill>
                  <a:schemeClr val="accent5">
                    <a:lumMod val="75000"/>
                  </a:schemeClr>
                </a:solidFill>
              </a:rPr>
              <a:t>Spring Starter Projects</a:t>
            </a:r>
            <a:endParaRPr lang="en-IN" sz="2800" b="1" dirty="0">
              <a:solidFill>
                <a:schemeClr val="accent5">
                  <a:lumMod val="75000"/>
                </a:schemeClr>
              </a:solidFill>
            </a:endParaRPr>
          </a:p>
        </p:txBody>
      </p:sp>
    </p:spTree>
    <p:extLst>
      <p:ext uri="{BB962C8B-B14F-4D97-AF65-F5344CB8AC3E}">
        <p14:creationId xmlns:p14="http://schemas.microsoft.com/office/powerpoint/2010/main" val="281154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8555" y="1447800"/>
            <a:ext cx="6191250" cy="5410200"/>
          </a:xfrm>
          <a:prstGeom prst="rect">
            <a:avLst/>
          </a:prstGeom>
        </p:spPr>
      </p:pic>
      <p:sp>
        <p:nvSpPr>
          <p:cNvPr id="3" name="TextBox 2"/>
          <p:cNvSpPr txBox="1"/>
          <p:nvPr/>
        </p:nvSpPr>
        <p:spPr>
          <a:xfrm>
            <a:off x="540913" y="218941"/>
            <a:ext cx="11651087" cy="923330"/>
          </a:xfrm>
          <a:prstGeom prst="rect">
            <a:avLst/>
          </a:prstGeom>
          <a:noFill/>
        </p:spPr>
        <p:txBody>
          <a:bodyPr wrap="square" rtlCol="0">
            <a:spAutoFit/>
          </a:bodyPr>
          <a:lstStyle/>
          <a:p>
            <a:r>
              <a:rPr lang="en-US" b="1" dirty="0">
                <a:latin typeface="Book Antiqua" panose="02040602050305030304" pitchFamily="18" charset="0"/>
              </a:rPr>
              <a:t>Dependencies</a:t>
            </a:r>
          </a:p>
          <a:p>
            <a:r>
              <a:rPr lang="en-US" dirty="0">
                <a:latin typeface="Book Antiqua" panose="02040602050305030304" pitchFamily="18" charset="0"/>
              </a:rPr>
              <a:t>Following screenshot shows the different dependencies that are added in to our application</a:t>
            </a:r>
          </a:p>
          <a:p>
            <a:endParaRPr lang="en-IN" dirty="0">
              <a:latin typeface="Book Antiqua" panose="02040602050305030304" pitchFamily="18" charset="0"/>
            </a:endParaRPr>
          </a:p>
        </p:txBody>
      </p:sp>
    </p:spTree>
    <p:extLst>
      <p:ext uri="{BB962C8B-B14F-4D97-AF65-F5344CB8AC3E}">
        <p14:creationId xmlns:p14="http://schemas.microsoft.com/office/powerpoint/2010/main" val="328933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611" y="283335"/>
            <a:ext cx="10522040" cy="6063198"/>
          </a:xfrm>
          <a:prstGeom prst="rect">
            <a:avLst/>
          </a:prstGeom>
          <a:noFill/>
        </p:spPr>
        <p:txBody>
          <a:bodyPr wrap="square" rtlCol="0">
            <a:spAutoFit/>
          </a:bodyPr>
          <a:lstStyle/>
          <a:p>
            <a:r>
              <a:rPr lang="en-US" sz="2800" b="1" dirty="0">
                <a:solidFill>
                  <a:schemeClr val="accent5">
                    <a:lumMod val="75000"/>
                  </a:schemeClr>
                </a:solidFill>
                <a:latin typeface="Book Antiqua" panose="02040602050305030304" pitchFamily="18" charset="0"/>
              </a:rPr>
              <a:t>Spring Boot Starter Project </a:t>
            </a:r>
            <a:r>
              <a:rPr lang="en-US" sz="2800" b="1" dirty="0" smtClean="0">
                <a:solidFill>
                  <a:schemeClr val="accent5">
                    <a:lumMod val="75000"/>
                  </a:schemeClr>
                </a:solidFill>
                <a:latin typeface="Book Antiqua" panose="02040602050305030304" pitchFamily="18" charset="0"/>
              </a:rPr>
              <a:t>Options : </a:t>
            </a:r>
            <a:endParaRPr lang="en-US" sz="2800" b="1" dirty="0">
              <a:solidFill>
                <a:schemeClr val="accent5">
                  <a:lumMod val="75000"/>
                </a:schemeClr>
              </a:solidFill>
              <a:latin typeface="Book Antiqua" panose="02040602050305030304" pitchFamily="18" charset="0"/>
            </a:endParaRPr>
          </a:p>
          <a:p>
            <a:r>
              <a:rPr lang="en-US" dirty="0">
                <a:latin typeface="Book Antiqua" panose="02040602050305030304" pitchFamily="18" charset="0"/>
              </a:rPr>
              <a:t>As we see from Spring Boot Starter Web, starter projects help us in quickly getting started with developing specific types of applications.</a:t>
            </a:r>
          </a:p>
          <a:p>
            <a:pPr marL="742950" lvl="1" indent="-285750">
              <a:buFont typeface="Wingdings" panose="05000000000000000000" pitchFamily="2" charset="2"/>
              <a:buChar char="Ø"/>
            </a:pPr>
            <a:r>
              <a:rPr lang="en-US" dirty="0">
                <a:latin typeface="Book Antiqua" panose="02040602050305030304" pitchFamily="18" charset="0"/>
              </a:rPr>
              <a:t>spring-boot-starter-web-services - SOAP Web Services</a:t>
            </a:r>
          </a:p>
          <a:p>
            <a:pPr marL="742950" lvl="1" indent="-285750">
              <a:buFont typeface="Wingdings" panose="05000000000000000000" pitchFamily="2" charset="2"/>
              <a:buChar char="Ø"/>
            </a:pPr>
            <a:r>
              <a:rPr lang="en-US" dirty="0">
                <a:latin typeface="Book Antiqua" panose="02040602050305030304" pitchFamily="18" charset="0"/>
              </a:rPr>
              <a:t>spring-boot-starter-web - Web &amp; RESTful applications</a:t>
            </a:r>
          </a:p>
          <a:p>
            <a:pPr marL="742950" lvl="1" indent="-285750">
              <a:buFont typeface="Wingdings" panose="05000000000000000000" pitchFamily="2" charset="2"/>
              <a:buChar char="Ø"/>
            </a:pPr>
            <a:r>
              <a:rPr lang="en-US" dirty="0">
                <a:latin typeface="Book Antiqua" panose="02040602050305030304" pitchFamily="18" charset="0"/>
              </a:rPr>
              <a:t>spring-boot-starter-test - Unit testing and Integration Testing</a:t>
            </a:r>
          </a:p>
          <a:p>
            <a:pPr marL="742950" lvl="1" indent="-285750">
              <a:buFont typeface="Wingdings" panose="05000000000000000000" pitchFamily="2" charset="2"/>
              <a:buChar char="Ø"/>
            </a:pPr>
            <a:r>
              <a:rPr lang="en-US" dirty="0">
                <a:latin typeface="Book Antiqua" panose="02040602050305030304" pitchFamily="18" charset="0"/>
              </a:rPr>
              <a:t>spring-boot-starter-</a:t>
            </a:r>
            <a:r>
              <a:rPr lang="en-US" dirty="0" err="1">
                <a:latin typeface="Book Antiqua" panose="02040602050305030304" pitchFamily="18" charset="0"/>
              </a:rPr>
              <a:t>jdbc</a:t>
            </a:r>
            <a:r>
              <a:rPr lang="en-US" dirty="0">
                <a:latin typeface="Book Antiqua" panose="02040602050305030304" pitchFamily="18" charset="0"/>
              </a:rPr>
              <a:t> - Traditional JDBC</a:t>
            </a:r>
          </a:p>
          <a:p>
            <a:pPr marL="742950" lvl="1" indent="-285750">
              <a:buFont typeface="Wingdings" panose="05000000000000000000" pitchFamily="2" charset="2"/>
              <a:buChar char="Ø"/>
            </a:pPr>
            <a:r>
              <a:rPr lang="en-US" dirty="0">
                <a:latin typeface="Book Antiqua" panose="02040602050305030304" pitchFamily="18" charset="0"/>
              </a:rPr>
              <a:t>spring-boot-starter-</a:t>
            </a:r>
            <a:r>
              <a:rPr lang="en-US" dirty="0" err="1">
                <a:latin typeface="Book Antiqua" panose="02040602050305030304" pitchFamily="18" charset="0"/>
              </a:rPr>
              <a:t>hateoas</a:t>
            </a:r>
            <a:r>
              <a:rPr lang="en-US" dirty="0">
                <a:latin typeface="Book Antiqua" panose="02040602050305030304" pitchFamily="18" charset="0"/>
              </a:rPr>
              <a:t> - Add HATEOAS features to your services</a:t>
            </a:r>
          </a:p>
          <a:p>
            <a:pPr marL="742950" lvl="1" indent="-285750">
              <a:buFont typeface="Wingdings" panose="05000000000000000000" pitchFamily="2" charset="2"/>
              <a:buChar char="Ø"/>
            </a:pPr>
            <a:r>
              <a:rPr lang="en-US" dirty="0">
                <a:latin typeface="Book Antiqua" panose="02040602050305030304" pitchFamily="18" charset="0"/>
              </a:rPr>
              <a:t>spring-boot-starter-security - Authentication and Authorization using Spring Security</a:t>
            </a:r>
          </a:p>
          <a:p>
            <a:pPr marL="742950" lvl="1" indent="-285750">
              <a:buFont typeface="Wingdings" panose="05000000000000000000" pitchFamily="2" charset="2"/>
              <a:buChar char="Ø"/>
            </a:pPr>
            <a:r>
              <a:rPr lang="en-US" dirty="0">
                <a:latin typeface="Book Antiqua" panose="02040602050305030304" pitchFamily="18" charset="0"/>
              </a:rPr>
              <a:t>spring-boot-starter-data-</a:t>
            </a:r>
            <a:r>
              <a:rPr lang="en-US" dirty="0" err="1">
                <a:latin typeface="Book Antiqua" panose="02040602050305030304" pitchFamily="18" charset="0"/>
              </a:rPr>
              <a:t>jpa</a:t>
            </a:r>
            <a:r>
              <a:rPr lang="en-US" dirty="0">
                <a:latin typeface="Book Antiqua" panose="02040602050305030304" pitchFamily="18" charset="0"/>
              </a:rPr>
              <a:t> - Spring Data JPA with Hibernate</a:t>
            </a:r>
          </a:p>
          <a:p>
            <a:pPr marL="742950" lvl="1" indent="-285750">
              <a:buFont typeface="Wingdings" panose="05000000000000000000" pitchFamily="2" charset="2"/>
              <a:buChar char="Ø"/>
            </a:pPr>
            <a:r>
              <a:rPr lang="en-US" dirty="0">
                <a:latin typeface="Book Antiqua" panose="02040602050305030304" pitchFamily="18" charset="0"/>
              </a:rPr>
              <a:t>spring-boot-starter-cache - Enabling Spring Framework’s caching support</a:t>
            </a:r>
          </a:p>
          <a:p>
            <a:pPr marL="742950" lvl="1" indent="-285750">
              <a:buFont typeface="Wingdings" panose="05000000000000000000" pitchFamily="2" charset="2"/>
              <a:buChar char="Ø"/>
            </a:pPr>
            <a:r>
              <a:rPr lang="en-US" dirty="0">
                <a:latin typeface="Book Antiqua" panose="02040602050305030304" pitchFamily="18" charset="0"/>
              </a:rPr>
              <a:t>spring-boot-starter-data-rest - Expose Simple REST Services using Spring Data </a:t>
            </a:r>
            <a:r>
              <a:rPr lang="en-US" dirty="0" smtClean="0">
                <a:latin typeface="Book Antiqua" panose="02040602050305030304" pitchFamily="18" charset="0"/>
              </a:rPr>
              <a:t>REST</a:t>
            </a:r>
          </a:p>
          <a:p>
            <a:pPr lvl="1"/>
            <a:endParaRPr lang="en-US" dirty="0">
              <a:latin typeface="Book Antiqua" panose="02040602050305030304" pitchFamily="18" charset="0"/>
            </a:endParaRPr>
          </a:p>
          <a:p>
            <a:r>
              <a:rPr lang="en-US" dirty="0">
                <a:latin typeface="Book Antiqua" panose="02040602050305030304" pitchFamily="18" charset="0"/>
              </a:rPr>
              <a:t>There are a few starters for technical stuff as well</a:t>
            </a:r>
          </a:p>
          <a:p>
            <a:pPr marL="742950" lvl="1" indent="-285750">
              <a:buFont typeface="Wingdings" panose="05000000000000000000" pitchFamily="2" charset="2"/>
              <a:buChar char="Ø"/>
            </a:pPr>
            <a:r>
              <a:rPr lang="en-US" dirty="0">
                <a:latin typeface="Book Antiqua" panose="02040602050305030304" pitchFamily="18" charset="0"/>
              </a:rPr>
              <a:t>spring-boot-starter-actuator - To use advanced features like monitoring &amp; tracing to your application out of the box</a:t>
            </a:r>
          </a:p>
          <a:p>
            <a:pPr marL="742950" lvl="1" indent="-285750">
              <a:buFont typeface="Wingdings" panose="05000000000000000000" pitchFamily="2" charset="2"/>
              <a:buChar char="Ø"/>
            </a:pPr>
            <a:r>
              <a:rPr lang="en-US" dirty="0">
                <a:latin typeface="Book Antiqua" panose="02040602050305030304" pitchFamily="18" charset="0"/>
              </a:rPr>
              <a:t>spring-boot-starter-undertow, spring-boot-starter-jetty, spring-boot-starter-tomcat - To pick your specific choice of Embedded Servlet Container</a:t>
            </a:r>
          </a:p>
          <a:p>
            <a:pPr marL="742950" lvl="1" indent="-285750">
              <a:buFont typeface="Wingdings" panose="05000000000000000000" pitchFamily="2" charset="2"/>
              <a:buChar char="Ø"/>
            </a:pPr>
            <a:r>
              <a:rPr lang="en-US" dirty="0">
                <a:latin typeface="Book Antiqua" panose="02040602050305030304" pitchFamily="18" charset="0"/>
              </a:rPr>
              <a:t>spring-boot-starter-logging - For Logging using </a:t>
            </a:r>
            <a:r>
              <a:rPr lang="en-US" dirty="0" err="1">
                <a:latin typeface="Book Antiqua" panose="02040602050305030304" pitchFamily="18" charset="0"/>
              </a:rPr>
              <a:t>logback</a:t>
            </a:r>
            <a:endParaRPr lang="en-US" dirty="0">
              <a:latin typeface="Book Antiqua" panose="02040602050305030304" pitchFamily="18" charset="0"/>
            </a:endParaRPr>
          </a:p>
          <a:p>
            <a:pPr marL="742950" lvl="1" indent="-285750">
              <a:buFont typeface="Wingdings" panose="05000000000000000000" pitchFamily="2" charset="2"/>
              <a:buChar char="Ø"/>
            </a:pPr>
            <a:r>
              <a:rPr lang="en-US" dirty="0">
                <a:latin typeface="Book Antiqua" panose="02040602050305030304" pitchFamily="18" charset="0"/>
              </a:rPr>
              <a:t>spring-boot-starter-log4j2 - Logging using Log4j2</a:t>
            </a:r>
          </a:p>
          <a:p>
            <a:endParaRPr lang="en-IN" dirty="0">
              <a:latin typeface="Book Antiqua" panose="02040602050305030304" pitchFamily="18" charset="0"/>
            </a:endParaRPr>
          </a:p>
        </p:txBody>
      </p:sp>
    </p:spTree>
    <p:extLst>
      <p:ext uri="{BB962C8B-B14F-4D97-AF65-F5344CB8AC3E}">
        <p14:creationId xmlns:p14="http://schemas.microsoft.com/office/powerpoint/2010/main" val="85541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6745" y="477982"/>
            <a:ext cx="7523019" cy="646331"/>
          </a:xfrm>
          <a:prstGeom prst="rect">
            <a:avLst/>
          </a:prstGeom>
          <a:noFill/>
        </p:spPr>
        <p:txBody>
          <a:bodyPr wrap="square" rtlCol="0">
            <a:spAutoFit/>
          </a:bodyPr>
          <a:lstStyle/>
          <a:p>
            <a:r>
              <a:rPr lang="en-US" dirty="0" smtClean="0"/>
              <a:t>Actuator : Production ready features to help you monitor and mange your application</a:t>
            </a:r>
            <a:endParaRPr lang="en-IN" dirty="0"/>
          </a:p>
        </p:txBody>
      </p:sp>
    </p:spTree>
    <p:extLst>
      <p:ext uri="{BB962C8B-B14F-4D97-AF65-F5344CB8AC3E}">
        <p14:creationId xmlns:p14="http://schemas.microsoft.com/office/powerpoint/2010/main" val="47706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1" y="141668"/>
            <a:ext cx="6375042" cy="523220"/>
          </a:xfrm>
          <a:prstGeom prst="rect">
            <a:avLst/>
          </a:prstGeom>
          <a:noFill/>
        </p:spPr>
        <p:txBody>
          <a:bodyPr wrap="square" rtlCol="0">
            <a:spAutoFit/>
          </a:bodyPr>
          <a:lstStyle/>
          <a:p>
            <a:r>
              <a:rPr lang="en-US" sz="2800" b="1" dirty="0" smtClean="0">
                <a:solidFill>
                  <a:schemeClr val="accent1">
                    <a:lumMod val="75000"/>
                  </a:schemeClr>
                </a:solidFill>
              </a:rPr>
              <a:t>Dev Tools : </a:t>
            </a:r>
            <a:endParaRPr lang="en-IN" sz="2800" b="1" dirty="0">
              <a:solidFill>
                <a:schemeClr val="accent1">
                  <a:lumMod val="75000"/>
                </a:schemeClr>
              </a:solidFill>
            </a:endParaRPr>
          </a:p>
        </p:txBody>
      </p:sp>
      <p:sp>
        <p:nvSpPr>
          <p:cNvPr id="3" name="TextBox 2"/>
          <p:cNvSpPr txBox="1"/>
          <p:nvPr/>
        </p:nvSpPr>
        <p:spPr>
          <a:xfrm>
            <a:off x="450762" y="553792"/>
            <a:ext cx="11062952" cy="1200329"/>
          </a:xfrm>
          <a:prstGeom prst="rect">
            <a:avLst/>
          </a:prstGeom>
          <a:noFill/>
        </p:spPr>
        <p:txBody>
          <a:bodyPr wrap="square" rtlCol="0">
            <a:spAutoFit/>
          </a:bodyPr>
          <a:lstStyle/>
          <a:p>
            <a:endParaRPr lang="en-US" dirty="0" smtClean="0">
              <a:latin typeface="Book Antiqua" panose="02040602050305030304" pitchFamily="18" charset="0"/>
            </a:endParaRPr>
          </a:p>
          <a:p>
            <a:r>
              <a:rPr lang="en-US" dirty="0" smtClean="0">
                <a:latin typeface="Book Antiqua" panose="02040602050305030304" pitchFamily="18" charset="0"/>
              </a:rPr>
              <a:t>DevTools stands for Developer Tool. The aim of the module is to try and improve the development time while working with the spring Boot application. Spring Boot DevTools pick up the changes and restart the application.</a:t>
            </a:r>
            <a:endParaRPr lang="en-IN"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3496278" y="2166245"/>
            <a:ext cx="4143375" cy="847725"/>
          </a:xfrm>
          <a:prstGeom prst="rect">
            <a:avLst/>
          </a:prstGeom>
        </p:spPr>
      </p:pic>
      <p:sp>
        <p:nvSpPr>
          <p:cNvPr id="5" name="TextBox 4"/>
          <p:cNvSpPr txBox="1"/>
          <p:nvPr/>
        </p:nvSpPr>
        <p:spPr>
          <a:xfrm>
            <a:off x="450761" y="3721994"/>
            <a:ext cx="6375042" cy="1200329"/>
          </a:xfrm>
          <a:prstGeom prst="rect">
            <a:avLst/>
          </a:prstGeom>
          <a:noFill/>
        </p:spPr>
        <p:txBody>
          <a:bodyPr wrap="square" rtlCol="0">
            <a:spAutoFit/>
          </a:bodyPr>
          <a:lstStyle/>
          <a:p>
            <a:pPr marL="342900" indent="-342900">
              <a:buAutoNum type="arabicPeriod"/>
            </a:pPr>
            <a:r>
              <a:rPr lang="en-US" dirty="0" smtClean="0">
                <a:latin typeface="Book Antiqua" panose="02040602050305030304" pitchFamily="18" charset="0"/>
              </a:rPr>
              <a:t>Property Defaults</a:t>
            </a:r>
          </a:p>
          <a:p>
            <a:pPr marL="342900" indent="-342900">
              <a:buAutoNum type="arabicPeriod"/>
            </a:pPr>
            <a:r>
              <a:rPr lang="en-US" dirty="0" smtClean="0">
                <a:latin typeface="Book Antiqua" panose="02040602050305030304" pitchFamily="18" charset="0"/>
              </a:rPr>
              <a:t>Automatic Restart</a:t>
            </a:r>
          </a:p>
          <a:p>
            <a:pPr marL="342900" indent="-342900">
              <a:buAutoNum type="arabicPeriod"/>
            </a:pPr>
            <a:r>
              <a:rPr lang="en-US" dirty="0" smtClean="0">
                <a:latin typeface="Book Antiqua" panose="02040602050305030304" pitchFamily="18" charset="0"/>
              </a:rPr>
              <a:t>Live Reload</a:t>
            </a:r>
          </a:p>
          <a:p>
            <a:pPr marL="342900" indent="-342900">
              <a:buAutoNum type="arabicPeriod"/>
            </a:pPr>
            <a:r>
              <a:rPr lang="en-US" dirty="0" smtClean="0">
                <a:latin typeface="Book Antiqua" panose="02040602050305030304" pitchFamily="18" charset="0"/>
              </a:rPr>
              <a:t>Remote Applications</a:t>
            </a:r>
          </a:p>
        </p:txBody>
      </p:sp>
    </p:spTree>
    <p:extLst>
      <p:ext uri="{BB962C8B-B14F-4D97-AF65-F5344CB8AC3E}">
        <p14:creationId xmlns:p14="http://schemas.microsoft.com/office/powerpoint/2010/main" val="48172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597</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Jaisawal</dc:creator>
  <cp:lastModifiedBy>Ankit Jaisawal</cp:lastModifiedBy>
  <cp:revision>74</cp:revision>
  <dcterms:created xsi:type="dcterms:W3CDTF">2022-01-14T05:30:43Z</dcterms:created>
  <dcterms:modified xsi:type="dcterms:W3CDTF">2022-01-17T10:41:22Z</dcterms:modified>
</cp:coreProperties>
</file>