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57" r:id="rId3"/>
    <p:sldId id="258" r:id="rId4"/>
    <p:sldId id="269" r:id="rId5"/>
    <p:sldId id="270" r:id="rId6"/>
    <p:sldId id="259" r:id="rId7"/>
    <p:sldId id="261" r:id="rId8"/>
    <p:sldId id="262" r:id="rId9"/>
    <p:sldId id="263" r:id="rId10"/>
    <p:sldId id="264"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738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278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0823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8561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645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1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9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888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62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76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74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74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930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46564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342A-DF38-4946-9916-FA7AD8BB2BD4}"/>
              </a:ext>
            </a:extLst>
          </p:cNvPr>
          <p:cNvSpPr>
            <a:spLocks noGrp="1"/>
          </p:cNvSpPr>
          <p:nvPr>
            <p:ph type="ctrTitle"/>
          </p:nvPr>
        </p:nvSpPr>
        <p:spPr>
          <a:xfrm>
            <a:off x="1876423" y="574159"/>
            <a:ext cx="8791575" cy="3848985"/>
          </a:xfrm>
        </p:spPr>
        <p:txBody>
          <a:bodyPr>
            <a:normAutofit fontScale="90000"/>
          </a:bodyPr>
          <a:lstStyle/>
          <a:p>
            <a:pPr algn="ctr"/>
            <a:br>
              <a:rPr lang="en-US" dirty="0"/>
            </a:br>
            <a:br>
              <a:rPr lang="en-US" dirty="0"/>
            </a:br>
            <a:r>
              <a:rPr lang="en-US" b="1" dirty="0"/>
              <a:t>ecommerce </a:t>
            </a:r>
            <a:r>
              <a:rPr lang="en-IN" b="1" dirty="0"/>
              <a:t>B2B </a:t>
            </a:r>
            <a:r>
              <a:rPr lang="en-US" b="1" dirty="0"/>
              <a:t>data </a:t>
            </a:r>
            <a:br>
              <a:rPr lang="en-US" b="1" dirty="0"/>
            </a:br>
            <a:r>
              <a:rPr lang="en-US" b="1" dirty="0"/>
              <a:t>analysis</a:t>
            </a:r>
            <a:br>
              <a:rPr lang="en-US" sz="4900" b="1" i="1" cap="none" dirty="0"/>
            </a:br>
            <a:br>
              <a:rPr lang="en-US" cap="none" dirty="0"/>
            </a:br>
            <a:endParaRPr lang="en-IN" b="1" dirty="0"/>
          </a:p>
        </p:txBody>
      </p:sp>
      <p:sp>
        <p:nvSpPr>
          <p:cNvPr id="3" name="Subtitle 2">
            <a:extLst>
              <a:ext uri="{FF2B5EF4-FFF2-40B4-BE49-F238E27FC236}">
                <a16:creationId xmlns:a16="http://schemas.microsoft.com/office/drawing/2014/main" id="{D894D985-DECB-4AB9-97BF-3F258802E05D}"/>
              </a:ext>
            </a:extLst>
          </p:cNvPr>
          <p:cNvSpPr>
            <a:spLocks noGrp="1"/>
          </p:cNvSpPr>
          <p:nvPr>
            <p:ph type="subTitle" idx="1"/>
          </p:nvPr>
        </p:nvSpPr>
        <p:spPr>
          <a:xfrm>
            <a:off x="2195401" y="4348715"/>
            <a:ext cx="8791575" cy="1935126"/>
          </a:xfrm>
        </p:spPr>
        <p:txBody>
          <a:bodyPr>
            <a:normAutofit lnSpcReduction="10000"/>
          </a:bodyPr>
          <a:lstStyle/>
          <a:p>
            <a:pPr algn="r">
              <a:lnSpc>
                <a:spcPct val="100000"/>
              </a:lnSpc>
            </a:pPr>
            <a:r>
              <a:rPr lang="en-US" sz="6000" b="1" dirty="0">
                <a:solidFill>
                  <a:schemeClr val="tx1"/>
                </a:solidFill>
              </a:rPr>
              <a:t>PRESENTED BY-</a:t>
            </a:r>
          </a:p>
          <a:p>
            <a:pPr algn="r">
              <a:lnSpc>
                <a:spcPct val="100000"/>
              </a:lnSpc>
            </a:pPr>
            <a:r>
              <a:rPr lang="en-US" sz="6000" b="1" dirty="0">
                <a:solidFill>
                  <a:schemeClr val="tx1"/>
                </a:solidFill>
              </a:rPr>
              <a:t>Ankit Kumar </a:t>
            </a:r>
          </a:p>
        </p:txBody>
      </p:sp>
    </p:spTree>
    <p:extLst>
      <p:ext uri="{BB962C8B-B14F-4D97-AF65-F5344CB8AC3E}">
        <p14:creationId xmlns:p14="http://schemas.microsoft.com/office/powerpoint/2010/main" val="348498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66A6-16BE-46BC-A5B6-F80A35A8E6A2}"/>
              </a:ext>
            </a:extLst>
          </p:cNvPr>
          <p:cNvSpPr>
            <a:spLocks noGrp="1"/>
          </p:cNvSpPr>
          <p:nvPr>
            <p:ph type="title"/>
          </p:nvPr>
        </p:nvSpPr>
        <p:spPr>
          <a:xfrm>
            <a:off x="1141413" y="618518"/>
            <a:ext cx="9905998" cy="11512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6" name="Picture 5">
            <a:extLst>
              <a:ext uri="{FF2B5EF4-FFF2-40B4-BE49-F238E27FC236}">
                <a16:creationId xmlns:a16="http://schemas.microsoft.com/office/drawing/2014/main" id="{445A6A2C-B966-4EF2-9978-0DF2935ED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3" y="1906073"/>
            <a:ext cx="4533363" cy="3026535"/>
          </a:xfrm>
          <a:prstGeom prst="rect">
            <a:avLst/>
          </a:prstGeom>
          <a:ln w="2286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CA8EA3E4-A152-42E3-BEEC-EAF0B92CE9AC}"/>
              </a:ext>
            </a:extLst>
          </p:cNvPr>
          <p:cNvPicPr>
            <a:picLocks noChangeAspect="1"/>
          </p:cNvPicPr>
          <p:nvPr/>
        </p:nvPicPr>
        <p:blipFill>
          <a:blip r:embed="rId3"/>
          <a:stretch>
            <a:fillRect/>
          </a:stretch>
        </p:blipFill>
        <p:spPr>
          <a:xfrm>
            <a:off x="7061434" y="2091815"/>
            <a:ext cx="2901274" cy="270501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72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Data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55313"/>
            <a:ext cx="9265156" cy="4314421"/>
          </a:xfrm>
        </p:spPr>
      </p:pic>
    </p:spTree>
    <p:extLst>
      <p:ext uri="{BB962C8B-B14F-4D97-AF65-F5344CB8AC3E}">
        <p14:creationId xmlns:p14="http://schemas.microsoft.com/office/powerpoint/2010/main" val="303438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2AC-4B13-4FCD-BE29-4D0B8E57941E}"/>
              </a:ext>
            </a:extLst>
          </p:cNvPr>
          <p:cNvSpPr>
            <a:spLocks noGrp="1"/>
          </p:cNvSpPr>
          <p:nvPr>
            <p:ph type="title"/>
          </p:nvPr>
        </p:nvSpPr>
        <p:spPr>
          <a:xfrm>
            <a:off x="1141413" y="618518"/>
            <a:ext cx="9905998" cy="83231"/>
          </a:xfrm>
        </p:spPr>
        <p:txBody>
          <a:bodyPr>
            <a:noAutofit/>
          </a:bodyPr>
          <a:lstStyle/>
          <a:p>
            <a:pPr marL="571500" indent="-571500" algn="ctr">
              <a:buFont typeface="Wingdings" panose="05000000000000000000" pitchFamily="2" charset="2"/>
              <a:buChar char="v"/>
            </a:pPr>
            <a:r>
              <a:rPr lang="en-US" b="1" dirty="0"/>
              <a:t>CONCLUSION</a:t>
            </a:r>
          </a:p>
        </p:txBody>
      </p:sp>
      <p:sp>
        <p:nvSpPr>
          <p:cNvPr id="3" name="Content Placeholder 2">
            <a:extLst>
              <a:ext uri="{FF2B5EF4-FFF2-40B4-BE49-F238E27FC236}">
                <a16:creationId xmlns:a16="http://schemas.microsoft.com/office/drawing/2014/main" id="{A0EFDD7A-D573-4A8B-8D3F-236734856E1B}"/>
              </a:ext>
            </a:extLst>
          </p:cNvPr>
          <p:cNvSpPr>
            <a:spLocks noGrp="1"/>
          </p:cNvSpPr>
          <p:nvPr>
            <p:ph idx="1"/>
          </p:nvPr>
        </p:nvSpPr>
        <p:spPr>
          <a:xfrm>
            <a:off x="669851" y="1520456"/>
            <a:ext cx="10377561" cy="4338083"/>
          </a:xfrm>
        </p:spPr>
        <p:txBody>
          <a:bodyPr>
            <a:normAutofit/>
          </a:bodyPr>
          <a:lstStyle/>
          <a:p>
            <a:r>
              <a:rPr lang="en-US" sz="1800" dirty="0"/>
              <a:t>United Kingdom Have </a:t>
            </a:r>
            <a:r>
              <a:rPr lang="en-US" sz="1800" dirty="0" err="1"/>
              <a:t>Maximun</a:t>
            </a:r>
            <a:r>
              <a:rPr lang="en-US" sz="1800" dirty="0"/>
              <a:t> Transaction</a:t>
            </a:r>
          </a:p>
          <a:p>
            <a:r>
              <a:rPr lang="en-US" dirty="0"/>
              <a:t>Saudi Arabia have minimum </a:t>
            </a:r>
            <a:r>
              <a:rPr lang="en-US" dirty="0" err="1"/>
              <a:t>rvenue</a:t>
            </a:r>
            <a:r>
              <a:rPr lang="en-US" dirty="0"/>
              <a:t> generated country</a:t>
            </a:r>
            <a:endParaRPr lang="en-US" sz="1800" dirty="0"/>
          </a:p>
          <a:p>
            <a:r>
              <a:rPr lang="en-US" sz="1800" dirty="0"/>
              <a:t>The Distribution Of Unit Price Is Right Skewed</a:t>
            </a:r>
          </a:p>
          <a:p>
            <a:r>
              <a:rPr lang="en-US" dirty="0"/>
              <a:t>In may-2011 and sep-2011 highest revenue generated</a:t>
            </a:r>
            <a:endParaRPr lang="en-US" sz="1800" dirty="0"/>
          </a:p>
          <a:p>
            <a:r>
              <a:rPr lang="en-US" sz="1800" dirty="0"/>
              <a:t>In November Month </a:t>
            </a:r>
            <a:r>
              <a:rPr lang="en-US" sz="1800" dirty="0" err="1"/>
              <a:t>Maximun</a:t>
            </a:r>
            <a:r>
              <a:rPr lang="en-US" sz="1800" dirty="0"/>
              <a:t> Transaction Performed</a:t>
            </a:r>
          </a:p>
          <a:p>
            <a:r>
              <a:rPr lang="en-US" sz="1800" dirty="0" err="1"/>
              <a:t>Maximun</a:t>
            </a:r>
            <a:r>
              <a:rPr lang="en-US" sz="1800" dirty="0"/>
              <a:t> Number Of Transaction On Thursday</a:t>
            </a:r>
          </a:p>
          <a:p>
            <a:r>
              <a:rPr lang="en-US" sz="1800" dirty="0"/>
              <a:t>Overall, The Ecommerce B2b Dataset Shows A Clear Trend Towards Higher Transaction Volumes And Amounts Spent During The Holiday Season, Particularly In November And December. Additionally, Customers From Certain Countries Such As United Kingdom, France, Germany, Eire Tend To Spend More Per Transaction Across Multiple Product Categories. It Is Recommended That The Company Focus On Increasing Sales During The Holiday Season And Targeting Customers From These Countries To Increase Revenue.</a:t>
            </a:r>
          </a:p>
        </p:txBody>
      </p:sp>
    </p:spTree>
    <p:extLst>
      <p:ext uri="{BB962C8B-B14F-4D97-AF65-F5344CB8AC3E}">
        <p14:creationId xmlns:p14="http://schemas.microsoft.com/office/powerpoint/2010/main" val="22173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FCD-F850-45B8-AA70-CCB80E7430E6}"/>
              </a:ext>
            </a:extLst>
          </p:cNvPr>
          <p:cNvSpPr>
            <a:spLocks noGrp="1"/>
          </p:cNvSpPr>
          <p:nvPr>
            <p:ph type="ctrTitle"/>
          </p:nvPr>
        </p:nvSpPr>
        <p:spPr>
          <a:xfrm>
            <a:off x="1876424" y="1122362"/>
            <a:ext cx="8791575" cy="2737257"/>
          </a:xfrm>
        </p:spPr>
        <p:txBody>
          <a:bodyPr/>
          <a:lstStyle/>
          <a:p>
            <a:pPr algn="ctr"/>
            <a:r>
              <a:rPr lang="en-US" b="1" cap="none" dirty="0"/>
              <a:t>THANK YOU</a:t>
            </a:r>
            <a:r>
              <a:rPr lang="en-US" b="1" dirty="0"/>
              <a:t>…!</a:t>
            </a:r>
            <a:endParaRPr lang="en-IN" b="1" dirty="0"/>
          </a:p>
        </p:txBody>
      </p:sp>
    </p:spTree>
    <p:extLst>
      <p:ext uri="{BB962C8B-B14F-4D97-AF65-F5344CB8AC3E}">
        <p14:creationId xmlns:p14="http://schemas.microsoft.com/office/powerpoint/2010/main" val="343486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E3AB-02DE-406B-9C76-A10611F4B19B}"/>
              </a:ext>
            </a:extLst>
          </p:cNvPr>
          <p:cNvSpPr>
            <a:spLocks noGrp="1"/>
          </p:cNvSpPr>
          <p:nvPr>
            <p:ph type="ctrTitle"/>
          </p:nvPr>
        </p:nvSpPr>
        <p:spPr>
          <a:xfrm>
            <a:off x="1876424" y="1122363"/>
            <a:ext cx="8791575" cy="68484"/>
          </a:xfrm>
        </p:spPr>
        <p:txBody>
          <a:bodyPr>
            <a:noAutofit/>
          </a:bodyPr>
          <a:lstStyle/>
          <a:p>
            <a:pPr marL="685800" indent="-685800" algn="ctr">
              <a:buFont typeface="Wingdings" panose="05000000000000000000" pitchFamily="2" charset="2"/>
              <a:buChar char="v"/>
            </a:pPr>
            <a:r>
              <a:rPr lang="en-US" sz="3600" dirty="0"/>
              <a:t>INTRODUCTION</a:t>
            </a:r>
            <a:endParaRPr lang="en-IN" sz="3600" dirty="0"/>
          </a:p>
        </p:txBody>
      </p:sp>
      <p:sp>
        <p:nvSpPr>
          <p:cNvPr id="3" name="Subtitle 2">
            <a:extLst>
              <a:ext uri="{FF2B5EF4-FFF2-40B4-BE49-F238E27FC236}">
                <a16:creationId xmlns:a16="http://schemas.microsoft.com/office/drawing/2014/main" id="{F0EE8106-5265-4880-827D-E7033CCEA598}"/>
              </a:ext>
            </a:extLst>
          </p:cNvPr>
          <p:cNvSpPr>
            <a:spLocks noGrp="1"/>
          </p:cNvSpPr>
          <p:nvPr>
            <p:ph type="subTitle" idx="1"/>
          </p:nvPr>
        </p:nvSpPr>
        <p:spPr>
          <a:xfrm>
            <a:off x="1796902" y="1546409"/>
            <a:ext cx="8897456" cy="4322763"/>
          </a:xfrm>
        </p:spPr>
        <p:txBody>
          <a:bodyPr>
            <a:noAutofit/>
          </a:bodyPr>
          <a:lstStyle/>
          <a:p>
            <a:pPr marL="342900" indent="-342900" algn="ctr">
              <a:buFont typeface="Arial" panose="020B0604020202020204" pitchFamily="34" charset="0"/>
              <a:buChar char="•"/>
            </a:pPr>
            <a:r>
              <a:rPr lang="en-US" sz="1600" dirty="0">
                <a:solidFill>
                  <a:schemeClr val="tx1"/>
                </a:solidFill>
              </a:rPr>
              <a:t>This project aims to perform exploratory data analysis (EDA) on an Ecommerce B2B dataset to identify customers that give the highest business and orders. By using data science skills to draw insights from real market data, we can help businesses focus on sectors that can increase revenue.</a:t>
            </a:r>
          </a:p>
          <a:p>
            <a:pPr marL="342900" indent="-342900" algn="ctr">
              <a:buFont typeface="Arial" panose="020B0604020202020204" pitchFamily="34" charset="0"/>
              <a:buChar char="•"/>
            </a:pPr>
            <a:r>
              <a:rPr lang="en-US" sz="1600" dirty="0">
                <a:solidFill>
                  <a:schemeClr val="tx1"/>
                </a:solidFill>
              </a:rPr>
              <a:t>The dataset is a transnational data set containing all the transactions occurring between 01/12/2010 and 09/12/2011 for a UK-based and registered non-store online retail that mainly sells unique all-occasion gifts. The customers of the company are mostly wholesalers, both local and international.</a:t>
            </a:r>
          </a:p>
          <a:p>
            <a:pPr marL="342900" indent="-342900">
              <a:buFont typeface="Arial" panose="020B0604020202020204" pitchFamily="34" charset="0"/>
              <a:buChar char="•"/>
            </a:pPr>
            <a:endParaRPr lang="en-US" sz="1600" b="1" dirty="0">
              <a:solidFill>
                <a:schemeClr val="tx1"/>
              </a:solidFill>
            </a:endParaRPr>
          </a:p>
          <a:p>
            <a:pPr algn="ctr"/>
            <a:r>
              <a:rPr lang="en-US" sz="1600" b="1" dirty="0">
                <a:solidFill>
                  <a:schemeClr val="tx1"/>
                </a:solidFill>
              </a:rPr>
              <a:t>       </a:t>
            </a:r>
            <a:br>
              <a:rPr lang="en-IN" dirty="0"/>
            </a:br>
            <a:r>
              <a:rPr lang="en-IN" dirty="0"/>
              <a:t>    </a:t>
            </a:r>
            <a:endParaRPr lang="en-IN" sz="1600" dirty="0"/>
          </a:p>
          <a:p>
            <a:endParaRPr lang="en-US" sz="1600" dirty="0">
              <a:solidFill>
                <a:schemeClr val="tx1"/>
              </a:solidFill>
            </a:endParaRPr>
          </a:p>
        </p:txBody>
      </p:sp>
    </p:spTree>
    <p:extLst>
      <p:ext uri="{BB962C8B-B14F-4D97-AF65-F5344CB8AC3E}">
        <p14:creationId xmlns:p14="http://schemas.microsoft.com/office/powerpoint/2010/main" val="29253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39D-05E7-46EF-97A9-B7D61200E7AB}"/>
              </a:ext>
            </a:extLst>
          </p:cNvPr>
          <p:cNvSpPr>
            <a:spLocks noGrp="1"/>
          </p:cNvSpPr>
          <p:nvPr>
            <p:ph type="ctrTitle"/>
          </p:nvPr>
        </p:nvSpPr>
        <p:spPr>
          <a:xfrm>
            <a:off x="1876424" y="1122363"/>
            <a:ext cx="8791575" cy="111014"/>
          </a:xfrm>
        </p:spPr>
        <p:txBody>
          <a:bodyPr>
            <a:noAutofit/>
          </a:bodyPr>
          <a:lstStyle/>
          <a:p>
            <a:pPr marL="685800" indent="-685800" algn="ctr">
              <a:buFont typeface="Wingdings" panose="05000000000000000000" pitchFamily="2" charset="2"/>
              <a:buChar char="v"/>
            </a:pPr>
            <a:r>
              <a:rPr lang="en-US" sz="3600" cap="none" dirty="0"/>
              <a:t>Aim</a:t>
            </a:r>
            <a:endParaRPr lang="en-IN" sz="3600" cap="none" dirty="0"/>
          </a:p>
        </p:txBody>
      </p:sp>
      <p:sp>
        <p:nvSpPr>
          <p:cNvPr id="3" name="Subtitle 2">
            <a:extLst>
              <a:ext uri="{FF2B5EF4-FFF2-40B4-BE49-F238E27FC236}">
                <a16:creationId xmlns:a16="http://schemas.microsoft.com/office/drawing/2014/main" id="{091D0715-B557-4BFD-823F-52ACFEB8F9F1}"/>
              </a:ext>
            </a:extLst>
          </p:cNvPr>
          <p:cNvSpPr>
            <a:spLocks noGrp="1"/>
          </p:cNvSpPr>
          <p:nvPr>
            <p:ph type="subTitle" idx="1"/>
          </p:nvPr>
        </p:nvSpPr>
        <p:spPr>
          <a:xfrm>
            <a:off x="1775638" y="1477926"/>
            <a:ext cx="8892362" cy="4380614"/>
          </a:xfrm>
        </p:spPr>
        <p:txBody>
          <a:bodyPr>
            <a:normAutofit/>
          </a:bodyPr>
          <a:lstStyle/>
          <a:p>
            <a:pPr marL="285750" indent="-285750" algn="ctr">
              <a:buFont typeface="Arial" panose="020B0604020202020204" pitchFamily="34" charset="0"/>
              <a:buChar char="•"/>
            </a:pPr>
            <a:r>
              <a:rPr lang="en-IN" sz="1600" dirty="0">
                <a:solidFill>
                  <a:schemeClr val="tx1"/>
                </a:solidFill>
              </a:rPr>
              <a:t>To perform EDA on the Ecommerce dataset and find insights that can be helpful to identify the customers that gives highest business and orders.</a:t>
            </a:r>
          </a:p>
          <a:p>
            <a:pPr marL="285750" indent="-285750" algn="ctr">
              <a:buFont typeface="Arial" panose="020B0604020202020204" pitchFamily="34" charset="0"/>
              <a:buChar char="•"/>
            </a:pPr>
            <a:r>
              <a:rPr lang="en-IN" sz="1600" dirty="0">
                <a:solidFill>
                  <a:schemeClr val="tx1"/>
                </a:solidFill>
              </a:rPr>
              <a:t>We will be using data science skills to draw insights that happen in real markets and what sectors company need to focus to increase revenues.</a:t>
            </a:r>
          </a:p>
        </p:txBody>
      </p:sp>
    </p:spTree>
    <p:extLst>
      <p:ext uri="{BB962C8B-B14F-4D97-AF65-F5344CB8AC3E}">
        <p14:creationId xmlns:p14="http://schemas.microsoft.com/office/powerpoint/2010/main" val="134255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Data Information</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This is a transnational data set which contains all the transactions occurring between 01/12/2010 and 09/12/2011 for a UK-based and registered non-store online retail. The company mainly sells unique all-occasion gifts. Many customers of the company are wholesalers.</a:t>
            </a:r>
          </a:p>
          <a:p>
            <a:pPr marL="0" lvl="0" indent="0">
              <a:buNone/>
            </a:pPr>
            <a:endParaRPr lang="en-US" dirty="0"/>
          </a:p>
          <a:p>
            <a:pPr marL="0" lvl="0" indent="0">
              <a:buNone/>
            </a:pPr>
            <a:r>
              <a:rPr lang="en-US" dirty="0"/>
              <a:t>This dataset to begin with consists of transactional data and infers to customers from different countries who purchase from an online retail store based in the United Kingdom (UK) that sells gifts for all the occasions. The information is summarized below:</a:t>
            </a:r>
          </a:p>
          <a:p>
            <a:pPr marL="0" lvl="0" indent="0">
              <a:buNone/>
            </a:pPr>
            <a:r>
              <a:rPr lang="en-US" dirty="0"/>
              <a:t>•	Company – UK-based and registered non-store online retail</a:t>
            </a:r>
          </a:p>
          <a:p>
            <a:pPr marL="0" lvl="0" indent="0">
              <a:buNone/>
            </a:pPr>
            <a:r>
              <a:rPr lang="en-US" dirty="0"/>
              <a:t>•	Products for selling – Gifts for all occasions</a:t>
            </a:r>
          </a:p>
          <a:p>
            <a:pPr marL="0" lvl="0" indent="0">
              <a:buNone/>
            </a:pPr>
            <a:r>
              <a:rPr lang="en-US" dirty="0"/>
              <a:t>•	Customers – Most are wholesalers (local or international)</a:t>
            </a:r>
          </a:p>
          <a:p>
            <a:pPr marL="0" lvl="0" indent="0">
              <a:buNone/>
            </a:pPr>
            <a:r>
              <a:rPr lang="en-US" dirty="0"/>
              <a:t>•	The overall transaction period was one year</a:t>
            </a:r>
          </a:p>
          <a:p>
            <a:endParaRPr lang="en-IN" dirty="0"/>
          </a:p>
        </p:txBody>
      </p:sp>
    </p:spTree>
    <p:extLst>
      <p:ext uri="{BB962C8B-B14F-4D97-AF65-F5344CB8AC3E}">
        <p14:creationId xmlns:p14="http://schemas.microsoft.com/office/powerpoint/2010/main" val="379251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dirty="0"/>
              <a:t>Dataset Description</a:t>
            </a:r>
            <a:endParaRPr lang="en-IN" dirty="0"/>
          </a:p>
        </p:txBody>
      </p:sp>
      <p:sp>
        <p:nvSpPr>
          <p:cNvPr id="3" name="Content Placeholder 2"/>
          <p:cNvSpPr>
            <a:spLocks noGrp="1"/>
          </p:cNvSpPr>
          <p:nvPr>
            <p:ph idx="1"/>
          </p:nvPr>
        </p:nvSpPr>
        <p:spPr/>
        <p:txBody>
          <a:bodyPr>
            <a:normAutofit fontScale="85000" lnSpcReduction="10000"/>
          </a:bodyPr>
          <a:lstStyle/>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Attributes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err="1">
                <a:latin typeface="Times New Roman" panose="02020603050405020304" pitchFamily="18" charset="0"/>
                <a:ea typeface="Times New Roman" panose="02020603050405020304" pitchFamily="18" charset="0"/>
                <a:cs typeface="Times New Roman" panose="02020603050405020304" pitchFamily="18" charset="0"/>
              </a:rPr>
              <a:t>InvoiceNo</a:t>
            </a:r>
            <a:r>
              <a:rPr lang="en-IN" dirty="0">
                <a:latin typeface="Times New Roman" panose="02020603050405020304" pitchFamily="18" charset="0"/>
                <a:ea typeface="Times New Roman" panose="02020603050405020304" pitchFamily="18" charset="0"/>
                <a:cs typeface="Times New Roman" panose="02020603050405020304" pitchFamily="18" charset="0"/>
              </a:rPr>
              <a:t>: Invoice number. Nominal, a 6-digit integral number uniquely assigned to each transaction. If this code starts with letter 'c', it indicates a cancellation.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err="1">
                <a:latin typeface="Times New Roman" panose="02020603050405020304" pitchFamily="18" charset="0"/>
                <a:ea typeface="Times New Roman" panose="02020603050405020304" pitchFamily="18" charset="0"/>
                <a:cs typeface="Times New Roman" panose="02020603050405020304" pitchFamily="18" charset="0"/>
              </a:rPr>
              <a:t>StockCode</a:t>
            </a:r>
            <a:r>
              <a:rPr lang="en-IN" dirty="0">
                <a:latin typeface="Times New Roman" panose="02020603050405020304" pitchFamily="18" charset="0"/>
                <a:ea typeface="Times New Roman" panose="02020603050405020304" pitchFamily="18" charset="0"/>
                <a:cs typeface="Times New Roman" panose="02020603050405020304" pitchFamily="18" charset="0"/>
              </a:rPr>
              <a:t>: Product (item) code. Nominal, a 5-digit integral number uniquely assigned to each distinct product.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ea typeface="Times New Roman" panose="02020603050405020304" pitchFamily="18" charset="0"/>
                <a:cs typeface="Times New Roman" panose="02020603050405020304" pitchFamily="18" charset="0"/>
              </a:rPr>
              <a:t>: Product (item) name. Nominal.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Quantity</a:t>
            </a:r>
            <a:r>
              <a:rPr lang="en-IN" dirty="0">
                <a:latin typeface="Times New Roman" panose="02020603050405020304" pitchFamily="18" charset="0"/>
                <a:ea typeface="Times New Roman" panose="02020603050405020304" pitchFamily="18" charset="0"/>
                <a:cs typeface="Times New Roman" panose="02020603050405020304" pitchFamily="18" charset="0"/>
              </a:rPr>
              <a:t>: The quantities of each product (item) per transaction. Numeric.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err="1">
                <a:latin typeface="Times New Roman" panose="02020603050405020304" pitchFamily="18" charset="0"/>
                <a:ea typeface="Times New Roman" panose="02020603050405020304" pitchFamily="18" charset="0"/>
                <a:cs typeface="Times New Roman" panose="02020603050405020304" pitchFamily="18" charset="0"/>
              </a:rPr>
              <a:t>InvoiceDate</a:t>
            </a:r>
            <a:r>
              <a:rPr lang="en-IN" dirty="0">
                <a:latin typeface="Times New Roman" panose="02020603050405020304" pitchFamily="18" charset="0"/>
                <a:ea typeface="Times New Roman" panose="02020603050405020304" pitchFamily="18" charset="0"/>
                <a:cs typeface="Times New Roman" panose="02020603050405020304" pitchFamily="18" charset="0"/>
              </a:rPr>
              <a:t>: Invoice Date and time. Numeric, the day and time when each transaction was generated.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err="1">
                <a:latin typeface="Times New Roman" panose="02020603050405020304" pitchFamily="18" charset="0"/>
                <a:ea typeface="Times New Roman" panose="02020603050405020304" pitchFamily="18" charset="0"/>
                <a:cs typeface="Times New Roman" panose="02020603050405020304" pitchFamily="18" charset="0"/>
              </a:rPr>
              <a:t>UnitPrice</a:t>
            </a:r>
            <a:r>
              <a:rPr lang="en-IN" dirty="0">
                <a:latin typeface="Times New Roman" panose="02020603050405020304" pitchFamily="18" charset="0"/>
                <a:ea typeface="Times New Roman" panose="02020603050405020304" pitchFamily="18" charset="0"/>
                <a:cs typeface="Times New Roman" panose="02020603050405020304" pitchFamily="18" charset="0"/>
              </a:rPr>
              <a:t>: Unit price. Numeric, Product price per unit in sterling.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b="1" dirty="0" err="1">
                <a:latin typeface="Times New Roman" panose="02020603050405020304" pitchFamily="18" charset="0"/>
                <a:ea typeface="Times New Roman" panose="02020603050405020304" pitchFamily="18" charset="0"/>
                <a:cs typeface="Times New Roman" panose="02020603050405020304" pitchFamily="18" charset="0"/>
              </a:rPr>
              <a:t>CustomerID</a:t>
            </a:r>
            <a:r>
              <a:rPr lang="en-IN" dirty="0">
                <a:latin typeface="Times New Roman" panose="02020603050405020304" pitchFamily="18" charset="0"/>
                <a:ea typeface="Times New Roman" panose="02020603050405020304" pitchFamily="18" charset="0"/>
                <a:cs typeface="Times New Roman" panose="02020603050405020304" pitchFamily="18" charset="0"/>
              </a:rPr>
              <a:t>: Customer number. Nominal, a 5-digit integral number uniquely assigned to each customer.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Country</a:t>
            </a:r>
            <a:r>
              <a:rPr lang="en-IN" dirty="0">
                <a:latin typeface="Times New Roman" panose="02020603050405020304" pitchFamily="18" charset="0"/>
                <a:ea typeface="Times New Roman" panose="02020603050405020304" pitchFamily="18" charset="0"/>
                <a:cs typeface="Times New Roman" panose="02020603050405020304" pitchFamily="18" charset="0"/>
              </a:rPr>
              <a:t>: Country name. Nominal, the name of the country where each customer resides</a:t>
            </a:r>
            <a:endParaRPr lang="en-IN" dirty="0"/>
          </a:p>
        </p:txBody>
      </p:sp>
    </p:spTree>
    <p:extLst>
      <p:ext uri="{BB962C8B-B14F-4D97-AF65-F5344CB8AC3E}">
        <p14:creationId xmlns:p14="http://schemas.microsoft.com/office/powerpoint/2010/main" val="43094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40ED-A29E-47C4-8771-143F3E625576}"/>
              </a:ext>
            </a:extLst>
          </p:cNvPr>
          <p:cNvSpPr>
            <a:spLocks noGrp="1"/>
          </p:cNvSpPr>
          <p:nvPr>
            <p:ph type="ctrTitle"/>
          </p:nvPr>
        </p:nvSpPr>
        <p:spPr>
          <a:xfrm>
            <a:off x="1876424" y="1023912"/>
            <a:ext cx="8791575" cy="45719"/>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BA63DEC3-CE27-4775-BB55-EDCB4F7ED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8" y="1924493"/>
            <a:ext cx="8667481" cy="443767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8129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D438-F485-4609-8C65-071C44C00FDD}"/>
              </a:ext>
            </a:extLst>
          </p:cNvPr>
          <p:cNvSpPr>
            <a:spLocks noGrp="1"/>
          </p:cNvSpPr>
          <p:nvPr>
            <p:ph type="title"/>
          </p:nvPr>
        </p:nvSpPr>
        <p:spPr>
          <a:xfrm>
            <a:off x="1141413" y="66104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dirty="0"/>
          </a:p>
        </p:txBody>
      </p:sp>
      <p:pic>
        <p:nvPicPr>
          <p:cNvPr id="6" name="Picture 5">
            <a:extLst>
              <a:ext uri="{FF2B5EF4-FFF2-40B4-BE49-F238E27FC236}">
                <a16:creationId xmlns:a16="http://schemas.microsoft.com/office/drawing/2014/main" id="{E7194BEA-9D0F-4080-B916-B2BC95B3DFD5}"/>
              </a:ext>
            </a:extLst>
          </p:cNvPr>
          <p:cNvPicPr>
            <a:picLocks noChangeAspect="1"/>
          </p:cNvPicPr>
          <p:nvPr/>
        </p:nvPicPr>
        <p:blipFill>
          <a:blip r:embed="rId2"/>
          <a:stretch>
            <a:fillRect/>
          </a:stretch>
        </p:blipFill>
        <p:spPr>
          <a:xfrm>
            <a:off x="3104707" y="1623056"/>
            <a:ext cx="6879265" cy="36118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8624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BEE-DBCD-44B6-A8B3-3A579567007F}"/>
              </a:ext>
            </a:extLst>
          </p:cNvPr>
          <p:cNvSpPr>
            <a:spLocks noGrp="1"/>
          </p:cNvSpPr>
          <p:nvPr>
            <p:ph type="ctrTitle"/>
          </p:nvPr>
        </p:nvSpPr>
        <p:spPr>
          <a:xfrm>
            <a:off x="1876424" y="882503"/>
            <a:ext cx="8791575" cy="74428"/>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D68350D6-2C81-4415-885A-470F00D32B2E}"/>
              </a:ext>
            </a:extLst>
          </p:cNvPr>
          <p:cNvPicPr>
            <a:picLocks noChangeAspect="1"/>
          </p:cNvPicPr>
          <p:nvPr/>
        </p:nvPicPr>
        <p:blipFill>
          <a:blip r:embed="rId2"/>
          <a:stretch>
            <a:fillRect/>
          </a:stretch>
        </p:blipFill>
        <p:spPr>
          <a:xfrm>
            <a:off x="3019647" y="1435395"/>
            <a:ext cx="7028120" cy="50504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6175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A60-E8A3-492A-A345-68C1E8639FF8}"/>
              </a:ext>
            </a:extLst>
          </p:cNvPr>
          <p:cNvSpPr>
            <a:spLocks noGrp="1"/>
          </p:cNvSpPr>
          <p:nvPr>
            <p:ph type="title"/>
          </p:nvPr>
        </p:nvSpPr>
        <p:spPr>
          <a:xfrm>
            <a:off x="1141413" y="61851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7" name="Picture 6">
            <a:extLst>
              <a:ext uri="{FF2B5EF4-FFF2-40B4-BE49-F238E27FC236}">
                <a16:creationId xmlns:a16="http://schemas.microsoft.com/office/drawing/2014/main" id="{5CBF9D4D-48E2-4A3F-95E5-CA79E046B478}"/>
              </a:ext>
            </a:extLst>
          </p:cNvPr>
          <p:cNvPicPr>
            <a:picLocks noChangeAspect="1"/>
          </p:cNvPicPr>
          <p:nvPr/>
        </p:nvPicPr>
        <p:blipFill>
          <a:blip r:embed="rId2"/>
          <a:stretch>
            <a:fillRect/>
          </a:stretch>
        </p:blipFill>
        <p:spPr>
          <a:xfrm>
            <a:off x="1414130" y="1686323"/>
            <a:ext cx="9633282" cy="4048884"/>
          </a:xfrm>
          <a:prstGeom prst="rect">
            <a:avLst/>
          </a:prstGeom>
        </p:spPr>
      </p:pic>
    </p:spTree>
    <p:extLst>
      <p:ext uri="{BB962C8B-B14F-4D97-AF65-F5344CB8AC3E}">
        <p14:creationId xmlns:p14="http://schemas.microsoft.com/office/powerpoint/2010/main" val="2132064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667</TotalTime>
  <Words>574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Symbol</vt:lpstr>
      <vt:lpstr>Times New Roman</vt:lpstr>
      <vt:lpstr>Trebuchet MS</vt:lpstr>
      <vt:lpstr>Wingdings</vt:lpstr>
      <vt:lpstr>Wingdings 3</vt:lpstr>
      <vt:lpstr>Facet</vt:lpstr>
      <vt:lpstr>  ecommerce B2B data  analysis  </vt:lpstr>
      <vt:lpstr>INTRODUCTION</vt:lpstr>
      <vt:lpstr>Aim</vt:lpstr>
      <vt:lpstr>Data Information</vt:lpstr>
      <vt:lpstr>Dataset Description</vt:lpstr>
      <vt:lpstr>Data Analysis</vt:lpstr>
      <vt:lpstr>Data Analysis</vt:lpstr>
      <vt:lpstr>Data Analysis</vt:lpstr>
      <vt:lpstr>Data Analysis</vt:lpstr>
      <vt:lpstr>Data Analysis</vt:lpstr>
      <vt:lpstr>Data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B2B data  analysis</dc:title>
  <dc:creator>Dell</dc:creator>
  <cp:lastModifiedBy>Aman Kumar</cp:lastModifiedBy>
  <cp:revision>34</cp:revision>
  <dcterms:created xsi:type="dcterms:W3CDTF">2022-11-10T17:23:37Z</dcterms:created>
  <dcterms:modified xsi:type="dcterms:W3CDTF">2023-03-05T10:46:00Z</dcterms:modified>
</cp:coreProperties>
</file>