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7" r:id="rId3"/>
    <p:sldId id="264" r:id="rId4"/>
    <p:sldId id="259" r:id="rId5"/>
    <p:sldId id="286" r:id="rId6"/>
    <p:sldId id="268" r:id="rId7"/>
    <p:sldId id="287" r:id="rId8"/>
    <p:sldId id="270" r:id="rId9"/>
    <p:sldId id="271" r:id="rId10"/>
    <p:sldId id="288" r:id="rId11"/>
    <p:sldId id="269" r:id="rId12"/>
    <p:sldId id="272" r:id="rId13"/>
    <p:sldId id="292" r:id="rId14"/>
    <p:sldId id="266" r:id="rId15"/>
    <p:sldId id="260" r:id="rId16"/>
    <p:sldId id="275" r:id="rId17"/>
    <p:sldId id="276" r:id="rId18"/>
    <p:sldId id="279" r:id="rId19"/>
    <p:sldId id="280" r:id="rId20"/>
    <p:sldId id="277" r:id="rId21"/>
    <p:sldId id="278" r:id="rId22"/>
    <p:sldId id="285" r:id="rId23"/>
    <p:sldId id="281" r:id="rId24"/>
    <p:sldId id="289" r:id="rId25"/>
    <p:sldId id="282" r:id="rId26"/>
    <p:sldId id="290" r:id="rId27"/>
    <p:sldId id="284" r:id="rId28"/>
    <p:sldId id="291" r:id="rId29"/>
    <p:sldId id="29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94620" autoAdjust="0"/>
  </p:normalViewPr>
  <p:slideViewPr>
    <p:cSldViewPr snapToGrid="0">
      <p:cViewPr>
        <p:scale>
          <a:sx n="73" d="100"/>
          <a:sy n="73" d="100"/>
        </p:scale>
        <p:origin x="104" y="44"/>
      </p:cViewPr>
      <p:guideLst/>
    </p:cSldViewPr>
  </p:slideViewPr>
  <p:outlineViewPr>
    <p:cViewPr>
      <p:scale>
        <a:sx n="33" d="100"/>
        <a:sy n="33" d="100"/>
      </p:scale>
      <p:origin x="0" y="-233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58FAB-FF64-4403-96B6-AE6115B180D0}"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2F4A8-D38B-4731-BAA8-994AA745A546}" type="slidenum">
              <a:rPr lang="en-US" smtClean="0"/>
              <a:t>‹#›</a:t>
            </a:fld>
            <a:endParaRPr lang="en-US"/>
          </a:p>
        </p:txBody>
      </p:sp>
    </p:spTree>
    <p:extLst>
      <p:ext uri="{BB962C8B-B14F-4D97-AF65-F5344CB8AC3E}">
        <p14:creationId xmlns:p14="http://schemas.microsoft.com/office/powerpoint/2010/main" val="404274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2F4A8-D38B-4731-BAA8-994AA745A546}" type="slidenum">
              <a:rPr lang="en-US" smtClean="0"/>
              <a:t>21</a:t>
            </a:fld>
            <a:endParaRPr lang="en-US"/>
          </a:p>
        </p:txBody>
      </p:sp>
    </p:spTree>
    <p:extLst>
      <p:ext uri="{BB962C8B-B14F-4D97-AF65-F5344CB8AC3E}">
        <p14:creationId xmlns:p14="http://schemas.microsoft.com/office/powerpoint/2010/main" val="178812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2F4A8-D38B-4731-BAA8-994AA745A546}" type="slidenum">
              <a:rPr lang="en-US" smtClean="0"/>
              <a:t>23</a:t>
            </a:fld>
            <a:endParaRPr lang="en-US"/>
          </a:p>
        </p:txBody>
      </p:sp>
    </p:spTree>
    <p:extLst>
      <p:ext uri="{BB962C8B-B14F-4D97-AF65-F5344CB8AC3E}">
        <p14:creationId xmlns:p14="http://schemas.microsoft.com/office/powerpoint/2010/main" val="1397009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2F4A8-D38B-4731-BAA8-994AA745A546}" type="slidenum">
              <a:rPr lang="en-US" smtClean="0"/>
              <a:t>25</a:t>
            </a:fld>
            <a:endParaRPr lang="en-US"/>
          </a:p>
        </p:txBody>
      </p:sp>
    </p:spTree>
    <p:extLst>
      <p:ext uri="{BB962C8B-B14F-4D97-AF65-F5344CB8AC3E}">
        <p14:creationId xmlns:p14="http://schemas.microsoft.com/office/powerpoint/2010/main" val="347498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2F4A8-D38B-4731-BAA8-994AA745A546}" type="slidenum">
              <a:rPr lang="en-US" smtClean="0"/>
              <a:t>27</a:t>
            </a:fld>
            <a:endParaRPr lang="en-US"/>
          </a:p>
        </p:txBody>
      </p:sp>
    </p:spTree>
    <p:extLst>
      <p:ext uri="{BB962C8B-B14F-4D97-AF65-F5344CB8AC3E}">
        <p14:creationId xmlns:p14="http://schemas.microsoft.com/office/powerpoint/2010/main" val="171214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2F4A8-D38B-4731-BAA8-994AA745A546}" type="slidenum">
              <a:rPr lang="en-US" smtClean="0"/>
              <a:t>29</a:t>
            </a:fld>
            <a:endParaRPr lang="en-US"/>
          </a:p>
        </p:txBody>
      </p:sp>
    </p:spTree>
    <p:extLst>
      <p:ext uri="{BB962C8B-B14F-4D97-AF65-F5344CB8AC3E}">
        <p14:creationId xmlns:p14="http://schemas.microsoft.com/office/powerpoint/2010/main" val="267333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9982-F271-80E4-3B33-CEE8FAF046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D5F77-2390-DEA4-2E4C-76993C748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D750C-F88D-92A2-FFCD-8F44E31F892D}"/>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5" name="Footer Placeholder 4">
            <a:extLst>
              <a:ext uri="{FF2B5EF4-FFF2-40B4-BE49-F238E27FC236}">
                <a16:creationId xmlns:a16="http://schemas.microsoft.com/office/drawing/2014/main" id="{D406058C-CAE4-AEE8-87EE-BDCE84FEB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BD41E-3F84-7A59-7934-27BDE9C3E272}"/>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103855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4162-BCC4-2041-69E7-AAEDD82493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9E93F-EB53-F874-7839-33E504F98F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425D8-11CF-F8B8-C8F3-3FA2ED0DB491}"/>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5" name="Footer Placeholder 4">
            <a:extLst>
              <a:ext uri="{FF2B5EF4-FFF2-40B4-BE49-F238E27FC236}">
                <a16:creationId xmlns:a16="http://schemas.microsoft.com/office/drawing/2014/main" id="{6EFB080C-7ABA-F3FA-D74A-F99CA1D42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1C3F7-F7FB-A7EE-BB5E-67F5CDF20CA6}"/>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75697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095C6D-3F9D-EDA6-689F-4ECD8B37D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91A2F-BF4F-E326-E745-143CF2F92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160B3-525F-A5AD-2599-1EEAC34A85F7}"/>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5" name="Footer Placeholder 4">
            <a:extLst>
              <a:ext uri="{FF2B5EF4-FFF2-40B4-BE49-F238E27FC236}">
                <a16:creationId xmlns:a16="http://schemas.microsoft.com/office/drawing/2014/main" id="{1F420EB8-BC3F-5068-FF0C-7FE9CE254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C51AD-86B0-3924-AF4D-C6DACF9EF280}"/>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3754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68C2-3BD8-F4A5-B5D5-59846DC69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17A74-F333-EDB6-F463-42261D480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6F55B-7CEB-D3A0-0463-952D2498A56E}"/>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5" name="Footer Placeholder 4">
            <a:extLst>
              <a:ext uri="{FF2B5EF4-FFF2-40B4-BE49-F238E27FC236}">
                <a16:creationId xmlns:a16="http://schemas.microsoft.com/office/drawing/2014/main" id="{3245B223-A25C-B559-4946-AD56B303D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E8F84-77F8-2F28-8A31-25D14DD034C3}"/>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162446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8FDC-AADD-F974-ABED-6A98D100F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1E838-DD39-D55A-2DB5-48F8DF44C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0DCFE-F8DB-0174-DDA2-1D1CF38A31BF}"/>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5" name="Footer Placeholder 4">
            <a:extLst>
              <a:ext uri="{FF2B5EF4-FFF2-40B4-BE49-F238E27FC236}">
                <a16:creationId xmlns:a16="http://schemas.microsoft.com/office/drawing/2014/main" id="{28A783A6-1F93-4F13-612D-F48D5C665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C611A-91D6-E96C-D49D-EEC53C56738D}"/>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3019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29A9-2943-3B30-CC4F-2C839A65E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66849-C0F2-238E-B61A-518ED8078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84F51-3C31-BAA8-8F28-7396631D0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6050BD-FD48-8DFE-966C-5CDD45C84655}"/>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6" name="Footer Placeholder 5">
            <a:extLst>
              <a:ext uri="{FF2B5EF4-FFF2-40B4-BE49-F238E27FC236}">
                <a16:creationId xmlns:a16="http://schemas.microsoft.com/office/drawing/2014/main" id="{0F350D52-D7ED-E9BE-ACAB-6554337A0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63292-8DD2-0609-5E5E-D7E3656BBA22}"/>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146759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C2B2-9521-E52F-B0D8-9141B8642D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A5F3B-A251-AC58-67D2-719EC2CA5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84322-4616-6504-FD7F-FFB8AFD361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D597C7-CBAA-8F80-B30C-E4F04CEE9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2DFC2-90FF-CADB-DD6F-668392A8F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CD6F5-63F1-E4B9-D728-2D88AF5644E1}"/>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8" name="Footer Placeholder 7">
            <a:extLst>
              <a:ext uri="{FF2B5EF4-FFF2-40B4-BE49-F238E27FC236}">
                <a16:creationId xmlns:a16="http://schemas.microsoft.com/office/drawing/2014/main" id="{AF00B017-F9B4-6D9C-E49E-812ACAB78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D6A649-AD39-E9E0-B72D-23859BB80F85}"/>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213943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2B6-B675-82E6-83F7-67052438CB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A8FF0B-A9C5-EEFD-66EA-364A9525E251}"/>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4" name="Footer Placeholder 3">
            <a:extLst>
              <a:ext uri="{FF2B5EF4-FFF2-40B4-BE49-F238E27FC236}">
                <a16:creationId xmlns:a16="http://schemas.microsoft.com/office/drawing/2014/main" id="{2FD2CE44-3E3E-AC4C-924B-CB54B72EF2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340D5C-5A70-78E1-6FC8-FD8BB45CF8C4}"/>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179290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28EF7-0F5D-A00F-BD14-1F1EC8ADAAFB}"/>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3" name="Footer Placeholder 2">
            <a:extLst>
              <a:ext uri="{FF2B5EF4-FFF2-40B4-BE49-F238E27FC236}">
                <a16:creationId xmlns:a16="http://schemas.microsoft.com/office/drawing/2014/main" id="{B1F056FE-D9C9-B4C1-66F3-128C04008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5F770-0DB8-CF9E-F9AA-A5B96B809B54}"/>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37463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B114-F0B8-585F-3D74-D156436D2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6BE5BE-96D6-2B92-7E2A-13FAFC09F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40E378-EBFC-D5B6-2260-1F7909B6D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F29EC-DFC3-E16E-CD10-657B69D7713E}"/>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6" name="Footer Placeholder 5">
            <a:extLst>
              <a:ext uri="{FF2B5EF4-FFF2-40B4-BE49-F238E27FC236}">
                <a16:creationId xmlns:a16="http://schemas.microsoft.com/office/drawing/2014/main" id="{32487991-3E4A-0C8F-58AB-B41982F10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0D23E-4548-588B-E0C9-AF89E47DED5B}"/>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196009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5974-38EE-01DC-1C12-42C0C7CC0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39D104-4056-4FA6-CFEE-02681B9109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9ED7C6-06E5-6F3C-C7AD-F19C139D9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6126D-8037-C1BF-E1C6-0715320A814D}"/>
              </a:ext>
            </a:extLst>
          </p:cNvPr>
          <p:cNvSpPr>
            <a:spLocks noGrp="1"/>
          </p:cNvSpPr>
          <p:nvPr>
            <p:ph type="dt" sz="half" idx="10"/>
          </p:nvPr>
        </p:nvSpPr>
        <p:spPr/>
        <p:txBody>
          <a:bodyPr/>
          <a:lstStyle/>
          <a:p>
            <a:fld id="{ED5D416B-94CE-49E0-9ED8-22C932652BB4}" type="datetimeFigureOut">
              <a:rPr lang="en-US" smtClean="0"/>
              <a:t>12/12/2023</a:t>
            </a:fld>
            <a:endParaRPr lang="en-US"/>
          </a:p>
        </p:txBody>
      </p:sp>
      <p:sp>
        <p:nvSpPr>
          <p:cNvPr id="6" name="Footer Placeholder 5">
            <a:extLst>
              <a:ext uri="{FF2B5EF4-FFF2-40B4-BE49-F238E27FC236}">
                <a16:creationId xmlns:a16="http://schemas.microsoft.com/office/drawing/2014/main" id="{CF3C11FA-6514-C4F6-15C5-815EB817B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B2554-088E-A51A-3353-58B5C909D79B}"/>
              </a:ext>
            </a:extLst>
          </p:cNvPr>
          <p:cNvSpPr>
            <a:spLocks noGrp="1"/>
          </p:cNvSpPr>
          <p:nvPr>
            <p:ph type="sldNum" sz="quarter" idx="12"/>
          </p:nvPr>
        </p:nvSpPr>
        <p:spPr/>
        <p:txBody>
          <a:bodyPr/>
          <a:lstStyle/>
          <a:p>
            <a:fld id="{2BB9DAD0-9C36-402A-B30C-395324257486}" type="slidenum">
              <a:rPr lang="en-US" smtClean="0"/>
              <a:t>‹#›</a:t>
            </a:fld>
            <a:endParaRPr lang="en-US"/>
          </a:p>
        </p:txBody>
      </p:sp>
    </p:spTree>
    <p:extLst>
      <p:ext uri="{BB962C8B-B14F-4D97-AF65-F5344CB8AC3E}">
        <p14:creationId xmlns:p14="http://schemas.microsoft.com/office/powerpoint/2010/main" val="213847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6E864-7ED3-2CA6-E937-AA5098EF3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2C3D7F-D0F2-4888-BC0A-C37C22573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19705-9996-C22D-63A7-6406AA5D5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D416B-94CE-49E0-9ED8-22C932652BB4}" type="datetimeFigureOut">
              <a:rPr lang="en-US" smtClean="0"/>
              <a:t>12/12/2023</a:t>
            </a:fld>
            <a:endParaRPr lang="en-US"/>
          </a:p>
        </p:txBody>
      </p:sp>
      <p:sp>
        <p:nvSpPr>
          <p:cNvPr id="5" name="Footer Placeholder 4">
            <a:extLst>
              <a:ext uri="{FF2B5EF4-FFF2-40B4-BE49-F238E27FC236}">
                <a16:creationId xmlns:a16="http://schemas.microsoft.com/office/drawing/2014/main" id="{2FC3A353-8E3B-2E9A-5C28-9D53AC12E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249F59-879B-C6B0-AF48-A1D7800EA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9DAD0-9C36-402A-B30C-395324257486}" type="slidenum">
              <a:rPr lang="en-US" smtClean="0"/>
              <a:t>‹#›</a:t>
            </a:fld>
            <a:endParaRPr lang="en-US"/>
          </a:p>
        </p:txBody>
      </p:sp>
    </p:spTree>
    <p:extLst>
      <p:ext uri="{BB962C8B-B14F-4D97-AF65-F5344CB8AC3E}">
        <p14:creationId xmlns:p14="http://schemas.microsoft.com/office/powerpoint/2010/main" val="11767772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article/10.1007/s11042-023-16019-z" TargetMode="External"/><Relationship Id="rId2" Type="http://schemas.openxmlformats.org/officeDocument/2006/relationships/hyperlink" Target="https://ieeexplore.ieee.org/abstract/document/939604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dirty="0"/>
              <a:t>Sentiment Analysis on YouTube Trending Video</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7400924" y="4619624"/>
            <a:ext cx="3946779" cy="1038225"/>
          </a:xfrm>
        </p:spPr>
        <p:txBody>
          <a:bodyPr>
            <a:normAutofit/>
          </a:bodyPr>
          <a:lstStyle/>
          <a:p>
            <a:pPr algn="r"/>
            <a:r>
              <a:rPr lang="en-US" dirty="0"/>
              <a:t>- Ankit Modi</a:t>
            </a:r>
            <a:endParaRPr lang="en-US"/>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3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dirty="0"/>
              <a:t>Methods Used in Sentiment Analysis </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63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Methods Used in Sentiment Analysis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457200" indent="-228600" algn="l">
              <a:buFont typeface="Arial" panose="020B0604020202020204" pitchFamily="34" charset="0"/>
              <a:buChar char="•"/>
            </a:pPr>
            <a:r>
              <a:rPr lang="en-US" sz="2200" dirty="0"/>
              <a:t>Data understanding</a:t>
            </a:r>
          </a:p>
          <a:p>
            <a:pPr marL="457200" indent="-228600" algn="l">
              <a:buFont typeface="Arial" panose="020B0604020202020204" pitchFamily="34" charset="0"/>
              <a:buChar char="•"/>
            </a:pPr>
            <a:r>
              <a:rPr lang="en-US" sz="2200" dirty="0"/>
              <a:t>Data Preprocessing</a:t>
            </a:r>
          </a:p>
          <a:p>
            <a:pPr marL="457200" indent="-228600" algn="l">
              <a:buFont typeface="Arial" panose="020B0604020202020204" pitchFamily="34" charset="0"/>
              <a:buChar char="•"/>
            </a:pPr>
            <a:r>
              <a:rPr lang="en-US" sz="2200" dirty="0"/>
              <a:t>Language Detection</a:t>
            </a:r>
          </a:p>
          <a:p>
            <a:pPr marL="457200" indent="-228600" algn="l">
              <a:buFont typeface="Arial" panose="020B0604020202020204" pitchFamily="34" charset="0"/>
              <a:buChar char="•"/>
            </a:pPr>
            <a:r>
              <a:rPr lang="en-US" sz="2200" dirty="0"/>
              <a:t>Sentiment Classification</a:t>
            </a:r>
          </a:p>
        </p:txBody>
      </p:sp>
    </p:spTree>
    <p:extLst>
      <p:ext uri="{BB962C8B-B14F-4D97-AF65-F5344CB8AC3E}">
        <p14:creationId xmlns:p14="http://schemas.microsoft.com/office/powerpoint/2010/main" val="55027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Data Understanding</a:t>
            </a:r>
          </a:p>
        </p:txBody>
      </p:sp>
      <p:sp>
        <p:nvSpPr>
          <p:cNvPr id="36" name="Rectangle 3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28600" algn="l">
              <a:buFont typeface="Arial" panose="020B0604020202020204" pitchFamily="34" charset="0"/>
              <a:buChar char="•"/>
            </a:pPr>
            <a:r>
              <a:rPr lang="en-US" sz="2200" b="0" i="0" u="none" strike="noStrike" baseline="0" dirty="0"/>
              <a:t>11 .csv files, each representing a country’s daily trending videos</a:t>
            </a:r>
          </a:p>
          <a:p>
            <a:pPr marL="285750" indent="-228600" algn="l">
              <a:buFont typeface="Arial" panose="020B0604020202020204" pitchFamily="34" charset="0"/>
              <a:buChar char="•"/>
            </a:pPr>
            <a:r>
              <a:rPr lang="en-US" sz="2200" b="0" i="0" u="none" strike="noStrike" baseline="0" dirty="0"/>
              <a:t>Spanning from 08/06/2020 to 10/30/2023</a:t>
            </a:r>
          </a:p>
          <a:p>
            <a:pPr marL="285750" indent="-228600" algn="l">
              <a:buFont typeface="Arial" panose="020B0604020202020204" pitchFamily="34" charset="0"/>
              <a:buChar char="•"/>
            </a:pPr>
            <a:r>
              <a:rPr lang="en-US" sz="2200" dirty="0"/>
              <a:t>O</a:t>
            </a:r>
            <a:r>
              <a:rPr lang="en-US" sz="2200" b="0" i="0" u="none" strike="noStrike" baseline="0" dirty="0"/>
              <a:t>ne .csv file contains over 235,000 records</a:t>
            </a:r>
          </a:p>
          <a:p>
            <a:pPr marL="285750" indent="-228600" algn="l">
              <a:buFont typeface="Arial" panose="020B0604020202020204" pitchFamily="34" charset="0"/>
              <a:buChar char="•"/>
            </a:pPr>
            <a:r>
              <a:rPr lang="en-US" sz="2200" b="0" i="0" u="none" strike="noStrike" baseline="0" dirty="0"/>
              <a:t>Utilizing </a:t>
            </a:r>
            <a:r>
              <a:rPr lang="en-US" sz="2200" b="0" i="0" u="none" strike="noStrike" baseline="0" dirty="0" err="1"/>
              <a:t>pathlib</a:t>
            </a:r>
            <a:r>
              <a:rPr lang="en-US" sz="2200" b="0" i="0" u="none" strike="noStrike" baseline="0" dirty="0"/>
              <a:t> library, data is consolidated into single </a:t>
            </a:r>
            <a:r>
              <a:rPr lang="en-US" sz="2200" b="0" i="0" u="none" strike="noStrike" baseline="0" dirty="0" err="1"/>
              <a:t>dataframe</a:t>
            </a:r>
            <a:r>
              <a:rPr lang="en-US" sz="2200" b="0" i="0" u="none" strike="noStrike" baseline="0" dirty="0"/>
              <a:t> </a:t>
            </a:r>
          </a:p>
          <a:p>
            <a:pPr marL="285750" indent="-228600" algn="l">
              <a:buFont typeface="Arial" panose="020B0604020202020204" pitchFamily="34" charset="0"/>
              <a:buChar char="•"/>
            </a:pPr>
            <a:r>
              <a:rPr lang="en-US" sz="2200" dirty="0"/>
              <a:t>S</a:t>
            </a:r>
            <a:r>
              <a:rPr lang="en-US" sz="2200" b="0" i="0" u="none" strike="noStrike" baseline="0" dirty="0"/>
              <a:t>ize of dataset is 2,552,859 rows and 17 columns</a:t>
            </a:r>
            <a:endParaRPr lang="en-US" sz="2200" dirty="0"/>
          </a:p>
        </p:txBody>
      </p:sp>
    </p:spTree>
    <p:extLst>
      <p:ext uri="{BB962C8B-B14F-4D97-AF65-F5344CB8AC3E}">
        <p14:creationId xmlns:p14="http://schemas.microsoft.com/office/powerpoint/2010/main" val="231505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dirty="0"/>
              <a:t>Data Preprocessing</a:t>
            </a:r>
            <a:endParaRPr lang="en-US" sz="40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85750" algn="l">
              <a:buFont typeface="Arial" panose="020B0604020202020204" pitchFamily="34" charset="0"/>
              <a:buChar char="•"/>
            </a:pPr>
            <a:r>
              <a:rPr lang="en-US" sz="2200" dirty="0"/>
              <a:t>‘</a:t>
            </a:r>
            <a:r>
              <a:rPr lang="en-US" sz="2200" b="0" i="0" u="none" strike="noStrike" baseline="0" dirty="0" err="1"/>
              <a:t>days_of</a:t>
            </a:r>
            <a:r>
              <a:rPr lang="en-US" sz="2200" dirty="0" err="1"/>
              <a:t>_</a:t>
            </a:r>
            <a:r>
              <a:rPr lang="en-US" sz="2200" b="0" i="0" u="none" strike="noStrike" baseline="0" dirty="0" err="1"/>
              <a:t>trending</a:t>
            </a:r>
            <a:r>
              <a:rPr lang="en-US" sz="2200" b="0" i="0" u="none" strike="noStrike" baseline="0" dirty="0"/>
              <a:t>’ column is computed from ‘</a:t>
            </a:r>
            <a:r>
              <a:rPr lang="en-US" sz="2200" b="0" i="0" u="none" strike="noStrike" baseline="0" dirty="0" err="1"/>
              <a:t>trending_date</a:t>
            </a:r>
            <a:r>
              <a:rPr lang="en-US" sz="2200" b="0" i="0" u="none" strike="noStrike" baseline="0" dirty="0"/>
              <a:t>’ and ‘</a:t>
            </a:r>
            <a:r>
              <a:rPr lang="en-US" sz="2200" b="0" i="0" u="none" strike="noStrike" baseline="0" dirty="0" err="1"/>
              <a:t>publish_date</a:t>
            </a:r>
            <a:r>
              <a:rPr lang="en-US" sz="2200" b="0" i="0" u="none" strike="noStrike" baseline="0" dirty="0"/>
              <a:t>’</a:t>
            </a:r>
          </a:p>
          <a:p>
            <a:pPr marL="285750" indent="-285750" algn="l">
              <a:buFont typeface="Arial" panose="020B0604020202020204" pitchFamily="34" charset="0"/>
              <a:buChar char="•"/>
            </a:pPr>
            <a:r>
              <a:rPr lang="en-US" sz="2200" dirty="0"/>
              <a:t>S</a:t>
            </a:r>
            <a:r>
              <a:rPr lang="en-US" sz="2200" b="0" i="0" u="none" strike="noStrike" baseline="0" dirty="0"/>
              <a:t>ort days of trending column in descending order, and deleted the duplicate rows</a:t>
            </a:r>
          </a:p>
          <a:p>
            <a:pPr marL="285750" indent="-285750" algn="l">
              <a:buFont typeface="Arial" panose="020B0604020202020204" pitchFamily="34" charset="0"/>
              <a:buChar char="•"/>
            </a:pPr>
            <a:r>
              <a:rPr lang="en-US" sz="2200" b="0" i="0" u="none" strike="noStrike" baseline="0" dirty="0"/>
              <a:t>.</a:t>
            </a:r>
            <a:r>
              <a:rPr lang="en-US" sz="2200" b="0" i="0" u="none" strike="noStrike" baseline="0" dirty="0" err="1"/>
              <a:t>json</a:t>
            </a:r>
            <a:r>
              <a:rPr lang="en-US" sz="2200" b="0" i="0" u="none" strike="noStrike" baseline="0" dirty="0"/>
              <a:t> files are incorporated into dataset and mapped the category with </a:t>
            </a:r>
            <a:r>
              <a:rPr lang="en-US" sz="2200" b="0" i="0" u="none" strike="noStrike" baseline="0" dirty="0" err="1"/>
              <a:t>categoryId</a:t>
            </a:r>
            <a:endParaRPr lang="en-US" sz="2200" dirty="0"/>
          </a:p>
        </p:txBody>
      </p:sp>
    </p:spTree>
    <p:extLst>
      <p:ext uri="{BB962C8B-B14F-4D97-AF65-F5344CB8AC3E}">
        <p14:creationId xmlns:p14="http://schemas.microsoft.com/office/powerpoint/2010/main" val="47472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382683" y="228565"/>
            <a:ext cx="9144000" cy="1572708"/>
          </a:xfrm>
        </p:spPr>
        <p:txBody>
          <a:bodyPr>
            <a:normAutofit/>
          </a:bodyPr>
          <a:lstStyle/>
          <a:p>
            <a:r>
              <a:rPr lang="en-US" sz="4000" dirty="0"/>
              <a:t>EDA on Category:</a:t>
            </a:r>
            <a:br>
              <a:rPr lang="en-US" sz="4000" dirty="0"/>
            </a:br>
            <a:r>
              <a:rPr lang="en-US" sz="4000" dirty="0"/>
              <a:t>YouTube Channels in Each Category</a:t>
            </a:r>
          </a:p>
        </p:txBody>
      </p:sp>
      <p:pic>
        <p:nvPicPr>
          <p:cNvPr id="4" name="Picture 3">
            <a:extLst>
              <a:ext uri="{FF2B5EF4-FFF2-40B4-BE49-F238E27FC236}">
                <a16:creationId xmlns:a16="http://schemas.microsoft.com/office/drawing/2014/main" id="{E04B3A1B-D231-89F2-99FA-B337DE4D07C0}"/>
              </a:ext>
            </a:extLst>
          </p:cNvPr>
          <p:cNvPicPr>
            <a:picLocks noChangeAspect="1"/>
          </p:cNvPicPr>
          <p:nvPr/>
        </p:nvPicPr>
        <p:blipFill>
          <a:blip r:embed="rId2"/>
          <a:stretch>
            <a:fillRect/>
          </a:stretch>
        </p:blipFill>
        <p:spPr>
          <a:xfrm>
            <a:off x="1247507" y="2081517"/>
            <a:ext cx="9279176" cy="4417289"/>
          </a:xfrm>
          <a:prstGeom prst="rect">
            <a:avLst/>
          </a:prstGeom>
        </p:spPr>
      </p:pic>
    </p:spTree>
    <p:extLst>
      <p:ext uri="{BB962C8B-B14F-4D97-AF65-F5344CB8AC3E}">
        <p14:creationId xmlns:p14="http://schemas.microsoft.com/office/powerpoint/2010/main" val="95142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524000" y="113210"/>
            <a:ext cx="9144000" cy="1492136"/>
          </a:xfrm>
        </p:spPr>
        <p:txBody>
          <a:bodyPr>
            <a:normAutofit/>
          </a:bodyPr>
          <a:lstStyle/>
          <a:p>
            <a:r>
              <a:rPr lang="en-US" sz="4000" dirty="0"/>
              <a:t>EDA on Category:</a:t>
            </a:r>
            <a:br>
              <a:rPr lang="en-US" sz="4000" dirty="0"/>
            </a:br>
            <a:r>
              <a:rPr lang="en-US" sz="4000" dirty="0"/>
              <a:t>Category Wise Analysis</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B7044755-CC21-1CC4-0A61-282AFE742690}"/>
              </a:ext>
            </a:extLst>
          </p:cNvPr>
          <p:cNvPicPr>
            <a:picLocks noChangeAspect="1"/>
          </p:cNvPicPr>
          <p:nvPr/>
        </p:nvPicPr>
        <p:blipFill>
          <a:blip r:embed="rId2"/>
          <a:stretch>
            <a:fillRect/>
          </a:stretch>
        </p:blipFill>
        <p:spPr>
          <a:xfrm>
            <a:off x="2119745" y="1859166"/>
            <a:ext cx="8113221" cy="4741139"/>
          </a:xfrm>
          <a:prstGeom prst="rect">
            <a:avLst/>
          </a:prstGeom>
        </p:spPr>
      </p:pic>
    </p:spTree>
    <p:extLst>
      <p:ext uri="{BB962C8B-B14F-4D97-AF65-F5344CB8AC3E}">
        <p14:creationId xmlns:p14="http://schemas.microsoft.com/office/powerpoint/2010/main" val="220144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524000" y="705395"/>
            <a:ext cx="9144000" cy="1332206"/>
          </a:xfrm>
        </p:spPr>
        <p:txBody>
          <a:bodyPr>
            <a:normAutofit/>
          </a:bodyPr>
          <a:lstStyle/>
          <a:p>
            <a:r>
              <a:rPr lang="en-US" sz="4000" dirty="0"/>
              <a:t>EDA on </a:t>
            </a:r>
            <a:r>
              <a:rPr lang="en-US" sz="4000" dirty="0" err="1"/>
              <a:t>ChannelTitle</a:t>
            </a:r>
            <a:r>
              <a:rPr lang="en-US" sz="4000" dirty="0"/>
              <a:t>:</a:t>
            </a:r>
            <a:br>
              <a:rPr lang="en-US" sz="4000" dirty="0"/>
            </a:br>
            <a:r>
              <a:rPr lang="en-US" sz="4000" dirty="0"/>
              <a:t>Top 5 Channels With Highest Views</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8AA8EFB-FD3E-1FB6-398B-F5E15A05B3FF}"/>
              </a:ext>
            </a:extLst>
          </p:cNvPr>
          <p:cNvPicPr>
            <a:picLocks noChangeAspect="1"/>
          </p:cNvPicPr>
          <p:nvPr/>
        </p:nvPicPr>
        <p:blipFill>
          <a:blip r:embed="rId2"/>
          <a:stretch>
            <a:fillRect/>
          </a:stretch>
        </p:blipFill>
        <p:spPr>
          <a:xfrm>
            <a:off x="2390584" y="3157446"/>
            <a:ext cx="7410831" cy="1797142"/>
          </a:xfrm>
          <a:prstGeom prst="rect">
            <a:avLst/>
          </a:prstGeom>
        </p:spPr>
      </p:pic>
    </p:spTree>
    <p:extLst>
      <p:ext uri="{BB962C8B-B14F-4D97-AF65-F5344CB8AC3E}">
        <p14:creationId xmlns:p14="http://schemas.microsoft.com/office/powerpoint/2010/main" val="396339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524000" y="495318"/>
            <a:ext cx="9144000" cy="1282239"/>
          </a:xfrm>
        </p:spPr>
        <p:txBody>
          <a:bodyPr>
            <a:normAutofit/>
          </a:bodyPr>
          <a:lstStyle/>
          <a:p>
            <a:r>
              <a:rPr lang="en-US" sz="4000" dirty="0"/>
              <a:t>EDA on Category:</a:t>
            </a:r>
            <a:br>
              <a:rPr lang="en-US" sz="4000" dirty="0"/>
            </a:br>
            <a:r>
              <a:rPr lang="en-US" sz="4000" dirty="0"/>
              <a:t>Number of Time Channel is Trending</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B556BEA2-8606-24F7-8063-62A5943A7BA7}"/>
              </a:ext>
            </a:extLst>
          </p:cNvPr>
          <p:cNvPicPr>
            <a:picLocks noChangeAspect="1"/>
          </p:cNvPicPr>
          <p:nvPr/>
        </p:nvPicPr>
        <p:blipFill>
          <a:blip r:embed="rId2"/>
          <a:stretch>
            <a:fillRect/>
          </a:stretch>
        </p:blipFill>
        <p:spPr>
          <a:xfrm>
            <a:off x="1811011" y="1845425"/>
            <a:ext cx="8553134" cy="4645175"/>
          </a:xfrm>
          <a:prstGeom prst="rect">
            <a:avLst/>
          </a:prstGeom>
        </p:spPr>
      </p:pic>
    </p:spTree>
    <p:extLst>
      <p:ext uri="{BB962C8B-B14F-4D97-AF65-F5344CB8AC3E}">
        <p14:creationId xmlns:p14="http://schemas.microsoft.com/office/powerpoint/2010/main" val="367646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524000" y="495318"/>
            <a:ext cx="9144000" cy="1282239"/>
          </a:xfrm>
        </p:spPr>
        <p:txBody>
          <a:bodyPr>
            <a:normAutofit/>
          </a:bodyPr>
          <a:lstStyle/>
          <a:p>
            <a:r>
              <a:rPr lang="en-US" sz="4000" dirty="0"/>
              <a:t>EDA on Video Title:</a:t>
            </a:r>
            <a:br>
              <a:rPr lang="en-US" sz="4000" dirty="0"/>
            </a:br>
            <a:r>
              <a:rPr lang="en-US" sz="4000" dirty="0"/>
              <a:t>Histogram of Video Title and Title Length</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p:txBody>
          <a:bodyPr/>
          <a:lstStyle/>
          <a:p>
            <a:endParaRPr lang="en-US" dirty="0"/>
          </a:p>
        </p:txBody>
      </p:sp>
      <p:pic>
        <p:nvPicPr>
          <p:cNvPr id="6" name="Picture 5">
            <a:extLst>
              <a:ext uri="{FF2B5EF4-FFF2-40B4-BE49-F238E27FC236}">
                <a16:creationId xmlns:a16="http://schemas.microsoft.com/office/drawing/2014/main" id="{4FDA6D9E-F2D6-1F14-CFE6-5B7E9AE641D2}"/>
              </a:ext>
            </a:extLst>
          </p:cNvPr>
          <p:cNvPicPr>
            <a:picLocks noChangeAspect="1"/>
          </p:cNvPicPr>
          <p:nvPr/>
        </p:nvPicPr>
        <p:blipFill>
          <a:blip r:embed="rId2"/>
          <a:stretch>
            <a:fillRect/>
          </a:stretch>
        </p:blipFill>
        <p:spPr>
          <a:xfrm>
            <a:off x="2709949" y="2121138"/>
            <a:ext cx="7547956" cy="4504106"/>
          </a:xfrm>
          <a:prstGeom prst="rect">
            <a:avLst/>
          </a:prstGeom>
        </p:spPr>
      </p:pic>
    </p:spTree>
    <p:extLst>
      <p:ext uri="{BB962C8B-B14F-4D97-AF65-F5344CB8AC3E}">
        <p14:creationId xmlns:p14="http://schemas.microsoft.com/office/powerpoint/2010/main" val="307114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524000" y="407324"/>
            <a:ext cx="9144000" cy="1037724"/>
          </a:xfrm>
        </p:spPr>
        <p:txBody>
          <a:bodyPr>
            <a:normAutofit/>
          </a:bodyPr>
          <a:lstStyle/>
          <a:p>
            <a:r>
              <a:rPr lang="en-US" sz="4000" dirty="0" err="1"/>
              <a:t>WordCloud</a:t>
            </a:r>
            <a:endParaRPr lang="en-US" sz="4000" dirty="0"/>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53193816-02AF-1130-DF70-81891F1222FA}"/>
              </a:ext>
            </a:extLst>
          </p:cNvPr>
          <p:cNvPicPr>
            <a:picLocks noChangeAspect="1"/>
          </p:cNvPicPr>
          <p:nvPr/>
        </p:nvPicPr>
        <p:blipFill>
          <a:blip r:embed="rId2"/>
          <a:stretch>
            <a:fillRect/>
          </a:stretch>
        </p:blipFill>
        <p:spPr>
          <a:xfrm>
            <a:off x="1421476" y="1676309"/>
            <a:ext cx="10008524" cy="4508359"/>
          </a:xfrm>
          <a:prstGeom prst="rect">
            <a:avLst/>
          </a:prstGeom>
        </p:spPr>
      </p:pic>
    </p:spTree>
    <p:extLst>
      <p:ext uri="{BB962C8B-B14F-4D97-AF65-F5344CB8AC3E}">
        <p14:creationId xmlns:p14="http://schemas.microsoft.com/office/powerpoint/2010/main" val="155498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Table of Content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Introduction</a:t>
            </a:r>
          </a:p>
          <a:p>
            <a:pPr indent="-228600" algn="l">
              <a:buFont typeface="Arial" panose="020B0604020202020204" pitchFamily="34" charset="0"/>
              <a:buChar char="•"/>
            </a:pPr>
            <a:r>
              <a:rPr lang="en-US" dirty="0"/>
              <a:t>About Dataset</a:t>
            </a:r>
          </a:p>
          <a:p>
            <a:pPr indent="-228600" algn="l">
              <a:buFont typeface="Arial" panose="020B0604020202020204" pitchFamily="34" charset="0"/>
              <a:buChar char="•"/>
            </a:pPr>
            <a:r>
              <a:rPr lang="en-US" dirty="0"/>
              <a:t>Current State of Art</a:t>
            </a:r>
          </a:p>
          <a:p>
            <a:pPr indent="-228600" algn="l">
              <a:buFont typeface="Arial" panose="020B0604020202020204" pitchFamily="34" charset="0"/>
              <a:buChar char="•"/>
            </a:pPr>
            <a:r>
              <a:rPr lang="en-US" dirty="0"/>
              <a:t>Methods used in sentiment analysis</a:t>
            </a:r>
          </a:p>
          <a:p>
            <a:pPr indent="-228600" algn="l">
              <a:buFont typeface="Arial" panose="020B0604020202020204" pitchFamily="34" charset="0"/>
              <a:buChar char="•"/>
            </a:pPr>
            <a:r>
              <a:rPr lang="en-US" dirty="0"/>
              <a:t>Model Training and Evaluation</a:t>
            </a:r>
          </a:p>
          <a:p>
            <a:pPr indent="-228600" algn="l">
              <a:buFont typeface="Arial" panose="020B0604020202020204" pitchFamily="34" charset="0"/>
              <a:buChar char="•"/>
            </a:pPr>
            <a:r>
              <a:rPr lang="en-US" dirty="0"/>
              <a:t>Model Testing</a:t>
            </a:r>
          </a:p>
          <a:p>
            <a:pPr indent="-228600" algn="l">
              <a:buFont typeface="Arial" panose="020B0604020202020204" pitchFamily="34" charset="0"/>
              <a:buChar char="•"/>
            </a:pPr>
            <a:r>
              <a:rPr lang="en-US" dirty="0"/>
              <a:t>Conclusion</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01545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More Data Preprocessing</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28600" algn="l">
              <a:buFont typeface="Arial" panose="020B0604020202020204" pitchFamily="34" charset="0"/>
              <a:buChar char="•"/>
            </a:pPr>
            <a:r>
              <a:rPr lang="en-US" sz="2200" b="0" i="0" u="none" strike="noStrike" baseline="0" dirty="0"/>
              <a:t>Lowercase all titles</a:t>
            </a:r>
          </a:p>
          <a:p>
            <a:pPr marL="285750" indent="-228600" algn="l">
              <a:buFont typeface="Arial" panose="020B0604020202020204" pitchFamily="34" charset="0"/>
              <a:buChar char="•"/>
            </a:pPr>
            <a:r>
              <a:rPr lang="en-US" sz="2200" b="0" i="0" u="none" strike="noStrike" baseline="0" dirty="0"/>
              <a:t>Remove punctuation</a:t>
            </a:r>
          </a:p>
          <a:p>
            <a:pPr marL="285750" indent="-228600" algn="l">
              <a:buFont typeface="Arial" panose="020B0604020202020204" pitchFamily="34" charset="0"/>
              <a:buChar char="•"/>
            </a:pPr>
            <a:r>
              <a:rPr lang="en-US" sz="2200" b="0" i="0" u="none" strike="noStrike" baseline="0" dirty="0"/>
              <a:t>Clean titles by eliminating non-alphanumeric tokens, </a:t>
            </a:r>
            <a:r>
              <a:rPr lang="en-US" sz="2200" b="0" i="0" u="none" strike="noStrike" baseline="0" dirty="0" err="1"/>
              <a:t>stopwords</a:t>
            </a:r>
            <a:r>
              <a:rPr lang="en-US" sz="2200" b="0" i="0" u="none" strike="noStrike" baseline="0" dirty="0"/>
              <a:t>, and any entries resembling monetary amounts </a:t>
            </a:r>
          </a:p>
          <a:p>
            <a:pPr marL="285750" indent="-228600" algn="l">
              <a:buFont typeface="Arial" panose="020B0604020202020204" pitchFamily="34" charset="0"/>
              <a:buChar char="•"/>
            </a:pPr>
            <a:r>
              <a:rPr lang="en-US" sz="2200" dirty="0"/>
              <a:t>D</a:t>
            </a:r>
            <a:r>
              <a:rPr lang="en-US" sz="2200" b="0" i="0" u="none" strike="noStrike" baseline="0" dirty="0"/>
              <a:t>ata from the United States, France, Mexico, and Germany is selected</a:t>
            </a:r>
            <a:endParaRPr lang="en-US" sz="2200" dirty="0"/>
          </a:p>
        </p:txBody>
      </p:sp>
    </p:spTree>
    <p:extLst>
      <p:ext uri="{BB962C8B-B14F-4D97-AF65-F5344CB8AC3E}">
        <p14:creationId xmlns:p14="http://schemas.microsoft.com/office/powerpoint/2010/main" val="237412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442592" y="420647"/>
            <a:ext cx="9144000" cy="905942"/>
          </a:xfrm>
        </p:spPr>
        <p:txBody>
          <a:bodyPr>
            <a:normAutofit/>
          </a:bodyPr>
          <a:lstStyle/>
          <a:p>
            <a:r>
              <a:rPr lang="en-US" sz="4000" dirty="0"/>
              <a:t>Language Detection</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524000" y="1576252"/>
            <a:ext cx="9144000" cy="4963886"/>
          </a:xfrm>
        </p:spPr>
        <p:txBody>
          <a:bodyPr>
            <a:noAutofit/>
          </a:bodyPr>
          <a:lstStyle/>
          <a:p>
            <a:pPr marL="285750" indent="-285750" algn="l">
              <a:buFont typeface="Arial" panose="020B0604020202020204" pitchFamily="34" charset="0"/>
              <a:buChar char="•"/>
            </a:pPr>
            <a:r>
              <a:rPr lang="en-US" sz="1800" b="0" i="0" u="none" strike="noStrike" baseline="0" dirty="0" err="1"/>
              <a:t>Langid</a:t>
            </a:r>
            <a:r>
              <a:rPr lang="en-US" sz="1800" b="0" i="0" u="none" strike="noStrike" baseline="0" dirty="0"/>
              <a:t> library is used to detect the language of video title</a:t>
            </a:r>
          </a:p>
          <a:p>
            <a:pPr marL="285750" indent="-285750" algn="l">
              <a:buFont typeface="Arial" panose="020B0604020202020204" pitchFamily="34" charset="0"/>
              <a:buChar char="•"/>
            </a:pPr>
            <a:r>
              <a:rPr lang="en-US" sz="1800" dirty="0"/>
              <a:t>K</a:t>
            </a:r>
            <a:r>
              <a:rPr lang="en-US" sz="1800" b="0" i="0" u="none" strike="noStrike" baseline="0" dirty="0"/>
              <a:t>ept only those data where the video title’s detected language is English, French, German, and Spanish</a:t>
            </a:r>
          </a:p>
          <a:p>
            <a:pPr marL="285750" indent="-285750" algn="l">
              <a:buFont typeface="Arial" panose="020B0604020202020204" pitchFamily="34" charset="0"/>
              <a:buChar char="•"/>
            </a:pPr>
            <a:r>
              <a:rPr lang="en-US" sz="1800" dirty="0"/>
              <a:t>M</a:t>
            </a:r>
            <a:r>
              <a:rPr lang="en-US" sz="1800" b="0" i="0" u="none" strike="noStrike" baseline="0" dirty="0"/>
              <a:t>ake data more robust, </a:t>
            </a:r>
            <a:r>
              <a:rPr lang="en-US" sz="1800" b="0" i="0" u="none" strike="noStrike" baseline="0" dirty="0">
                <a:solidFill>
                  <a:schemeClr val="accent2"/>
                </a:solidFill>
              </a:rPr>
              <a:t>condition </a:t>
            </a:r>
            <a:r>
              <a:rPr lang="en-US" sz="1800" b="0" i="0" u="none" strike="noStrike" baseline="0" dirty="0"/>
              <a:t>was applied that matches detected language and country column</a:t>
            </a:r>
          </a:p>
          <a:p>
            <a:pPr marL="742950" lvl="1" indent="-285750" algn="l">
              <a:buFont typeface="Wingdings" panose="05000000000000000000" pitchFamily="2" charset="2"/>
              <a:buChar char="§"/>
            </a:pPr>
            <a:r>
              <a:rPr lang="en-US" sz="1800" b="0" i="0" u="none" strike="noStrike" baseline="0" dirty="0"/>
              <a:t>For example, if detected language is French, then country must be France</a:t>
            </a:r>
          </a:p>
          <a:p>
            <a:pPr marL="742950" lvl="1" indent="-285750" algn="l">
              <a:buFont typeface="Wingdings" panose="05000000000000000000" pitchFamily="2" charset="2"/>
              <a:buChar char="§"/>
            </a:pPr>
            <a:endParaRPr lang="en-US" sz="1800" dirty="0"/>
          </a:p>
          <a:p>
            <a:pPr marL="742950" lvl="1" indent="-285750" algn="l">
              <a:buFont typeface="Wingdings" panose="05000000000000000000" pitchFamily="2" charset="2"/>
              <a:buChar char="§"/>
            </a:pPr>
            <a:endParaRPr lang="en-US" sz="1800" b="0" i="0" u="none" strike="noStrike" baseline="0" dirty="0"/>
          </a:p>
          <a:p>
            <a:pPr marL="742950" lvl="1" indent="-285750" algn="l">
              <a:buFont typeface="Wingdings" panose="05000000000000000000" pitchFamily="2" charset="2"/>
              <a:buChar char="§"/>
            </a:pPr>
            <a:endParaRPr lang="en-US" sz="1800" dirty="0"/>
          </a:p>
          <a:p>
            <a:pPr marL="742950" lvl="1" indent="-285750" algn="l">
              <a:buFont typeface="Wingdings" panose="05000000000000000000" pitchFamily="2" charset="2"/>
              <a:buChar char="§"/>
            </a:pPr>
            <a:endParaRPr lang="en-US" sz="1800" b="0" i="0" u="none" strike="noStrike" baseline="0" dirty="0"/>
          </a:p>
          <a:p>
            <a:pPr lvl="1" algn="l"/>
            <a:endParaRPr lang="en-US" sz="1800" b="0" i="0" u="none" strike="noStrike" baseline="0" dirty="0"/>
          </a:p>
          <a:p>
            <a:pPr marL="285750" indent="-285750" algn="l">
              <a:buFont typeface="Arial" panose="020B0604020202020204" pitchFamily="34" charset="0"/>
              <a:buChar char="•"/>
            </a:pPr>
            <a:r>
              <a:rPr lang="en-US" sz="1800" b="0" i="0" u="none" strike="noStrike" baseline="0" dirty="0"/>
              <a:t>Now, the data is streamlined to 87,428 rows, facilitating more focused and efficient analysis compared to the initial expansive dataset. 67,000 rows are used as train data and remaining as test data</a:t>
            </a:r>
          </a:p>
          <a:p>
            <a:pPr marL="285750" indent="-285750" algn="l">
              <a:buFont typeface="Arial" panose="020B0604020202020204" pitchFamily="34" charset="0"/>
              <a:buChar char="•"/>
            </a:pPr>
            <a:r>
              <a:rPr lang="en-US" sz="1800" b="0" i="0" u="none" strike="noStrike" baseline="0" dirty="0">
                <a:solidFill>
                  <a:schemeClr val="accent2"/>
                </a:solidFill>
              </a:rPr>
              <a:t>Data I got here is considered as the original data (combination of training and testing data) on which I will perform sentiment analysis</a:t>
            </a:r>
          </a:p>
          <a:p>
            <a:pPr algn="l"/>
            <a:endParaRPr lang="en-US" sz="1800" dirty="0"/>
          </a:p>
        </p:txBody>
      </p:sp>
      <p:pic>
        <p:nvPicPr>
          <p:cNvPr id="5" name="Picture 4">
            <a:extLst>
              <a:ext uri="{FF2B5EF4-FFF2-40B4-BE49-F238E27FC236}">
                <a16:creationId xmlns:a16="http://schemas.microsoft.com/office/drawing/2014/main" id="{DF37989A-CF6C-D889-7907-959DB8A37FC7}"/>
              </a:ext>
            </a:extLst>
          </p:cNvPr>
          <p:cNvPicPr>
            <a:picLocks noChangeAspect="1"/>
          </p:cNvPicPr>
          <p:nvPr/>
        </p:nvPicPr>
        <p:blipFill>
          <a:blip r:embed="rId3"/>
          <a:stretch>
            <a:fillRect/>
          </a:stretch>
        </p:blipFill>
        <p:spPr>
          <a:xfrm>
            <a:off x="1605408" y="3589254"/>
            <a:ext cx="9062592" cy="1246638"/>
          </a:xfrm>
          <a:prstGeom prst="rect">
            <a:avLst/>
          </a:prstGeom>
        </p:spPr>
      </p:pic>
    </p:spTree>
    <p:extLst>
      <p:ext uri="{BB962C8B-B14F-4D97-AF65-F5344CB8AC3E}">
        <p14:creationId xmlns:p14="http://schemas.microsoft.com/office/powerpoint/2010/main" val="1287206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524000" y="407324"/>
            <a:ext cx="9144000" cy="1037724"/>
          </a:xfrm>
        </p:spPr>
        <p:txBody>
          <a:bodyPr>
            <a:normAutofit/>
          </a:bodyPr>
          <a:lstStyle/>
          <a:p>
            <a:r>
              <a:rPr lang="en-US" sz="4000" dirty="0"/>
              <a:t>Final Dataset</a:t>
            </a: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p:txBody>
          <a:bodyPr/>
          <a:lstStyle/>
          <a:p>
            <a:endParaRPr lang="en-US" dirty="0"/>
          </a:p>
        </p:txBody>
      </p:sp>
      <p:pic>
        <p:nvPicPr>
          <p:cNvPr id="6" name="Picture 5">
            <a:extLst>
              <a:ext uri="{FF2B5EF4-FFF2-40B4-BE49-F238E27FC236}">
                <a16:creationId xmlns:a16="http://schemas.microsoft.com/office/drawing/2014/main" id="{47C09A01-8151-C715-96B4-1008AB84DABE}"/>
              </a:ext>
            </a:extLst>
          </p:cNvPr>
          <p:cNvPicPr>
            <a:picLocks noChangeAspect="1"/>
          </p:cNvPicPr>
          <p:nvPr/>
        </p:nvPicPr>
        <p:blipFill>
          <a:blip r:embed="rId2"/>
          <a:stretch>
            <a:fillRect/>
          </a:stretch>
        </p:blipFill>
        <p:spPr>
          <a:xfrm>
            <a:off x="1839880" y="1654083"/>
            <a:ext cx="8418817" cy="4921980"/>
          </a:xfrm>
          <a:prstGeom prst="rect">
            <a:avLst/>
          </a:prstGeom>
        </p:spPr>
      </p:pic>
    </p:spTree>
    <p:extLst>
      <p:ext uri="{BB962C8B-B14F-4D97-AF65-F5344CB8AC3E}">
        <p14:creationId xmlns:p14="http://schemas.microsoft.com/office/powerpoint/2010/main" val="3975716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Sentiment Classification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28600" algn="l">
              <a:buFont typeface="Arial" panose="020B0604020202020204" pitchFamily="34" charset="0"/>
              <a:buChar char="•"/>
            </a:pPr>
            <a:r>
              <a:rPr lang="en-US" sz="2200" dirty="0"/>
              <a:t>Convert </a:t>
            </a:r>
            <a:r>
              <a:rPr lang="en-US" sz="2200" dirty="0" err="1"/>
              <a:t>title_label</a:t>
            </a:r>
            <a:r>
              <a:rPr lang="en-US" sz="2200" dirty="0"/>
              <a:t> into sentiment and have values in positive, negative, and neutral</a:t>
            </a:r>
          </a:p>
          <a:p>
            <a:pPr marL="285750" indent="-228600" algn="l">
              <a:buFont typeface="Arial" panose="020B0604020202020204" pitchFamily="34" charset="0"/>
              <a:buChar char="•"/>
            </a:pPr>
            <a:r>
              <a:rPr lang="en-US" sz="2200" dirty="0"/>
              <a:t>BERT model (</a:t>
            </a:r>
            <a:r>
              <a:rPr lang="en-US" sz="2200" dirty="0" err="1"/>
              <a:t>nlptown</a:t>
            </a:r>
            <a:r>
              <a:rPr lang="en-US" sz="2200" dirty="0"/>
              <a:t>/</a:t>
            </a:r>
            <a:r>
              <a:rPr lang="en-US" sz="2200" dirty="0" err="1"/>
              <a:t>bert</a:t>
            </a:r>
            <a:r>
              <a:rPr lang="en-US" sz="2200" dirty="0"/>
              <a:t>-base-multilingual-uncased-sentiment) is used with sentiment analysis pipeline</a:t>
            </a:r>
          </a:p>
          <a:p>
            <a:pPr marL="285750" indent="-228600" algn="l">
              <a:buFont typeface="Arial" panose="020B0604020202020204" pitchFamily="34" charset="0"/>
              <a:buChar char="•"/>
            </a:pPr>
            <a:r>
              <a:rPr lang="en-US" sz="2200" dirty="0"/>
              <a:t>Classify sentiments in YouTube video titles</a:t>
            </a:r>
          </a:p>
          <a:p>
            <a:pPr marL="285750" indent="-228600" algn="l">
              <a:buFont typeface="Arial" panose="020B0604020202020204" pitchFamily="34" charset="0"/>
              <a:buChar char="•"/>
            </a:pPr>
            <a:r>
              <a:rPr lang="en-US" sz="2200" dirty="0"/>
              <a:t>For each title, the model outputs a sentiment label and a corresponding confidence score</a:t>
            </a:r>
          </a:p>
          <a:p>
            <a:pPr marL="285750" indent="-228600" algn="l">
              <a:buFont typeface="Arial" panose="020B0604020202020204" pitchFamily="34" charset="0"/>
              <a:buChar char="•"/>
            </a:pPr>
            <a:r>
              <a:rPr lang="en-US" sz="2200" dirty="0"/>
              <a:t>Titles are tokenized using TensorFlow Tokenizer and sequences are padded to a fixed length using TensorFlow’s pad sequences function for both- train and test dataset </a:t>
            </a:r>
          </a:p>
          <a:p>
            <a:pPr marL="285750" indent="-228600" algn="l">
              <a:buFont typeface="Arial" panose="020B0604020202020204" pitchFamily="34" charset="0"/>
              <a:buChar char="•"/>
            </a:pPr>
            <a:endParaRPr lang="en-US" sz="2200" dirty="0"/>
          </a:p>
          <a:p>
            <a:pPr marL="285750"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81671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a:t>Model Training and Evaluation</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003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Model Training and Evaluation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Autofit/>
          </a:bodyPr>
          <a:lstStyle/>
          <a:p>
            <a:pPr marL="285750" indent="-228600" algn="l">
              <a:buFont typeface="Arial" panose="020B0604020202020204" pitchFamily="34" charset="0"/>
              <a:buChar char="•"/>
            </a:pPr>
            <a:r>
              <a:rPr lang="en-US" sz="2200" dirty="0"/>
              <a:t>Pre-trained BERT model as the initial layer, with its layers frozen </a:t>
            </a:r>
          </a:p>
          <a:p>
            <a:pPr marL="285750" indent="-228600" algn="l">
              <a:buFont typeface="Arial" panose="020B0604020202020204" pitchFamily="34" charset="0"/>
              <a:buChar char="•"/>
            </a:pPr>
            <a:r>
              <a:rPr lang="en-US" sz="2200" dirty="0"/>
              <a:t>Followed by 2 additional layers to classify sentiments into three categories: positive, negative, and neutral</a:t>
            </a:r>
          </a:p>
          <a:p>
            <a:pPr marL="285750" indent="-228600" algn="l">
              <a:buFont typeface="Arial" panose="020B0604020202020204" pitchFamily="34" charset="0"/>
              <a:buChar char="•"/>
            </a:pPr>
            <a:r>
              <a:rPr lang="en-US" sz="2200" dirty="0"/>
              <a:t>dataset is split into training and validation sets using a test size of 20% </a:t>
            </a:r>
          </a:p>
          <a:p>
            <a:pPr marL="285750" indent="-228600" algn="l">
              <a:buFont typeface="Arial" panose="020B0604020202020204" pitchFamily="34" charset="0"/>
              <a:buChar char="•"/>
            </a:pPr>
            <a:r>
              <a:rPr lang="en-US" sz="2200" dirty="0"/>
              <a:t>Stochastic Gradient Descent (SGD) optimizer is utilized to train the sentiment analysis model along with sparse categorical cross-entropy loss function and accuracy as metric</a:t>
            </a:r>
          </a:p>
          <a:p>
            <a:pPr marL="285750" indent="-228600" algn="l">
              <a:buFont typeface="Arial" panose="020B0604020202020204" pitchFamily="34" charset="0"/>
              <a:buChar char="•"/>
            </a:pPr>
            <a:r>
              <a:rPr lang="en-US" sz="2200" dirty="0"/>
              <a:t>Model is trained for a total of five epochs, with each epoch comprising batches of 32 samples</a:t>
            </a:r>
          </a:p>
          <a:p>
            <a:pPr marL="285750" indent="-228600" algn="l">
              <a:buFont typeface="Arial" panose="020B0604020202020204" pitchFamily="34" charset="0"/>
              <a:buChar char="•"/>
            </a:pPr>
            <a:r>
              <a:rPr lang="en-US" sz="2200" dirty="0"/>
              <a:t>Callback is used to save the best model</a:t>
            </a:r>
          </a:p>
        </p:txBody>
      </p:sp>
    </p:spTree>
    <p:extLst>
      <p:ext uri="{BB962C8B-B14F-4D97-AF65-F5344CB8AC3E}">
        <p14:creationId xmlns:p14="http://schemas.microsoft.com/office/powerpoint/2010/main" val="416558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dirty="0"/>
              <a:t>Model Testing</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Model Testing</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28600" algn="l">
              <a:buFont typeface="Arial" panose="020B0604020202020204" pitchFamily="34" charset="0"/>
              <a:buChar char="•"/>
            </a:pPr>
            <a:r>
              <a:rPr lang="en-US" sz="2200" dirty="0"/>
              <a:t>‘best model’ is loaded using the ’load model’ function</a:t>
            </a:r>
          </a:p>
          <a:p>
            <a:pPr marL="285750" indent="-228600" algn="l">
              <a:buFont typeface="Arial" panose="020B0604020202020204" pitchFamily="34" charset="0"/>
              <a:buChar char="•"/>
            </a:pPr>
            <a:r>
              <a:rPr lang="en-US" sz="2200" dirty="0"/>
              <a:t>The model is then evaluated on the test set using the ‘evaluate’ method</a:t>
            </a:r>
          </a:p>
          <a:p>
            <a:pPr marL="285750" indent="-228600" algn="l">
              <a:buFont typeface="Arial" panose="020B0604020202020204" pitchFamily="34" charset="0"/>
              <a:buChar char="•"/>
            </a:pPr>
            <a:r>
              <a:rPr lang="en-US" sz="2200" dirty="0"/>
              <a:t>Model got the accuracy of around 65%</a:t>
            </a:r>
          </a:p>
          <a:p>
            <a:pPr marL="285750"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3908696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dirty="0"/>
              <a:t>Conclusion</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69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dirty="0"/>
              <a:t>Conclusion</a:t>
            </a:r>
            <a:endParaRPr lang="en-US" sz="40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85750" algn="l">
              <a:buFont typeface="Arial" panose="020B0604020202020204" pitchFamily="34" charset="0"/>
              <a:buChar char="•"/>
            </a:pPr>
            <a:r>
              <a:rPr lang="en-US" sz="2200" dirty="0"/>
              <a:t>BERT-based sentiment analysis mode enhances the project’s analytical capabilities</a:t>
            </a:r>
          </a:p>
          <a:p>
            <a:pPr marL="285750" indent="-285750" algn="l">
              <a:buFont typeface="Arial" panose="020B0604020202020204" pitchFamily="34" charset="0"/>
              <a:buChar char="•"/>
            </a:pPr>
            <a:r>
              <a:rPr lang="en-US" sz="2200" dirty="0"/>
              <a:t>Sentiment classification model is primed to discern positive, negative, and neutral sentiments in video titles across multiple languages</a:t>
            </a:r>
          </a:p>
          <a:p>
            <a:pPr marL="285750" indent="-285750" algn="l">
              <a:buFont typeface="Arial" panose="020B0604020202020204" pitchFamily="34" charset="0"/>
              <a:buChar char="•"/>
            </a:pPr>
            <a:r>
              <a:rPr lang="en-US" sz="2200" dirty="0"/>
              <a:t>Provide more holistic understanding of sentiment patterns in the dynamic realm of YouTube content</a:t>
            </a:r>
          </a:p>
        </p:txBody>
      </p:sp>
    </p:spTree>
    <p:extLst>
      <p:ext uri="{BB962C8B-B14F-4D97-AF65-F5344CB8AC3E}">
        <p14:creationId xmlns:p14="http://schemas.microsoft.com/office/powerpoint/2010/main" val="139752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dirty="0"/>
              <a:t>Introduction</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731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r>
              <a:rPr lang="en-US" sz="8000" dirty="0"/>
              <a:t>Thank You!</a:t>
            </a:r>
          </a:p>
        </p:txBody>
      </p:sp>
    </p:spTree>
    <p:extLst>
      <p:ext uri="{BB962C8B-B14F-4D97-AF65-F5344CB8AC3E}">
        <p14:creationId xmlns:p14="http://schemas.microsoft.com/office/powerpoint/2010/main" val="33907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a:solidFill>
                  <a:schemeClr val="tx1"/>
                </a:solidFill>
                <a:latin typeface="+mj-lt"/>
                <a:ea typeface="+mj-ea"/>
                <a:cs typeface="+mj-cs"/>
              </a:rPr>
              <a:t>Overview</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342900" indent="-228600" algn="l">
              <a:buFont typeface="Arial" panose="020B0604020202020204" pitchFamily="34" charset="0"/>
              <a:buChar char="•"/>
            </a:pPr>
            <a:r>
              <a:rPr lang="en-US" sz="2200" dirty="0"/>
              <a:t>Sentiment analysis involves determining the sentiment</a:t>
            </a:r>
          </a:p>
          <a:p>
            <a:pPr marL="342900" indent="-228600" algn="l">
              <a:buFont typeface="Arial" panose="020B0604020202020204" pitchFamily="34" charset="0"/>
              <a:buChar char="•"/>
            </a:pPr>
            <a:r>
              <a:rPr lang="en-US" sz="2200" dirty="0"/>
              <a:t>BERT model is used in various natural language processing (NLP) tasks, including sentiment analysis</a:t>
            </a:r>
          </a:p>
          <a:p>
            <a:pPr marL="342900" indent="-228600" algn="l">
              <a:buFont typeface="Arial" panose="020B0604020202020204" pitchFamily="34" charset="0"/>
              <a:buChar char="•"/>
            </a:pPr>
            <a:r>
              <a:rPr lang="en-US" sz="2200" dirty="0"/>
              <a:t>Sentiment analysis on YouTube video titles plays a pivotal role in determining the appropriateness of content</a:t>
            </a:r>
          </a:p>
          <a:p>
            <a:pPr marL="342900"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202243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dirty="0"/>
              <a:t>About Dataset</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985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About Dataset</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342900" indent="-228600" algn="l">
              <a:buFont typeface="Arial" panose="020B0604020202020204" pitchFamily="34" charset="0"/>
              <a:buChar char="•"/>
            </a:pPr>
            <a:r>
              <a:rPr lang="en-US" sz="2200" dirty="0"/>
              <a:t>Available on Kaggle- </a:t>
            </a:r>
            <a:r>
              <a:rPr lang="en-US" sz="2200" dirty="0">
                <a:hlinkClick r:id="rId2"/>
              </a:rPr>
              <a:t>https://www.kaggle.com/datasets/rsrishav/youtube-trending-video-dataset</a:t>
            </a:r>
            <a:endParaRPr lang="en-US" sz="2200" dirty="0"/>
          </a:p>
          <a:p>
            <a:pPr marL="342900" indent="-228600" algn="l">
              <a:buFont typeface="Arial" panose="020B0604020202020204" pitchFamily="34" charset="0"/>
              <a:buChar char="•"/>
            </a:pPr>
            <a:r>
              <a:rPr lang="en-US" sz="2200" dirty="0"/>
              <a:t>Daily record of the top trending </a:t>
            </a:r>
            <a:r>
              <a:rPr lang="en-US" sz="2200" dirty="0" err="1"/>
              <a:t>YouTubevideos</a:t>
            </a:r>
            <a:r>
              <a:rPr lang="en-US" sz="2200" dirty="0"/>
              <a:t>, updated regularly</a:t>
            </a:r>
          </a:p>
          <a:p>
            <a:pPr marL="342900" indent="-228600" algn="l">
              <a:buFont typeface="Arial" panose="020B0604020202020204" pitchFamily="34" charset="0"/>
              <a:buChar char="•"/>
            </a:pPr>
            <a:r>
              <a:rPr lang="en-US" sz="2200" dirty="0"/>
              <a:t>Data of 11 countries</a:t>
            </a:r>
          </a:p>
          <a:p>
            <a:pPr marL="342900" indent="-228600" algn="l">
              <a:buFont typeface="Arial" panose="020B0604020202020204" pitchFamily="34" charset="0"/>
              <a:buChar char="•"/>
            </a:pPr>
            <a:r>
              <a:rPr lang="en-US" sz="2200" dirty="0"/>
              <a:t>Perform sentiment classification to predict sentiment (positive/ negative/ neutral)</a:t>
            </a:r>
          </a:p>
          <a:p>
            <a:pPr marL="342900" indent="-228600" algn="l">
              <a:buFont typeface="Arial" panose="020B0604020202020204" pitchFamily="34" charset="0"/>
              <a:buChar char="•"/>
            </a:pPr>
            <a:r>
              <a:rPr lang="en-US" sz="2200" dirty="0"/>
              <a:t>11 JSON files - retrieve the categories</a:t>
            </a:r>
          </a:p>
          <a:p>
            <a:pPr marL="342900"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348857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838199" y="1093788"/>
            <a:ext cx="10506455" cy="2967208"/>
          </a:xfrm>
        </p:spPr>
        <p:txBody>
          <a:bodyPr>
            <a:normAutofit/>
          </a:bodyPr>
          <a:lstStyle/>
          <a:p>
            <a:pPr algn="l"/>
            <a:r>
              <a:rPr lang="en-US" sz="8000"/>
              <a:t>Current State of Art</a:t>
            </a:r>
          </a:p>
        </p:txBody>
      </p:sp>
      <p:sp>
        <p:nvSpPr>
          <p:cNvPr id="24" name="Rectangle 2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22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Current State of the Art</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marL="285750" indent="-228600" algn="l">
              <a:buFont typeface="Arial" panose="020B0604020202020204" pitchFamily="34" charset="0"/>
              <a:buChar char="•"/>
            </a:pPr>
            <a:r>
              <a:rPr lang="en-US" sz="2200" dirty="0"/>
              <a:t>L</a:t>
            </a:r>
            <a:r>
              <a:rPr lang="en-US" sz="2200" b="0" i="0" u="none" strike="noStrike" baseline="0" dirty="0"/>
              <a:t>imited focus on sentiment analysis or natural language processing (NLP)</a:t>
            </a:r>
          </a:p>
          <a:p>
            <a:pPr marL="285750" indent="-228600" algn="l">
              <a:buFont typeface="Arial" panose="020B0604020202020204" pitchFamily="34" charset="0"/>
              <a:buChar char="•"/>
            </a:pPr>
            <a:r>
              <a:rPr lang="en-US" sz="2200" dirty="0"/>
              <a:t>Previously related work in this area:</a:t>
            </a:r>
          </a:p>
          <a:p>
            <a:pPr marL="571500" lvl="1" algn="l"/>
            <a:r>
              <a:rPr lang="en-US" sz="2200" b="0" i="0" u="none" strike="noStrike" baseline="0" dirty="0"/>
              <a:t>1) Sentiment Analysis for </a:t>
            </a:r>
            <a:r>
              <a:rPr lang="en-US" sz="2200" b="0" i="0" u="none" strike="noStrike" baseline="0" dirty="0" err="1"/>
              <a:t>Youtube</a:t>
            </a:r>
            <a:r>
              <a:rPr lang="en-US" sz="2200" b="0" i="0" u="none" strike="noStrike" baseline="0" dirty="0"/>
              <a:t> Videos with User Comments: Review</a:t>
            </a:r>
            <a:r>
              <a:rPr lang="en-US" sz="2200" dirty="0"/>
              <a:t> </a:t>
            </a:r>
          </a:p>
          <a:p>
            <a:pPr marL="800100" lvl="1" indent="-228600" algn="l">
              <a:buFont typeface="Arial" panose="020B0604020202020204" pitchFamily="34" charset="0"/>
              <a:buChar char="•"/>
            </a:pPr>
            <a:r>
              <a:rPr lang="en-US" sz="2200" b="0" i="0" u="none" strike="noStrike" baseline="0" dirty="0">
                <a:hlinkClick r:id="rId2"/>
              </a:rPr>
              <a:t>https://ieeexplore.ieee.org/abstract/document/9396049</a:t>
            </a:r>
            <a:endParaRPr lang="en-US" sz="2200" dirty="0"/>
          </a:p>
          <a:p>
            <a:pPr marL="800100" lvl="1" indent="-228600" algn="l">
              <a:buFont typeface="Arial" panose="020B0604020202020204" pitchFamily="34" charset="0"/>
              <a:buChar char="•"/>
            </a:pPr>
            <a:r>
              <a:rPr lang="en-US" sz="2200" dirty="0"/>
              <a:t>P</a:t>
            </a:r>
            <a:r>
              <a:rPr lang="en-US" sz="2200" b="0" i="0" u="none" strike="noStrike" baseline="0" dirty="0"/>
              <a:t>rimarily concentrates on sentiment analysis within the United States, covering English and Indonesian languages.</a:t>
            </a:r>
          </a:p>
          <a:p>
            <a:pPr marL="228600" lvl="1" algn="l"/>
            <a:r>
              <a:rPr lang="en-US" sz="2200" dirty="0"/>
              <a:t>     2) Discovering popular and persistent tags from YouTube trending video big dataset</a:t>
            </a:r>
          </a:p>
          <a:p>
            <a:pPr marL="742950" lvl="1" indent="-228600" algn="l">
              <a:buFont typeface="Arial" panose="020B0604020202020204" pitchFamily="34" charset="0"/>
              <a:buChar char="•"/>
            </a:pPr>
            <a:r>
              <a:rPr lang="en-US" sz="2200" b="0" i="0" u="none" strike="noStrike" baseline="0" dirty="0">
                <a:hlinkClick r:id="rId3"/>
              </a:rPr>
              <a:t>https://link.springer.com/article/10.1007/s11042-023-16019-z</a:t>
            </a:r>
            <a:endParaRPr lang="en-US" sz="2200" b="0" i="0" u="none" strike="noStrike" baseline="0" dirty="0"/>
          </a:p>
          <a:p>
            <a:pPr marL="742950" lvl="1" indent="-228600" algn="l">
              <a:buFont typeface="Arial" panose="020B0604020202020204" pitchFamily="34" charset="0"/>
              <a:buChar char="•"/>
            </a:pPr>
            <a:r>
              <a:rPr lang="en-US" sz="2200" dirty="0"/>
              <a:t>Sentiment analysis on YouTube trending videos in the United States for the year 2021</a:t>
            </a:r>
          </a:p>
          <a:p>
            <a:pPr algn="l"/>
            <a:endParaRPr lang="en-US" sz="2200" dirty="0"/>
          </a:p>
        </p:txBody>
      </p:sp>
    </p:spTree>
    <p:extLst>
      <p:ext uri="{BB962C8B-B14F-4D97-AF65-F5344CB8AC3E}">
        <p14:creationId xmlns:p14="http://schemas.microsoft.com/office/powerpoint/2010/main" val="167952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2BD93-8B6A-BF3F-A888-0F11265E4C8E}"/>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What Is New</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ACC42B8-E7F9-43F3-D43E-F0C80165492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indent="-228600" algn="l">
              <a:buFont typeface="Arial" panose="020B0604020202020204" pitchFamily="34" charset="0"/>
              <a:buChar char="•"/>
            </a:pPr>
            <a:r>
              <a:rPr lang="en-US" sz="2200" dirty="0"/>
              <a:t>This project aims to improve YouTube sentiment analysis by integrating -</a:t>
            </a:r>
          </a:p>
          <a:p>
            <a:pPr marL="400050" indent="-342900" algn="l">
              <a:buFont typeface="Wingdings" panose="05000000000000000000" pitchFamily="2" charset="2"/>
              <a:buChar char="Ø"/>
            </a:pPr>
            <a:r>
              <a:rPr lang="en-US" sz="2200" dirty="0"/>
              <a:t>more data</a:t>
            </a:r>
          </a:p>
          <a:p>
            <a:pPr marL="400050" indent="-342900" algn="l">
              <a:buFont typeface="Wingdings" panose="05000000000000000000" pitchFamily="2" charset="2"/>
              <a:buChar char="Ø"/>
            </a:pPr>
            <a:r>
              <a:rPr lang="en-US" sz="2200" dirty="0"/>
              <a:t>data of many years (from last couple of years to the data which is more recent)</a:t>
            </a:r>
          </a:p>
          <a:p>
            <a:pPr marL="400050" indent="-342900" algn="l">
              <a:buFont typeface="Wingdings" panose="05000000000000000000" pitchFamily="2" charset="2"/>
              <a:buChar char="Ø"/>
            </a:pPr>
            <a:r>
              <a:rPr lang="en-US" sz="2200" dirty="0"/>
              <a:t>data from 11 countries varying in languages of video titles/ tags/ comments</a:t>
            </a:r>
          </a:p>
        </p:txBody>
      </p:sp>
    </p:spTree>
    <p:extLst>
      <p:ext uri="{BB962C8B-B14F-4D97-AF65-F5344CB8AC3E}">
        <p14:creationId xmlns:p14="http://schemas.microsoft.com/office/powerpoint/2010/main" val="3339108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887</Words>
  <Application>Microsoft Office PowerPoint</Application>
  <PresentationFormat>Widescreen</PresentationFormat>
  <Paragraphs>107</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Sentiment Analysis on YouTube Trending Video</vt:lpstr>
      <vt:lpstr>Table of Content</vt:lpstr>
      <vt:lpstr>Introduction</vt:lpstr>
      <vt:lpstr>Overview</vt:lpstr>
      <vt:lpstr>About Dataset</vt:lpstr>
      <vt:lpstr>About Dataset</vt:lpstr>
      <vt:lpstr>Current State of Art</vt:lpstr>
      <vt:lpstr>Current State of the Art</vt:lpstr>
      <vt:lpstr>What Is New</vt:lpstr>
      <vt:lpstr>Methods Used in Sentiment Analysis </vt:lpstr>
      <vt:lpstr>Methods Used in Sentiment Analysis </vt:lpstr>
      <vt:lpstr>Data Understanding</vt:lpstr>
      <vt:lpstr>Data Preprocessing</vt:lpstr>
      <vt:lpstr>EDA on Category: YouTube Channels in Each Category</vt:lpstr>
      <vt:lpstr>EDA on Category: Category Wise Analysis</vt:lpstr>
      <vt:lpstr>EDA on ChannelTitle: Top 5 Channels With Highest Views</vt:lpstr>
      <vt:lpstr>EDA on Category: Number of Time Channel is Trending</vt:lpstr>
      <vt:lpstr>EDA on Video Title: Histogram of Video Title and Title Length</vt:lpstr>
      <vt:lpstr>WordCloud</vt:lpstr>
      <vt:lpstr>More Data Preprocessing</vt:lpstr>
      <vt:lpstr>Language Detection</vt:lpstr>
      <vt:lpstr>Final Dataset</vt:lpstr>
      <vt:lpstr>Sentiment Classification</vt:lpstr>
      <vt:lpstr>Model Training and Evaluation</vt:lpstr>
      <vt:lpstr>Model Training and Evaluation</vt:lpstr>
      <vt:lpstr>Model Testing</vt:lpstr>
      <vt:lpstr>Model Testing</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YouTube Trending Video</dc:title>
  <dc:creator>ankit modi</dc:creator>
  <cp:lastModifiedBy>ankit modi</cp:lastModifiedBy>
  <cp:revision>13</cp:revision>
  <dcterms:created xsi:type="dcterms:W3CDTF">2023-12-12T21:53:18Z</dcterms:created>
  <dcterms:modified xsi:type="dcterms:W3CDTF">2023-12-13T04:12:42Z</dcterms:modified>
</cp:coreProperties>
</file>