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DM Sans Italics" charset="0"/>
      <p:regular r:id="rId21"/>
    </p:embeddedFont>
    <p:embeddedFont>
      <p:font typeface="DM Sans" charset="0"/>
      <p:regular r:id="rId22"/>
    </p:embeddedFont>
    <p:embeddedFont>
      <p:font typeface="DM Sans Bold" charset="0"/>
      <p:regular r:id="rId23"/>
    </p:embeddedFont>
    <p:embeddedFont>
      <p:font typeface="Copperplate Gothic 32 AB" charset="0"/>
      <p:regular r:id="rId24"/>
    </p:embeddedFont>
  </p:embeddedFontLst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56"/>
    <a:srgbClr val="0A073F"/>
    <a:srgbClr val="100541"/>
    <a:srgbClr val="13064A"/>
    <a:srgbClr val="0E0454"/>
    <a:srgbClr val="130674"/>
    <a:srgbClr val="111369"/>
    <a:srgbClr val="000066"/>
    <a:srgbClr val="26235B"/>
    <a:srgbClr val="3733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6237" autoAdjust="0"/>
  </p:normalViewPr>
  <p:slideViewPr>
    <p:cSldViewPr>
      <p:cViewPr>
        <p:scale>
          <a:sx n="125" d="100"/>
          <a:sy n="125" d="100"/>
        </p:scale>
        <p:origin x="6942" y="27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6C9C-3502-4187-8F8F-059DA0A33BB5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B0B8-2296-4EE0-BA20-A9FEC450E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B0B8-2296-4EE0-BA20-A9FEC450EF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9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9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2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2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3" indent="0">
              <a:buNone/>
              <a:defRPr sz="1100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2" indent="0">
              <a:buNone/>
              <a:defRPr sz="900"/>
            </a:lvl6pPr>
            <a:lvl7pPr marL="2743178" indent="0">
              <a:buNone/>
              <a:defRPr sz="900"/>
            </a:lvl7pPr>
            <a:lvl8pPr marL="3200374" indent="0">
              <a:buNone/>
              <a:defRPr sz="900"/>
            </a:lvl8pPr>
            <a:lvl9pPr marL="36575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900"/>
            </a:lvl2pPr>
            <a:lvl3pPr marL="914393" indent="0">
              <a:buNone/>
              <a:defRPr sz="2300"/>
            </a:lvl3pPr>
            <a:lvl4pPr marL="1371589" indent="0">
              <a:buNone/>
              <a:defRPr sz="2000"/>
            </a:lvl4pPr>
            <a:lvl5pPr marL="1828785" indent="0">
              <a:buNone/>
              <a:defRPr sz="2000"/>
            </a:lvl5pPr>
            <a:lvl6pPr marL="2285982" indent="0">
              <a:buNone/>
              <a:defRPr sz="2000"/>
            </a:lvl6pPr>
            <a:lvl7pPr marL="2743178" indent="0">
              <a:buNone/>
              <a:defRPr sz="2000"/>
            </a:lvl7pPr>
            <a:lvl8pPr marL="3200374" indent="0">
              <a:buNone/>
              <a:defRPr sz="2000"/>
            </a:lvl8pPr>
            <a:lvl9pPr marL="36575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3" indent="0">
              <a:buNone/>
              <a:defRPr sz="1100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2" indent="0">
              <a:buNone/>
              <a:defRPr sz="900"/>
            </a:lvl6pPr>
            <a:lvl7pPr marL="2743178" indent="0">
              <a:buNone/>
              <a:defRPr sz="900"/>
            </a:lvl7pPr>
            <a:lvl8pPr marL="3200374" indent="0">
              <a:buNone/>
              <a:defRPr sz="900"/>
            </a:lvl8pPr>
            <a:lvl9pPr marL="36575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06/May/2024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4" indent="-285748" algn="l" defTabSz="91439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598" algn="l" defTabSz="9143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4" indent="-228598" algn="l" defTabSz="9143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indent="-228598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6" indent="-228598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3" indent="-228598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9" indent="-228598" algn="l" defTabSz="9143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2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4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1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4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57.sv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jpeg"/><Relationship Id="rId7" Type="http://schemas.openxmlformats.org/officeDocument/2006/relationships/image" Target="../media/image6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10" Type="http://schemas.openxmlformats.org/officeDocument/2006/relationships/image" Target="../media/image42.jpeg"/><Relationship Id="rId4" Type="http://schemas.openxmlformats.org/officeDocument/2006/relationships/image" Target="../media/image39.jpeg"/><Relationship Id="rId9" Type="http://schemas.openxmlformats.org/officeDocument/2006/relationships/image" Target="../media/image6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24.png"/><Relationship Id="rId14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38298" y="4100704"/>
            <a:ext cx="11958152" cy="2037820"/>
            <a:chOff x="0" y="-28575"/>
            <a:chExt cx="3149472" cy="536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8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9" y="-1011147"/>
            <a:ext cx="2647750" cy="2647751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30081" y="7090664"/>
            <a:ext cx="7913922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7"/>
              </a:lnSpc>
            </a:pPr>
            <a:r>
              <a:rPr lang="en-US" sz="3000" dirty="0">
                <a:solidFill>
                  <a:srgbClr val="56AEFF"/>
                </a:solidFill>
                <a:latin typeface="DM Sans Italics"/>
              </a:rPr>
              <a:t>Presented by: Aryan Singh</a:t>
            </a:r>
          </a:p>
          <a:p>
            <a:pPr>
              <a:lnSpc>
                <a:spcPts val="3727"/>
              </a:lnSpc>
            </a:pPr>
            <a:r>
              <a:rPr lang="en-US" sz="3000" dirty="0">
                <a:solidFill>
                  <a:srgbClr val="56AEFF"/>
                </a:solidFill>
                <a:latin typeface="DM Sans Italics"/>
              </a:rPr>
              <a:t>                      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Vinayak</a:t>
            </a:r>
            <a:r>
              <a:rPr lang="en-US" sz="300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Modi</a:t>
            </a:r>
            <a:endParaRPr lang="en-US" sz="3000" dirty="0">
              <a:solidFill>
                <a:srgbClr val="56AEFF"/>
              </a:solidFill>
              <a:latin typeface="DM Sans Italics"/>
            </a:endParaRPr>
          </a:p>
          <a:p>
            <a:pPr>
              <a:lnSpc>
                <a:spcPts val="3727"/>
              </a:lnSpc>
              <a:spcBef>
                <a:spcPct val="0"/>
              </a:spcBef>
            </a:pPr>
            <a:r>
              <a:rPr lang="en-US" sz="3000" dirty="0">
                <a:solidFill>
                  <a:srgbClr val="56AEFF"/>
                </a:solidFill>
                <a:latin typeface="DM Sans Italics"/>
              </a:rPr>
              <a:t>                      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Ankit</a:t>
            </a:r>
            <a:r>
              <a:rPr lang="en-US" sz="300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Patil</a:t>
            </a:r>
            <a:endParaRPr lang="en-US" sz="3000" dirty="0">
              <a:solidFill>
                <a:srgbClr val="56AEFF"/>
              </a:solidFill>
              <a:latin typeface="DM Sans Italics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295175" y="8630507"/>
            <a:ext cx="2647750" cy="2647751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4"/>
          <p:cNvGrpSpPr/>
          <p:nvPr/>
        </p:nvGrpSpPr>
        <p:grpSpPr>
          <a:xfrm>
            <a:off x="457200" y="4128775"/>
            <a:ext cx="14456229" cy="2310125"/>
            <a:chOff x="1028700" y="1459099"/>
            <a:chExt cx="11163844" cy="4624987"/>
          </a:xfrm>
        </p:grpSpPr>
        <p:sp>
          <p:nvSpPr>
            <p:cNvPr id="9" name="TextBox 9"/>
            <p:cNvSpPr txBox="1"/>
            <p:nvPr/>
          </p:nvSpPr>
          <p:spPr>
            <a:xfrm>
              <a:off x="1070734" y="1459099"/>
              <a:ext cx="11121810" cy="34917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3568"/>
                </a:lnSpc>
              </a:pPr>
              <a:r>
                <a:rPr lang="en-US" sz="5400" dirty="0" smtClean="0">
                  <a:solidFill>
                    <a:srgbClr val="FFFBFB"/>
                  </a:solidFill>
                  <a:latin typeface="Now Bold"/>
                </a:rPr>
                <a:t>MAJOR PROJECT</a:t>
              </a:r>
              <a:endParaRPr lang="en-US" sz="5400" dirty="0">
                <a:solidFill>
                  <a:srgbClr val="FFFBFB"/>
                </a:solidFill>
                <a:latin typeface="Now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28700" y="3647941"/>
              <a:ext cx="11062965" cy="2436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3568"/>
                </a:lnSpc>
              </a:pPr>
              <a:r>
                <a:rPr lang="en-US" sz="5400" dirty="0" smtClean="0">
                  <a:solidFill>
                    <a:srgbClr val="56AEFF"/>
                  </a:solidFill>
                  <a:latin typeface="Now Bold"/>
                </a:rPr>
                <a:t>DEEPFAKE IMAGE </a:t>
              </a:r>
              <a:r>
                <a:rPr lang="en-US" sz="5400" dirty="0">
                  <a:solidFill>
                    <a:srgbClr val="56AEFF"/>
                  </a:solidFill>
                  <a:latin typeface="Now Bold"/>
                </a:rPr>
                <a:t>DETECTION</a:t>
              </a: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5053" t="6045" r="6774" b="6309"/>
          <a:stretch>
            <a:fillRect/>
          </a:stretch>
        </p:blipFill>
        <p:spPr bwMode="auto">
          <a:xfrm>
            <a:off x="12188952" y="0"/>
            <a:ext cx="4270248" cy="320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159;p1"/>
          <p:cNvSpPr/>
          <p:nvPr/>
        </p:nvSpPr>
        <p:spPr>
          <a:xfrm>
            <a:off x="9525000" y="8801100"/>
            <a:ext cx="6879772" cy="111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8" tIns="81606" rIns="163258" bIns="81606" anchor="t" anchorCtr="0">
            <a:spAutoFit/>
          </a:bodyPr>
          <a:lstStyle/>
          <a:p>
            <a:pPr>
              <a:lnSpc>
                <a:spcPts val="3727"/>
              </a:lnSpc>
            </a:pPr>
            <a:r>
              <a:rPr lang="en-US" sz="3000" dirty="0" smtClean="0">
                <a:solidFill>
                  <a:srgbClr val="56AEFF"/>
                </a:solidFill>
                <a:latin typeface="DM Sans Italics"/>
              </a:rPr>
              <a:t>Submitted To: Dr. </a:t>
            </a:r>
            <a:r>
              <a:rPr lang="en-US" sz="3000" dirty="0" err="1" smtClean="0">
                <a:solidFill>
                  <a:srgbClr val="56AEFF"/>
                </a:solidFill>
                <a:latin typeface="DM Sans Italics"/>
              </a:rPr>
              <a:t>Kamini</a:t>
            </a:r>
            <a:r>
              <a:rPr lang="en-US" sz="3000" dirty="0" smtClean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000" dirty="0" err="1" smtClean="0">
                <a:solidFill>
                  <a:srgbClr val="56AEFF"/>
                </a:solidFill>
                <a:latin typeface="DM Sans Italics"/>
              </a:rPr>
              <a:t>Maheshwar</a:t>
            </a:r>
            <a:endParaRPr lang="en-US" sz="3000" dirty="0" smtClean="0">
              <a:solidFill>
                <a:srgbClr val="56AEFF"/>
              </a:solidFill>
              <a:latin typeface="DM Sans Italics"/>
            </a:endParaRPr>
          </a:p>
          <a:p>
            <a:pPr>
              <a:lnSpc>
                <a:spcPts val="3727"/>
              </a:lnSpc>
            </a:pPr>
            <a:r>
              <a:rPr lang="en-US" sz="3000" dirty="0" smtClean="0">
                <a:solidFill>
                  <a:srgbClr val="56AEFF"/>
                </a:solidFill>
                <a:latin typeface="DM Sans Italics"/>
              </a:rPr>
              <a:t>			Mrs. </a:t>
            </a:r>
            <a:r>
              <a:rPr lang="en-US" sz="3000" dirty="0" err="1" smtClean="0">
                <a:solidFill>
                  <a:srgbClr val="56AEFF"/>
                </a:solidFill>
                <a:latin typeface="DM Sans Italics"/>
              </a:rPr>
              <a:t>Kavita</a:t>
            </a:r>
            <a:r>
              <a:rPr lang="en-US" sz="3000" dirty="0" smtClean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000" dirty="0" err="1" smtClean="0">
                <a:solidFill>
                  <a:srgbClr val="56AEFF"/>
                </a:solidFill>
                <a:latin typeface="DM Sans Italics"/>
              </a:rPr>
              <a:t>Chourasia</a:t>
            </a:r>
            <a:endParaRPr lang="en-US" sz="3000" dirty="0" smtClean="0">
              <a:solidFill>
                <a:srgbClr val="56AE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Google Shape;155;p1"/>
          <p:cNvSpPr txBox="1">
            <a:spLocks/>
          </p:cNvSpPr>
          <p:nvPr/>
        </p:nvSpPr>
        <p:spPr>
          <a:xfrm>
            <a:off x="0" y="1219200"/>
            <a:ext cx="1234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58" tIns="81606" rIns="163258" bIns="81606" anchor="b" anchorCtr="0">
            <a:noAutofit/>
          </a:bodyPr>
          <a:lstStyle/>
          <a:p>
            <a:pPr marL="0" marR="0" lvl="0" indent="0" algn="ctr" defTabSz="9143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UNIVERSITY INSTITUTE OF TECHNOLOGY, BARKATULLA UNIVERSITY, BHOPAL</a:t>
            </a:r>
            <a:endParaRPr kumimoji="0" lang="en-US" sz="66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286157" y="1"/>
            <a:ext cx="15430158" cy="10545890"/>
            <a:chOff x="0" y="0"/>
            <a:chExt cx="5508856" cy="3765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08856" cy="3765081"/>
            </a:xfrm>
            <a:custGeom>
              <a:avLst/>
              <a:gdLst/>
              <a:ahLst/>
              <a:cxnLst/>
              <a:rect l="l" t="t" r="r" b="b"/>
              <a:pathLst>
                <a:path w="5508856" h="3765081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45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08856" cy="3765081"/>
            </a:xfrm>
            <a:custGeom>
              <a:avLst/>
              <a:gdLst/>
              <a:ahLst/>
              <a:cxnLst/>
              <a:rect l="l" t="t" r="r" b="b"/>
              <a:pathLst>
                <a:path w="5508856" h="3765081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376" r="-1037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138208" y="2798192"/>
            <a:ext cx="8457192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4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Now Bold"/>
              </a:rPr>
              <a:t>DISADVANTAGES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62363" y="4495654"/>
            <a:ext cx="9692238" cy="545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•Accuracy and Bias: False Positives and False Negatives: Deepfake detection models, like any machine learning model, are not perfect and can make mistakes.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•Bias and Fairness: Deepfake detection models can be biased, reflecting the biases present in the data they are trained on. For instance, if the training data primarily consists of </a:t>
            </a:r>
            <a:r>
              <a:rPr lang="en-US" spc="175" dirty="0" err="1">
                <a:solidFill>
                  <a:srgbClr val="F5FFF5"/>
                </a:solidFill>
                <a:latin typeface="DM Sans"/>
              </a:rPr>
              <a:t>deepfakes</a:t>
            </a:r>
            <a:r>
              <a:rPr lang="en-US" spc="175" dirty="0">
                <a:solidFill>
                  <a:srgbClr val="F5FFF5"/>
                </a:solidFill>
                <a:latin typeface="DM Sans"/>
              </a:rPr>
              <a:t> of a specific demographic group, the model may be less accurate at detecting </a:t>
            </a:r>
            <a:r>
              <a:rPr lang="en-US" spc="175" dirty="0" err="1">
                <a:solidFill>
                  <a:srgbClr val="F5FFF5"/>
                </a:solidFill>
                <a:latin typeface="DM Sans"/>
              </a:rPr>
              <a:t>deepfakes</a:t>
            </a:r>
            <a:r>
              <a:rPr lang="en-US" spc="175" dirty="0">
                <a:solidFill>
                  <a:srgbClr val="F5FFF5"/>
                </a:solidFill>
                <a:latin typeface="DM Sans"/>
              </a:rPr>
              <a:t> of other groups.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•Data Privacy Concerns: Training </a:t>
            </a:r>
            <a:r>
              <a:rPr lang="en-US" spc="175" dirty="0" err="1">
                <a:solidFill>
                  <a:srgbClr val="F5FFF5"/>
                </a:solidFill>
                <a:latin typeface="DM Sans"/>
              </a:rPr>
              <a:t>deepfake</a:t>
            </a:r>
            <a:r>
              <a:rPr lang="en-US" spc="175" dirty="0">
                <a:solidFill>
                  <a:srgbClr val="F5FFF5"/>
                </a:solidFill>
                <a:latin typeface="DM Sans"/>
              </a:rPr>
              <a:t> detection models requires large amounts of data, including real and fake images and videos.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•Adversarial Attacks: Deepfake detection models are susceptible to adversarial attacks, where attackers intentionally manipulate the inputs to fool the model into making a false classification.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-2622340" y="7919690"/>
            <a:ext cx="6452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3367400" y="-2798190"/>
            <a:ext cx="6452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32888" y="1028700"/>
            <a:ext cx="879644" cy="1273167"/>
          </a:xfrm>
          <a:custGeom>
            <a:avLst/>
            <a:gdLst/>
            <a:ahLst/>
            <a:cxnLst/>
            <a:rect l="l" t="t" r="r" b="b"/>
            <a:pathLst>
              <a:path w="879643" h="1273167">
                <a:moveTo>
                  <a:pt x="0" y="0"/>
                </a:moveTo>
                <a:lnTo>
                  <a:pt x="879643" y="0"/>
                </a:lnTo>
                <a:lnTo>
                  <a:pt x="879643" y="1273167"/>
                </a:lnTo>
                <a:lnTo>
                  <a:pt x="0" y="1273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7599" y="0"/>
            <a:ext cx="6279570" cy="10287000"/>
          </a:xfrm>
          <a:custGeom>
            <a:avLst/>
            <a:gdLst/>
            <a:ahLst/>
            <a:cxnLst/>
            <a:rect l="l" t="t" r="r" b="b"/>
            <a:pathLst>
              <a:path w="6279570" h="10287000">
                <a:moveTo>
                  <a:pt x="0" y="0"/>
                </a:moveTo>
                <a:lnTo>
                  <a:pt x="6279571" y="0"/>
                </a:lnTo>
                <a:lnTo>
                  <a:pt x="62795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985" r="-729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993373" y="-5458263"/>
            <a:ext cx="10196686" cy="10196687"/>
          </a:xfrm>
          <a:custGeom>
            <a:avLst/>
            <a:gdLst/>
            <a:ahLst/>
            <a:cxnLst/>
            <a:rect l="l" t="t" r="r" b="b"/>
            <a:pathLst>
              <a:path w="10196686" h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9000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97330" y="6667838"/>
            <a:ext cx="8414388" cy="8414387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520659" y="3240030"/>
            <a:ext cx="1142374" cy="11423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725263" y="3453965"/>
            <a:ext cx="733166" cy="714504"/>
          </a:xfrm>
          <a:custGeom>
            <a:avLst/>
            <a:gdLst/>
            <a:ahLst/>
            <a:cxnLst/>
            <a:rect l="l" t="t" r="r" b="b"/>
            <a:pathLst>
              <a:path w="733166" h="714504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20659" y="5182484"/>
            <a:ext cx="1142374" cy="114237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799040" y="5431446"/>
            <a:ext cx="585608" cy="669614"/>
          </a:xfrm>
          <a:custGeom>
            <a:avLst/>
            <a:gdLst/>
            <a:ahLst/>
            <a:cxnLst/>
            <a:rect l="l" t="t" r="r" b="b"/>
            <a:pathLst>
              <a:path w="585607" h="669613">
                <a:moveTo>
                  <a:pt x="0" y="0"/>
                </a:moveTo>
                <a:lnTo>
                  <a:pt x="585608" y="0"/>
                </a:lnTo>
                <a:lnTo>
                  <a:pt x="585608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5520659" y="7125269"/>
            <a:ext cx="1142374" cy="114237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818394" y="7372607"/>
            <a:ext cx="566256" cy="720926"/>
          </a:xfrm>
          <a:custGeom>
            <a:avLst/>
            <a:gdLst/>
            <a:ahLst/>
            <a:cxnLst/>
            <a:rect l="l" t="t" r="r" b="b"/>
            <a:pathLst>
              <a:path w="566255" h="720926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597012" y="1869491"/>
            <a:ext cx="9879016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ow Bold"/>
              </a:rPr>
              <a:t>FUTURE SCOPE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30048" y="2933916"/>
            <a:ext cx="4402448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0"/>
              </a:lnSpc>
              <a:spcBef>
                <a:spcPct val="0"/>
              </a:spcBef>
            </a:pPr>
            <a:r>
              <a:rPr lang="en-US" sz="3200" dirty="0">
                <a:solidFill>
                  <a:srgbClr val="4BD1FB"/>
                </a:solidFill>
                <a:latin typeface="DM Sans Bold"/>
              </a:rPr>
              <a:t>NEWS &amp; Social Media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47389" y="3562737"/>
            <a:ext cx="9291198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000" dirty="0">
                <a:solidFill>
                  <a:srgbClr val="FFFFFF"/>
                </a:solidFill>
                <a:latin typeface="DM Sans"/>
              </a:rPr>
              <a:t>•Detect and remove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from social media platforms to prevent the spread of misinformation.</a:t>
            </a:r>
          </a:p>
          <a:p>
            <a:pPr>
              <a:lnSpc>
                <a:spcPts val="2664"/>
              </a:lnSpc>
            </a:pPr>
            <a:r>
              <a:rPr lang="en-US" sz="2000" dirty="0">
                <a:solidFill>
                  <a:srgbClr val="FFFFFF"/>
                </a:solidFill>
                <a:latin typeface="DM Sans"/>
              </a:rPr>
              <a:t>•Verify the authenticity of news footage and images to prevent the spread of false information.</a:t>
            </a:r>
          </a:p>
          <a:p>
            <a:pPr>
              <a:lnSpc>
                <a:spcPts val="2664"/>
              </a:lnSpc>
              <a:spcBef>
                <a:spcPct val="0"/>
              </a:spcBef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6830048" y="4876370"/>
            <a:ext cx="4402448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0"/>
              </a:lnSpc>
              <a:spcBef>
                <a:spcPct val="0"/>
              </a:spcBef>
            </a:pPr>
            <a:r>
              <a:rPr lang="en-US" sz="3200" dirty="0">
                <a:solidFill>
                  <a:srgbClr val="4BD1FB"/>
                </a:solidFill>
                <a:latin typeface="DM Sans Bold"/>
              </a:rPr>
              <a:t>Finance &amp; Insurance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47388" y="5505192"/>
            <a:ext cx="6015844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000" dirty="0">
                <a:solidFill>
                  <a:srgbClr val="FFFFFF"/>
                </a:solidFill>
                <a:latin typeface="DM Sans"/>
              </a:rPr>
              <a:t>•Detect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used in fraudulent activities, such as fake identity documents or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videos used to blackmail individuals or companies.</a:t>
            </a:r>
          </a:p>
          <a:p>
            <a:pPr>
              <a:lnSpc>
                <a:spcPts val="2664"/>
              </a:lnSpc>
              <a:spcBef>
                <a:spcPct val="0"/>
              </a:spcBef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6830049" y="6819157"/>
            <a:ext cx="7629278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0"/>
              </a:lnSpc>
              <a:spcBef>
                <a:spcPct val="0"/>
              </a:spcBef>
            </a:pPr>
            <a:r>
              <a:rPr lang="en-US" sz="3200" dirty="0">
                <a:solidFill>
                  <a:srgbClr val="4BD1FB"/>
                </a:solidFill>
                <a:latin typeface="DM Sans Bold"/>
              </a:rPr>
              <a:t>Law Enforcement &amp; Education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47388" y="7447977"/>
            <a:ext cx="8660388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000" dirty="0">
                <a:solidFill>
                  <a:srgbClr val="FFFFFF"/>
                </a:solidFill>
                <a:latin typeface="DM Sans"/>
              </a:rPr>
              <a:t>•Investigate potential crimes involving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, such as revenge porn or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videos used to extort money.</a:t>
            </a:r>
          </a:p>
          <a:p>
            <a:pPr>
              <a:lnSpc>
                <a:spcPts val="2664"/>
              </a:lnSpc>
            </a:pPr>
            <a:r>
              <a:rPr lang="en-US" sz="2000" dirty="0">
                <a:solidFill>
                  <a:srgbClr val="FFFFFF"/>
                </a:solidFill>
                <a:latin typeface="DM Sans"/>
              </a:rPr>
              <a:t>•Teach students about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and how to identify them, in order to become more critical consumers of online media.</a:t>
            </a:r>
          </a:p>
          <a:p>
            <a:pPr>
              <a:lnSpc>
                <a:spcPts val="2664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13163">
            <a:off x="-4261138" y="6573911"/>
            <a:ext cx="9085628" cy="5368781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13163">
            <a:off x="14330818" y="-1655691"/>
            <a:ext cx="9085628" cy="5368781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45356" y="1718582"/>
            <a:ext cx="819728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2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Now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45590" y="3515159"/>
            <a:ext cx="10596820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6"/>
              </a:lnSpc>
            </a:pPr>
            <a:r>
              <a:rPr lang="en-US" sz="2300" dirty="0">
                <a:solidFill>
                  <a:srgbClr val="FFFFFF"/>
                </a:solidFill>
                <a:latin typeface="DM Sans"/>
              </a:rPr>
              <a:t>Deepfake image and video detection models are essential tools in combating the spread of misinformation and maintaining trust in digital media. By employing end-to-end technologies and novel approaches, these models can be developed and deployed effectively for mid-complexity projects, enabling accurate detection and mitigation of </a:t>
            </a:r>
            <a:r>
              <a:rPr lang="en-US" sz="23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300" dirty="0">
                <a:solidFill>
                  <a:srgbClr val="FFFFFF"/>
                </a:solidFill>
                <a:latin typeface="DM Sans"/>
              </a:rPr>
              <a:t>.</a:t>
            </a:r>
          </a:p>
          <a:p>
            <a:pPr algn="ctr">
              <a:lnSpc>
                <a:spcPts val="3236"/>
              </a:lnSpc>
            </a:pPr>
            <a:r>
              <a:rPr lang="en-US" sz="23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300" dirty="0">
                <a:solidFill>
                  <a:srgbClr val="FFFFFF"/>
                </a:solidFill>
                <a:latin typeface="DM Sans"/>
              </a:rPr>
              <a:t> are a serious threat, but there are a number of things that can be done to end them. By developing better detection models, raising awareness, and developing legislation, we can make it more difficult for </a:t>
            </a:r>
            <a:r>
              <a:rPr lang="en-US" sz="23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300" dirty="0">
                <a:solidFill>
                  <a:srgbClr val="FFFFFF"/>
                </a:solidFill>
                <a:latin typeface="DM Sans"/>
              </a:rPr>
              <a:t> to be created and distributed.</a:t>
            </a:r>
          </a:p>
          <a:p>
            <a:pPr algn="ctr">
              <a:lnSpc>
                <a:spcPts val="3236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-690639" y="-1543050"/>
            <a:ext cx="19210522" cy="4453379"/>
            <a:chOff x="0" y="0"/>
            <a:chExt cx="5059561" cy="117290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919280" y="1626664"/>
            <a:ext cx="10450652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ow Bold"/>
              </a:rPr>
              <a:t>OUR TEAM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23065" y="3893231"/>
            <a:ext cx="2845162" cy="4682358"/>
            <a:chOff x="4523064" y="3893230"/>
            <a:chExt cx="2845162" cy="4682358"/>
          </a:xfrm>
        </p:grpSpPr>
        <p:sp>
          <p:nvSpPr>
            <p:cNvPr id="20" name="Freeform 20"/>
            <p:cNvSpPr/>
            <p:nvPr/>
          </p:nvSpPr>
          <p:spPr>
            <a:xfrm>
              <a:off x="4523064" y="8274283"/>
              <a:ext cx="2845162" cy="301305"/>
            </a:xfrm>
            <a:custGeom>
              <a:avLst/>
              <a:gdLst/>
              <a:ahLst/>
              <a:cxnLst/>
              <a:rect l="l" t="t" r="r" b="b"/>
              <a:pathLst>
                <a:path w="2845162" h="301305">
                  <a:moveTo>
                    <a:pt x="0" y="0"/>
                  </a:moveTo>
                  <a:lnTo>
                    <a:pt x="2845162" y="0"/>
                  </a:lnTo>
                  <a:lnTo>
                    <a:pt x="2845162" y="301305"/>
                  </a:lnTo>
                  <a:lnTo>
                    <a:pt x="0" y="30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t="-86495"/>
              </a:stretch>
            </a:blipFill>
          </p:spPr>
        </p:sp>
        <p:grpSp>
          <p:nvGrpSpPr>
            <p:cNvPr id="37" name="Group 36"/>
            <p:cNvGrpSpPr/>
            <p:nvPr/>
          </p:nvGrpSpPr>
          <p:grpSpPr>
            <a:xfrm>
              <a:off x="4523064" y="3893230"/>
              <a:ext cx="2845162" cy="4381054"/>
              <a:chOff x="4523064" y="3893230"/>
              <a:chExt cx="2845162" cy="4381054"/>
            </a:xfrm>
          </p:grpSpPr>
          <p:grpSp>
            <p:nvGrpSpPr>
              <p:cNvPr id="2" name="Group 2"/>
              <p:cNvGrpSpPr/>
              <p:nvPr/>
            </p:nvGrpSpPr>
            <p:grpSpPr>
              <a:xfrm>
                <a:off x="4523064" y="3893230"/>
                <a:ext cx="2845162" cy="4381054"/>
                <a:chOff x="0" y="0"/>
                <a:chExt cx="862412" cy="1327963"/>
              </a:xfrm>
            </p:grpSpPr>
            <p:sp>
              <p:nvSpPr>
                <p:cNvPr id="3" name="Freeform 3"/>
                <p:cNvSpPr/>
                <p:nvPr/>
              </p:nvSpPr>
              <p:spPr>
                <a:xfrm>
                  <a:off x="0" y="0"/>
                  <a:ext cx="862412" cy="1327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412" h="1327963">
                      <a:moveTo>
                        <a:pt x="0" y="0"/>
                      </a:moveTo>
                      <a:lnTo>
                        <a:pt x="862412" y="0"/>
                      </a:lnTo>
                      <a:lnTo>
                        <a:pt x="862412" y="1327963"/>
                      </a:lnTo>
                      <a:lnTo>
                        <a:pt x="0" y="1327963"/>
                      </a:lnTo>
                      <a:close/>
                    </a:path>
                  </a:pathLst>
                </a:custGeom>
                <a:solidFill>
                  <a:srgbClr val="051D40"/>
                </a:solidFill>
                <a:ln cap="sq">
                  <a:noFill/>
                  <a:prstDash val="solid"/>
                  <a:miter/>
                </a:ln>
              </p:spPr>
            </p:sp>
            <p:sp>
              <p:nvSpPr>
                <p:cNvPr id="4" name="TextBox 4"/>
                <p:cNvSpPr txBox="1"/>
                <p:nvPr/>
              </p:nvSpPr>
              <p:spPr>
                <a:xfrm>
                  <a:off x="0" y="-47625"/>
                  <a:ext cx="862412" cy="137558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61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grpSp>
            <p:nvGrpSpPr>
              <p:cNvPr id="5" name="Group 5"/>
              <p:cNvGrpSpPr>
                <a:grpSpLocks noChangeAspect="1"/>
              </p:cNvGrpSpPr>
              <p:nvPr/>
            </p:nvGrpSpPr>
            <p:grpSpPr>
              <a:xfrm>
                <a:off x="4692484" y="4112787"/>
                <a:ext cx="2448475" cy="2438911"/>
                <a:chOff x="0" y="0"/>
                <a:chExt cx="6502400" cy="6477000"/>
              </a:xfrm>
            </p:grpSpPr>
            <p:sp>
              <p:nvSpPr>
                <p:cNvPr id="6" name="Freeform 6"/>
                <p:cNvSpPr/>
                <p:nvPr/>
              </p:nvSpPr>
              <p:spPr>
                <a:xfrm>
                  <a:off x="-23042" y="119185"/>
                  <a:ext cx="6542159" cy="624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159" h="6244242">
                      <a:moveTo>
                        <a:pt x="3271080" y="4996"/>
                      </a:moveTo>
                      <a:cubicBezTo>
                        <a:pt x="2154117" y="0"/>
                        <a:pt x="1119857" y="593026"/>
                        <a:pt x="559929" y="1559521"/>
                      </a:cubicBezTo>
                      <a:cubicBezTo>
                        <a:pt x="0" y="2526015"/>
                        <a:pt x="0" y="3718228"/>
                        <a:pt x="559929" y="4684723"/>
                      </a:cubicBezTo>
                      <a:cubicBezTo>
                        <a:pt x="1119857" y="5651217"/>
                        <a:pt x="2154117" y="6244243"/>
                        <a:pt x="3271080" y="6239248"/>
                      </a:cubicBezTo>
                      <a:cubicBezTo>
                        <a:pt x="4388043" y="6244243"/>
                        <a:pt x="5422303" y="5651217"/>
                        <a:pt x="5982231" y="4684723"/>
                      </a:cubicBezTo>
                      <a:cubicBezTo>
                        <a:pt x="6542160" y="3718229"/>
                        <a:pt x="6542160" y="2526015"/>
                        <a:pt x="5982231" y="1559521"/>
                      </a:cubicBezTo>
                      <a:cubicBezTo>
                        <a:pt x="5422303" y="593027"/>
                        <a:pt x="4388043" y="1"/>
                        <a:pt x="3271080" y="4996"/>
                      </a:cubicBezTo>
                      <a:close/>
                    </a:path>
                  </a:pathLst>
                </a:custGeom>
                <a:blipFill>
                  <a:blip r:embed="rId3" cstate="print"/>
                  <a:stretch>
                    <a:fillRect l="223" r="223"/>
                  </a:stretch>
                </a:blipFill>
              </p:spPr>
            </p:sp>
            <p:sp>
              <p:nvSpPr>
                <p:cNvPr id="7" name="Freeform 7"/>
                <p:cNvSpPr/>
                <p:nvPr/>
              </p:nvSpPr>
              <p:spPr>
                <a:xfrm>
                  <a:off x="73038" y="66269"/>
                  <a:ext cx="6350000" cy="634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87">
                      <a:moveTo>
                        <a:pt x="3175000" y="6349987"/>
                      </a:moveTo>
                      <a:cubicBezTo>
                        <a:pt x="1424279" y="6349987"/>
                        <a:pt x="0" y="4925733"/>
                        <a:pt x="0" y="3175038"/>
                      </a:cubicBezTo>
                      <a:cubicBezTo>
                        <a:pt x="0" y="1424317"/>
                        <a:pt x="1424292" y="0"/>
                        <a:pt x="3175000" y="0"/>
                      </a:cubicBezTo>
                      <a:cubicBezTo>
                        <a:pt x="4925733" y="0"/>
                        <a:pt x="6350000" y="1424330"/>
                        <a:pt x="6350000" y="3175038"/>
                      </a:cubicBezTo>
                      <a:cubicBezTo>
                        <a:pt x="6350000" y="4925720"/>
                        <a:pt x="4925733" y="6349987"/>
                        <a:pt x="3175000" y="6349987"/>
                      </a:cubicBezTo>
                      <a:close/>
                      <a:moveTo>
                        <a:pt x="3175000" y="115760"/>
                      </a:moveTo>
                      <a:cubicBezTo>
                        <a:pt x="1488135" y="115760"/>
                        <a:pt x="115760" y="1488148"/>
                        <a:pt x="115760" y="3175038"/>
                      </a:cubicBezTo>
                      <a:cubicBezTo>
                        <a:pt x="115760" y="4861915"/>
                        <a:pt x="1488135" y="6234265"/>
                        <a:pt x="3175000" y="6234265"/>
                      </a:cubicBezTo>
                      <a:cubicBezTo>
                        <a:pt x="4861852" y="6234265"/>
                        <a:pt x="6234265" y="4861890"/>
                        <a:pt x="6234265" y="3175038"/>
                      </a:cubicBezTo>
                      <a:cubicBezTo>
                        <a:pt x="6234265" y="1488148"/>
                        <a:pt x="4861852" y="115760"/>
                        <a:pt x="3175000" y="115760"/>
                      </a:cubicBezTo>
                      <a:close/>
                    </a:path>
                  </a:pathLst>
                </a:custGeom>
                <a:solidFill>
                  <a:srgbClr val="56AEFF"/>
                </a:solidFill>
              </p:spPr>
            </p:sp>
          </p:grpSp>
          <p:sp>
            <p:nvSpPr>
              <p:cNvPr id="27" name="TextBox 27"/>
              <p:cNvSpPr txBox="1"/>
              <p:nvPr/>
            </p:nvSpPr>
            <p:spPr>
              <a:xfrm>
                <a:off x="4670332" y="6730048"/>
                <a:ext cx="2470628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971"/>
                  </a:lnSpc>
                </a:pPr>
                <a:r>
                  <a:rPr lang="en-US" sz="2500" spc="123" dirty="0">
                    <a:solidFill>
                      <a:srgbClr val="FFFBFB"/>
                    </a:solidFill>
                    <a:latin typeface="DM Sans"/>
                  </a:rPr>
                  <a:t>Aryan Singh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721421" y="3893231"/>
            <a:ext cx="2845162" cy="4682358"/>
            <a:chOff x="7721419" y="3893230"/>
            <a:chExt cx="2845162" cy="4682358"/>
          </a:xfrm>
        </p:grpSpPr>
        <p:sp>
          <p:nvSpPr>
            <p:cNvPr id="21" name="Freeform 21"/>
            <p:cNvSpPr/>
            <p:nvPr/>
          </p:nvSpPr>
          <p:spPr>
            <a:xfrm>
              <a:off x="7721419" y="8274283"/>
              <a:ext cx="2845162" cy="301305"/>
            </a:xfrm>
            <a:custGeom>
              <a:avLst/>
              <a:gdLst/>
              <a:ahLst/>
              <a:cxnLst/>
              <a:rect l="l" t="t" r="r" b="b"/>
              <a:pathLst>
                <a:path w="2845162" h="301305">
                  <a:moveTo>
                    <a:pt x="0" y="0"/>
                  </a:moveTo>
                  <a:lnTo>
                    <a:pt x="2845162" y="0"/>
                  </a:lnTo>
                  <a:lnTo>
                    <a:pt x="2845162" y="301305"/>
                  </a:lnTo>
                  <a:lnTo>
                    <a:pt x="0" y="30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t="-86495"/>
              </a:stretch>
            </a:blipFill>
          </p:spPr>
        </p:sp>
        <p:grpSp>
          <p:nvGrpSpPr>
            <p:cNvPr id="38" name="Group 37"/>
            <p:cNvGrpSpPr/>
            <p:nvPr/>
          </p:nvGrpSpPr>
          <p:grpSpPr>
            <a:xfrm>
              <a:off x="7721419" y="3893230"/>
              <a:ext cx="2845162" cy="4381054"/>
              <a:chOff x="7721419" y="3893230"/>
              <a:chExt cx="2845162" cy="4381054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7721419" y="3893230"/>
                <a:ext cx="2845162" cy="4381054"/>
                <a:chOff x="0" y="0"/>
                <a:chExt cx="862412" cy="1327963"/>
              </a:xfrm>
            </p:grpSpPr>
            <p:sp>
              <p:nvSpPr>
                <p:cNvPr id="9" name="Freeform 9"/>
                <p:cNvSpPr/>
                <p:nvPr/>
              </p:nvSpPr>
              <p:spPr>
                <a:xfrm>
                  <a:off x="0" y="0"/>
                  <a:ext cx="862412" cy="1327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412" h="1327963">
                      <a:moveTo>
                        <a:pt x="0" y="0"/>
                      </a:moveTo>
                      <a:lnTo>
                        <a:pt x="862412" y="0"/>
                      </a:lnTo>
                      <a:lnTo>
                        <a:pt x="862412" y="1327963"/>
                      </a:lnTo>
                      <a:lnTo>
                        <a:pt x="0" y="1327963"/>
                      </a:lnTo>
                      <a:close/>
                    </a:path>
                  </a:pathLst>
                </a:custGeom>
                <a:solidFill>
                  <a:srgbClr val="051D40"/>
                </a:solidFill>
                <a:ln cap="sq">
                  <a:noFill/>
                  <a:prstDash val="solid"/>
                  <a:miter/>
                </a:ln>
              </p:spPr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0" y="-47625"/>
                  <a:ext cx="862412" cy="137558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61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grpSp>
            <p:nvGrpSpPr>
              <p:cNvPr id="11" name="Group 11"/>
              <p:cNvGrpSpPr>
                <a:grpSpLocks noChangeAspect="1"/>
              </p:cNvGrpSpPr>
              <p:nvPr/>
            </p:nvGrpSpPr>
            <p:grpSpPr>
              <a:xfrm>
                <a:off x="7882163" y="4137741"/>
                <a:ext cx="2463446" cy="2391084"/>
                <a:chOff x="-23040" y="66269"/>
                <a:chExt cx="6542159" cy="6349987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-23040" y="119185"/>
                  <a:ext cx="6542159" cy="624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159" h="6244242">
                      <a:moveTo>
                        <a:pt x="3271080" y="4996"/>
                      </a:moveTo>
                      <a:cubicBezTo>
                        <a:pt x="2154117" y="0"/>
                        <a:pt x="1119857" y="593026"/>
                        <a:pt x="559929" y="1559521"/>
                      </a:cubicBezTo>
                      <a:cubicBezTo>
                        <a:pt x="0" y="2526015"/>
                        <a:pt x="0" y="3718228"/>
                        <a:pt x="559929" y="4684723"/>
                      </a:cubicBezTo>
                      <a:cubicBezTo>
                        <a:pt x="1119857" y="5651217"/>
                        <a:pt x="2154117" y="6244243"/>
                        <a:pt x="3271080" y="6239248"/>
                      </a:cubicBezTo>
                      <a:cubicBezTo>
                        <a:pt x="4388043" y="6244243"/>
                        <a:pt x="5422303" y="5651217"/>
                        <a:pt x="5982231" y="4684723"/>
                      </a:cubicBezTo>
                      <a:cubicBezTo>
                        <a:pt x="6542160" y="3718229"/>
                        <a:pt x="6542160" y="2526015"/>
                        <a:pt x="5982231" y="1559521"/>
                      </a:cubicBezTo>
                      <a:cubicBezTo>
                        <a:pt x="5422303" y="593027"/>
                        <a:pt x="4388043" y="1"/>
                        <a:pt x="3271080" y="4996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223" t="-16665" r="223" b="-16665"/>
                  </a:stretch>
                </a:blipFill>
              </p:spPr>
            </p:sp>
            <p:sp>
              <p:nvSpPr>
                <p:cNvPr id="13" name="Freeform 13"/>
                <p:cNvSpPr/>
                <p:nvPr/>
              </p:nvSpPr>
              <p:spPr>
                <a:xfrm>
                  <a:off x="73038" y="66269"/>
                  <a:ext cx="6350000" cy="634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87">
                      <a:moveTo>
                        <a:pt x="3175000" y="6349987"/>
                      </a:moveTo>
                      <a:cubicBezTo>
                        <a:pt x="1424279" y="6349987"/>
                        <a:pt x="0" y="4925733"/>
                        <a:pt x="0" y="3175038"/>
                      </a:cubicBezTo>
                      <a:cubicBezTo>
                        <a:pt x="0" y="1424317"/>
                        <a:pt x="1424292" y="0"/>
                        <a:pt x="3175000" y="0"/>
                      </a:cubicBezTo>
                      <a:cubicBezTo>
                        <a:pt x="4925733" y="0"/>
                        <a:pt x="6350000" y="1424330"/>
                        <a:pt x="6350000" y="3175038"/>
                      </a:cubicBezTo>
                      <a:cubicBezTo>
                        <a:pt x="6350000" y="4925720"/>
                        <a:pt x="4925733" y="6349987"/>
                        <a:pt x="3175000" y="6349987"/>
                      </a:cubicBezTo>
                      <a:close/>
                      <a:moveTo>
                        <a:pt x="3175000" y="115760"/>
                      </a:moveTo>
                      <a:cubicBezTo>
                        <a:pt x="1488135" y="115760"/>
                        <a:pt x="115760" y="1488148"/>
                        <a:pt x="115760" y="3175038"/>
                      </a:cubicBezTo>
                      <a:cubicBezTo>
                        <a:pt x="115760" y="4861915"/>
                        <a:pt x="1488135" y="6234265"/>
                        <a:pt x="3175000" y="6234265"/>
                      </a:cubicBezTo>
                      <a:cubicBezTo>
                        <a:pt x="4861852" y="6234265"/>
                        <a:pt x="6234265" y="4861890"/>
                        <a:pt x="6234265" y="3175038"/>
                      </a:cubicBezTo>
                      <a:cubicBezTo>
                        <a:pt x="6234265" y="1488148"/>
                        <a:pt x="4861852" y="115760"/>
                        <a:pt x="3175000" y="115760"/>
                      </a:cubicBezTo>
                      <a:close/>
                    </a:path>
                  </a:pathLst>
                </a:custGeom>
                <a:solidFill>
                  <a:srgbClr val="56AEFF"/>
                </a:solidFill>
              </p:spPr>
            </p:sp>
          </p:grpSp>
          <p:sp>
            <p:nvSpPr>
              <p:cNvPr id="29" name="TextBox 29"/>
              <p:cNvSpPr txBox="1"/>
              <p:nvPr/>
            </p:nvSpPr>
            <p:spPr>
              <a:xfrm>
                <a:off x="7978929" y="6730048"/>
                <a:ext cx="2331354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971"/>
                  </a:lnSpc>
                </a:pPr>
                <a:r>
                  <a:rPr lang="en-US" sz="2500" spc="123" dirty="0" err="1">
                    <a:solidFill>
                      <a:srgbClr val="FFFBFB"/>
                    </a:solidFill>
                    <a:latin typeface="DM Sans"/>
                  </a:rPr>
                  <a:t>Vinayak</a:t>
                </a:r>
                <a:r>
                  <a:rPr lang="en-US" sz="2500" spc="123" dirty="0">
                    <a:solidFill>
                      <a:srgbClr val="FFFBFB"/>
                    </a:solidFill>
                    <a:latin typeface="DM Sans"/>
                  </a:rPr>
                  <a:t> </a:t>
                </a:r>
                <a:r>
                  <a:rPr lang="en-US" sz="2500" spc="123" dirty="0" err="1">
                    <a:solidFill>
                      <a:srgbClr val="FFFBFB"/>
                    </a:solidFill>
                    <a:latin typeface="DM Sans"/>
                  </a:rPr>
                  <a:t>Modi</a:t>
                </a:r>
                <a:endParaRPr lang="en-US" sz="2500" spc="123" dirty="0">
                  <a:solidFill>
                    <a:srgbClr val="FFFBFB"/>
                  </a:solidFill>
                  <a:latin typeface="DM Sans"/>
                </a:endParaRPr>
              </a:p>
            </p:txBody>
          </p:sp>
        </p:grpSp>
      </p:grpSp>
      <p:sp>
        <p:nvSpPr>
          <p:cNvPr id="33" name="Freeform 33"/>
          <p:cNvSpPr/>
          <p:nvPr/>
        </p:nvSpPr>
        <p:spPr>
          <a:xfrm>
            <a:off x="16804754" y="9074552"/>
            <a:ext cx="1715128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-363442" y="-390285"/>
            <a:ext cx="1715128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4398073" y="-136788"/>
            <a:ext cx="2988938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900993" y="9922935"/>
            <a:ext cx="2988938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3"/>
          <p:cNvGrpSpPr/>
          <p:nvPr/>
        </p:nvGrpSpPr>
        <p:grpSpPr>
          <a:xfrm>
            <a:off x="10919775" y="3893231"/>
            <a:ext cx="2845162" cy="4682358"/>
            <a:chOff x="10919775" y="3893231"/>
            <a:chExt cx="2845162" cy="4682358"/>
          </a:xfrm>
        </p:grpSpPr>
        <p:grpSp>
          <p:nvGrpSpPr>
            <p:cNvPr id="42" name="Group 41"/>
            <p:cNvGrpSpPr/>
            <p:nvPr/>
          </p:nvGrpSpPr>
          <p:grpSpPr>
            <a:xfrm>
              <a:off x="10919775" y="3893231"/>
              <a:ext cx="2845162" cy="4682358"/>
              <a:chOff x="10919774" y="3893230"/>
              <a:chExt cx="2845162" cy="468235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0919774" y="8274283"/>
                <a:ext cx="2845162" cy="301305"/>
              </a:xfrm>
              <a:custGeom>
                <a:avLst/>
                <a:gdLst/>
                <a:ahLst/>
                <a:cxnLst/>
                <a:rect l="l" t="t" r="r" b="b"/>
                <a:pathLst>
                  <a:path w="2845162" h="301305">
                    <a:moveTo>
                      <a:pt x="0" y="0"/>
                    </a:moveTo>
                    <a:lnTo>
                      <a:pt x="2845162" y="0"/>
                    </a:lnTo>
                    <a:lnTo>
                      <a:pt x="2845162" y="301305"/>
                    </a:lnTo>
                    <a:lnTo>
                      <a:pt x="0" y="30130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/>
                <a:stretch>
                  <a:fillRect t="-86495"/>
                </a:stretch>
              </a:blipFill>
            </p:spPr>
          </p:sp>
          <p:grpSp>
            <p:nvGrpSpPr>
              <p:cNvPr id="39" name="Group 38"/>
              <p:cNvGrpSpPr/>
              <p:nvPr/>
            </p:nvGrpSpPr>
            <p:grpSpPr>
              <a:xfrm>
                <a:off x="10919774" y="3893230"/>
                <a:ext cx="2845162" cy="4381054"/>
                <a:chOff x="10919774" y="3893230"/>
                <a:chExt cx="2845162" cy="4381054"/>
              </a:xfrm>
            </p:grpSpPr>
            <p:grpSp>
              <p:nvGrpSpPr>
                <p:cNvPr id="14" name="Group 14"/>
                <p:cNvGrpSpPr/>
                <p:nvPr/>
              </p:nvGrpSpPr>
              <p:grpSpPr>
                <a:xfrm>
                  <a:off x="10919774" y="3893230"/>
                  <a:ext cx="2845162" cy="4381054"/>
                  <a:chOff x="0" y="0"/>
                  <a:chExt cx="862412" cy="1327963"/>
                </a:xfrm>
              </p:grpSpPr>
              <p:sp>
                <p:nvSpPr>
                  <p:cNvPr id="15" name="Freeform 15"/>
                  <p:cNvSpPr/>
                  <p:nvPr/>
                </p:nvSpPr>
                <p:spPr>
                  <a:xfrm>
                    <a:off x="0" y="0"/>
                    <a:ext cx="862412" cy="1327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412" h="1327963">
                        <a:moveTo>
                          <a:pt x="0" y="0"/>
                        </a:moveTo>
                        <a:lnTo>
                          <a:pt x="862412" y="0"/>
                        </a:lnTo>
                        <a:lnTo>
                          <a:pt x="862412" y="1327963"/>
                        </a:lnTo>
                        <a:lnTo>
                          <a:pt x="0" y="1327963"/>
                        </a:lnTo>
                        <a:close/>
                      </a:path>
                    </a:pathLst>
                  </a:custGeom>
                  <a:solidFill>
                    <a:srgbClr val="051D40"/>
                  </a:solidFill>
                  <a:ln cap="sq">
                    <a:noFill/>
                    <a:prstDash val="solid"/>
                    <a:miter/>
                  </a:ln>
                </p:spPr>
              </p:sp>
              <p:sp>
                <p:nvSpPr>
                  <p:cNvPr id="16" name="TextBox 16"/>
                  <p:cNvSpPr txBox="1"/>
                  <p:nvPr/>
                </p:nvSpPr>
                <p:spPr>
                  <a:xfrm>
                    <a:off x="0" y="-47625"/>
                    <a:ext cx="862412" cy="1375588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361"/>
                      </a:lnSpc>
                      <a:spcBef>
                        <a:spcPct val="0"/>
                      </a:spcBef>
                    </a:pPr>
                    <a:endParaRPr/>
                  </a:p>
                </p:txBody>
              </p:sp>
            </p:grpSp>
            <p:sp>
              <p:nvSpPr>
                <p:cNvPr id="31" name="TextBox 31"/>
                <p:cNvSpPr txBox="1"/>
                <p:nvPr/>
              </p:nvSpPr>
              <p:spPr>
                <a:xfrm>
                  <a:off x="11433582" y="6730048"/>
                  <a:ext cx="1817546" cy="38472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971"/>
                    </a:lnSpc>
                  </a:pPr>
                  <a:r>
                    <a:rPr lang="en-US" sz="2500" spc="123" dirty="0" err="1">
                      <a:solidFill>
                        <a:srgbClr val="FFFBFB"/>
                      </a:solidFill>
                      <a:latin typeface="DM Sans"/>
                    </a:rPr>
                    <a:t>Ankit</a:t>
                  </a:r>
                  <a:r>
                    <a:rPr lang="en-US" sz="2500" spc="123" dirty="0">
                      <a:solidFill>
                        <a:srgbClr val="FFFBFB"/>
                      </a:solidFill>
                      <a:latin typeface="DM Sans"/>
                    </a:rPr>
                    <a:t> </a:t>
                  </a:r>
                  <a:r>
                    <a:rPr lang="en-US" sz="2500" spc="123" dirty="0" err="1">
                      <a:solidFill>
                        <a:srgbClr val="FFFBFB"/>
                      </a:solidFill>
                      <a:latin typeface="DM Sans"/>
                    </a:rPr>
                    <a:t>Patil</a:t>
                  </a:r>
                  <a:endParaRPr lang="en-US" sz="2500" spc="123" dirty="0">
                    <a:solidFill>
                      <a:srgbClr val="FFFBFB"/>
                    </a:solidFill>
                    <a:latin typeface="DM Sans"/>
                  </a:endParaRPr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11116696" y="4137741"/>
                  <a:ext cx="2391089" cy="239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87">
                      <a:moveTo>
                        <a:pt x="3175000" y="6349987"/>
                      </a:moveTo>
                      <a:cubicBezTo>
                        <a:pt x="1424279" y="6349987"/>
                        <a:pt x="0" y="4925733"/>
                        <a:pt x="0" y="3175038"/>
                      </a:cubicBezTo>
                      <a:cubicBezTo>
                        <a:pt x="0" y="1424317"/>
                        <a:pt x="1424292" y="0"/>
                        <a:pt x="3175000" y="0"/>
                      </a:cubicBezTo>
                      <a:cubicBezTo>
                        <a:pt x="4925733" y="0"/>
                        <a:pt x="6350000" y="1424330"/>
                        <a:pt x="6350000" y="3175038"/>
                      </a:cubicBezTo>
                      <a:cubicBezTo>
                        <a:pt x="6350000" y="4925720"/>
                        <a:pt x="4925733" y="6349987"/>
                        <a:pt x="3175000" y="6349987"/>
                      </a:cubicBezTo>
                      <a:close/>
                      <a:moveTo>
                        <a:pt x="3175000" y="115760"/>
                      </a:moveTo>
                      <a:cubicBezTo>
                        <a:pt x="1488135" y="115760"/>
                        <a:pt x="115760" y="1488148"/>
                        <a:pt x="115760" y="3175038"/>
                      </a:cubicBezTo>
                      <a:cubicBezTo>
                        <a:pt x="115760" y="4861915"/>
                        <a:pt x="1488135" y="6234265"/>
                        <a:pt x="3175000" y="6234265"/>
                      </a:cubicBezTo>
                      <a:cubicBezTo>
                        <a:pt x="4861852" y="6234265"/>
                        <a:pt x="6234265" y="4861890"/>
                        <a:pt x="6234265" y="3175038"/>
                      </a:cubicBezTo>
                      <a:cubicBezTo>
                        <a:pt x="6234265" y="1488148"/>
                        <a:pt x="4861852" y="115760"/>
                        <a:pt x="3175000" y="115760"/>
                      </a:cubicBezTo>
                      <a:close/>
                    </a:path>
                  </a:pathLst>
                </a:custGeom>
                <a:solidFill>
                  <a:srgbClr val="56AEFF"/>
                </a:solidFill>
              </p:spPr>
            </p:sp>
          </p:grpSp>
        </p:grpSp>
        <p:pic>
          <p:nvPicPr>
            <p:cNvPr id="1026" name="Picture 2" descr="D:\My documents\1. Documents\Camer@\IMG_20210219_135110.jpg"/>
            <p:cNvPicPr>
              <a:picLocks noChangeAspect="1" noChangeArrowheads="1"/>
            </p:cNvPicPr>
            <p:nvPr/>
          </p:nvPicPr>
          <p:blipFill>
            <a:blip r:embed="rId10" cstate="print"/>
            <a:srcRect l="12923" r="16000"/>
            <a:stretch>
              <a:fillRect/>
            </a:stretch>
          </p:blipFill>
          <p:spPr bwMode="auto">
            <a:xfrm>
              <a:off x="11127014" y="4138386"/>
              <a:ext cx="2377440" cy="2376714"/>
            </a:xfrm>
            <a:prstGeom prst="ellipse">
              <a:avLst/>
            </a:prstGeom>
            <a:ln>
              <a:noFill/>
            </a:ln>
            <a:effectLst>
              <a:softEdge rad="3175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2"/>
            <a:ext cx="2651836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37322" y="2636323"/>
            <a:ext cx="7650680" cy="7650680"/>
            <a:chOff x="0" y="0"/>
            <a:chExt cx="3331210" cy="3331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31210" cy="3331210"/>
            </a:xfrm>
            <a:custGeom>
              <a:avLst/>
              <a:gdLst/>
              <a:ahLst/>
              <a:cxnLst/>
              <a:rect l="l" t="t" r="r" b="b"/>
              <a:pathLst>
                <a:path w="3331210" h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16666" r="-16666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789476" y="-570381"/>
            <a:ext cx="2651836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55514" y="5730689"/>
            <a:ext cx="9364820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8"/>
              </a:lnSpc>
              <a:spcBef>
                <a:spcPct val="0"/>
              </a:spcBef>
            </a:pPr>
            <a:r>
              <a:rPr lang="en-US" sz="3700" dirty="0">
                <a:solidFill>
                  <a:srgbClr val="4BD1FB"/>
                </a:solidFill>
                <a:latin typeface="DM Sans Bold"/>
              </a:rPr>
              <a:t>Be up to date for better </a:t>
            </a:r>
            <a:r>
              <a:rPr lang="en-US" sz="3700" dirty="0" err="1">
                <a:solidFill>
                  <a:srgbClr val="4BD1FB"/>
                </a:solidFill>
                <a:latin typeface="DM Sans Bold"/>
              </a:rPr>
              <a:t>tommorow</a:t>
            </a:r>
            <a:endParaRPr lang="en-US" sz="3700" dirty="0">
              <a:solidFill>
                <a:srgbClr val="4BD1FB"/>
              </a:solidFill>
              <a:latin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55515" y="2764430"/>
            <a:ext cx="10434894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43"/>
              </a:lnSpc>
            </a:pPr>
            <a:r>
              <a:rPr lang="en-US" sz="7500" spc="459" dirty="0" err="1">
                <a:solidFill>
                  <a:srgbClr val="FFFFFF"/>
                </a:solidFill>
                <a:latin typeface="Now Bold"/>
              </a:rPr>
              <a:t>Thank's</a:t>
            </a:r>
            <a:r>
              <a:rPr lang="en-US" sz="7500" spc="459" dirty="0">
                <a:solidFill>
                  <a:srgbClr val="FFFFFF"/>
                </a:solidFill>
                <a:latin typeface="Now Bold"/>
              </a:rPr>
              <a:t> For Watching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38298" y="4100704"/>
            <a:ext cx="11958152" cy="2037820"/>
            <a:chOff x="0" y="-28575"/>
            <a:chExt cx="3149472" cy="536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8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9" y="-1011147"/>
            <a:ext cx="2647750" cy="2647751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80940" y="649593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53431" r="-5343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30081" y="7090664"/>
            <a:ext cx="7913922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7"/>
              </a:lnSpc>
            </a:pPr>
            <a:r>
              <a:rPr lang="en-US" sz="3000" dirty="0">
                <a:solidFill>
                  <a:srgbClr val="56AEFF"/>
                </a:solidFill>
                <a:latin typeface="DM Sans Italics"/>
              </a:rPr>
              <a:t>Presented by: Aryan Singh</a:t>
            </a:r>
          </a:p>
          <a:p>
            <a:pPr>
              <a:lnSpc>
                <a:spcPts val="3727"/>
              </a:lnSpc>
            </a:pPr>
            <a:r>
              <a:rPr lang="en-US" sz="3000" dirty="0">
                <a:solidFill>
                  <a:srgbClr val="56AEFF"/>
                </a:solidFill>
                <a:latin typeface="DM Sans Italics"/>
              </a:rPr>
              <a:t>                      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Vinayak</a:t>
            </a:r>
            <a:r>
              <a:rPr lang="en-US" sz="300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Modi</a:t>
            </a:r>
            <a:endParaRPr lang="en-US" sz="3000" dirty="0">
              <a:solidFill>
                <a:srgbClr val="56AEFF"/>
              </a:solidFill>
              <a:latin typeface="DM Sans Italics"/>
            </a:endParaRPr>
          </a:p>
          <a:p>
            <a:pPr>
              <a:lnSpc>
                <a:spcPts val="3727"/>
              </a:lnSpc>
              <a:spcBef>
                <a:spcPct val="0"/>
              </a:spcBef>
            </a:pPr>
            <a:r>
              <a:rPr lang="en-US" sz="3000" dirty="0">
                <a:solidFill>
                  <a:srgbClr val="56AEFF"/>
                </a:solidFill>
                <a:latin typeface="DM Sans Italics"/>
              </a:rPr>
              <a:t>                      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Ankit</a:t>
            </a:r>
            <a:r>
              <a:rPr lang="en-US" sz="300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000" dirty="0" err="1">
                <a:solidFill>
                  <a:srgbClr val="56AEFF"/>
                </a:solidFill>
                <a:latin typeface="DM Sans Italics"/>
              </a:rPr>
              <a:t>Patil</a:t>
            </a:r>
            <a:endParaRPr lang="en-US" sz="3000" dirty="0">
              <a:solidFill>
                <a:srgbClr val="56AEFF"/>
              </a:solidFill>
              <a:latin typeface="DM Sans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1" y="2117622"/>
            <a:ext cx="10959086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68"/>
              </a:lnSpc>
            </a:pPr>
            <a:r>
              <a:rPr lang="en-US" sz="11200" dirty="0">
                <a:solidFill>
                  <a:srgbClr val="FFFBFB"/>
                </a:solidFill>
                <a:latin typeface="Now Bold"/>
              </a:rPr>
              <a:t>DEEPFAKE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06388" y="1003186"/>
            <a:ext cx="846188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95175" y="8630507"/>
            <a:ext cx="2647750" cy="2647751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1" y="3647940"/>
            <a:ext cx="9659938" cy="3488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68"/>
              </a:lnSpc>
            </a:pPr>
            <a:r>
              <a:rPr lang="en-US" sz="11200" dirty="0">
                <a:solidFill>
                  <a:srgbClr val="56AEFF"/>
                </a:solidFill>
                <a:latin typeface="Now Bold"/>
              </a:rPr>
              <a:t>IMAGE DETECTION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000676" y="1509629"/>
            <a:ext cx="6992752" cy="8074770"/>
            <a:chOff x="10000675" y="1509629"/>
            <a:chExt cx="6992751" cy="8074770"/>
          </a:xfrm>
        </p:grpSpPr>
        <p:grpSp>
          <p:nvGrpSpPr>
            <p:cNvPr id="18" name="Group 18"/>
            <p:cNvGrpSpPr/>
            <p:nvPr/>
          </p:nvGrpSpPr>
          <p:grpSpPr>
            <a:xfrm>
              <a:off x="10000675" y="1509629"/>
              <a:ext cx="6992751" cy="8074770"/>
              <a:chOff x="0" y="0"/>
              <a:chExt cx="54991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4991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5499100" h="6350000">
                    <a:moveTo>
                      <a:pt x="2749550" y="6350000"/>
                    </a:moveTo>
                    <a:lnTo>
                      <a:pt x="0" y="4762500"/>
                    </a:lnTo>
                    <a:lnTo>
                      <a:pt x="0" y="1587500"/>
                    </a:lnTo>
                    <a:lnTo>
                      <a:pt x="2749550" y="0"/>
                    </a:lnTo>
                    <a:lnTo>
                      <a:pt x="5499100" y="1587500"/>
                    </a:lnTo>
                    <a:lnTo>
                      <a:pt x="5499100" y="4762500"/>
                    </a:lnTo>
                    <a:lnTo>
                      <a:pt x="2749550" y="6350000"/>
                    </a:lnTo>
                    <a:close/>
                  </a:path>
                </a:pathLst>
              </a:custGeom>
              <a:solidFill>
                <a:srgbClr val="56AEFF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0143550" y="1698193"/>
              <a:ext cx="6697476" cy="7733806"/>
              <a:chOff x="0" y="0"/>
              <a:chExt cx="54991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54991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5499100" h="6350000">
                    <a:moveTo>
                      <a:pt x="2749550" y="6350000"/>
                    </a:moveTo>
                    <a:lnTo>
                      <a:pt x="0" y="4762500"/>
                    </a:lnTo>
                    <a:lnTo>
                      <a:pt x="0" y="1587500"/>
                    </a:lnTo>
                    <a:lnTo>
                      <a:pt x="2749550" y="0"/>
                    </a:lnTo>
                    <a:lnTo>
                      <a:pt x="5499100" y="1587500"/>
                    </a:lnTo>
                    <a:lnTo>
                      <a:pt x="5499100" y="4762500"/>
                    </a:lnTo>
                    <a:lnTo>
                      <a:pt x="2749550" y="635000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14950" b="-14950"/>
                </a:stretch>
              </a:blipFill>
            </p:spPr>
          </p:sp>
        </p:grpSp>
      </p:grpSp>
      <p:sp>
        <p:nvSpPr>
          <p:cNvPr id="30" name="Freeform 30"/>
          <p:cNvSpPr/>
          <p:nvPr/>
        </p:nvSpPr>
        <p:spPr>
          <a:xfrm>
            <a:off x="-7631327" y="597506"/>
            <a:ext cx="9077446" cy="9077445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986669" y="1698194"/>
            <a:ext cx="843733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5"/>
              </a:lnSpc>
              <a:spcBef>
                <a:spcPct val="0"/>
              </a:spcBef>
            </a:pPr>
            <a:r>
              <a:rPr lang="en-US" sz="8000" dirty="0">
                <a:solidFill>
                  <a:srgbClr val="56AEFF"/>
                </a:solidFill>
                <a:latin typeface="Now Bold"/>
              </a:rPr>
              <a:t>OVERVIEW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986669" y="3084144"/>
            <a:ext cx="2613062" cy="2273181"/>
            <a:chOff x="2986667" y="3084143"/>
            <a:chExt cx="2613061" cy="2273181"/>
          </a:xfrm>
        </p:grpSpPr>
        <p:grpSp>
          <p:nvGrpSpPr>
            <p:cNvPr id="2" name="Group 2"/>
            <p:cNvGrpSpPr/>
            <p:nvPr/>
          </p:nvGrpSpPr>
          <p:grpSpPr>
            <a:xfrm>
              <a:off x="2986667" y="3084143"/>
              <a:ext cx="2613061" cy="2273181"/>
              <a:chOff x="0" y="0"/>
              <a:chExt cx="991873" cy="86286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991873" cy="862860"/>
              </a:xfrm>
              <a:custGeom>
                <a:avLst/>
                <a:gdLst/>
                <a:ahLst/>
                <a:cxnLst/>
                <a:rect l="l" t="t" r="r" b="b"/>
                <a:pathLst>
                  <a:path w="991873" h="862860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62860"/>
                    </a:lnTo>
                    <a:lnTo>
                      <a:pt x="0" y="862860"/>
                    </a:lnTo>
                    <a:close/>
                  </a:path>
                </a:pathLst>
              </a:custGeom>
              <a:solidFill>
                <a:srgbClr val="145DA0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38100"/>
                <a:ext cx="991873" cy="9009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82"/>
                  </a:lnSpc>
                </a:pPr>
                <a:endParaRPr/>
              </a:p>
            </p:txBody>
          </p:sp>
        </p:grpSp>
        <p:sp>
          <p:nvSpPr>
            <p:cNvPr id="5" name="AutoShape 5"/>
            <p:cNvSpPr/>
            <p:nvPr/>
          </p:nvSpPr>
          <p:spPr>
            <a:xfrm flipV="1">
              <a:off x="3133964" y="4640463"/>
              <a:ext cx="220312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3133965" y="4795855"/>
              <a:ext cx="2318467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DM Sans"/>
                </a:rPr>
                <a:t>Introduction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3447971" y="3225902"/>
              <a:ext cx="1690455" cy="1013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4"/>
                </a:lnSpc>
              </a:pPr>
              <a:r>
                <a:rPr lang="en-US" sz="5700" dirty="0">
                  <a:solidFill>
                    <a:srgbClr val="FFFFFF"/>
                  </a:solidFill>
                  <a:latin typeface="DM Sans Bold"/>
                </a:rPr>
                <a:t>01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844565" y="3084144"/>
            <a:ext cx="2613062" cy="2273181"/>
            <a:chOff x="5844564" y="3084143"/>
            <a:chExt cx="2613061" cy="2273181"/>
          </a:xfrm>
        </p:grpSpPr>
        <p:grpSp>
          <p:nvGrpSpPr>
            <p:cNvPr id="6" name="Group 6"/>
            <p:cNvGrpSpPr/>
            <p:nvPr/>
          </p:nvGrpSpPr>
          <p:grpSpPr>
            <a:xfrm>
              <a:off x="5844564" y="3084143"/>
              <a:ext cx="2613061" cy="2273181"/>
              <a:chOff x="0" y="0"/>
              <a:chExt cx="991873" cy="8628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991873" cy="862860"/>
              </a:xfrm>
              <a:custGeom>
                <a:avLst/>
                <a:gdLst/>
                <a:ahLst/>
                <a:cxnLst/>
                <a:rect l="l" t="t" r="r" b="b"/>
                <a:pathLst>
                  <a:path w="991873" h="862860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62860"/>
                    </a:lnTo>
                    <a:lnTo>
                      <a:pt x="0" y="862860"/>
                    </a:lnTo>
                    <a:close/>
                  </a:path>
                </a:pathLst>
              </a:custGeom>
              <a:solidFill>
                <a:srgbClr val="145DA0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991873" cy="9009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82"/>
                  </a:lnSpc>
                </a:pPr>
                <a:endParaRPr/>
              </a:p>
            </p:txBody>
          </p:sp>
        </p:grpSp>
        <p:sp>
          <p:nvSpPr>
            <p:cNvPr id="9" name="AutoShape 9"/>
            <p:cNvSpPr/>
            <p:nvPr/>
          </p:nvSpPr>
          <p:spPr>
            <a:xfrm flipV="1">
              <a:off x="5991861" y="4640463"/>
              <a:ext cx="220312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5991862" y="4795855"/>
              <a:ext cx="2318467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DM Sans"/>
                </a:rPr>
                <a:t>Models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6305868" y="3225902"/>
              <a:ext cx="1690455" cy="1013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4"/>
                </a:lnSpc>
              </a:pPr>
              <a:r>
                <a:rPr lang="en-US" sz="5700" dirty="0">
                  <a:solidFill>
                    <a:srgbClr val="FFFFFF"/>
                  </a:solidFill>
                  <a:latin typeface="DM Sans Bold"/>
                </a:rPr>
                <a:t>02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86669" y="5870735"/>
            <a:ext cx="2613062" cy="2252658"/>
            <a:chOff x="2986667" y="5870734"/>
            <a:chExt cx="2613061" cy="2252658"/>
          </a:xfrm>
        </p:grpSpPr>
        <p:grpSp>
          <p:nvGrpSpPr>
            <p:cNvPr id="10" name="Group 10"/>
            <p:cNvGrpSpPr/>
            <p:nvPr/>
          </p:nvGrpSpPr>
          <p:grpSpPr>
            <a:xfrm>
              <a:off x="2986667" y="5870734"/>
              <a:ext cx="2613061" cy="2252658"/>
              <a:chOff x="0" y="0"/>
              <a:chExt cx="991873" cy="85507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91873" cy="855070"/>
              </a:xfrm>
              <a:custGeom>
                <a:avLst/>
                <a:gdLst/>
                <a:ahLst/>
                <a:cxnLst/>
                <a:rect l="l" t="t" r="r" b="b"/>
                <a:pathLst>
                  <a:path w="991873" h="855070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55070"/>
                    </a:lnTo>
                    <a:lnTo>
                      <a:pt x="0" y="855070"/>
                    </a:lnTo>
                    <a:close/>
                  </a:path>
                </a:pathLst>
              </a:custGeom>
              <a:solidFill>
                <a:srgbClr val="145DA0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991873" cy="8931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82"/>
                  </a:lnSpc>
                </a:pPr>
                <a:endParaRPr/>
              </a:p>
            </p:txBody>
          </p:sp>
        </p:grpSp>
        <p:sp>
          <p:nvSpPr>
            <p:cNvPr id="13" name="AutoShape 13"/>
            <p:cNvSpPr/>
            <p:nvPr/>
          </p:nvSpPr>
          <p:spPr>
            <a:xfrm flipV="1">
              <a:off x="3133964" y="7427054"/>
              <a:ext cx="220312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3133965" y="7582445"/>
              <a:ext cx="2318467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DM Sans"/>
                </a:rPr>
                <a:t>Working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447971" y="6012493"/>
              <a:ext cx="1690455" cy="1013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4"/>
                </a:lnSpc>
              </a:pPr>
              <a:r>
                <a:rPr lang="en-US" sz="5700" dirty="0">
                  <a:solidFill>
                    <a:srgbClr val="FFFFFF"/>
                  </a:solidFill>
                  <a:latin typeface="DM Sans Bold"/>
                </a:rPr>
                <a:t>04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44565" y="5870735"/>
            <a:ext cx="2613062" cy="2252658"/>
            <a:chOff x="5844564" y="5870734"/>
            <a:chExt cx="2613061" cy="2252658"/>
          </a:xfrm>
        </p:grpSpPr>
        <p:grpSp>
          <p:nvGrpSpPr>
            <p:cNvPr id="14" name="Group 14"/>
            <p:cNvGrpSpPr/>
            <p:nvPr/>
          </p:nvGrpSpPr>
          <p:grpSpPr>
            <a:xfrm>
              <a:off x="5844564" y="5870734"/>
              <a:ext cx="2613061" cy="2252658"/>
              <a:chOff x="0" y="0"/>
              <a:chExt cx="991873" cy="8550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91873" cy="855070"/>
              </a:xfrm>
              <a:custGeom>
                <a:avLst/>
                <a:gdLst/>
                <a:ahLst/>
                <a:cxnLst/>
                <a:rect l="l" t="t" r="r" b="b"/>
                <a:pathLst>
                  <a:path w="991873" h="855070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55070"/>
                    </a:lnTo>
                    <a:lnTo>
                      <a:pt x="0" y="855070"/>
                    </a:lnTo>
                    <a:close/>
                  </a:path>
                </a:pathLst>
              </a:custGeom>
              <a:solidFill>
                <a:srgbClr val="145DA0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991873" cy="8931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82"/>
                  </a:lnSpc>
                </a:pPr>
                <a:endParaRPr/>
              </a:p>
            </p:txBody>
          </p:sp>
        </p:grpSp>
        <p:sp>
          <p:nvSpPr>
            <p:cNvPr id="17" name="AutoShape 17"/>
            <p:cNvSpPr/>
            <p:nvPr/>
          </p:nvSpPr>
          <p:spPr>
            <a:xfrm flipV="1">
              <a:off x="5991861" y="7427054"/>
              <a:ext cx="220312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5991862" y="7582445"/>
              <a:ext cx="2318467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DM Sans"/>
                </a:rPr>
                <a:t>Impact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6305868" y="6012493"/>
              <a:ext cx="1690455" cy="1013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4"/>
                </a:lnSpc>
              </a:pPr>
              <a:r>
                <a:rPr lang="en-US" sz="5700" dirty="0">
                  <a:solidFill>
                    <a:srgbClr val="FFFFFF"/>
                  </a:solidFill>
                  <a:latin typeface="DM Sans Bold"/>
                </a:rPr>
                <a:t>05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610601" y="3086100"/>
            <a:ext cx="2613062" cy="2273181"/>
            <a:chOff x="8705275" y="3084143"/>
            <a:chExt cx="2613061" cy="2273181"/>
          </a:xfrm>
        </p:grpSpPr>
        <p:grpSp>
          <p:nvGrpSpPr>
            <p:cNvPr id="22" name="Group 22"/>
            <p:cNvGrpSpPr/>
            <p:nvPr/>
          </p:nvGrpSpPr>
          <p:grpSpPr>
            <a:xfrm>
              <a:off x="8705275" y="3084143"/>
              <a:ext cx="2613061" cy="2273181"/>
              <a:chOff x="0" y="0"/>
              <a:chExt cx="991873" cy="86286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91873" cy="862860"/>
              </a:xfrm>
              <a:custGeom>
                <a:avLst/>
                <a:gdLst/>
                <a:ahLst/>
                <a:cxnLst/>
                <a:rect l="l" t="t" r="r" b="b"/>
                <a:pathLst>
                  <a:path w="991873" h="862860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62860"/>
                    </a:lnTo>
                    <a:lnTo>
                      <a:pt x="0" y="862860"/>
                    </a:lnTo>
                    <a:close/>
                  </a:path>
                </a:pathLst>
              </a:custGeom>
              <a:solidFill>
                <a:srgbClr val="145DA0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991873" cy="9009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82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 flipV="1">
              <a:off x="8852572" y="4640463"/>
              <a:ext cx="220312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852573" y="4795855"/>
              <a:ext cx="2318467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DM Sans"/>
                </a:rPr>
                <a:t>Technology Used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9166579" y="3225902"/>
              <a:ext cx="1690455" cy="1013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4"/>
                </a:lnSpc>
              </a:pPr>
              <a:r>
                <a:rPr lang="en-US" sz="5700" dirty="0">
                  <a:solidFill>
                    <a:srgbClr val="FFFFFF"/>
                  </a:solidFill>
                  <a:latin typeface="DM Sans Bold"/>
                </a:rPr>
                <a:t>03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705277" y="5870735"/>
            <a:ext cx="2613062" cy="2252658"/>
            <a:chOff x="8705275" y="5870734"/>
            <a:chExt cx="2613061" cy="2252658"/>
          </a:xfrm>
        </p:grpSpPr>
        <p:grpSp>
          <p:nvGrpSpPr>
            <p:cNvPr id="26" name="Group 26"/>
            <p:cNvGrpSpPr/>
            <p:nvPr/>
          </p:nvGrpSpPr>
          <p:grpSpPr>
            <a:xfrm>
              <a:off x="8705275" y="5870734"/>
              <a:ext cx="2613061" cy="2252658"/>
              <a:chOff x="0" y="0"/>
              <a:chExt cx="991873" cy="85507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991873" cy="855070"/>
              </a:xfrm>
              <a:custGeom>
                <a:avLst/>
                <a:gdLst/>
                <a:ahLst/>
                <a:cxnLst/>
                <a:rect l="l" t="t" r="r" b="b"/>
                <a:pathLst>
                  <a:path w="991873" h="855070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55070"/>
                    </a:lnTo>
                    <a:lnTo>
                      <a:pt x="0" y="855070"/>
                    </a:lnTo>
                    <a:close/>
                  </a:path>
                </a:pathLst>
              </a:custGeom>
              <a:solidFill>
                <a:srgbClr val="145DA0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991873" cy="8931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82"/>
                  </a:lnSpc>
                </a:pPr>
                <a:endParaRPr/>
              </a:p>
            </p:txBody>
          </p:sp>
        </p:grpSp>
        <p:sp>
          <p:nvSpPr>
            <p:cNvPr id="29" name="AutoShape 29"/>
            <p:cNvSpPr/>
            <p:nvPr/>
          </p:nvSpPr>
          <p:spPr>
            <a:xfrm flipV="1">
              <a:off x="8852572" y="7427054"/>
              <a:ext cx="220312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8852573" y="7582445"/>
              <a:ext cx="2318467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DM Sans"/>
                </a:rPr>
                <a:t>Future Scope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9166579" y="6012493"/>
              <a:ext cx="1690455" cy="1013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4"/>
                </a:lnSpc>
              </a:pPr>
              <a:r>
                <a:rPr lang="en-US" sz="5700" dirty="0">
                  <a:solidFill>
                    <a:srgbClr val="FFFFFF"/>
                  </a:solidFill>
                  <a:latin typeface="DM Sans Bold"/>
                </a:rPr>
                <a:t>06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89382" y="3678794"/>
            <a:ext cx="0" cy="4676297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7159728" y="5745627"/>
            <a:ext cx="5278616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5"/>
              </a:lnSpc>
            </a:pPr>
            <a:endParaRPr/>
          </a:p>
          <a:p>
            <a:pPr algn="ctr">
              <a:lnSpc>
                <a:spcPts val="2975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DM Sans"/>
              </a:rPr>
              <a:t>Synthetic media creations, often involving manipulated images or videos, have the potential to spread misinformation, damage reputations, and disrupt trust in online communication.</a:t>
            </a:r>
          </a:p>
          <a:p>
            <a:pPr algn="ctr">
              <a:lnSpc>
                <a:spcPts val="2975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288263" y="3838897"/>
            <a:ext cx="837406" cy="1212035"/>
          </a:xfrm>
          <a:custGeom>
            <a:avLst/>
            <a:gdLst/>
            <a:ahLst/>
            <a:cxnLst/>
            <a:rect l="l" t="t" r="r" b="b"/>
            <a:pathLst>
              <a:path w="837406" h="1212035">
                <a:moveTo>
                  <a:pt x="0" y="0"/>
                </a:moveTo>
                <a:lnTo>
                  <a:pt x="837406" y="0"/>
                </a:lnTo>
                <a:lnTo>
                  <a:pt x="837406" y="1212036"/>
                </a:lnTo>
                <a:lnTo>
                  <a:pt x="0" y="1212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80063" y="3852116"/>
            <a:ext cx="1197170" cy="1210374"/>
          </a:xfrm>
          <a:custGeom>
            <a:avLst/>
            <a:gdLst/>
            <a:ahLst/>
            <a:cxnLst/>
            <a:rect l="l" t="t" r="r" b="b"/>
            <a:pathLst>
              <a:path w="1197170" h="1210374">
                <a:moveTo>
                  <a:pt x="0" y="0"/>
                </a:moveTo>
                <a:lnTo>
                  <a:pt x="1197170" y="0"/>
                </a:lnTo>
                <a:lnTo>
                  <a:pt x="1197170" y="1210374"/>
                </a:lnTo>
                <a:lnTo>
                  <a:pt x="0" y="121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4"/>
          <p:cNvGrpSpPr/>
          <p:nvPr/>
        </p:nvGrpSpPr>
        <p:grpSpPr>
          <a:xfrm>
            <a:off x="11807535" y="-1628901"/>
            <a:ext cx="6254290" cy="14006882"/>
            <a:chOff x="11807534" y="-1628901"/>
            <a:chExt cx="6254290" cy="14006881"/>
          </a:xfrm>
        </p:grpSpPr>
        <p:sp>
          <p:nvSpPr>
            <p:cNvPr id="11" name="Freeform 11"/>
            <p:cNvSpPr/>
            <p:nvPr/>
          </p:nvSpPr>
          <p:spPr>
            <a:xfrm rot="6150721">
              <a:off x="6080933" y="4579544"/>
              <a:ext cx="13544802" cy="1127911"/>
            </a:xfrm>
            <a:custGeom>
              <a:avLst/>
              <a:gdLst/>
              <a:ahLst/>
              <a:cxnLst/>
              <a:rect l="l" t="t" r="r" b="b"/>
              <a:pathLst>
                <a:path w="13544802" h="1127911">
                  <a:moveTo>
                    <a:pt x="0" y="0"/>
                  </a:moveTo>
                  <a:lnTo>
                    <a:pt x="13544801" y="0"/>
                  </a:lnTo>
                  <a:lnTo>
                    <a:pt x="13544801" y="1127912"/>
                  </a:lnTo>
                  <a:lnTo>
                    <a:pt x="0" y="1127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37172"/>
              </a:stretch>
            </a:blipFill>
          </p:spPr>
        </p:sp>
        <p:grpSp>
          <p:nvGrpSpPr>
            <p:cNvPr id="12" name="Group 12"/>
            <p:cNvGrpSpPr/>
            <p:nvPr/>
          </p:nvGrpSpPr>
          <p:grpSpPr>
            <a:xfrm>
              <a:off x="11807534" y="0"/>
              <a:ext cx="6254290" cy="10287000"/>
              <a:chOff x="0" y="0"/>
              <a:chExt cx="3860673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8606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3860673" h="6350000">
                    <a:moveTo>
                      <a:pt x="3860673" y="0"/>
                    </a:moveTo>
                    <a:lnTo>
                      <a:pt x="2341753" y="6350000"/>
                    </a:lnTo>
                    <a:lnTo>
                      <a:pt x="0" y="6350000"/>
                    </a:lnTo>
                    <a:lnTo>
                      <a:pt x="1518920" y="0"/>
                    </a:lnTo>
                    <a:lnTo>
                      <a:pt x="3860673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73113" r="-73113"/>
                </a:stretch>
              </a:blipFill>
            </p:spPr>
          </p:sp>
        </p:grpSp>
        <p:sp>
          <p:nvSpPr>
            <p:cNvPr id="14" name="Freeform 14"/>
            <p:cNvSpPr/>
            <p:nvPr/>
          </p:nvSpPr>
          <p:spPr>
            <a:xfrm rot="-4615544">
              <a:off x="10510810" y="5041623"/>
              <a:ext cx="13544802" cy="1127911"/>
            </a:xfrm>
            <a:custGeom>
              <a:avLst/>
              <a:gdLst/>
              <a:ahLst/>
              <a:cxnLst/>
              <a:rect l="l" t="t" r="r" b="b"/>
              <a:pathLst>
                <a:path w="13544802" h="1127911">
                  <a:moveTo>
                    <a:pt x="0" y="0"/>
                  </a:moveTo>
                  <a:lnTo>
                    <a:pt x="13544801" y="0"/>
                  </a:lnTo>
                  <a:lnTo>
                    <a:pt x="13544801" y="1127912"/>
                  </a:lnTo>
                  <a:lnTo>
                    <a:pt x="0" y="1127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37172"/>
              </a:stretch>
            </a:blipFill>
          </p:spPr>
        </p:sp>
      </p:grpSp>
      <p:grpSp>
        <p:nvGrpSpPr>
          <p:cNvPr id="24" name="Group 23"/>
          <p:cNvGrpSpPr/>
          <p:nvPr/>
        </p:nvGrpSpPr>
        <p:grpSpPr>
          <a:xfrm>
            <a:off x="81161" y="9258300"/>
            <a:ext cx="18997473" cy="3264380"/>
            <a:chOff x="81160" y="9258299"/>
            <a:chExt cx="18997473" cy="3264379"/>
          </a:xfrm>
        </p:grpSpPr>
        <p:grpSp>
          <p:nvGrpSpPr>
            <p:cNvPr id="6" name="Group 6"/>
            <p:cNvGrpSpPr/>
            <p:nvPr/>
          </p:nvGrpSpPr>
          <p:grpSpPr>
            <a:xfrm rot="10800000">
              <a:off x="81160" y="9258299"/>
              <a:ext cx="13457997" cy="3264379"/>
              <a:chOff x="0" y="0"/>
              <a:chExt cx="17943995" cy="43525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149650" cy="4149650"/>
              </a:xfrm>
              <a:custGeom>
                <a:avLst/>
                <a:gdLst/>
                <a:ahLst/>
                <a:cxnLst/>
                <a:rect l="l" t="t" r="r" b="b"/>
                <a:pathLst>
                  <a:path w="4149650" h="4149650">
                    <a:moveTo>
                      <a:pt x="0" y="0"/>
                    </a:moveTo>
                    <a:lnTo>
                      <a:pt x="4149650" y="0"/>
                    </a:lnTo>
                    <a:lnTo>
                      <a:pt x="4149650" y="4149650"/>
                    </a:lnTo>
                    <a:lnTo>
                      <a:pt x="0" y="414965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4600097" y="861572"/>
                <a:ext cx="4149650" cy="3288079"/>
              </a:xfrm>
              <a:custGeom>
                <a:avLst/>
                <a:gdLst/>
                <a:ahLst/>
                <a:cxnLst/>
                <a:rect l="l" t="t" r="r" b="b"/>
                <a:pathLst>
                  <a:path w="4149650" h="3288079">
                    <a:moveTo>
                      <a:pt x="0" y="0"/>
                    </a:moveTo>
                    <a:lnTo>
                      <a:pt x="4149651" y="0"/>
                    </a:lnTo>
                    <a:lnTo>
                      <a:pt x="4149651" y="3288078"/>
                    </a:lnTo>
                    <a:lnTo>
                      <a:pt x="0" y="328807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 b="-26202"/>
                </a:stretch>
              </a:blip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9194247" y="202855"/>
                <a:ext cx="4149650" cy="4149649"/>
              </a:xfrm>
              <a:custGeom>
                <a:avLst/>
                <a:gdLst/>
                <a:ahLst/>
                <a:cxnLst/>
                <a:rect l="l" t="t" r="r" b="b"/>
                <a:pathLst>
                  <a:path w="4149650" h="4149650">
                    <a:moveTo>
                      <a:pt x="0" y="0"/>
                    </a:moveTo>
                    <a:lnTo>
                      <a:pt x="4149650" y="0"/>
                    </a:lnTo>
                    <a:lnTo>
                      <a:pt x="4149650" y="4149651"/>
                    </a:lnTo>
                    <a:lnTo>
                      <a:pt x="0" y="41496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13794345" y="1064427"/>
                <a:ext cx="4149650" cy="3288079"/>
              </a:xfrm>
              <a:custGeom>
                <a:avLst/>
                <a:gdLst/>
                <a:ahLst/>
                <a:cxnLst/>
                <a:rect l="l" t="t" r="r" b="b"/>
                <a:pathLst>
                  <a:path w="4149650" h="3288079">
                    <a:moveTo>
                      <a:pt x="0" y="0"/>
                    </a:moveTo>
                    <a:lnTo>
                      <a:pt x="4149650" y="0"/>
                    </a:lnTo>
                    <a:lnTo>
                      <a:pt x="4149650" y="3288079"/>
                    </a:lnTo>
                    <a:lnTo>
                      <a:pt x="0" y="328807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 b="-26202"/>
                </a:stretch>
              </a:blipFill>
            </p:spPr>
          </p:sp>
        </p:grpSp>
        <p:sp>
          <p:nvSpPr>
            <p:cNvPr id="19" name="Freeform 19"/>
            <p:cNvSpPr/>
            <p:nvPr/>
          </p:nvSpPr>
          <p:spPr>
            <a:xfrm rot="10800000">
              <a:off x="15966396" y="9258300"/>
              <a:ext cx="3112237" cy="246605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2797303" y="1832302"/>
            <a:ext cx="872485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5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Now Bold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5664214"/>
            <a:ext cx="5699892" cy="278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7"/>
              </a:lnSpc>
              <a:spcBef>
                <a:spcPct val="0"/>
              </a:spcBef>
            </a:pPr>
            <a:endParaRPr/>
          </a:p>
          <a:p>
            <a:pPr marL="478375" lvl="1" indent="-239187" algn="ctr">
              <a:lnSpc>
                <a:spcPts val="3057"/>
              </a:lnSpc>
              <a:spcBef>
                <a:spcPct val="0"/>
              </a:spcBef>
              <a:buFont typeface="Arial"/>
              <a:buChar char="•"/>
            </a:pPr>
            <a:r>
              <a:rPr lang="en-US" sz="2100" dirty="0">
                <a:solidFill>
                  <a:srgbClr val="FFFFFF"/>
                </a:solidFill>
                <a:latin typeface="DM Sans"/>
              </a:rPr>
              <a:t>Synthetic media created using AI.</a:t>
            </a:r>
          </a:p>
          <a:p>
            <a:pPr marL="478375" lvl="1" indent="-239187" algn="ctr">
              <a:lnSpc>
                <a:spcPts val="3057"/>
              </a:lnSpc>
              <a:spcBef>
                <a:spcPct val="0"/>
              </a:spcBef>
              <a:buFont typeface="Arial"/>
              <a:buChar char="•"/>
            </a:pPr>
            <a:r>
              <a:rPr lang="en-US" sz="2100" dirty="0">
                <a:solidFill>
                  <a:srgbClr val="FFFFFF"/>
                </a:solidFill>
                <a:latin typeface="DM Sans"/>
              </a:rPr>
              <a:t>Challenge authenticity and trust.</a:t>
            </a:r>
          </a:p>
          <a:p>
            <a:pPr marL="478375" lvl="1" indent="-239187" algn="ctr">
              <a:lnSpc>
                <a:spcPts val="3057"/>
              </a:lnSpc>
              <a:spcBef>
                <a:spcPct val="0"/>
              </a:spcBef>
              <a:buFont typeface="Arial"/>
              <a:buChar char="•"/>
            </a:pPr>
            <a:r>
              <a:rPr lang="en-US" sz="2100" dirty="0">
                <a:solidFill>
                  <a:srgbClr val="FFFFFF"/>
                </a:solidFill>
                <a:latin typeface="DM Sans"/>
              </a:rPr>
              <a:t>Detection models evolving.</a:t>
            </a:r>
          </a:p>
          <a:p>
            <a:pPr marL="478375" lvl="1" indent="-239187" algn="ctr">
              <a:lnSpc>
                <a:spcPts val="3057"/>
              </a:lnSpc>
              <a:spcBef>
                <a:spcPct val="0"/>
              </a:spcBef>
              <a:buFont typeface="Arial"/>
              <a:buChar char="•"/>
            </a:pPr>
            <a:r>
              <a:rPr lang="en-US" sz="2100" dirty="0">
                <a:solidFill>
                  <a:srgbClr val="FFFFFF"/>
                </a:solidFill>
                <a:latin typeface="DM Sans"/>
                <a:ea typeface="DM Sans"/>
              </a:rPr>
              <a:t>Future trends: </a:t>
            </a:r>
            <a:r>
              <a:rPr lang="en-US" sz="2100" dirty="0" err="1">
                <a:solidFill>
                  <a:srgbClr val="FFFFFF"/>
                </a:solidFill>
                <a:latin typeface="DM Sans"/>
                <a:ea typeface="DM Sans"/>
              </a:rPr>
              <a:t>blockchain</a:t>
            </a:r>
            <a:r>
              <a:rPr lang="en-US" sz="2100" dirty="0">
                <a:solidFill>
                  <a:srgbClr val="FFFFFF"/>
                </a:solidFill>
                <a:latin typeface="DM Sans"/>
                <a:ea typeface="DM Sans"/>
              </a:rPr>
              <a:t>, social networks, research collaboration. 🌐🔍</a:t>
            </a:r>
          </a:p>
          <a:p>
            <a:pPr algn="ctr">
              <a:lnSpc>
                <a:spcPts val="3057"/>
              </a:lnSpc>
              <a:spcBef>
                <a:spcPct val="0"/>
              </a:spcBef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1865223" y="5635442"/>
            <a:ext cx="4026850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7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DM Sans Bold"/>
              </a:rPr>
              <a:t>WHAT?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93541" y="5635442"/>
            <a:ext cx="4026850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7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DM Sans Bold"/>
              </a:rPr>
              <a:t>SOLVE!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982624" y="4586507"/>
            <a:ext cx="4432960" cy="1427060"/>
            <a:chOff x="10982623" y="4586506"/>
            <a:chExt cx="4432959" cy="1427059"/>
          </a:xfrm>
        </p:grpSpPr>
        <p:grpSp>
          <p:nvGrpSpPr>
            <p:cNvPr id="2" name="Group 2"/>
            <p:cNvGrpSpPr/>
            <p:nvPr/>
          </p:nvGrpSpPr>
          <p:grpSpPr>
            <a:xfrm>
              <a:off x="10982623" y="4586506"/>
              <a:ext cx="4432959" cy="1427059"/>
              <a:chOff x="0" y="0"/>
              <a:chExt cx="4289760" cy="138096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4289806" cy="1380998"/>
              </a:xfrm>
              <a:custGeom>
                <a:avLst/>
                <a:gdLst/>
                <a:ahLst/>
                <a:cxnLst/>
                <a:rect l="l" t="t" r="r" b="b"/>
                <a:pathLst>
                  <a:path w="4289806" h="1380998">
                    <a:moveTo>
                      <a:pt x="4013454" y="876173"/>
                    </a:moveTo>
                    <a:lnTo>
                      <a:pt x="3530854" y="0"/>
                    </a:lnTo>
                    <a:lnTo>
                      <a:pt x="758825" y="0"/>
                    </a:lnTo>
                    <a:lnTo>
                      <a:pt x="279400" y="876173"/>
                    </a:lnTo>
                    <a:lnTo>
                      <a:pt x="0" y="1380998"/>
                    </a:lnTo>
                    <a:lnTo>
                      <a:pt x="4289806" y="1380998"/>
                    </a:lnTo>
                    <a:lnTo>
                      <a:pt x="4013454" y="876173"/>
                    </a:lnTo>
                    <a:close/>
                  </a:path>
                </a:pathLst>
              </a:custGeom>
              <a:solidFill>
                <a:srgbClr val="4BD1FB"/>
              </a:solidFill>
            </p:spPr>
          </p:sp>
        </p:grpSp>
        <p:sp>
          <p:nvSpPr>
            <p:cNvPr id="10" name="Freeform 10"/>
            <p:cNvSpPr/>
            <p:nvPr/>
          </p:nvSpPr>
          <p:spPr>
            <a:xfrm>
              <a:off x="12557312" y="4699474"/>
              <a:ext cx="1137117" cy="1137117"/>
            </a:xfrm>
            <a:custGeom>
              <a:avLst/>
              <a:gdLst/>
              <a:ahLst/>
              <a:cxnLst/>
              <a:rect l="l" t="t" r="r" b="b"/>
              <a:pathLst>
                <a:path w="1137117" h="1137117">
                  <a:moveTo>
                    <a:pt x="0" y="0"/>
                  </a:moveTo>
                  <a:lnTo>
                    <a:pt x="1137117" y="0"/>
                  </a:lnTo>
                  <a:lnTo>
                    <a:pt x="1137117" y="1137117"/>
                  </a:lnTo>
                  <a:lnTo>
                    <a:pt x="0" y="1137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" name="Group 25"/>
          <p:cNvGrpSpPr/>
          <p:nvPr/>
        </p:nvGrpSpPr>
        <p:grpSpPr>
          <a:xfrm>
            <a:off x="10116566" y="6131867"/>
            <a:ext cx="6168048" cy="1424082"/>
            <a:chOff x="10116567" y="6131866"/>
            <a:chExt cx="6168048" cy="1424082"/>
          </a:xfrm>
        </p:grpSpPr>
        <p:grpSp>
          <p:nvGrpSpPr>
            <p:cNvPr id="8" name="Group 8"/>
            <p:cNvGrpSpPr/>
            <p:nvPr/>
          </p:nvGrpSpPr>
          <p:grpSpPr>
            <a:xfrm>
              <a:off x="10116567" y="6131866"/>
              <a:ext cx="6168048" cy="1424082"/>
              <a:chOff x="0" y="0"/>
              <a:chExt cx="5968800" cy="1378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968746" cy="1378077"/>
              </a:xfrm>
              <a:custGeom>
                <a:avLst/>
                <a:gdLst/>
                <a:ahLst/>
                <a:cxnLst/>
                <a:rect l="l" t="t" r="r" b="b"/>
                <a:pathLst>
                  <a:path w="5968746" h="1378077">
                    <a:moveTo>
                      <a:pt x="5194173" y="0"/>
                    </a:moveTo>
                    <a:lnTo>
                      <a:pt x="774700" y="0"/>
                    </a:lnTo>
                    <a:lnTo>
                      <a:pt x="0" y="1378077"/>
                    </a:lnTo>
                    <a:lnTo>
                      <a:pt x="5968746" y="1378077"/>
                    </a:lnTo>
                    <a:lnTo>
                      <a:pt x="5194173" y="0"/>
                    </a:lnTo>
                    <a:close/>
                  </a:path>
                </a:pathLst>
              </a:custGeom>
              <a:solidFill>
                <a:srgbClr val="56AEFF"/>
              </a:solidFill>
            </p:spPr>
          </p:sp>
        </p:grpSp>
        <p:sp>
          <p:nvSpPr>
            <p:cNvPr id="11" name="Freeform 11"/>
            <p:cNvSpPr/>
            <p:nvPr/>
          </p:nvSpPr>
          <p:spPr>
            <a:xfrm>
              <a:off x="12557312" y="6363602"/>
              <a:ext cx="1280605" cy="973260"/>
            </a:xfrm>
            <a:custGeom>
              <a:avLst/>
              <a:gdLst/>
              <a:ahLst/>
              <a:cxnLst/>
              <a:rect l="l" t="t" r="r" b="b"/>
              <a:pathLst>
                <a:path w="1280605" h="973260">
                  <a:moveTo>
                    <a:pt x="0" y="0"/>
                  </a:moveTo>
                  <a:lnTo>
                    <a:pt x="1280605" y="0"/>
                  </a:lnTo>
                  <a:lnTo>
                    <a:pt x="1280605" y="973260"/>
                  </a:lnTo>
                  <a:lnTo>
                    <a:pt x="0" y="973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5" name="Group 24"/>
          <p:cNvGrpSpPr/>
          <p:nvPr/>
        </p:nvGrpSpPr>
        <p:grpSpPr>
          <a:xfrm>
            <a:off x="9135930" y="7686901"/>
            <a:ext cx="8123372" cy="1571402"/>
            <a:chOff x="9135929" y="7686899"/>
            <a:chExt cx="8123371" cy="1571401"/>
          </a:xfrm>
        </p:grpSpPr>
        <p:grpSp>
          <p:nvGrpSpPr>
            <p:cNvPr id="6" name="Group 6"/>
            <p:cNvGrpSpPr/>
            <p:nvPr/>
          </p:nvGrpSpPr>
          <p:grpSpPr>
            <a:xfrm>
              <a:off x="9135929" y="7686899"/>
              <a:ext cx="8123371" cy="1571401"/>
              <a:chOff x="0" y="0"/>
              <a:chExt cx="7860960" cy="15206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860919" cy="1520698"/>
              </a:xfrm>
              <a:custGeom>
                <a:avLst/>
                <a:gdLst/>
                <a:ahLst/>
                <a:cxnLst/>
                <a:rect l="l" t="t" r="r" b="b"/>
                <a:pathLst>
                  <a:path w="7860919" h="1520698">
                    <a:moveTo>
                      <a:pt x="879475" y="0"/>
                    </a:moveTo>
                    <a:lnTo>
                      <a:pt x="0" y="1520698"/>
                    </a:lnTo>
                    <a:lnTo>
                      <a:pt x="3933698" y="1520698"/>
                    </a:lnTo>
                    <a:lnTo>
                      <a:pt x="7860919" y="1520698"/>
                    </a:lnTo>
                    <a:lnTo>
                      <a:pt x="6981571" y="0"/>
                    </a:lnTo>
                    <a:lnTo>
                      <a:pt x="879475" y="0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12434923" y="7852312"/>
              <a:ext cx="1525382" cy="1240575"/>
            </a:xfrm>
            <a:custGeom>
              <a:avLst/>
              <a:gdLst/>
              <a:ahLst/>
              <a:cxnLst/>
              <a:rect l="l" t="t" r="r" b="b"/>
              <a:pathLst>
                <a:path w="1525382" h="1240575">
                  <a:moveTo>
                    <a:pt x="0" y="0"/>
                  </a:moveTo>
                  <a:lnTo>
                    <a:pt x="1525383" y="0"/>
                  </a:lnTo>
                  <a:lnTo>
                    <a:pt x="1525383" y="1240575"/>
                  </a:lnTo>
                  <a:lnTo>
                    <a:pt x="0" y="1240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524143" y="7739287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03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128165" y="-2586934"/>
            <a:ext cx="5956514" cy="5956514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359889" y="7239385"/>
            <a:ext cx="5956514" cy="5956514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AutoShape 16"/>
          <p:cNvSpPr/>
          <p:nvPr/>
        </p:nvSpPr>
        <p:spPr>
          <a:xfrm flipH="1" flipV="1">
            <a:off x="2719434" y="6037377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 flipV="1">
            <a:off x="2709908" y="7686899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7"/>
          <p:cNvGrpSpPr/>
          <p:nvPr/>
        </p:nvGrpSpPr>
        <p:grpSpPr>
          <a:xfrm>
            <a:off x="11815943" y="1873012"/>
            <a:ext cx="2769298" cy="2611562"/>
            <a:chOff x="11815942" y="1873011"/>
            <a:chExt cx="2769297" cy="2611562"/>
          </a:xfrm>
        </p:grpSpPr>
        <p:grpSp>
          <p:nvGrpSpPr>
            <p:cNvPr id="4" name="Group 4"/>
            <p:cNvGrpSpPr/>
            <p:nvPr/>
          </p:nvGrpSpPr>
          <p:grpSpPr>
            <a:xfrm>
              <a:off x="11815942" y="1873011"/>
              <a:ext cx="2769297" cy="2611562"/>
              <a:chOff x="0" y="0"/>
              <a:chExt cx="2679840" cy="25272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79827" cy="2527173"/>
              </a:xfrm>
              <a:custGeom>
                <a:avLst/>
                <a:gdLst/>
                <a:ahLst/>
                <a:cxnLst/>
                <a:rect l="l" t="t" r="r" b="b"/>
                <a:pathLst>
                  <a:path w="2679827" h="2527173">
                    <a:moveTo>
                      <a:pt x="1343152" y="0"/>
                    </a:moveTo>
                    <a:lnTo>
                      <a:pt x="0" y="2527173"/>
                    </a:lnTo>
                    <a:lnTo>
                      <a:pt x="2679827" y="2527173"/>
                    </a:lnTo>
                    <a:lnTo>
                      <a:pt x="1343152" y="0"/>
                    </a:lnTo>
                    <a:close/>
                  </a:path>
                </a:pathLst>
              </a:custGeom>
              <a:solidFill>
                <a:srgbClr val="CFF4FF"/>
              </a:solid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12557312" y="3031725"/>
              <a:ext cx="1259506" cy="1259506"/>
            </a:xfrm>
            <a:custGeom>
              <a:avLst/>
              <a:gdLst/>
              <a:ahLst/>
              <a:cxnLst/>
              <a:rect l="l" t="t" r="r" b="b"/>
              <a:pathLst>
                <a:path w="1259506" h="1259506">
                  <a:moveTo>
                    <a:pt x="0" y="0"/>
                  </a:moveTo>
                  <a:lnTo>
                    <a:pt x="1259506" y="0"/>
                  </a:lnTo>
                  <a:lnTo>
                    <a:pt x="1259506" y="1259506"/>
                  </a:lnTo>
                  <a:lnTo>
                    <a:pt x="0" y="1259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3429000" y="1409700"/>
            <a:ext cx="58015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1"/>
              </a:lnSpc>
              <a:spcBef>
                <a:spcPct val="0"/>
              </a:spcBef>
            </a:pPr>
            <a:r>
              <a:rPr lang="en-US" sz="6200" dirty="0">
                <a:solidFill>
                  <a:srgbClr val="FFFFFF"/>
                </a:solidFill>
                <a:latin typeface="Now Bold"/>
              </a:rPr>
              <a:t>MODELS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33667" y="4736110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33667" y="6190045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81797" y="4670900"/>
            <a:ext cx="634524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dirty="0" err="1">
                <a:solidFill>
                  <a:srgbClr val="FFFFFF"/>
                </a:solidFill>
                <a:latin typeface="DM Sans"/>
              </a:rPr>
              <a:t>FaceForensics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is a supervised model that uses a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convolutional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neural network (CNN) to detect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.</a:t>
            </a:r>
          </a:p>
          <a:p>
            <a:pPr>
              <a:lnSpc>
                <a:spcPts val="2643"/>
              </a:lnSpc>
              <a:spcBef>
                <a:spcPct val="0"/>
              </a:spcBef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3481797" y="6237670"/>
            <a:ext cx="634524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dirty="0">
                <a:solidFill>
                  <a:srgbClr val="FFFFFF"/>
                </a:solidFill>
                <a:latin typeface="DM Sans"/>
              </a:rPr>
              <a:t>Mesmer is a supervised model that uses a CNN and a long short-term memory (LSTM) network to detect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.</a:t>
            </a:r>
          </a:p>
          <a:p>
            <a:pPr>
              <a:lnSpc>
                <a:spcPts val="2643"/>
              </a:lnSpc>
              <a:spcBef>
                <a:spcPct val="0"/>
              </a:spcBef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3481797" y="7917634"/>
            <a:ext cx="634524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dirty="0" err="1">
                <a:solidFill>
                  <a:srgbClr val="FFFFFF"/>
                </a:solidFill>
                <a:latin typeface="DM Sans"/>
              </a:rPr>
              <a:t>DFVideo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++ is an unsupervised model that uses an LSTM network to detect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. Strategies for Ending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Deepfakes</a:t>
            </a:r>
            <a:endParaRPr lang="en-US" sz="2000" dirty="0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2643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533667" y="6702800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33667" y="7851220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04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128165" y="-2586934"/>
            <a:ext cx="5956514" cy="5956514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3359889" y="7239385"/>
            <a:ext cx="5956514" cy="5956514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 flipH="1" flipV="1">
            <a:off x="2750912" y="5498630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2687956" y="6633845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 flipV="1">
            <a:off x="2687956" y="7771151"/>
            <a:ext cx="586120" cy="0"/>
          </a:xfrm>
          <a:prstGeom prst="line">
            <a:avLst/>
          </a:prstGeom>
          <a:ln w="47625" cap="flat">
            <a:solidFill>
              <a:srgbClr val="4BD1F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Group 29"/>
          <p:cNvGrpSpPr/>
          <p:nvPr/>
        </p:nvGrpSpPr>
        <p:grpSpPr>
          <a:xfrm>
            <a:off x="10982624" y="4586507"/>
            <a:ext cx="4432960" cy="1427060"/>
            <a:chOff x="10982623" y="4586506"/>
            <a:chExt cx="4432959" cy="1427059"/>
          </a:xfrm>
        </p:grpSpPr>
        <p:grpSp>
          <p:nvGrpSpPr>
            <p:cNvPr id="2" name="Group 2"/>
            <p:cNvGrpSpPr/>
            <p:nvPr/>
          </p:nvGrpSpPr>
          <p:grpSpPr>
            <a:xfrm>
              <a:off x="10982623" y="4586506"/>
              <a:ext cx="4432959" cy="1427059"/>
              <a:chOff x="0" y="0"/>
              <a:chExt cx="4289760" cy="138096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4289806" cy="1380998"/>
              </a:xfrm>
              <a:custGeom>
                <a:avLst/>
                <a:gdLst/>
                <a:ahLst/>
                <a:cxnLst/>
                <a:rect l="l" t="t" r="r" b="b"/>
                <a:pathLst>
                  <a:path w="4289806" h="1380998">
                    <a:moveTo>
                      <a:pt x="4013454" y="876173"/>
                    </a:moveTo>
                    <a:lnTo>
                      <a:pt x="3530854" y="0"/>
                    </a:lnTo>
                    <a:lnTo>
                      <a:pt x="758825" y="0"/>
                    </a:lnTo>
                    <a:lnTo>
                      <a:pt x="279400" y="876173"/>
                    </a:lnTo>
                    <a:lnTo>
                      <a:pt x="0" y="1380998"/>
                    </a:lnTo>
                    <a:lnTo>
                      <a:pt x="4289806" y="1380998"/>
                    </a:lnTo>
                    <a:lnTo>
                      <a:pt x="4013454" y="876173"/>
                    </a:lnTo>
                    <a:close/>
                  </a:path>
                </a:pathLst>
              </a:custGeom>
              <a:solidFill>
                <a:srgbClr val="4BD1FB"/>
              </a:solidFill>
            </p:spPr>
          </p:sp>
        </p:grpSp>
        <p:sp>
          <p:nvSpPr>
            <p:cNvPr id="17" name="Freeform 17"/>
            <p:cNvSpPr/>
            <p:nvPr/>
          </p:nvSpPr>
          <p:spPr>
            <a:xfrm>
              <a:off x="12475014" y="4678467"/>
              <a:ext cx="1259506" cy="1259506"/>
            </a:xfrm>
            <a:custGeom>
              <a:avLst/>
              <a:gdLst/>
              <a:ahLst/>
              <a:cxnLst/>
              <a:rect l="l" t="t" r="r" b="b"/>
              <a:pathLst>
                <a:path w="1259506" h="1259506">
                  <a:moveTo>
                    <a:pt x="0" y="0"/>
                  </a:moveTo>
                  <a:lnTo>
                    <a:pt x="1259506" y="0"/>
                  </a:lnTo>
                  <a:lnTo>
                    <a:pt x="1259506" y="1259506"/>
                  </a:lnTo>
                  <a:lnTo>
                    <a:pt x="0" y="1259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29" name="Group 28"/>
          <p:cNvGrpSpPr/>
          <p:nvPr/>
        </p:nvGrpSpPr>
        <p:grpSpPr>
          <a:xfrm>
            <a:off x="10116566" y="6131867"/>
            <a:ext cx="6168048" cy="1424082"/>
            <a:chOff x="10116567" y="6131866"/>
            <a:chExt cx="6168048" cy="1424082"/>
          </a:xfrm>
        </p:grpSpPr>
        <p:grpSp>
          <p:nvGrpSpPr>
            <p:cNvPr id="8" name="Group 8"/>
            <p:cNvGrpSpPr/>
            <p:nvPr/>
          </p:nvGrpSpPr>
          <p:grpSpPr>
            <a:xfrm>
              <a:off x="10116567" y="6131866"/>
              <a:ext cx="6168048" cy="1424082"/>
              <a:chOff x="0" y="0"/>
              <a:chExt cx="5968800" cy="1378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968746" cy="1378077"/>
              </a:xfrm>
              <a:custGeom>
                <a:avLst/>
                <a:gdLst/>
                <a:ahLst/>
                <a:cxnLst/>
                <a:rect l="l" t="t" r="r" b="b"/>
                <a:pathLst>
                  <a:path w="5968746" h="1378077">
                    <a:moveTo>
                      <a:pt x="5194173" y="0"/>
                    </a:moveTo>
                    <a:lnTo>
                      <a:pt x="774700" y="0"/>
                    </a:lnTo>
                    <a:lnTo>
                      <a:pt x="0" y="1378077"/>
                    </a:lnTo>
                    <a:lnTo>
                      <a:pt x="5968746" y="1378077"/>
                    </a:lnTo>
                    <a:lnTo>
                      <a:pt x="5194173" y="0"/>
                    </a:lnTo>
                    <a:close/>
                  </a:path>
                </a:pathLst>
              </a:custGeom>
              <a:solidFill>
                <a:srgbClr val="56AEFF"/>
              </a:solid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12475014" y="6232640"/>
              <a:ext cx="1219416" cy="1219416"/>
            </a:xfrm>
            <a:custGeom>
              <a:avLst/>
              <a:gdLst/>
              <a:ahLst/>
              <a:cxnLst/>
              <a:rect l="l" t="t" r="r" b="b"/>
              <a:pathLst>
                <a:path w="1219416" h="1219416">
                  <a:moveTo>
                    <a:pt x="0" y="0"/>
                  </a:moveTo>
                  <a:lnTo>
                    <a:pt x="1219415" y="0"/>
                  </a:lnTo>
                  <a:lnTo>
                    <a:pt x="1219415" y="1219415"/>
                  </a:lnTo>
                  <a:lnTo>
                    <a:pt x="0" y="1219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8" name="Group 27"/>
          <p:cNvGrpSpPr/>
          <p:nvPr/>
        </p:nvGrpSpPr>
        <p:grpSpPr>
          <a:xfrm>
            <a:off x="9135930" y="7686901"/>
            <a:ext cx="8123372" cy="1571402"/>
            <a:chOff x="9135929" y="7686899"/>
            <a:chExt cx="8123371" cy="1571401"/>
          </a:xfrm>
        </p:grpSpPr>
        <p:grpSp>
          <p:nvGrpSpPr>
            <p:cNvPr id="6" name="Group 6"/>
            <p:cNvGrpSpPr/>
            <p:nvPr/>
          </p:nvGrpSpPr>
          <p:grpSpPr>
            <a:xfrm>
              <a:off x="9135929" y="7686899"/>
              <a:ext cx="8123371" cy="1571401"/>
              <a:chOff x="0" y="0"/>
              <a:chExt cx="7860960" cy="15206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860919" cy="1520698"/>
              </a:xfrm>
              <a:custGeom>
                <a:avLst/>
                <a:gdLst/>
                <a:ahLst/>
                <a:cxnLst/>
                <a:rect l="l" t="t" r="r" b="b"/>
                <a:pathLst>
                  <a:path w="7860919" h="1520698">
                    <a:moveTo>
                      <a:pt x="879475" y="0"/>
                    </a:moveTo>
                    <a:lnTo>
                      <a:pt x="0" y="1520698"/>
                    </a:lnTo>
                    <a:lnTo>
                      <a:pt x="3933698" y="1520698"/>
                    </a:lnTo>
                    <a:lnTo>
                      <a:pt x="7860919" y="1520698"/>
                    </a:lnTo>
                    <a:lnTo>
                      <a:pt x="6981571" y="0"/>
                    </a:lnTo>
                    <a:lnTo>
                      <a:pt x="879475" y="0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12475014" y="7889324"/>
              <a:ext cx="1259506" cy="1259506"/>
            </a:xfrm>
            <a:custGeom>
              <a:avLst/>
              <a:gdLst/>
              <a:ahLst/>
              <a:cxnLst/>
              <a:rect l="l" t="t" r="r" b="b"/>
              <a:pathLst>
                <a:path w="1259506" h="1259506">
                  <a:moveTo>
                    <a:pt x="0" y="0"/>
                  </a:moveTo>
                  <a:lnTo>
                    <a:pt x="1259506" y="0"/>
                  </a:lnTo>
                  <a:lnTo>
                    <a:pt x="1259506" y="1259506"/>
                  </a:lnTo>
                  <a:lnTo>
                    <a:pt x="0" y="1259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grpSp>
        <p:nvGrpSpPr>
          <p:cNvPr id="31" name="Group 30"/>
          <p:cNvGrpSpPr/>
          <p:nvPr/>
        </p:nvGrpSpPr>
        <p:grpSpPr>
          <a:xfrm>
            <a:off x="11815943" y="1873012"/>
            <a:ext cx="2769298" cy="2611562"/>
            <a:chOff x="11815942" y="1873011"/>
            <a:chExt cx="2769297" cy="2611562"/>
          </a:xfrm>
        </p:grpSpPr>
        <p:grpSp>
          <p:nvGrpSpPr>
            <p:cNvPr id="4" name="Group 4"/>
            <p:cNvGrpSpPr/>
            <p:nvPr/>
          </p:nvGrpSpPr>
          <p:grpSpPr>
            <a:xfrm>
              <a:off x="11815942" y="1873011"/>
              <a:ext cx="2769297" cy="2611562"/>
              <a:chOff x="0" y="0"/>
              <a:chExt cx="2679840" cy="25272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79827" cy="2527173"/>
              </a:xfrm>
              <a:custGeom>
                <a:avLst/>
                <a:gdLst/>
                <a:ahLst/>
                <a:cxnLst/>
                <a:rect l="l" t="t" r="r" b="b"/>
                <a:pathLst>
                  <a:path w="2679827" h="2527173">
                    <a:moveTo>
                      <a:pt x="1343152" y="0"/>
                    </a:moveTo>
                    <a:lnTo>
                      <a:pt x="0" y="2527173"/>
                    </a:lnTo>
                    <a:lnTo>
                      <a:pt x="2679827" y="2527173"/>
                    </a:lnTo>
                    <a:lnTo>
                      <a:pt x="1343152" y="0"/>
                    </a:lnTo>
                    <a:close/>
                  </a:path>
                </a:pathLst>
              </a:custGeom>
              <a:solidFill>
                <a:srgbClr val="CFF4FF"/>
              </a:solidFill>
            </p:spPr>
          </p:sp>
        </p:grpSp>
        <p:sp>
          <p:nvSpPr>
            <p:cNvPr id="20" name="Freeform 20"/>
            <p:cNvSpPr/>
            <p:nvPr/>
          </p:nvSpPr>
          <p:spPr>
            <a:xfrm>
              <a:off x="12506696" y="3090055"/>
              <a:ext cx="1259506" cy="1259506"/>
            </a:xfrm>
            <a:custGeom>
              <a:avLst/>
              <a:gdLst/>
              <a:ahLst/>
              <a:cxnLst/>
              <a:rect l="l" t="t" r="r" b="b"/>
              <a:pathLst>
                <a:path w="1259506" h="1259506">
                  <a:moveTo>
                    <a:pt x="0" y="0"/>
                  </a:moveTo>
                  <a:lnTo>
                    <a:pt x="1259506" y="0"/>
                  </a:lnTo>
                  <a:lnTo>
                    <a:pt x="1259506" y="1259506"/>
                  </a:lnTo>
                  <a:lnTo>
                    <a:pt x="0" y="1259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5895" b="-5895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2596625" y="1779085"/>
            <a:ext cx="653930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1"/>
              </a:lnSpc>
              <a:spcBef>
                <a:spcPct val="0"/>
              </a:spcBef>
            </a:pPr>
            <a:r>
              <a:rPr lang="en-US" sz="6200" dirty="0">
                <a:solidFill>
                  <a:srgbClr val="FFFFFF"/>
                </a:solidFill>
                <a:latin typeface="Now Bold"/>
              </a:rPr>
              <a:t>TECHNOLOGY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33667" y="4408375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33667" y="5556794"/>
            <a:ext cx="95765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2"/>
              </a:lnSpc>
              <a:spcBef>
                <a:spcPct val="0"/>
              </a:spcBef>
            </a:pPr>
            <a:r>
              <a:rPr lang="en-US" sz="4300" dirty="0">
                <a:solidFill>
                  <a:srgbClr val="4BD1FB"/>
                </a:solidFill>
                <a:latin typeface="DM Sans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81797" y="4489912"/>
            <a:ext cx="6345242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dirty="0" err="1">
                <a:solidFill>
                  <a:srgbClr val="FFFFFF"/>
                </a:solidFill>
                <a:latin typeface="DM Sans Bold"/>
              </a:rPr>
              <a:t>TensorFlow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is the core library for building and training machine learning models</a:t>
            </a:r>
            <a:r>
              <a:rPr lang="en-US" sz="2000" dirty="0" smtClean="0">
                <a:solidFill>
                  <a:srgbClr val="FFFFFF"/>
                </a:solidFill>
                <a:latin typeface="DM Sans"/>
              </a:rPr>
              <a:t>.</a:t>
            </a: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3491321" y="5625127"/>
            <a:ext cx="6345242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dirty="0" err="1">
                <a:solidFill>
                  <a:srgbClr val="FFFFFF"/>
                </a:solidFill>
                <a:latin typeface="DM Sans Bold"/>
              </a:rPr>
              <a:t>Keras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(from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tensorflow.keras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) is a high-level API built on top of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TensorFlow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, simplifying model </a:t>
            </a:r>
            <a:r>
              <a:rPr lang="en-US" sz="2000" dirty="0" smtClean="0">
                <a:solidFill>
                  <a:srgbClr val="FFFFFF"/>
                </a:solidFill>
                <a:latin typeface="DM Sans"/>
              </a:rPr>
              <a:t>building</a:t>
            </a:r>
            <a:endParaRPr/>
          </a:p>
        </p:txBody>
      </p:sp>
      <p:sp>
        <p:nvSpPr>
          <p:cNvPr id="26" name="TextBox 26"/>
          <p:cNvSpPr txBox="1"/>
          <p:nvPr/>
        </p:nvSpPr>
        <p:spPr>
          <a:xfrm>
            <a:off x="3491321" y="6762433"/>
            <a:ext cx="6345242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dirty="0">
                <a:solidFill>
                  <a:srgbClr val="FFFFFF"/>
                </a:solidFill>
                <a:latin typeface="DM Sans Bold"/>
              </a:rPr>
              <a:t>Layers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(from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tensorflow.keras.layers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) provides building blocks for creating neural network layers</a:t>
            </a:r>
            <a:r>
              <a:rPr lang="en-US" sz="2000" dirty="0" smtClean="0">
                <a:solidFill>
                  <a:srgbClr val="FFFFFF"/>
                </a:solidFill>
                <a:latin typeface="DM Sans"/>
              </a:rPr>
              <a:t>.</a:t>
            </a:r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3491321" y="7899739"/>
            <a:ext cx="634524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3"/>
              </a:lnSpc>
            </a:pPr>
            <a:r>
              <a:rPr lang="en-US" sz="2000" b="1" dirty="0" err="1">
                <a:solidFill>
                  <a:srgbClr val="FFFFFF"/>
                </a:solidFill>
                <a:latin typeface="DM Sans"/>
              </a:rPr>
              <a:t>Xception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(from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tensorflow.keras.applications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) is a pre-trained image classification model used as a starting point for this </a:t>
            </a:r>
            <a:r>
              <a:rPr lang="en-US" sz="2000" dirty="0" err="1">
                <a:solidFill>
                  <a:srgbClr val="FFFFFF"/>
                </a:solidFill>
                <a:latin typeface="DM Sans"/>
              </a:rPr>
              <a:t>deepfake</a:t>
            </a:r>
            <a:r>
              <a:rPr lang="en-US" sz="2000" dirty="0">
                <a:solidFill>
                  <a:srgbClr val="FFFFFF"/>
                </a:solidFill>
                <a:latin typeface="DM Sans"/>
              </a:rPr>
              <a:t> detection model</a:t>
            </a:r>
            <a:r>
              <a:rPr lang="en-US" sz="2000" dirty="0" smtClean="0">
                <a:solidFill>
                  <a:srgbClr val="FFFFFF"/>
                </a:solidFill>
                <a:latin typeface="DM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"/>
            <a:ext cx="18288000" cy="3414233"/>
          </a:xfrm>
          <a:custGeom>
            <a:avLst/>
            <a:gdLst/>
            <a:ahLst/>
            <a:cxnLst/>
            <a:rect l="l" t="t" r="r" b="b"/>
            <a:pathLst>
              <a:path w="18288000" h="3414232">
                <a:moveTo>
                  <a:pt x="0" y="0"/>
                </a:moveTo>
                <a:lnTo>
                  <a:pt x="18288000" y="0"/>
                </a:lnTo>
                <a:lnTo>
                  <a:pt x="18288000" y="3414232"/>
                </a:lnTo>
                <a:lnTo>
                  <a:pt x="0" y="341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6370" b="-10893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367" y="0"/>
            <a:ext cx="9658350" cy="10287000"/>
            <a:chOff x="0" y="0"/>
            <a:chExt cx="254376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43763" cy="2709333"/>
            </a:xfrm>
            <a:custGeom>
              <a:avLst/>
              <a:gdLst/>
              <a:ahLst/>
              <a:cxnLst/>
              <a:rect l="l" t="t" r="r" b="b"/>
              <a:pathLst>
                <a:path w="2543763" h="2709333">
                  <a:moveTo>
                    <a:pt x="0" y="0"/>
                  </a:moveTo>
                  <a:lnTo>
                    <a:pt x="2543763" y="0"/>
                  </a:lnTo>
                  <a:lnTo>
                    <a:pt x="25437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5437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5989288" y="3414233"/>
            <a:ext cx="6309424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5164692" y="1186301"/>
            <a:ext cx="824570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7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ow Bold"/>
              </a:rPr>
              <a:t>WORKING OF DEEPFAKE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15834" y="2761948"/>
            <a:ext cx="4256332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6"/>
              </a:lnSpc>
              <a:spcBef>
                <a:spcPct val="0"/>
              </a:spcBef>
            </a:pPr>
            <a:r>
              <a:rPr lang="en-US" sz="3700" dirty="0" smtClean="0">
                <a:solidFill>
                  <a:srgbClr val="4BD1FB"/>
                </a:solidFill>
                <a:latin typeface="DM Sans Bold"/>
              </a:rPr>
              <a:t>Flow Chart</a:t>
            </a:r>
            <a:endParaRPr lang="en-US" sz="3700" dirty="0">
              <a:solidFill>
                <a:srgbClr val="4BD1FB"/>
              </a:solidFill>
              <a:latin typeface="DM Sans Bold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29200" y="3505201"/>
            <a:ext cx="8229600" cy="6591302"/>
            <a:chOff x="1640111" y="0"/>
            <a:chExt cx="5675085" cy="6857993"/>
          </a:xfrm>
          <a:solidFill>
            <a:srgbClr val="384180"/>
          </a:solidFill>
        </p:grpSpPr>
        <p:sp>
          <p:nvSpPr>
            <p:cNvPr id="11" name="Rounded Rectangle 10"/>
            <p:cNvSpPr/>
            <p:nvPr/>
          </p:nvSpPr>
          <p:spPr>
            <a:xfrm>
              <a:off x="1640111" y="0"/>
              <a:ext cx="1676399" cy="7619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Input image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26110" y="0"/>
              <a:ext cx="2285999" cy="7619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Preprocessing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94171" y="1295398"/>
              <a:ext cx="1676399" cy="533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Training Set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(80%)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797" y="1276778"/>
              <a:ext cx="1676399" cy="533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Training Set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(20%)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06910" y="2332217"/>
              <a:ext cx="2057399" cy="990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400" dirty="0" smtClean="0">
                  <a:solidFill>
                    <a:schemeClr val="bg1"/>
                  </a:solidFill>
                </a:rPr>
                <a:t>Training SAE-GLSTM to extract the temporal features from frames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06911" y="3793755"/>
              <a:ext cx="2057399" cy="1066798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Training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capsuled</a:t>
              </a:r>
              <a:r>
                <a:rPr lang="en-US" sz="1400" dirty="0" smtClean="0">
                  <a:solidFill>
                    <a:schemeClr val="bg1"/>
                  </a:solidFill>
                </a:rPr>
                <a:t> dual graph CNN for detection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16510" y="5410192"/>
              <a:ext cx="3505198" cy="533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Prediction of Image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3316511" y="380999"/>
              <a:ext cx="609600" cy="1588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>
              <a:stCxn id="12" idx="2"/>
              <a:endCxn id="14" idx="0"/>
            </p:cNvCxnSpPr>
            <p:nvPr/>
          </p:nvCxnSpPr>
          <p:spPr>
            <a:xfrm rot="16200000" flipH="1">
              <a:off x="5515665" y="315445"/>
              <a:ext cx="514780" cy="1407888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 rot="5400000">
              <a:off x="4134041" y="360328"/>
              <a:ext cx="533400" cy="1336739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rot="16200000" flipH="1">
              <a:off x="3482281" y="2078887"/>
              <a:ext cx="503420" cy="324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14" idx="2"/>
            </p:cNvCxnSpPr>
            <p:nvPr/>
          </p:nvCxnSpPr>
          <p:spPr>
            <a:xfrm rot="16200000" flipH="1">
              <a:off x="4696946" y="3590229"/>
              <a:ext cx="3600015" cy="39912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15" idx="2"/>
              <a:endCxn id="16" idx="0"/>
            </p:cNvCxnSpPr>
            <p:nvPr/>
          </p:nvCxnSpPr>
          <p:spPr>
            <a:xfrm rot="5400000">
              <a:off x="3500141" y="3558286"/>
              <a:ext cx="470940" cy="1588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>
              <a:stCxn id="16" idx="2"/>
            </p:cNvCxnSpPr>
            <p:nvPr/>
          </p:nvCxnSpPr>
          <p:spPr>
            <a:xfrm rot="5400000">
              <a:off x="3441741" y="5116325"/>
              <a:ext cx="549639" cy="381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352800" y="6476994"/>
              <a:ext cx="1066800" cy="3809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Real Image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53099" y="6476994"/>
              <a:ext cx="1066800" cy="3809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Fake Image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7" idx="2"/>
              <a:endCxn id="25" idx="0"/>
            </p:cNvCxnSpPr>
            <p:nvPr/>
          </p:nvCxnSpPr>
          <p:spPr>
            <a:xfrm rot="5400000">
              <a:off x="4210955" y="5618840"/>
              <a:ext cx="533400" cy="1182912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>
              <a:stCxn id="17" idx="2"/>
              <a:endCxn id="26" idx="0"/>
            </p:cNvCxnSpPr>
            <p:nvPr/>
          </p:nvCxnSpPr>
          <p:spPr>
            <a:xfrm rot="16200000" flipH="1">
              <a:off x="5411106" y="5601607"/>
              <a:ext cx="533400" cy="1217388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19628" y="7227484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0436461">
            <a:off x="14152111" y="-4118247"/>
            <a:ext cx="6566182" cy="6566183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963400" y="6400962"/>
            <a:ext cx="1508864" cy="1060134"/>
          </a:xfrm>
          <a:custGeom>
            <a:avLst/>
            <a:gdLst/>
            <a:ahLst/>
            <a:cxnLst/>
            <a:rect l="l" t="t" r="r" b="b"/>
            <a:pathLst>
              <a:path w="2011818" h="1413512">
                <a:moveTo>
                  <a:pt x="0" y="0"/>
                </a:moveTo>
                <a:lnTo>
                  <a:pt x="2011819" y="0"/>
                </a:lnTo>
                <a:lnTo>
                  <a:pt x="2011819" y="1413512"/>
                </a:lnTo>
                <a:lnTo>
                  <a:pt x="0" y="141351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50262" y="2705102"/>
            <a:ext cx="1851140" cy="1184729"/>
          </a:xfrm>
          <a:custGeom>
            <a:avLst/>
            <a:gdLst/>
            <a:ahLst/>
            <a:cxnLst/>
            <a:rect l="l" t="t" r="r" b="b"/>
            <a:pathLst>
              <a:path w="2468185" h="1579638">
                <a:moveTo>
                  <a:pt x="0" y="0"/>
                </a:moveTo>
                <a:lnTo>
                  <a:pt x="2468184" y="0"/>
                </a:lnTo>
                <a:lnTo>
                  <a:pt x="2468184" y="1579638"/>
                </a:lnTo>
                <a:lnTo>
                  <a:pt x="0" y="1579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363201" y="3924302"/>
            <a:ext cx="1780330" cy="1184729"/>
          </a:xfrm>
          <a:custGeom>
            <a:avLst/>
            <a:gdLst/>
            <a:ahLst/>
            <a:cxnLst/>
            <a:rect l="l" t="t" r="r" b="b"/>
            <a:pathLst>
              <a:path w="2373773" h="1579638">
                <a:moveTo>
                  <a:pt x="0" y="0"/>
                </a:moveTo>
                <a:lnTo>
                  <a:pt x="2373773" y="0"/>
                </a:lnTo>
                <a:lnTo>
                  <a:pt x="2373773" y="1579638"/>
                </a:lnTo>
                <a:lnTo>
                  <a:pt x="0" y="1579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506201" y="5145592"/>
            <a:ext cx="1184730" cy="1184729"/>
          </a:xfrm>
          <a:custGeom>
            <a:avLst/>
            <a:gdLst/>
            <a:ahLst/>
            <a:cxnLst/>
            <a:rect l="l" t="t" r="r" b="b"/>
            <a:pathLst>
              <a:path w="1579638" h="1579638">
                <a:moveTo>
                  <a:pt x="0" y="0"/>
                </a:moveTo>
                <a:lnTo>
                  <a:pt x="1579638" y="0"/>
                </a:lnTo>
                <a:lnTo>
                  <a:pt x="1579638" y="1579638"/>
                </a:lnTo>
                <a:lnTo>
                  <a:pt x="0" y="1579638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20601" y="7624584"/>
            <a:ext cx="3063042" cy="1093314"/>
          </a:xfrm>
          <a:custGeom>
            <a:avLst/>
            <a:gdLst/>
            <a:ahLst/>
            <a:cxnLst/>
            <a:rect l="l" t="t" r="r" b="b"/>
            <a:pathLst>
              <a:path w="4084056" h="1457752">
                <a:moveTo>
                  <a:pt x="0" y="0"/>
                </a:moveTo>
                <a:lnTo>
                  <a:pt x="4084056" y="0"/>
                </a:lnTo>
                <a:lnTo>
                  <a:pt x="4084056" y="1457751"/>
                </a:lnTo>
                <a:lnTo>
                  <a:pt x="0" y="1457751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3"/>
          <p:cNvGrpSpPr/>
          <p:nvPr/>
        </p:nvGrpSpPr>
        <p:grpSpPr>
          <a:xfrm>
            <a:off x="2922944" y="3862502"/>
            <a:ext cx="4161752" cy="1246529"/>
            <a:chOff x="6045273" y="3899062"/>
            <a:chExt cx="4161751" cy="1246529"/>
          </a:xfrm>
        </p:grpSpPr>
        <p:grpSp>
          <p:nvGrpSpPr>
            <p:cNvPr id="13" name="Group 13"/>
            <p:cNvGrpSpPr/>
            <p:nvPr/>
          </p:nvGrpSpPr>
          <p:grpSpPr>
            <a:xfrm>
              <a:off x="6045273" y="3899062"/>
              <a:ext cx="4161751" cy="1246529"/>
              <a:chOff x="0" y="-38100"/>
              <a:chExt cx="2565722" cy="76848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565722" cy="730386"/>
              </a:xfrm>
              <a:custGeom>
                <a:avLst/>
                <a:gdLst/>
                <a:ahLst/>
                <a:cxnLst/>
                <a:rect l="l" t="t" r="r" b="b"/>
                <a:pathLst>
                  <a:path w="2565722" h="730386">
                    <a:moveTo>
                      <a:pt x="0" y="0"/>
                    </a:moveTo>
                    <a:lnTo>
                      <a:pt x="2362522" y="0"/>
                    </a:lnTo>
                    <a:lnTo>
                      <a:pt x="2565722" y="365193"/>
                    </a:lnTo>
                    <a:lnTo>
                      <a:pt x="2362522" y="730386"/>
                    </a:lnTo>
                    <a:lnTo>
                      <a:pt x="0" y="730386"/>
                    </a:lnTo>
                    <a:lnTo>
                      <a:pt x="203200" y="365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77800" y="-38100"/>
                <a:ext cx="2311722" cy="768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6753509" y="4224702"/>
              <a:ext cx="2745281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86"/>
                </a:lnSpc>
                <a:spcBef>
                  <a:spcPct val="0"/>
                </a:spcBef>
              </a:pPr>
              <a:r>
                <a:rPr lang="en-US" sz="3700" dirty="0">
                  <a:solidFill>
                    <a:srgbClr val="051D40"/>
                  </a:solidFill>
                  <a:latin typeface="DM Sans Bold"/>
                </a:rPr>
                <a:t>Video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29524" y="2705102"/>
            <a:ext cx="4161752" cy="1184729"/>
            <a:chOff x="7011685" y="2776133"/>
            <a:chExt cx="4161751" cy="1184729"/>
          </a:xfrm>
        </p:grpSpPr>
        <p:grpSp>
          <p:nvGrpSpPr>
            <p:cNvPr id="10" name="Group 10"/>
            <p:cNvGrpSpPr/>
            <p:nvPr/>
          </p:nvGrpSpPr>
          <p:grpSpPr>
            <a:xfrm>
              <a:off x="7011685" y="2776133"/>
              <a:ext cx="4161751" cy="1184729"/>
              <a:chOff x="0" y="0"/>
              <a:chExt cx="2565722" cy="73038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565722" cy="730386"/>
              </a:xfrm>
              <a:custGeom>
                <a:avLst/>
                <a:gdLst/>
                <a:ahLst/>
                <a:cxnLst/>
                <a:rect l="l" t="t" r="r" b="b"/>
                <a:pathLst>
                  <a:path w="2565722" h="730386">
                    <a:moveTo>
                      <a:pt x="0" y="0"/>
                    </a:moveTo>
                    <a:lnTo>
                      <a:pt x="2362522" y="0"/>
                    </a:lnTo>
                    <a:lnTo>
                      <a:pt x="2565722" y="365193"/>
                    </a:lnTo>
                    <a:lnTo>
                      <a:pt x="2362522" y="730386"/>
                    </a:lnTo>
                    <a:lnTo>
                      <a:pt x="0" y="730386"/>
                    </a:lnTo>
                    <a:lnTo>
                      <a:pt x="203200" y="365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77800" y="-38100"/>
                <a:ext cx="2311722" cy="768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7719921" y="3039973"/>
              <a:ext cx="2745281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86"/>
                </a:lnSpc>
                <a:spcBef>
                  <a:spcPct val="0"/>
                </a:spcBef>
              </a:pPr>
              <a:r>
                <a:rPr lang="en-US" sz="3700" dirty="0">
                  <a:solidFill>
                    <a:srgbClr val="051D40"/>
                  </a:solidFill>
                  <a:latin typeface="DM Sans Bold"/>
                </a:rPr>
                <a:t>Textual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01124" y="5143500"/>
            <a:ext cx="4161752" cy="1184729"/>
            <a:chOff x="7676092" y="5145590"/>
            <a:chExt cx="4161751" cy="1184729"/>
          </a:xfrm>
        </p:grpSpPr>
        <p:grpSp>
          <p:nvGrpSpPr>
            <p:cNvPr id="16" name="Group 16"/>
            <p:cNvGrpSpPr/>
            <p:nvPr/>
          </p:nvGrpSpPr>
          <p:grpSpPr>
            <a:xfrm>
              <a:off x="7676092" y="5145590"/>
              <a:ext cx="4161751" cy="1184729"/>
              <a:chOff x="0" y="0"/>
              <a:chExt cx="2565722" cy="730386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565722" cy="730386"/>
              </a:xfrm>
              <a:custGeom>
                <a:avLst/>
                <a:gdLst/>
                <a:ahLst/>
                <a:cxnLst/>
                <a:rect l="l" t="t" r="r" b="b"/>
                <a:pathLst>
                  <a:path w="2565722" h="730386">
                    <a:moveTo>
                      <a:pt x="0" y="0"/>
                    </a:moveTo>
                    <a:lnTo>
                      <a:pt x="2362522" y="0"/>
                    </a:lnTo>
                    <a:lnTo>
                      <a:pt x="2565722" y="365193"/>
                    </a:lnTo>
                    <a:lnTo>
                      <a:pt x="2362522" y="730386"/>
                    </a:lnTo>
                    <a:lnTo>
                      <a:pt x="0" y="730386"/>
                    </a:lnTo>
                    <a:lnTo>
                      <a:pt x="203200" y="365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177800" y="-38100"/>
                <a:ext cx="2311722" cy="768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8299070" y="5409430"/>
              <a:ext cx="2745281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86"/>
                </a:lnSpc>
                <a:spcBef>
                  <a:spcPct val="0"/>
                </a:spcBef>
              </a:pPr>
              <a:r>
                <a:rPr lang="en-US" sz="3700" dirty="0">
                  <a:solidFill>
                    <a:srgbClr val="051D40"/>
                  </a:solidFill>
                  <a:latin typeface="DM Sans Bold"/>
                </a:rPr>
                <a:t>Audio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88830" y="6362698"/>
            <a:ext cx="4161752" cy="1184728"/>
            <a:chOff x="6709680" y="6330319"/>
            <a:chExt cx="4161751" cy="1184729"/>
          </a:xfrm>
        </p:grpSpPr>
        <p:grpSp>
          <p:nvGrpSpPr>
            <p:cNvPr id="19" name="Group 19"/>
            <p:cNvGrpSpPr/>
            <p:nvPr/>
          </p:nvGrpSpPr>
          <p:grpSpPr>
            <a:xfrm>
              <a:off x="6709680" y="6330319"/>
              <a:ext cx="4161751" cy="1184729"/>
              <a:chOff x="0" y="0"/>
              <a:chExt cx="2565722" cy="730386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565722" cy="730386"/>
              </a:xfrm>
              <a:custGeom>
                <a:avLst/>
                <a:gdLst/>
                <a:ahLst/>
                <a:cxnLst/>
                <a:rect l="l" t="t" r="r" b="b"/>
                <a:pathLst>
                  <a:path w="2565722" h="730386">
                    <a:moveTo>
                      <a:pt x="0" y="0"/>
                    </a:moveTo>
                    <a:lnTo>
                      <a:pt x="2362522" y="0"/>
                    </a:lnTo>
                    <a:lnTo>
                      <a:pt x="2565722" y="365193"/>
                    </a:lnTo>
                    <a:lnTo>
                      <a:pt x="2362522" y="730386"/>
                    </a:lnTo>
                    <a:lnTo>
                      <a:pt x="0" y="730386"/>
                    </a:lnTo>
                    <a:lnTo>
                      <a:pt x="203200" y="365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77800" y="-38100"/>
                <a:ext cx="2311722" cy="768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7332658" y="6594160"/>
              <a:ext cx="3132543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86"/>
                </a:lnSpc>
                <a:spcBef>
                  <a:spcPct val="0"/>
                </a:spcBef>
              </a:pPr>
              <a:r>
                <a:rPr lang="en-US" sz="3700" dirty="0" smtClean="0">
                  <a:solidFill>
                    <a:srgbClr val="051D40"/>
                  </a:solidFill>
                  <a:latin typeface="DM Sans Bold"/>
                </a:rPr>
                <a:t>Social Media</a:t>
              </a:r>
              <a:endParaRPr lang="en-US" sz="3700" dirty="0">
                <a:solidFill>
                  <a:srgbClr val="051D40"/>
                </a:solidFill>
                <a:latin typeface="DM Sans Bold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82250" y="7581902"/>
            <a:ext cx="4161752" cy="1184729"/>
            <a:chOff x="7676092" y="7510867"/>
            <a:chExt cx="4161751" cy="1184729"/>
          </a:xfrm>
        </p:grpSpPr>
        <p:grpSp>
          <p:nvGrpSpPr>
            <p:cNvPr id="22" name="Group 22"/>
            <p:cNvGrpSpPr/>
            <p:nvPr/>
          </p:nvGrpSpPr>
          <p:grpSpPr>
            <a:xfrm>
              <a:off x="7676092" y="7510867"/>
              <a:ext cx="4161751" cy="1184729"/>
              <a:chOff x="0" y="0"/>
              <a:chExt cx="2565722" cy="730386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565722" cy="730386"/>
              </a:xfrm>
              <a:custGeom>
                <a:avLst/>
                <a:gdLst/>
                <a:ahLst/>
                <a:cxnLst/>
                <a:rect l="l" t="t" r="r" b="b"/>
                <a:pathLst>
                  <a:path w="2565722" h="730386">
                    <a:moveTo>
                      <a:pt x="0" y="0"/>
                    </a:moveTo>
                    <a:lnTo>
                      <a:pt x="2362522" y="0"/>
                    </a:lnTo>
                    <a:lnTo>
                      <a:pt x="2565722" y="365193"/>
                    </a:lnTo>
                    <a:lnTo>
                      <a:pt x="2362522" y="730386"/>
                    </a:lnTo>
                    <a:lnTo>
                      <a:pt x="0" y="730386"/>
                    </a:lnTo>
                    <a:lnTo>
                      <a:pt x="203200" y="365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F4F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177800" y="-38100"/>
                <a:ext cx="2311722" cy="768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384326" y="7776985"/>
              <a:ext cx="2745281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86"/>
                </a:lnSpc>
                <a:spcBef>
                  <a:spcPct val="0"/>
                </a:spcBef>
              </a:pPr>
              <a:r>
                <a:rPr lang="en-US" sz="3700" dirty="0">
                  <a:solidFill>
                    <a:srgbClr val="051D40"/>
                  </a:solidFill>
                  <a:latin typeface="DM Sans Bold"/>
                </a:rPr>
                <a:t>Live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207025" y="523513"/>
            <a:ext cx="9873954" cy="167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1"/>
              </a:lnSpc>
            </a:pPr>
            <a:r>
              <a:rPr lang="en-US" sz="6200" dirty="0">
                <a:solidFill>
                  <a:srgbClr val="CFF4FF"/>
                </a:solidFill>
                <a:latin typeface="Copperplate Gothic 32 AB"/>
              </a:rPr>
              <a:t>TYPES OF DEEPFAKE FRAUDS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286157" y="1"/>
            <a:ext cx="15430158" cy="10545890"/>
            <a:chOff x="0" y="0"/>
            <a:chExt cx="5508856" cy="3765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08856" cy="3765081"/>
            </a:xfrm>
            <a:custGeom>
              <a:avLst/>
              <a:gdLst/>
              <a:ahLst/>
              <a:cxnLst/>
              <a:rect l="l" t="t" r="r" b="b"/>
              <a:pathLst>
                <a:path w="5508856" h="3765081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45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08856" cy="3765081"/>
            </a:xfrm>
            <a:custGeom>
              <a:avLst/>
              <a:gdLst/>
              <a:ahLst/>
              <a:cxnLst/>
              <a:rect l="l" t="t" r="r" b="b"/>
              <a:pathLst>
                <a:path w="5508856" h="3765081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10" r="-131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5944114" y="2798192"/>
            <a:ext cx="8457192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4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Now Bold"/>
              </a:rPr>
              <a:t>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11087" y="4519918"/>
            <a:ext cx="9692238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•Accuracy: Deepfake detection models are becoming increasingly accurate, with some models achieving over 99% accuracy on benchmark datasets.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•Scalability: Deepfake detection models can be scaled to process large volumes of data, making them suitable for use in real-world applications.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•Generalizability: Deepfake detection models can be generalized to detect </a:t>
            </a:r>
            <a:r>
              <a:rPr lang="en-US" spc="175" dirty="0" err="1">
                <a:solidFill>
                  <a:srgbClr val="F5FFF5"/>
                </a:solidFill>
                <a:latin typeface="DM Sans"/>
              </a:rPr>
              <a:t>deepfakes</a:t>
            </a:r>
            <a:r>
              <a:rPr lang="en-US" spc="175" dirty="0">
                <a:solidFill>
                  <a:srgbClr val="F5FFF5"/>
                </a:solidFill>
                <a:latin typeface="DM Sans"/>
              </a:rPr>
              <a:t> created using a variety of different techniques.</a:t>
            </a:r>
          </a:p>
          <a:p>
            <a:pPr algn="ctr">
              <a:lnSpc>
                <a:spcPts val="2471"/>
              </a:lnSpc>
            </a:pPr>
            <a:endParaRPr/>
          </a:p>
          <a:p>
            <a:pPr algn="ctr">
              <a:lnSpc>
                <a:spcPts val="2471"/>
              </a:lnSpc>
            </a:pPr>
            <a:r>
              <a:rPr lang="en-US" spc="175" dirty="0">
                <a:solidFill>
                  <a:srgbClr val="F5FFF5"/>
                </a:solidFill>
                <a:latin typeface="DM Sans"/>
              </a:rPr>
              <a:t>•Efficiency: Deepfake detection models can be made efficient, so that they can be used on devices with limited compute resources.</a:t>
            </a:r>
          </a:p>
          <a:p>
            <a:pPr algn="ctr">
              <a:lnSpc>
                <a:spcPts val="2471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-2622340" y="7919690"/>
            <a:ext cx="6452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3367400" y="-2798190"/>
            <a:ext cx="6452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32888" y="1028700"/>
            <a:ext cx="879644" cy="1273167"/>
          </a:xfrm>
          <a:custGeom>
            <a:avLst/>
            <a:gdLst/>
            <a:ahLst/>
            <a:cxnLst/>
            <a:rect l="l" t="t" r="r" b="b"/>
            <a:pathLst>
              <a:path w="879643" h="1273167">
                <a:moveTo>
                  <a:pt x="0" y="0"/>
                </a:moveTo>
                <a:lnTo>
                  <a:pt x="879643" y="0"/>
                </a:lnTo>
                <a:lnTo>
                  <a:pt x="879643" y="1273167"/>
                </a:lnTo>
                <a:lnTo>
                  <a:pt x="0" y="1273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764</Words>
  <Application>Microsoft Office PowerPoint</Application>
  <PresentationFormat>Custom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DM Sans Italics</vt:lpstr>
      <vt:lpstr>Now Bold</vt:lpstr>
      <vt:lpstr>Times New Roman</vt:lpstr>
      <vt:lpstr>DM Sans</vt:lpstr>
      <vt:lpstr>DM Sans Bold</vt:lpstr>
      <vt:lpstr>Copperplate Gothic 32 AB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pc</cp:lastModifiedBy>
  <cp:revision>36</cp:revision>
  <dcterms:created xsi:type="dcterms:W3CDTF">2006-08-16T00:00:00Z</dcterms:created>
  <dcterms:modified xsi:type="dcterms:W3CDTF">2024-05-06T04:25:18Z</dcterms:modified>
  <dc:identifier>DAGBbr0ZFlY</dc:identifier>
</cp:coreProperties>
</file>