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gL5/CtIHsjP3XpRSZ32sUZOOv3y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792" y="-4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21" descr="Droplets-HD-Title-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 name="Google Shape;14;p21"/>
          <p:cNvSpPr txBox="1">
            <a:spLocks noGrp="1"/>
          </p:cNvSpPr>
          <p:nvPr>
            <p:ph type="ctrTitle"/>
          </p:nvPr>
        </p:nvSpPr>
        <p:spPr>
          <a:xfrm>
            <a:off x="1751012" y="1300785"/>
            <a:ext cx="8689976" cy="250921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1"/>
          <p:cNvSpPr txBox="1">
            <a:spLocks noGrp="1"/>
          </p:cNvSpPr>
          <p:nvPr>
            <p:ph type="subTitle" idx="1"/>
          </p:nvPr>
        </p:nvSpPr>
        <p:spPr>
          <a:xfrm>
            <a:off x="1751012" y="3886200"/>
            <a:ext cx="8689976" cy="1371599"/>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6" name="Google Shape;16;p2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8"/>
        <p:cNvGrpSpPr/>
        <p:nvPr/>
      </p:nvGrpSpPr>
      <p:grpSpPr>
        <a:xfrm>
          <a:off x="0" y="0"/>
          <a:ext cx="0" cy="0"/>
          <a:chOff x="0" y="0"/>
          <a:chExt cx="0" cy="0"/>
        </a:xfrm>
      </p:grpSpPr>
      <p:pic>
        <p:nvPicPr>
          <p:cNvPr id="79" name="Google Shape;79;p3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0" name="Google Shape;80;p30"/>
          <p:cNvSpPr txBox="1">
            <a:spLocks noGrp="1"/>
          </p:cNvSpPr>
          <p:nvPr>
            <p:ph type="title"/>
          </p:nvPr>
        </p:nvSpPr>
        <p:spPr>
          <a:xfrm>
            <a:off x="913794" y="4289374"/>
            <a:ext cx="10364432" cy="81161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0"/>
          <p:cNvSpPr>
            <a:spLocks noGrp="1"/>
          </p:cNvSpPr>
          <p:nvPr>
            <p:ph type="pic" idx="2"/>
          </p:nvPr>
        </p:nvSpPr>
        <p:spPr>
          <a:xfrm>
            <a:off x="1184744" y="698261"/>
            <a:ext cx="9822532" cy="3214136"/>
          </a:xfrm>
          <a:prstGeom prst="roundRect">
            <a:avLst>
              <a:gd name="adj" fmla="val 4944"/>
            </a:avLst>
          </a:prstGeom>
          <a:noFill/>
          <a:ln w="82550" cap="sq" cmpd="sng">
            <a:solidFill>
              <a:srgbClr val="E7E7E9"/>
            </a:solidFill>
            <a:prstDash val="solid"/>
            <a:miter lim="800000"/>
            <a:headEnd type="none" w="sm" len="sm"/>
            <a:tailEnd type="none" w="sm" len="sm"/>
          </a:ln>
        </p:spPr>
      </p:sp>
      <p:sp>
        <p:nvSpPr>
          <p:cNvPr id="82" name="Google Shape;82;p30"/>
          <p:cNvSpPr txBox="1">
            <a:spLocks noGrp="1"/>
          </p:cNvSpPr>
          <p:nvPr>
            <p:ph type="body" idx="1"/>
          </p:nvPr>
        </p:nvSpPr>
        <p:spPr>
          <a:xfrm>
            <a:off x="913774" y="5108728"/>
            <a:ext cx="10364452"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3" name="Google Shape;83;p3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pic>
        <p:nvPicPr>
          <p:cNvPr id="87" name="Google Shape;87;p3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8" name="Google Shape;88;p31"/>
          <p:cNvSpPr txBox="1">
            <a:spLocks noGrp="1"/>
          </p:cNvSpPr>
          <p:nvPr>
            <p:ph type="title"/>
          </p:nvPr>
        </p:nvSpPr>
        <p:spPr>
          <a:xfrm>
            <a:off x="913774" y="609599"/>
            <a:ext cx="10364452" cy="342724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1"/>
          <p:cNvSpPr txBox="1">
            <a:spLocks noGrp="1"/>
          </p:cNvSpPr>
          <p:nvPr>
            <p:ph type="body" idx="1"/>
          </p:nvPr>
        </p:nvSpPr>
        <p:spPr>
          <a:xfrm>
            <a:off x="913775" y="4204821"/>
            <a:ext cx="1036445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0" name="Google Shape;90;p3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3"/>
        <p:cNvGrpSpPr/>
        <p:nvPr/>
      </p:nvGrpSpPr>
      <p:grpSpPr>
        <a:xfrm>
          <a:off x="0" y="0"/>
          <a:ext cx="0" cy="0"/>
          <a:chOff x="0" y="0"/>
          <a:chExt cx="0" cy="0"/>
        </a:xfrm>
      </p:grpSpPr>
      <p:pic>
        <p:nvPicPr>
          <p:cNvPr id="94" name="Google Shape;94;p3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5" name="Google Shape;95;p32"/>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32"/>
          <p:cNvSpPr txBox="1">
            <a:spLocks noGrp="1"/>
          </p:cNvSpPr>
          <p:nvPr>
            <p:ph type="body" idx="1"/>
          </p:nvPr>
        </p:nvSpPr>
        <p:spPr>
          <a:xfrm>
            <a:off x="1720644" y="3610032"/>
            <a:ext cx="8752299" cy="5947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7" name="Google Shape;97;p32"/>
          <p:cNvSpPr txBox="1">
            <a:spLocks noGrp="1"/>
          </p:cNvSpPr>
          <p:nvPr>
            <p:ph type="body" idx="2"/>
          </p:nvPr>
        </p:nvSpPr>
        <p:spPr>
          <a:xfrm>
            <a:off x="913774" y="4372796"/>
            <a:ext cx="10364452" cy="1421053"/>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8" name="Google Shape;98;p3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01" name="Google Shape;101;p32"/>
          <p:cNvSpPr txBox="1"/>
          <p:nvPr/>
        </p:nvSpPr>
        <p:spPr>
          <a:xfrm>
            <a:off x="1001488" y="75416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Twentieth Century"/>
              <a:buNone/>
            </a:pPr>
            <a:r>
              <a:rPr lang="en-US" sz="8000" b="0" cap="none">
                <a:solidFill>
                  <a:schemeClr val="dk1"/>
                </a:solidFill>
                <a:latin typeface="Twentieth Century"/>
                <a:ea typeface="Twentieth Century"/>
                <a:cs typeface="Twentieth Century"/>
                <a:sym typeface="Twentieth Century"/>
              </a:rPr>
              <a:t>“</a:t>
            </a:r>
            <a:endParaRPr/>
          </a:p>
        </p:txBody>
      </p:sp>
      <p:sp>
        <p:nvSpPr>
          <p:cNvPr id="102" name="Google Shape;102;p32"/>
          <p:cNvSpPr txBox="1"/>
          <p:nvPr/>
        </p:nvSpPr>
        <p:spPr>
          <a:xfrm>
            <a:off x="10557558" y="2993578"/>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3"/>
        <p:cNvGrpSpPr/>
        <p:nvPr/>
      </p:nvGrpSpPr>
      <p:grpSpPr>
        <a:xfrm>
          <a:off x="0" y="0"/>
          <a:ext cx="0" cy="0"/>
          <a:chOff x="0" y="0"/>
          <a:chExt cx="0" cy="0"/>
        </a:xfrm>
      </p:grpSpPr>
      <p:pic>
        <p:nvPicPr>
          <p:cNvPr id="104" name="Google Shape;104;p3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5" name="Google Shape;105;p33"/>
          <p:cNvSpPr txBox="1">
            <a:spLocks noGrp="1"/>
          </p:cNvSpPr>
          <p:nvPr>
            <p:ph type="title"/>
          </p:nvPr>
        </p:nvSpPr>
        <p:spPr>
          <a:xfrm>
            <a:off x="913775" y="2138721"/>
            <a:ext cx="10364452"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33"/>
          <p:cNvSpPr txBox="1">
            <a:spLocks noGrp="1"/>
          </p:cNvSpPr>
          <p:nvPr>
            <p:ph type="body" idx="1"/>
          </p:nvPr>
        </p:nvSpPr>
        <p:spPr>
          <a:xfrm>
            <a:off x="913775" y="4662335"/>
            <a:ext cx="10364452"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7" name="Google Shape;107;p3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0"/>
        <p:cNvGrpSpPr/>
        <p:nvPr/>
      </p:nvGrpSpPr>
      <p:grpSpPr>
        <a:xfrm>
          <a:off x="0" y="0"/>
          <a:ext cx="0" cy="0"/>
          <a:chOff x="0" y="0"/>
          <a:chExt cx="0" cy="0"/>
        </a:xfrm>
      </p:grpSpPr>
      <p:pic>
        <p:nvPicPr>
          <p:cNvPr id="111" name="Google Shape;111;p3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2" name="Google Shape;112;p34"/>
          <p:cNvSpPr txBox="1">
            <a:spLocks noGrp="1"/>
          </p:cNvSpPr>
          <p:nvPr>
            <p:ph type="title"/>
          </p:nvPr>
        </p:nvSpPr>
        <p:spPr>
          <a:xfrm>
            <a:off x="913774" y="609600"/>
            <a:ext cx="10364452" cy="160509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34"/>
          <p:cNvSpPr txBox="1">
            <a:spLocks noGrp="1"/>
          </p:cNvSpPr>
          <p:nvPr>
            <p:ph type="body" idx="1"/>
          </p:nvPr>
        </p:nvSpPr>
        <p:spPr>
          <a:xfrm>
            <a:off x="913774" y="2367093"/>
            <a:ext cx="3298976"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4" name="Google Shape;114;p34"/>
          <p:cNvSpPr txBox="1">
            <a:spLocks noGrp="1"/>
          </p:cNvSpPr>
          <p:nvPr>
            <p:ph type="body" idx="2"/>
          </p:nvPr>
        </p:nvSpPr>
        <p:spPr>
          <a:xfrm>
            <a:off x="913774" y="2943355"/>
            <a:ext cx="3298976"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5" name="Google Shape;115;p34"/>
          <p:cNvSpPr txBox="1">
            <a:spLocks noGrp="1"/>
          </p:cNvSpPr>
          <p:nvPr>
            <p:ph type="body" idx="3"/>
          </p:nvPr>
        </p:nvSpPr>
        <p:spPr>
          <a:xfrm>
            <a:off x="4452389" y="2367093"/>
            <a:ext cx="329152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6" name="Google Shape;116;p34"/>
          <p:cNvSpPr txBox="1">
            <a:spLocks noGrp="1"/>
          </p:cNvSpPr>
          <p:nvPr>
            <p:ph type="body" idx="4"/>
          </p:nvPr>
        </p:nvSpPr>
        <p:spPr>
          <a:xfrm>
            <a:off x="4441348" y="2943355"/>
            <a:ext cx="3303351"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7" name="Google Shape;117;p34"/>
          <p:cNvSpPr txBox="1">
            <a:spLocks noGrp="1"/>
          </p:cNvSpPr>
          <p:nvPr>
            <p:ph type="body" idx="5"/>
          </p:nvPr>
        </p:nvSpPr>
        <p:spPr>
          <a:xfrm>
            <a:off x="7973298" y="2367093"/>
            <a:ext cx="33049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8" name="Google Shape;118;p34"/>
          <p:cNvSpPr txBox="1">
            <a:spLocks noGrp="1"/>
          </p:cNvSpPr>
          <p:nvPr>
            <p:ph type="body" idx="6"/>
          </p:nvPr>
        </p:nvSpPr>
        <p:spPr>
          <a:xfrm>
            <a:off x="7973298" y="2943355"/>
            <a:ext cx="3304928"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9" name="Google Shape;119;p3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2"/>
        <p:cNvGrpSpPr/>
        <p:nvPr/>
      </p:nvGrpSpPr>
      <p:grpSpPr>
        <a:xfrm>
          <a:off x="0" y="0"/>
          <a:ext cx="0" cy="0"/>
          <a:chOff x="0" y="0"/>
          <a:chExt cx="0" cy="0"/>
        </a:xfrm>
      </p:grpSpPr>
      <p:pic>
        <p:nvPicPr>
          <p:cNvPr id="123" name="Google Shape;123;p3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4" name="Google Shape;124;p35"/>
          <p:cNvSpPr txBox="1">
            <a:spLocks noGrp="1"/>
          </p:cNvSpPr>
          <p:nvPr>
            <p:ph type="title"/>
          </p:nvPr>
        </p:nvSpPr>
        <p:spPr>
          <a:xfrm>
            <a:off x="913774" y="610772"/>
            <a:ext cx="10364452" cy="160392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35"/>
          <p:cNvSpPr txBox="1">
            <a:spLocks noGrp="1"/>
          </p:cNvSpPr>
          <p:nvPr>
            <p:ph type="body" idx="1"/>
          </p:nvPr>
        </p:nvSpPr>
        <p:spPr>
          <a:xfrm>
            <a:off x="913774" y="4204820"/>
            <a:ext cx="3296409"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6" name="Google Shape;126;p35"/>
          <p:cNvSpPr>
            <a:spLocks noGrp="1"/>
          </p:cNvSpPr>
          <p:nvPr>
            <p:ph type="pic" idx="2"/>
          </p:nvPr>
        </p:nvSpPr>
        <p:spPr>
          <a:xfrm>
            <a:off x="913774" y="2367093"/>
            <a:ext cx="3296409" cy="1524000"/>
          </a:xfrm>
          <a:prstGeom prst="roundRect">
            <a:avLst>
              <a:gd name="adj" fmla="val 9363"/>
            </a:avLst>
          </a:prstGeom>
          <a:noFill/>
          <a:ln w="82550" cap="sq" cmpd="sng">
            <a:solidFill>
              <a:srgbClr val="E7E7E9"/>
            </a:solidFill>
            <a:prstDash val="solid"/>
            <a:miter lim="800000"/>
            <a:headEnd type="none" w="sm" len="sm"/>
            <a:tailEnd type="none" w="sm" len="sm"/>
          </a:ln>
        </p:spPr>
      </p:sp>
      <p:sp>
        <p:nvSpPr>
          <p:cNvPr id="127" name="Google Shape;127;p35"/>
          <p:cNvSpPr txBox="1">
            <a:spLocks noGrp="1"/>
          </p:cNvSpPr>
          <p:nvPr>
            <p:ph type="body" idx="3"/>
          </p:nvPr>
        </p:nvSpPr>
        <p:spPr>
          <a:xfrm>
            <a:off x="913774" y="4781082"/>
            <a:ext cx="3296409" cy="101011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8" name="Google Shape;128;p35"/>
          <p:cNvSpPr txBox="1">
            <a:spLocks noGrp="1"/>
          </p:cNvSpPr>
          <p:nvPr>
            <p:ph type="body" idx="4"/>
          </p:nvPr>
        </p:nvSpPr>
        <p:spPr>
          <a:xfrm>
            <a:off x="4442759" y="4204820"/>
            <a:ext cx="33018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9" name="Google Shape;129;p35"/>
          <p:cNvSpPr>
            <a:spLocks noGrp="1"/>
          </p:cNvSpPr>
          <p:nvPr>
            <p:ph type="pic" idx="5"/>
          </p:nvPr>
        </p:nvSpPr>
        <p:spPr>
          <a:xfrm>
            <a:off x="4441348" y="2367093"/>
            <a:ext cx="3303352" cy="1524000"/>
          </a:xfrm>
          <a:prstGeom prst="roundRect">
            <a:avLst>
              <a:gd name="adj" fmla="val 8841"/>
            </a:avLst>
          </a:prstGeom>
          <a:noFill/>
          <a:ln w="82550" cap="sq" cmpd="sng">
            <a:solidFill>
              <a:srgbClr val="E7E7E9"/>
            </a:solidFill>
            <a:prstDash val="solid"/>
            <a:miter lim="800000"/>
            <a:headEnd type="none" w="sm" len="sm"/>
            <a:tailEnd type="none" w="sm" len="sm"/>
          </a:ln>
        </p:spPr>
      </p:sp>
      <p:sp>
        <p:nvSpPr>
          <p:cNvPr id="130" name="Google Shape;130;p35"/>
          <p:cNvSpPr txBox="1">
            <a:spLocks noGrp="1"/>
          </p:cNvSpPr>
          <p:nvPr>
            <p:ph type="body" idx="6"/>
          </p:nvPr>
        </p:nvSpPr>
        <p:spPr>
          <a:xfrm>
            <a:off x="4441348" y="4781080"/>
            <a:ext cx="3303352" cy="101011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1" name="Google Shape;131;p35"/>
          <p:cNvSpPr txBox="1">
            <a:spLocks noGrp="1"/>
          </p:cNvSpPr>
          <p:nvPr>
            <p:ph type="body" idx="7"/>
          </p:nvPr>
        </p:nvSpPr>
        <p:spPr>
          <a:xfrm>
            <a:off x="7973298" y="4204820"/>
            <a:ext cx="330068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2" name="Google Shape;132;p35"/>
          <p:cNvSpPr>
            <a:spLocks noGrp="1"/>
          </p:cNvSpPr>
          <p:nvPr>
            <p:ph type="pic" idx="8"/>
          </p:nvPr>
        </p:nvSpPr>
        <p:spPr>
          <a:xfrm>
            <a:off x="7973298" y="2367093"/>
            <a:ext cx="3304928" cy="1524000"/>
          </a:xfrm>
          <a:prstGeom prst="roundRect">
            <a:avLst>
              <a:gd name="adj" fmla="val 8841"/>
            </a:avLst>
          </a:prstGeom>
          <a:noFill/>
          <a:ln w="82550" cap="sq" cmpd="sng">
            <a:solidFill>
              <a:srgbClr val="E7E7E9"/>
            </a:solidFill>
            <a:prstDash val="solid"/>
            <a:miter lim="800000"/>
            <a:headEnd type="none" w="sm" len="sm"/>
            <a:tailEnd type="none" w="sm" len="sm"/>
          </a:ln>
        </p:spPr>
      </p:sp>
      <p:sp>
        <p:nvSpPr>
          <p:cNvPr id="133" name="Google Shape;133;p35"/>
          <p:cNvSpPr txBox="1">
            <a:spLocks noGrp="1"/>
          </p:cNvSpPr>
          <p:nvPr>
            <p:ph type="body" idx="9"/>
          </p:nvPr>
        </p:nvSpPr>
        <p:spPr>
          <a:xfrm>
            <a:off x="7973173" y="4781078"/>
            <a:ext cx="3305053" cy="101012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4" name="Google Shape;134;p3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7"/>
        <p:cNvGrpSpPr/>
        <p:nvPr/>
      </p:nvGrpSpPr>
      <p:grpSpPr>
        <a:xfrm>
          <a:off x="0" y="0"/>
          <a:ext cx="0" cy="0"/>
          <a:chOff x="0" y="0"/>
          <a:chExt cx="0" cy="0"/>
        </a:xfrm>
      </p:grpSpPr>
      <p:pic>
        <p:nvPicPr>
          <p:cNvPr id="138" name="Google Shape;138;p3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9" name="Google Shape;139;p36"/>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36"/>
          <p:cNvSpPr txBox="1">
            <a:spLocks noGrp="1"/>
          </p:cNvSpPr>
          <p:nvPr>
            <p:ph type="body" idx="1"/>
          </p:nvPr>
        </p:nvSpPr>
        <p:spPr>
          <a:xfrm rot="5400000">
            <a:off x="4383948" y="-1103080"/>
            <a:ext cx="3424107" cy="1036445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1" name="Google Shape;141;p3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pic>
        <p:nvPicPr>
          <p:cNvPr id="145" name="Google Shape;145;p3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6" name="Google Shape;146;p37"/>
          <p:cNvSpPr txBox="1">
            <a:spLocks noGrp="1"/>
          </p:cNvSpPr>
          <p:nvPr>
            <p:ph type="title"/>
          </p:nvPr>
        </p:nvSpPr>
        <p:spPr>
          <a:xfrm rot="5400000">
            <a:off x="7410763" y="1923738"/>
            <a:ext cx="5181599" cy="25533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37"/>
          <p:cNvSpPr txBox="1">
            <a:spLocks noGrp="1"/>
          </p:cNvSpPr>
          <p:nvPr>
            <p:ph type="body" idx="1"/>
          </p:nvPr>
        </p:nvSpPr>
        <p:spPr>
          <a:xfrm rot="5400000">
            <a:off x="2152338" y="-628962"/>
            <a:ext cx="5181599" cy="765872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8" name="Google Shape;148;p3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pic>
        <p:nvPicPr>
          <p:cNvPr id="20" name="Google Shape;20;p2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1" name="Google Shape;21;p2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2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6" name="Google Shape;26;p23"/>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3"/>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8" name="Google Shape;28;p2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pic>
        <p:nvPicPr>
          <p:cNvPr id="32" name="Google Shape;32;p2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3" name="Google Shape;33;p24"/>
          <p:cNvSpPr txBox="1">
            <a:spLocks noGrp="1"/>
          </p:cNvSpPr>
          <p:nvPr>
            <p:ph type="title"/>
          </p:nvPr>
        </p:nvSpPr>
        <p:spPr>
          <a:xfrm>
            <a:off x="913774" y="828563"/>
            <a:ext cx="10351752" cy="273681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4"/>
          <p:cNvSpPr txBox="1">
            <a:spLocks noGrp="1"/>
          </p:cNvSpPr>
          <p:nvPr>
            <p:ph type="body" idx="1"/>
          </p:nvPr>
        </p:nvSpPr>
        <p:spPr>
          <a:xfrm>
            <a:off x="913774" y="3657457"/>
            <a:ext cx="10351752" cy="136818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000"/>
              <a:buNone/>
              <a:defRPr sz="2000">
                <a:solidFill>
                  <a:srgbClr val="7F7F7F"/>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5" name="Google Shape;35;p2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pic>
        <p:nvPicPr>
          <p:cNvPr id="39" name="Google Shape;39;p2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0" name="Google Shape;40;p25"/>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5"/>
          <p:cNvSpPr txBox="1">
            <a:spLocks noGrp="1"/>
          </p:cNvSpPr>
          <p:nvPr>
            <p:ph type="body" idx="1"/>
          </p:nvPr>
        </p:nvSpPr>
        <p:spPr>
          <a:xfrm>
            <a:off x="913774" y="2367092"/>
            <a:ext cx="51060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2" name="Google Shape;42;p25"/>
          <p:cNvSpPr txBox="1">
            <a:spLocks noGrp="1"/>
          </p:cNvSpPr>
          <p:nvPr>
            <p:ph type="body" idx="2"/>
          </p:nvPr>
        </p:nvSpPr>
        <p:spPr>
          <a:xfrm>
            <a:off x="6172200" y="2367092"/>
            <a:ext cx="5105400"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3" name="Google Shape;43;p2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pic>
        <p:nvPicPr>
          <p:cNvPr id="47" name="Google Shape;47;p2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8" name="Google Shape;48;p26"/>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6"/>
          <p:cNvSpPr txBox="1">
            <a:spLocks noGrp="1"/>
          </p:cNvSpPr>
          <p:nvPr>
            <p:ph type="body" idx="1"/>
          </p:nvPr>
        </p:nvSpPr>
        <p:spPr>
          <a:xfrm>
            <a:off x="1146328" y="2371018"/>
            <a:ext cx="487347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0" name="Google Shape;50;p26"/>
          <p:cNvSpPr txBox="1">
            <a:spLocks noGrp="1"/>
          </p:cNvSpPr>
          <p:nvPr>
            <p:ph type="body" idx="2"/>
          </p:nvPr>
        </p:nvSpPr>
        <p:spPr>
          <a:xfrm>
            <a:off x="913774" y="3051012"/>
            <a:ext cx="5106027"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1" name="Google Shape;51;p26"/>
          <p:cNvSpPr txBox="1">
            <a:spLocks noGrp="1"/>
          </p:cNvSpPr>
          <p:nvPr>
            <p:ph type="body" idx="3"/>
          </p:nvPr>
        </p:nvSpPr>
        <p:spPr>
          <a:xfrm>
            <a:off x="6396423" y="2371018"/>
            <a:ext cx="488180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2" name="Google Shape;52;p26"/>
          <p:cNvSpPr txBox="1">
            <a:spLocks noGrp="1"/>
          </p:cNvSpPr>
          <p:nvPr>
            <p:ph type="body" idx="4"/>
          </p:nvPr>
        </p:nvSpPr>
        <p:spPr>
          <a:xfrm>
            <a:off x="6172200" y="3051012"/>
            <a:ext cx="5105401"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3" name="Google Shape;53;p2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pic>
        <p:nvPicPr>
          <p:cNvPr id="57" name="Google Shape;57;p2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8" name="Google Shape;58;p27"/>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pic>
        <p:nvPicPr>
          <p:cNvPr id="63" name="Google Shape;63;p2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28"/>
          <p:cNvSpPr txBox="1">
            <a:spLocks noGrp="1"/>
          </p:cNvSpPr>
          <p:nvPr>
            <p:ph type="title"/>
          </p:nvPr>
        </p:nvSpPr>
        <p:spPr>
          <a:xfrm>
            <a:off x="913775" y="609600"/>
            <a:ext cx="3935688"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8"/>
          <p:cNvSpPr txBox="1">
            <a:spLocks noGrp="1"/>
          </p:cNvSpPr>
          <p:nvPr>
            <p:ph type="body" idx="1"/>
          </p:nvPr>
        </p:nvSpPr>
        <p:spPr>
          <a:xfrm>
            <a:off x="5078062" y="609600"/>
            <a:ext cx="6200163" cy="51815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28"/>
          <p:cNvSpPr txBox="1">
            <a:spLocks noGrp="1"/>
          </p:cNvSpPr>
          <p:nvPr>
            <p:ph type="body" idx="2"/>
          </p:nvPr>
        </p:nvSpPr>
        <p:spPr>
          <a:xfrm>
            <a:off x="913774" y="2632852"/>
            <a:ext cx="3935689" cy="315834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2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pic>
        <p:nvPicPr>
          <p:cNvPr id="71" name="Google Shape;71;p2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2" name="Google Shape;72;p29"/>
          <p:cNvSpPr txBox="1">
            <a:spLocks noGrp="1"/>
          </p:cNvSpPr>
          <p:nvPr>
            <p:ph type="title"/>
          </p:nvPr>
        </p:nvSpPr>
        <p:spPr>
          <a:xfrm>
            <a:off x="913774" y="609600"/>
            <a:ext cx="5934969" cy="202325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9"/>
          <p:cNvSpPr>
            <a:spLocks noGrp="1"/>
          </p:cNvSpPr>
          <p:nvPr>
            <p:ph type="pic" idx="2"/>
          </p:nvPr>
        </p:nvSpPr>
        <p:spPr>
          <a:xfrm>
            <a:off x="7424803" y="609601"/>
            <a:ext cx="3255358" cy="5181600"/>
          </a:xfrm>
          <a:prstGeom prst="roundRect">
            <a:avLst>
              <a:gd name="adj" fmla="val 4943"/>
            </a:avLst>
          </a:prstGeom>
          <a:noFill/>
          <a:ln w="82550" cap="sq" cmpd="sng">
            <a:solidFill>
              <a:srgbClr val="E7E7E9"/>
            </a:solidFill>
            <a:prstDash val="solid"/>
            <a:miter lim="800000"/>
            <a:headEnd type="none" w="sm" len="sm"/>
            <a:tailEnd type="none" w="sm" len="sm"/>
          </a:ln>
        </p:spPr>
      </p:sp>
      <p:sp>
        <p:nvSpPr>
          <p:cNvPr id="74" name="Google Shape;74;p29"/>
          <p:cNvSpPr txBox="1">
            <a:spLocks noGrp="1"/>
          </p:cNvSpPr>
          <p:nvPr>
            <p:ph type="body" idx="1"/>
          </p:nvPr>
        </p:nvSpPr>
        <p:spPr>
          <a:xfrm>
            <a:off x="913794" y="2632852"/>
            <a:ext cx="5934949" cy="315834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5" name="Google Shape;75;p2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3F3F4"/>
            </a:gs>
            <a:gs pos="100000">
              <a:srgbClr val="9A9B9E"/>
            </a:gs>
          </a:gsLst>
          <a:lin ang="5400000" scaled="0"/>
        </a:gradFill>
        <a:effectLst/>
      </p:bgPr>
    </p:bg>
    <p:spTree>
      <p:nvGrpSpPr>
        <p:cNvPr id="1" name="Shape 5"/>
        <p:cNvGrpSpPr/>
        <p:nvPr/>
      </p:nvGrpSpPr>
      <p:grpSpPr>
        <a:xfrm>
          <a:off x="0" y="0"/>
          <a:ext cx="0" cy="0"/>
          <a:chOff x="0" y="0"/>
          <a:chExt cx="0" cy="0"/>
        </a:xfrm>
      </p:grpSpPr>
      <p:pic>
        <p:nvPicPr>
          <p:cNvPr id="6" name="Google Shape;6;p20" descr="\\DROBO-FS\QuickDrops\JB\PPTX NG\Droplets\LightingOverlay.png"/>
          <p:cNvPicPr preferRelativeResize="0"/>
          <p:nvPr/>
        </p:nvPicPr>
        <p:blipFill rotWithShape="1">
          <a:blip r:embed="rId19">
            <a:alphaModFix amt="70000"/>
          </a:blip>
          <a:srcRect/>
          <a:stretch/>
        </p:blipFill>
        <p:spPr>
          <a:xfrm>
            <a:off x="0" y="0"/>
            <a:ext cx="12192003" cy="6858001"/>
          </a:xfrm>
          <a:prstGeom prst="rect">
            <a:avLst/>
          </a:prstGeom>
          <a:noFill/>
          <a:ln>
            <a:noFill/>
          </a:ln>
        </p:spPr>
      </p:pic>
      <p:sp>
        <p:nvSpPr>
          <p:cNvPr id="7" name="Google Shape;7;p20"/>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0"/>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2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2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2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
          <p:cNvSpPr txBox="1">
            <a:spLocks noGrp="1"/>
          </p:cNvSpPr>
          <p:nvPr>
            <p:ph type="ctrTitle"/>
          </p:nvPr>
        </p:nvSpPr>
        <p:spPr>
          <a:xfrm>
            <a:off x="228600" y="139459"/>
            <a:ext cx="11658599" cy="146418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800"/>
              <a:buFont typeface="Twentieth Century"/>
              <a:buNone/>
            </a:pPr>
            <a:r>
              <a:rPr lang="en-US" b="1" dirty="0">
                <a:solidFill>
                  <a:srgbClr val="3F3F3F"/>
                </a:solidFill>
                <a:latin typeface="Times New Roman" pitchFamily="18" charset="0"/>
                <a:cs typeface="Times New Roman" pitchFamily="18" charset="0"/>
              </a:rPr>
              <a:t>BARKATULLAH  UNIVERSITY</a:t>
            </a:r>
            <a:br>
              <a:rPr lang="en-US" b="1" dirty="0">
                <a:solidFill>
                  <a:srgbClr val="3F3F3F"/>
                </a:solidFill>
                <a:latin typeface="Times New Roman" pitchFamily="18" charset="0"/>
                <a:cs typeface="Times New Roman" pitchFamily="18" charset="0"/>
              </a:rPr>
            </a:br>
            <a:r>
              <a:rPr lang="en-US" b="1" dirty="0">
                <a:solidFill>
                  <a:srgbClr val="3F3F3F"/>
                </a:solidFill>
                <a:latin typeface="Times New Roman" pitchFamily="18" charset="0"/>
                <a:cs typeface="Times New Roman" pitchFamily="18" charset="0"/>
              </a:rPr>
              <a:t>INSTITUTE OF TECHNOLOGY</a:t>
            </a:r>
            <a:endParaRPr b="1">
              <a:solidFill>
                <a:srgbClr val="3F3F3F"/>
              </a:solidFill>
              <a:latin typeface="Times New Roman" pitchFamily="18" charset="0"/>
              <a:cs typeface="Times New Roman" pitchFamily="18" charset="0"/>
            </a:endParaRPr>
          </a:p>
        </p:txBody>
      </p:sp>
      <p:sp>
        <p:nvSpPr>
          <p:cNvPr id="156" name="Google Shape;156;p1"/>
          <p:cNvSpPr txBox="1">
            <a:spLocks noGrp="1"/>
          </p:cNvSpPr>
          <p:nvPr>
            <p:ph type="subTitle" idx="1"/>
          </p:nvPr>
        </p:nvSpPr>
        <p:spPr>
          <a:xfrm>
            <a:off x="231913" y="4114800"/>
            <a:ext cx="11728174" cy="1066800"/>
          </a:xfrm>
          <a:prstGeom prst="rect">
            <a:avLst/>
          </a:prstGeom>
          <a:noFill/>
          <a:ln>
            <a:noFill/>
          </a:ln>
        </p:spPr>
        <p:txBody>
          <a:bodyPr spcFirstLastPara="1" wrap="square" lIns="91425" tIns="45700" rIns="91425" bIns="45700" anchor="t" anchorCtr="0">
            <a:noAutofit/>
          </a:bodyPr>
          <a:lstStyle/>
          <a:p>
            <a:pPr marL="0" lvl="0" indent="0" algn="ctr" rtl="0">
              <a:lnSpc>
                <a:spcPct val="110000"/>
              </a:lnSpc>
              <a:spcBef>
                <a:spcPts val="0"/>
              </a:spcBef>
              <a:spcAft>
                <a:spcPts val="0"/>
              </a:spcAft>
              <a:buSzPts val="2800"/>
              <a:buNone/>
            </a:pPr>
            <a:r>
              <a:rPr lang="en-US" sz="2800" dirty="0">
                <a:solidFill>
                  <a:srgbClr val="4B3219"/>
                </a:solidFill>
                <a:latin typeface="Times New Roman" pitchFamily="18" charset="0"/>
                <a:cs typeface="Times New Roman" pitchFamily="18" charset="0"/>
              </a:rPr>
              <a:t>MINOR PROJECT ON</a:t>
            </a:r>
            <a:endParaRPr sz="2800">
              <a:latin typeface="Times New Roman" pitchFamily="18" charset="0"/>
              <a:cs typeface="Times New Roman" pitchFamily="18" charset="0"/>
            </a:endParaRPr>
          </a:p>
          <a:p>
            <a:pPr marL="0" lvl="0" indent="0" algn="ctr" rtl="0">
              <a:lnSpc>
                <a:spcPct val="110000"/>
              </a:lnSpc>
              <a:spcBef>
                <a:spcPts val="1000"/>
              </a:spcBef>
              <a:spcAft>
                <a:spcPts val="0"/>
              </a:spcAft>
              <a:buSzPts val="2800"/>
              <a:buNone/>
            </a:pPr>
            <a:r>
              <a:rPr lang="en-US" sz="2800" dirty="0">
                <a:solidFill>
                  <a:srgbClr val="4B3219"/>
                </a:solidFill>
                <a:latin typeface="Times New Roman" pitchFamily="18" charset="0"/>
                <a:cs typeface="Times New Roman" pitchFamily="18" charset="0"/>
              </a:rPr>
              <a:t>COMMENT CLASSIFIER</a:t>
            </a:r>
            <a:endParaRPr sz="2800">
              <a:latin typeface="Times New Roman" pitchFamily="18" charset="0"/>
              <a:cs typeface="Times New Roman" pitchFamily="18" charset="0"/>
            </a:endParaRPr>
          </a:p>
          <a:p>
            <a:pPr marL="0" lvl="0" indent="0" algn="ctr" rtl="0">
              <a:lnSpc>
                <a:spcPct val="120000"/>
              </a:lnSpc>
              <a:spcBef>
                <a:spcPts val="1000"/>
              </a:spcBef>
              <a:spcAft>
                <a:spcPts val="0"/>
              </a:spcAft>
              <a:buSzPts val="2800"/>
              <a:buNone/>
            </a:pPr>
            <a:endParaRPr sz="2800">
              <a:latin typeface="Times New Roman" pitchFamily="18" charset="0"/>
              <a:cs typeface="Times New Roman" pitchFamily="18" charset="0"/>
            </a:endParaRPr>
          </a:p>
        </p:txBody>
      </p:sp>
      <p:pic>
        <p:nvPicPr>
          <p:cNvPr id="157" name="Google Shape;157;p1"/>
          <p:cNvPicPr preferRelativeResize="0"/>
          <p:nvPr/>
        </p:nvPicPr>
        <p:blipFill rotWithShape="1">
          <a:blip r:embed="rId3">
            <a:alphaModFix/>
          </a:blip>
          <a:srcRect/>
          <a:stretch/>
        </p:blipFill>
        <p:spPr>
          <a:xfrm>
            <a:off x="4967990" y="1524000"/>
            <a:ext cx="2209800" cy="2253691"/>
          </a:xfrm>
          <a:prstGeom prst="rect">
            <a:avLst/>
          </a:prstGeom>
          <a:noFill/>
          <a:ln>
            <a:noFill/>
          </a:ln>
          <a:effectLst>
            <a:outerShdw blurRad="292100" dist="139700" dir="2700000" algn="tl" rotWithShape="0">
              <a:srgbClr val="333333">
                <a:alpha val="64705"/>
              </a:srgbClr>
            </a:outerShdw>
          </a:effectLst>
        </p:spPr>
      </p:pic>
      <p:sp>
        <p:nvSpPr>
          <p:cNvPr id="158" name="Google Shape;158;p1"/>
          <p:cNvSpPr/>
          <p:nvPr/>
        </p:nvSpPr>
        <p:spPr>
          <a:xfrm>
            <a:off x="185414" y="5638800"/>
            <a:ext cx="2557786" cy="1015622"/>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000" b="0" i="0" u="none" strike="noStrike" cap="none" dirty="0">
                <a:solidFill>
                  <a:srgbClr val="4F2CD1"/>
                </a:solidFill>
                <a:latin typeface="Times New Roman" pitchFamily="18" charset="0"/>
                <a:ea typeface="Twentieth Century"/>
                <a:cs typeface="Times New Roman" pitchFamily="18" charset="0"/>
                <a:sym typeface="Twentieth Century"/>
              </a:rPr>
              <a:t>Submitted By</a:t>
            </a:r>
            <a:r>
              <a:rPr lang="en-US" sz="2000" b="0" i="0" u="none" strike="noStrike" cap="none" dirty="0" smtClean="0">
                <a:solidFill>
                  <a:srgbClr val="4F2CD1"/>
                </a:solidFill>
                <a:latin typeface="Times New Roman" pitchFamily="18" charset="0"/>
                <a:ea typeface="Twentieth Century"/>
                <a:cs typeface="Times New Roman" pitchFamily="18" charset="0"/>
                <a:sym typeface="Twentieth Century"/>
              </a:rPr>
              <a:t>:</a:t>
            </a:r>
          </a:p>
          <a:p>
            <a:pPr lvl="0"/>
            <a:r>
              <a:rPr lang="en-US" sz="2000" dirty="0" err="1" smtClean="0">
                <a:solidFill>
                  <a:schemeClr val="dk1"/>
                </a:solidFill>
                <a:latin typeface="Times New Roman" pitchFamily="18" charset="0"/>
                <a:ea typeface="Twentieth Century"/>
                <a:cs typeface="Times New Roman" pitchFamily="18" charset="0"/>
                <a:sym typeface="Twentieth Century"/>
              </a:rPr>
              <a:t>Vinayak</a:t>
            </a:r>
            <a:r>
              <a:rPr lang="en-US" sz="2000" dirty="0" smtClean="0">
                <a:solidFill>
                  <a:schemeClr val="dk1"/>
                </a:solidFill>
                <a:latin typeface="Times New Roman" pitchFamily="18" charset="0"/>
                <a:ea typeface="Twentieth Century"/>
                <a:cs typeface="Times New Roman" pitchFamily="18" charset="0"/>
                <a:sym typeface="Twentieth Century"/>
              </a:rPr>
              <a:t> </a:t>
            </a:r>
            <a:r>
              <a:rPr lang="en-US" sz="2000" dirty="0" err="1" smtClean="0">
                <a:solidFill>
                  <a:schemeClr val="dk1"/>
                </a:solidFill>
                <a:latin typeface="Times New Roman" pitchFamily="18" charset="0"/>
                <a:ea typeface="Twentieth Century"/>
                <a:cs typeface="Times New Roman" pitchFamily="18" charset="0"/>
                <a:sym typeface="Twentieth Century"/>
              </a:rPr>
              <a:t>Modi</a:t>
            </a:r>
            <a:endParaRPr lang="en-US" sz="2000" dirty="0" smtClean="0">
              <a:latin typeface="Times New Roman" pitchFamily="18" charset="0"/>
              <a:cs typeface="Times New Roman" pitchFamily="18" charset="0"/>
            </a:endParaRPr>
          </a:p>
          <a:p>
            <a:pPr lvl="0"/>
            <a:r>
              <a:rPr lang="en-US" sz="2000" dirty="0" err="1" smtClean="0">
                <a:solidFill>
                  <a:schemeClr val="dk1"/>
                </a:solidFill>
                <a:latin typeface="Times New Roman" pitchFamily="18" charset="0"/>
                <a:ea typeface="Twentieth Century"/>
                <a:cs typeface="Times New Roman" pitchFamily="18" charset="0"/>
                <a:sym typeface="Twentieth Century"/>
              </a:rPr>
              <a:t>Ankit</a:t>
            </a:r>
            <a:r>
              <a:rPr lang="en-US" sz="2000" dirty="0" smtClean="0">
                <a:solidFill>
                  <a:schemeClr val="dk1"/>
                </a:solidFill>
                <a:latin typeface="Times New Roman" pitchFamily="18" charset="0"/>
                <a:ea typeface="Twentieth Century"/>
                <a:cs typeface="Times New Roman" pitchFamily="18" charset="0"/>
                <a:sym typeface="Twentieth Century"/>
              </a:rPr>
              <a:t> </a:t>
            </a:r>
            <a:r>
              <a:rPr lang="en-US" sz="2000" dirty="0" err="1" smtClean="0">
                <a:solidFill>
                  <a:schemeClr val="dk1"/>
                </a:solidFill>
                <a:latin typeface="Times New Roman" pitchFamily="18" charset="0"/>
                <a:ea typeface="Twentieth Century"/>
                <a:cs typeface="Times New Roman" pitchFamily="18" charset="0"/>
                <a:sym typeface="Twentieth Century"/>
              </a:rPr>
              <a:t>Patil</a:t>
            </a:r>
            <a:endParaRPr lang="en-US" sz="2000" b="0" i="0" u="none" strike="noStrike" cap="none" dirty="0">
              <a:solidFill>
                <a:srgbClr val="4F2CD1"/>
              </a:solidFill>
              <a:latin typeface="Times New Roman" pitchFamily="18" charset="0"/>
              <a:ea typeface="Twentieth Century"/>
              <a:cs typeface="Times New Roman" pitchFamily="18" charset="0"/>
              <a:sym typeface="Twentieth Century"/>
            </a:endParaRPr>
          </a:p>
        </p:txBody>
      </p:sp>
      <p:sp>
        <p:nvSpPr>
          <p:cNvPr id="159" name="Google Shape;159;p1"/>
          <p:cNvSpPr/>
          <p:nvPr/>
        </p:nvSpPr>
        <p:spPr>
          <a:xfrm>
            <a:off x="7892082" y="5638800"/>
            <a:ext cx="4147518" cy="101562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000" b="0" i="0" u="none" strike="noStrike" cap="none" dirty="0">
                <a:solidFill>
                  <a:srgbClr val="4F2CD1"/>
                </a:solidFill>
                <a:latin typeface="Times New Roman" pitchFamily="18" charset="0"/>
                <a:ea typeface="Twentieth Century"/>
                <a:cs typeface="Times New Roman" pitchFamily="18" charset="0"/>
                <a:sym typeface="Twentieth Century"/>
              </a:rPr>
              <a:t>Submitted To</a:t>
            </a:r>
            <a:r>
              <a:rPr lang="en-US" sz="2000" b="0" i="0" u="none" strike="noStrike" cap="none" dirty="0" smtClean="0">
                <a:solidFill>
                  <a:srgbClr val="4F2CD1"/>
                </a:solidFill>
                <a:latin typeface="Times New Roman" pitchFamily="18" charset="0"/>
                <a:ea typeface="Twentieth Century"/>
                <a:cs typeface="Times New Roman" pitchFamily="18" charset="0"/>
                <a:sym typeface="Twentieth Century"/>
              </a:rPr>
              <a:t>:</a:t>
            </a:r>
          </a:p>
          <a:p>
            <a:pPr algn="r"/>
            <a:r>
              <a:rPr lang="en-US" sz="2000" dirty="0" smtClean="0">
                <a:latin typeface="Times New Roman" pitchFamily="18" charset="0"/>
                <a:cs typeface="Times New Roman" pitchFamily="18" charset="0"/>
              </a:rPr>
              <a:t>Mr. </a:t>
            </a:r>
            <a:r>
              <a:rPr lang="en-US" sz="2000" dirty="0" err="1" smtClean="0">
                <a:latin typeface="Times New Roman" pitchFamily="18" charset="0"/>
                <a:cs typeface="Times New Roman" pitchFamily="18" charset="0"/>
              </a:rPr>
              <a:t>Bhawani</a:t>
            </a:r>
            <a:r>
              <a:rPr lang="en-US" sz="2000" dirty="0" smtClean="0">
                <a:latin typeface="Times New Roman" pitchFamily="18" charset="0"/>
                <a:cs typeface="Times New Roman" pitchFamily="18" charset="0"/>
              </a:rPr>
              <a:t> Singh </a:t>
            </a:r>
            <a:r>
              <a:rPr lang="en-US" sz="2000" dirty="0" err="1" smtClean="0">
                <a:latin typeface="Times New Roman" pitchFamily="18" charset="0"/>
                <a:cs typeface="Times New Roman" pitchFamily="18" charset="0"/>
              </a:rPr>
              <a:t>Rathore</a:t>
            </a:r>
            <a:endParaRPr lang="en-US" sz="2000" dirty="0" smtClean="0">
              <a:latin typeface="Times New Roman" pitchFamily="18" charset="0"/>
              <a:cs typeface="Times New Roman" pitchFamily="18" charset="0"/>
            </a:endParaRPr>
          </a:p>
          <a:p>
            <a:pPr algn="r"/>
            <a:r>
              <a:rPr lang="en-US" sz="2000" dirty="0" smtClean="0">
                <a:latin typeface="Times New Roman" pitchFamily="18" charset="0"/>
                <a:cs typeface="Times New Roman" pitchFamily="18" charset="0"/>
              </a:rPr>
              <a:t>Mrs. </a:t>
            </a:r>
            <a:r>
              <a:rPr lang="en-US" sz="2000" dirty="0" err="1" smtClean="0">
                <a:latin typeface="Times New Roman" pitchFamily="18" charset="0"/>
                <a:cs typeface="Times New Roman" pitchFamily="18" charset="0"/>
              </a:rPr>
              <a:t>Kavita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Chourasia</a:t>
            </a:r>
            <a:endParaRPr lang="en-US" sz="2000" dirty="0" smtClean="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0"/>
          <p:cNvSpPr/>
          <p:nvPr/>
        </p:nvSpPr>
        <p:spPr>
          <a:xfrm>
            <a:off x="-134854" y="224136"/>
            <a:ext cx="303830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rgbClr val="1A4CC8"/>
                </a:solidFill>
                <a:latin typeface="Twentieth Century"/>
                <a:ea typeface="Twentieth Century"/>
                <a:cs typeface="Twentieth Century"/>
                <a:sym typeface="Twentieth Century"/>
              </a:rPr>
              <a:t>P</a:t>
            </a:r>
            <a:r>
              <a:rPr lang="en-US" sz="3600" b="0" cap="none">
                <a:solidFill>
                  <a:srgbClr val="1A4CC8"/>
                </a:solidFill>
                <a:latin typeface="Twentieth Century"/>
                <a:ea typeface="Twentieth Century"/>
                <a:cs typeface="Twentieth Century"/>
                <a:sym typeface="Twentieth Century"/>
              </a:rPr>
              <a:t>andas</a:t>
            </a:r>
            <a:endParaRPr/>
          </a:p>
        </p:txBody>
      </p:sp>
      <p:pic>
        <p:nvPicPr>
          <p:cNvPr id="245" name="Google Shape;245;p10"/>
          <p:cNvPicPr preferRelativeResize="0"/>
          <p:nvPr/>
        </p:nvPicPr>
        <p:blipFill rotWithShape="1">
          <a:blip r:embed="rId3">
            <a:alphaModFix/>
          </a:blip>
          <a:srcRect/>
          <a:stretch/>
        </p:blipFill>
        <p:spPr>
          <a:xfrm>
            <a:off x="9926377" y="980934"/>
            <a:ext cx="2143125" cy="1790357"/>
          </a:xfrm>
          <a:prstGeom prst="rect">
            <a:avLst/>
          </a:prstGeom>
          <a:noFill/>
          <a:ln>
            <a:noFill/>
          </a:ln>
        </p:spPr>
      </p:pic>
      <p:sp>
        <p:nvSpPr>
          <p:cNvPr id="246" name="Google Shape;246;p10"/>
          <p:cNvSpPr txBox="1"/>
          <p:nvPr/>
        </p:nvSpPr>
        <p:spPr>
          <a:xfrm>
            <a:off x="1011026" y="1187584"/>
            <a:ext cx="8246096" cy="114082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400">
                <a:solidFill>
                  <a:schemeClr val="dk1"/>
                </a:solidFill>
                <a:latin typeface="Twentieth Century"/>
                <a:ea typeface="Twentieth Century"/>
                <a:cs typeface="Twentieth Century"/>
                <a:sym typeface="Twentieth Century"/>
              </a:rPr>
              <a:t>The pandas library is used in the comment classifier code for various data manipulation tasks.</a:t>
            </a:r>
            <a:endParaRPr sz="2400">
              <a:solidFill>
                <a:schemeClr val="dk1"/>
              </a:solidFill>
              <a:latin typeface="Twentieth Century"/>
              <a:ea typeface="Twentieth Century"/>
              <a:cs typeface="Twentieth Century"/>
              <a:sym typeface="Twentieth Century"/>
            </a:endParaRPr>
          </a:p>
        </p:txBody>
      </p:sp>
      <p:sp>
        <p:nvSpPr>
          <p:cNvPr id="247" name="Google Shape;247;p10"/>
          <p:cNvSpPr txBox="1"/>
          <p:nvPr/>
        </p:nvSpPr>
        <p:spPr>
          <a:xfrm>
            <a:off x="1011026" y="2645526"/>
            <a:ext cx="8538279"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Twentieth Century"/>
                <a:ea typeface="Twentieth Century"/>
                <a:cs typeface="Twentieth Century"/>
                <a:sym typeface="Twentieth Century"/>
              </a:rPr>
              <a:t>Pandas simplifies the data handling, cleaning, manipulation, and transformation tasks in the comment classifier code. It provides powerful data structures and functions that enable efficient data preprocessing and preparation for machine learning tasks. </a:t>
            </a:r>
            <a:endParaRPr sz="2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1"/>
          <p:cNvSpPr/>
          <p:nvPr/>
        </p:nvSpPr>
        <p:spPr>
          <a:xfrm>
            <a:off x="836413" y="252416"/>
            <a:ext cx="1469441"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rgbClr val="1A4CC8"/>
                </a:solidFill>
                <a:latin typeface="Twentieth Century"/>
                <a:ea typeface="Twentieth Century"/>
                <a:cs typeface="Twentieth Century"/>
                <a:sym typeface="Twentieth Century"/>
              </a:rPr>
              <a:t>Numpy</a:t>
            </a:r>
            <a:endParaRPr sz="3600" b="0" cap="none">
              <a:solidFill>
                <a:srgbClr val="1A4CC8"/>
              </a:solidFill>
              <a:latin typeface="Twentieth Century"/>
              <a:ea typeface="Twentieth Century"/>
              <a:cs typeface="Twentieth Century"/>
              <a:sym typeface="Twentieth Century"/>
            </a:endParaRPr>
          </a:p>
        </p:txBody>
      </p:sp>
      <p:pic>
        <p:nvPicPr>
          <p:cNvPr id="253" name="Google Shape;253;p11"/>
          <p:cNvPicPr preferRelativeResize="0"/>
          <p:nvPr/>
        </p:nvPicPr>
        <p:blipFill rotWithShape="1">
          <a:blip r:embed="rId3">
            <a:alphaModFix/>
          </a:blip>
          <a:srcRect/>
          <a:stretch/>
        </p:blipFill>
        <p:spPr>
          <a:xfrm>
            <a:off x="9832106" y="801824"/>
            <a:ext cx="2143125" cy="2143125"/>
          </a:xfrm>
          <a:prstGeom prst="rect">
            <a:avLst/>
          </a:prstGeom>
          <a:noFill/>
          <a:ln>
            <a:noFill/>
          </a:ln>
        </p:spPr>
      </p:pic>
      <p:sp>
        <p:nvSpPr>
          <p:cNvPr id="254" name="Google Shape;254;p11"/>
          <p:cNvSpPr txBox="1"/>
          <p:nvPr/>
        </p:nvSpPr>
        <p:spPr>
          <a:xfrm>
            <a:off x="954414" y="1225733"/>
            <a:ext cx="8736290" cy="1850956"/>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None/>
            </a:pPr>
            <a:r>
              <a:rPr lang="en-US" sz="2000">
                <a:solidFill>
                  <a:schemeClr val="dk1"/>
                </a:solidFill>
                <a:latin typeface="Twentieth Century"/>
                <a:ea typeface="Twentieth Century"/>
                <a:cs typeface="Twentieth Century"/>
                <a:sym typeface="Twentieth Century"/>
              </a:rPr>
              <a:t>The NumPy library is used in the comment classifier code to handle numerical operations and array manipulations efficiently. </a:t>
            </a:r>
            <a:endParaRPr/>
          </a:p>
          <a:p>
            <a:pPr marL="0" marR="0" lvl="0" indent="0" algn="just" rtl="0">
              <a:lnSpc>
                <a:spcPct val="200000"/>
              </a:lnSpc>
              <a:spcBef>
                <a:spcPts val="0"/>
              </a:spcBef>
              <a:spcAft>
                <a:spcPts val="0"/>
              </a:spcAft>
              <a:buNone/>
            </a:pPr>
            <a:endParaRPr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2"/>
          <p:cNvSpPr/>
          <p:nvPr/>
        </p:nvSpPr>
        <p:spPr>
          <a:xfrm>
            <a:off x="238104" y="271269"/>
            <a:ext cx="3080843"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rgbClr val="1A4CC8"/>
                </a:solidFill>
                <a:latin typeface="Twentieth Century"/>
                <a:ea typeface="Twentieth Century"/>
                <a:cs typeface="Twentieth Century"/>
                <a:sym typeface="Twentieth Century"/>
              </a:rPr>
              <a:t>CountVectorizer</a:t>
            </a:r>
            <a:endParaRPr sz="3600" b="0" cap="none">
              <a:solidFill>
                <a:srgbClr val="1A4CC8"/>
              </a:solidFill>
              <a:latin typeface="Twentieth Century"/>
              <a:ea typeface="Twentieth Century"/>
              <a:cs typeface="Twentieth Century"/>
              <a:sym typeface="Twentieth Century"/>
            </a:endParaRPr>
          </a:p>
        </p:txBody>
      </p:sp>
      <p:pic>
        <p:nvPicPr>
          <p:cNvPr id="260" name="Google Shape;260;p12"/>
          <p:cNvPicPr preferRelativeResize="0"/>
          <p:nvPr/>
        </p:nvPicPr>
        <p:blipFill rotWithShape="1">
          <a:blip r:embed="rId3">
            <a:alphaModFix/>
          </a:blip>
          <a:srcRect/>
          <a:stretch/>
        </p:blipFill>
        <p:spPr>
          <a:xfrm>
            <a:off x="6684312" y="2903601"/>
            <a:ext cx="4996207" cy="1911285"/>
          </a:xfrm>
          <a:prstGeom prst="rect">
            <a:avLst/>
          </a:prstGeom>
          <a:noFill/>
          <a:ln>
            <a:noFill/>
          </a:ln>
        </p:spPr>
      </p:pic>
      <p:pic>
        <p:nvPicPr>
          <p:cNvPr id="261" name="Google Shape;261;p12"/>
          <p:cNvPicPr preferRelativeResize="0"/>
          <p:nvPr/>
        </p:nvPicPr>
        <p:blipFill rotWithShape="1">
          <a:blip r:embed="rId4">
            <a:alphaModFix/>
          </a:blip>
          <a:srcRect/>
          <a:stretch/>
        </p:blipFill>
        <p:spPr>
          <a:xfrm>
            <a:off x="930111" y="2903601"/>
            <a:ext cx="5165889" cy="1911285"/>
          </a:xfrm>
          <a:prstGeom prst="rect">
            <a:avLst/>
          </a:prstGeom>
          <a:noFill/>
          <a:ln>
            <a:noFill/>
          </a:ln>
        </p:spPr>
      </p:pic>
      <p:sp>
        <p:nvSpPr>
          <p:cNvPr id="262" name="Google Shape;262;p12"/>
          <p:cNvSpPr txBox="1"/>
          <p:nvPr/>
        </p:nvSpPr>
        <p:spPr>
          <a:xfrm>
            <a:off x="521614" y="1087471"/>
            <a:ext cx="10884817"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a:p>
            <a:pPr marL="0" marR="0" lvl="0" indent="0" algn="just" rtl="0">
              <a:spcBef>
                <a:spcPts val="0"/>
              </a:spcBef>
              <a:spcAft>
                <a:spcPts val="0"/>
              </a:spcAft>
              <a:buNone/>
            </a:pPr>
            <a:r>
              <a:rPr lang="en-US" sz="2400">
                <a:solidFill>
                  <a:schemeClr val="dk1"/>
                </a:solidFill>
                <a:latin typeface="Twentieth Century"/>
                <a:ea typeface="Twentieth Century"/>
                <a:cs typeface="Twentieth Century"/>
                <a:sym typeface="Twentieth Century"/>
              </a:rPr>
              <a:t>The CountVectorizer is a class from the scikit-learn library that is used in the comment classifier code to convert the comment text into numerical feature vectors. </a:t>
            </a:r>
            <a:endParaRPr/>
          </a:p>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3"/>
          <p:cNvSpPr/>
          <p:nvPr/>
        </p:nvSpPr>
        <p:spPr>
          <a:xfrm>
            <a:off x="188488" y="129867"/>
            <a:ext cx="251735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cap="none">
                <a:solidFill>
                  <a:srgbClr val="1A4CC8"/>
                </a:solidFill>
                <a:latin typeface="Twentieth Century"/>
                <a:ea typeface="Twentieth Century"/>
                <a:cs typeface="Twentieth Century"/>
                <a:sym typeface="Twentieth Century"/>
              </a:rPr>
              <a:t>Gradio(GUI)</a:t>
            </a:r>
            <a:endParaRPr/>
          </a:p>
        </p:txBody>
      </p:sp>
      <p:pic>
        <p:nvPicPr>
          <p:cNvPr id="268" name="Google Shape;268;p13"/>
          <p:cNvPicPr preferRelativeResize="0"/>
          <p:nvPr/>
        </p:nvPicPr>
        <p:blipFill rotWithShape="1">
          <a:blip r:embed="rId3">
            <a:alphaModFix/>
          </a:blip>
          <a:srcRect/>
          <a:stretch/>
        </p:blipFill>
        <p:spPr>
          <a:xfrm>
            <a:off x="10743370" y="129867"/>
            <a:ext cx="1354459" cy="1161605"/>
          </a:xfrm>
          <a:prstGeom prst="rect">
            <a:avLst/>
          </a:prstGeom>
          <a:noFill/>
          <a:ln>
            <a:noFill/>
          </a:ln>
        </p:spPr>
      </p:pic>
      <p:pic>
        <p:nvPicPr>
          <p:cNvPr id="269" name="Google Shape;269;p13"/>
          <p:cNvPicPr preferRelativeResize="0"/>
          <p:nvPr/>
        </p:nvPicPr>
        <p:blipFill rotWithShape="1">
          <a:blip r:embed="rId4">
            <a:alphaModFix/>
          </a:blip>
          <a:srcRect/>
          <a:stretch/>
        </p:blipFill>
        <p:spPr>
          <a:xfrm>
            <a:off x="2083324" y="2442707"/>
            <a:ext cx="8584583" cy="4122889"/>
          </a:xfrm>
          <a:prstGeom prst="rect">
            <a:avLst/>
          </a:prstGeom>
          <a:noFill/>
          <a:ln>
            <a:noFill/>
          </a:ln>
        </p:spPr>
      </p:pic>
      <p:sp>
        <p:nvSpPr>
          <p:cNvPr id="270" name="Google Shape;270;p13"/>
          <p:cNvSpPr txBox="1"/>
          <p:nvPr/>
        </p:nvSpPr>
        <p:spPr>
          <a:xfrm>
            <a:off x="301659" y="292404"/>
            <a:ext cx="10366248" cy="212795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a:solidFill>
                <a:schemeClr val="dk1"/>
              </a:solidFill>
              <a:latin typeface="Twentieth Century"/>
              <a:ea typeface="Twentieth Century"/>
              <a:cs typeface="Twentieth Century"/>
              <a:sym typeface="Twentieth Century"/>
            </a:endParaRPr>
          </a:p>
          <a:p>
            <a:pPr marL="0" marR="0" lvl="0" indent="0" algn="just" rtl="0">
              <a:lnSpc>
                <a:spcPct val="200000"/>
              </a:lnSpc>
              <a:spcBef>
                <a:spcPts val="0"/>
              </a:spcBef>
              <a:spcAft>
                <a:spcPts val="0"/>
              </a:spcAft>
              <a:buNone/>
            </a:pPr>
            <a:r>
              <a:rPr lang="en-US" sz="2000">
                <a:solidFill>
                  <a:schemeClr val="dk1"/>
                </a:solidFill>
                <a:latin typeface="Twentieth Century"/>
                <a:ea typeface="Twentieth Century"/>
                <a:cs typeface="Twentieth Century"/>
                <a:sym typeface="Twentieth Century"/>
              </a:rPr>
              <a:t>Gradio is a Python library that provides a simple and intuitive interface for building and deploying interactive web-based interfaces for machine learning models. In the comment classifier code, Gradio is used to create the user interface for interacting with the trained classifier.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4"/>
          <p:cNvSpPr/>
          <p:nvPr/>
        </p:nvSpPr>
        <p:spPr>
          <a:xfrm>
            <a:off x="561730" y="120441"/>
            <a:ext cx="2131929"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cap="none">
                <a:solidFill>
                  <a:srgbClr val="1A4CC8"/>
                </a:solidFill>
                <a:latin typeface="Twentieth Century"/>
                <a:ea typeface="Twentieth Century"/>
                <a:cs typeface="Twentieth Century"/>
                <a:sym typeface="Twentieth Century"/>
              </a:rPr>
              <a:t>Advantages</a:t>
            </a:r>
            <a:endParaRPr/>
          </a:p>
        </p:txBody>
      </p:sp>
      <p:sp>
        <p:nvSpPr>
          <p:cNvPr id="276" name="Google Shape;276;p14"/>
          <p:cNvSpPr txBox="1"/>
          <p:nvPr/>
        </p:nvSpPr>
        <p:spPr>
          <a:xfrm>
            <a:off x="931290" y="987160"/>
            <a:ext cx="103294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wentieth Century"/>
                <a:ea typeface="Twentieth Century"/>
                <a:cs typeface="Twentieth Century"/>
                <a:sym typeface="Twentieth Century"/>
              </a:rPr>
              <a:t>Comment classifiers offer several advantages in various applications:</a:t>
            </a:r>
            <a:endParaRPr sz="2400">
              <a:solidFill>
                <a:schemeClr val="dk1"/>
              </a:solidFill>
              <a:latin typeface="Twentieth Century"/>
              <a:ea typeface="Twentieth Century"/>
              <a:cs typeface="Twentieth Century"/>
              <a:sym typeface="Twentieth Century"/>
            </a:endParaRPr>
          </a:p>
        </p:txBody>
      </p:sp>
      <p:sp>
        <p:nvSpPr>
          <p:cNvPr id="277" name="Google Shape;277;p14"/>
          <p:cNvSpPr txBox="1"/>
          <p:nvPr/>
        </p:nvSpPr>
        <p:spPr>
          <a:xfrm>
            <a:off x="1312683" y="1964644"/>
            <a:ext cx="6094428" cy="3696397"/>
          </a:xfrm>
          <a:prstGeom prst="rect">
            <a:avLst/>
          </a:prstGeom>
          <a:noFill/>
          <a:ln>
            <a:noFill/>
          </a:ln>
        </p:spPr>
        <p:txBody>
          <a:bodyPr spcFirstLastPara="1" wrap="square" lIns="91425" tIns="45700" rIns="91425" bIns="45700" anchor="t" anchorCtr="0">
            <a:spAutoFit/>
          </a:bodyPr>
          <a:lstStyle/>
          <a:p>
            <a:pPr marL="342900" marR="0" lvl="0" indent="-342900" algn="l" rtl="0">
              <a:lnSpc>
                <a:spcPct val="200000"/>
              </a:lnSpc>
              <a:spcBef>
                <a:spcPts val="0"/>
              </a:spcBef>
              <a:spcAft>
                <a:spcPts val="0"/>
              </a:spcAft>
              <a:buClr>
                <a:schemeClr val="dk1"/>
              </a:buClr>
              <a:buSzPts val="2000"/>
              <a:buFont typeface="Twentieth Century"/>
              <a:buAutoNum type="arabicPeriod"/>
            </a:pPr>
            <a:r>
              <a:rPr lang="en-US" sz="2000">
                <a:solidFill>
                  <a:schemeClr val="dk1"/>
                </a:solidFill>
                <a:latin typeface="Twentieth Century"/>
                <a:ea typeface="Twentieth Century"/>
                <a:cs typeface="Twentieth Century"/>
                <a:sym typeface="Twentieth Century"/>
              </a:rPr>
              <a:t>Efficiency</a:t>
            </a:r>
            <a:endParaRPr/>
          </a:p>
          <a:p>
            <a:pPr marL="342900" marR="0" lvl="0" indent="-342900" algn="l" rtl="0">
              <a:lnSpc>
                <a:spcPct val="200000"/>
              </a:lnSpc>
              <a:spcBef>
                <a:spcPts val="0"/>
              </a:spcBef>
              <a:spcAft>
                <a:spcPts val="0"/>
              </a:spcAft>
              <a:buClr>
                <a:schemeClr val="dk1"/>
              </a:buClr>
              <a:buSzPts val="2000"/>
              <a:buFont typeface="Twentieth Century"/>
              <a:buAutoNum type="arabicPeriod"/>
            </a:pPr>
            <a:r>
              <a:rPr lang="en-US" sz="2000">
                <a:solidFill>
                  <a:schemeClr val="dk1"/>
                </a:solidFill>
                <a:latin typeface="Times New Roman"/>
                <a:ea typeface="Times New Roman"/>
                <a:cs typeface="Times New Roman"/>
                <a:sym typeface="Times New Roman"/>
              </a:rPr>
              <a:t>Real-time Analysis</a:t>
            </a:r>
            <a:endParaRPr sz="2000">
              <a:solidFill>
                <a:schemeClr val="dk1"/>
              </a:solidFill>
              <a:latin typeface="Times New Roman"/>
              <a:ea typeface="Times New Roman"/>
              <a:cs typeface="Times New Roman"/>
              <a:sym typeface="Times New Roman"/>
            </a:endParaRPr>
          </a:p>
          <a:p>
            <a:pPr marL="342900" marR="0" lvl="0" indent="-342900" algn="l" rtl="0">
              <a:lnSpc>
                <a:spcPct val="200000"/>
              </a:lnSpc>
              <a:spcBef>
                <a:spcPts val="0"/>
              </a:spcBef>
              <a:spcAft>
                <a:spcPts val="0"/>
              </a:spcAft>
              <a:buClr>
                <a:schemeClr val="dk1"/>
              </a:buClr>
              <a:buSzPts val="2000"/>
              <a:buFont typeface="Twentieth Century"/>
              <a:buAutoNum type="arabicPeriod"/>
            </a:pPr>
            <a:r>
              <a:rPr lang="en-US" sz="2000">
                <a:solidFill>
                  <a:schemeClr val="dk1"/>
                </a:solidFill>
                <a:latin typeface="Times New Roman"/>
                <a:ea typeface="Times New Roman"/>
                <a:cs typeface="Times New Roman"/>
                <a:sym typeface="Times New Roman"/>
              </a:rPr>
              <a:t>Scalability &amp; Consistency</a:t>
            </a:r>
            <a:endParaRPr sz="2000">
              <a:solidFill>
                <a:schemeClr val="dk1"/>
              </a:solidFill>
              <a:latin typeface="Times New Roman"/>
              <a:ea typeface="Times New Roman"/>
              <a:cs typeface="Times New Roman"/>
              <a:sym typeface="Times New Roman"/>
            </a:endParaRPr>
          </a:p>
          <a:p>
            <a:pPr marL="342900" marR="0" lvl="0" indent="-342900" algn="l" rtl="0">
              <a:lnSpc>
                <a:spcPct val="200000"/>
              </a:lnSpc>
              <a:spcBef>
                <a:spcPts val="0"/>
              </a:spcBef>
              <a:spcAft>
                <a:spcPts val="0"/>
              </a:spcAft>
              <a:buClr>
                <a:schemeClr val="dk1"/>
              </a:buClr>
              <a:buSzPts val="2000"/>
              <a:buFont typeface="Twentieth Century"/>
              <a:buAutoNum type="arabicPeriod"/>
            </a:pPr>
            <a:r>
              <a:rPr lang="en-US" sz="2000">
                <a:solidFill>
                  <a:schemeClr val="dk1"/>
                </a:solidFill>
                <a:latin typeface="Times New Roman"/>
                <a:ea typeface="Times New Roman"/>
                <a:cs typeface="Times New Roman"/>
                <a:sym typeface="Times New Roman"/>
              </a:rPr>
              <a:t>User Experience Improvement</a:t>
            </a:r>
            <a:endParaRPr sz="2000">
              <a:solidFill>
                <a:schemeClr val="dk1"/>
              </a:solidFill>
              <a:latin typeface="Times New Roman"/>
              <a:ea typeface="Times New Roman"/>
              <a:cs typeface="Times New Roman"/>
              <a:sym typeface="Times New Roman"/>
            </a:endParaRPr>
          </a:p>
          <a:p>
            <a:pPr marL="342900" marR="0" lvl="0" indent="-342900" algn="l" rtl="0">
              <a:lnSpc>
                <a:spcPct val="200000"/>
              </a:lnSpc>
              <a:spcBef>
                <a:spcPts val="0"/>
              </a:spcBef>
              <a:spcAft>
                <a:spcPts val="0"/>
              </a:spcAft>
              <a:buClr>
                <a:schemeClr val="dk1"/>
              </a:buClr>
              <a:buSzPts val="2000"/>
              <a:buFont typeface="Twentieth Century"/>
              <a:buAutoNum type="arabicPeriod"/>
            </a:pPr>
            <a:r>
              <a:rPr lang="en-US" sz="2000">
                <a:solidFill>
                  <a:schemeClr val="dk1"/>
                </a:solidFill>
                <a:latin typeface="Times New Roman"/>
                <a:ea typeface="Times New Roman"/>
                <a:cs typeface="Times New Roman"/>
                <a:sym typeface="Times New Roman"/>
              </a:rPr>
              <a:t>Content Moderation</a:t>
            </a:r>
            <a:endParaRPr sz="2000">
              <a:solidFill>
                <a:schemeClr val="dk1"/>
              </a:solidFill>
              <a:latin typeface="Times New Roman"/>
              <a:ea typeface="Times New Roman"/>
              <a:cs typeface="Times New Roman"/>
              <a:sym typeface="Times New Roman"/>
            </a:endParaRPr>
          </a:p>
          <a:p>
            <a:pPr marL="342900" marR="0" lvl="0" indent="-342900" algn="l" rtl="0">
              <a:lnSpc>
                <a:spcPct val="200000"/>
              </a:lnSpc>
              <a:spcBef>
                <a:spcPts val="0"/>
              </a:spcBef>
              <a:spcAft>
                <a:spcPts val="0"/>
              </a:spcAft>
              <a:buClr>
                <a:schemeClr val="dk1"/>
              </a:buClr>
              <a:buSzPts val="2000"/>
              <a:buFont typeface="Twentieth Century"/>
              <a:buAutoNum type="arabicPeriod"/>
            </a:pPr>
            <a:r>
              <a:rPr lang="en-US" sz="2000">
                <a:solidFill>
                  <a:schemeClr val="dk1"/>
                </a:solidFill>
                <a:latin typeface="Times New Roman"/>
                <a:ea typeface="Times New Roman"/>
                <a:cs typeface="Times New Roman"/>
                <a:sym typeface="Times New Roman"/>
              </a:rPr>
              <a:t>Time Savings</a:t>
            </a:r>
            <a:endParaRPr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5"/>
          <p:cNvSpPr/>
          <p:nvPr/>
        </p:nvSpPr>
        <p:spPr>
          <a:xfrm>
            <a:off x="593888" y="214707"/>
            <a:ext cx="399109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cap="none">
                <a:solidFill>
                  <a:srgbClr val="1A4CC8"/>
                </a:solidFill>
                <a:latin typeface="Twentieth Century"/>
                <a:ea typeface="Twentieth Century"/>
                <a:cs typeface="Twentieth Century"/>
                <a:sym typeface="Twentieth Century"/>
              </a:rPr>
              <a:t>Disadvantages</a:t>
            </a:r>
            <a:endParaRPr/>
          </a:p>
        </p:txBody>
      </p:sp>
      <p:sp>
        <p:nvSpPr>
          <p:cNvPr id="283" name="Google Shape;283;p15"/>
          <p:cNvSpPr txBox="1"/>
          <p:nvPr/>
        </p:nvSpPr>
        <p:spPr>
          <a:xfrm>
            <a:off x="973317" y="1027769"/>
            <a:ext cx="10715919"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Twentieth Century"/>
                <a:ea typeface="Twentieth Century"/>
                <a:cs typeface="Twentieth Century"/>
                <a:sym typeface="Twentieth Century"/>
              </a:rPr>
              <a:t>While comment classifiers offer several advantages, they also have some limitations and potential disadvantages:</a:t>
            </a:r>
            <a:endParaRPr/>
          </a:p>
          <a:p>
            <a:pPr marL="0" marR="0" lvl="0" indent="0" algn="just" rtl="0">
              <a:spcBef>
                <a:spcPts val="0"/>
              </a:spcBef>
              <a:spcAft>
                <a:spcPts val="0"/>
              </a:spcAft>
              <a:buNone/>
            </a:pPr>
            <a:endParaRPr sz="2400" b="1">
              <a:solidFill>
                <a:schemeClr val="dk1"/>
              </a:solidFill>
              <a:latin typeface="Twentieth Century"/>
              <a:ea typeface="Twentieth Century"/>
              <a:cs typeface="Twentieth Century"/>
              <a:sym typeface="Twentieth Century"/>
            </a:endParaRPr>
          </a:p>
        </p:txBody>
      </p:sp>
      <p:sp>
        <p:nvSpPr>
          <p:cNvPr id="284" name="Google Shape;284;p15"/>
          <p:cNvSpPr txBox="1"/>
          <p:nvPr/>
        </p:nvSpPr>
        <p:spPr>
          <a:xfrm>
            <a:off x="1537773" y="2148585"/>
            <a:ext cx="6094428" cy="2465290"/>
          </a:xfrm>
          <a:prstGeom prst="rect">
            <a:avLst/>
          </a:prstGeom>
          <a:noFill/>
          <a:ln>
            <a:noFill/>
          </a:ln>
        </p:spPr>
        <p:txBody>
          <a:bodyPr spcFirstLastPara="1" wrap="square" lIns="91425" tIns="45700" rIns="91425" bIns="45700" anchor="t" anchorCtr="0">
            <a:spAutoFit/>
          </a:bodyPr>
          <a:lstStyle/>
          <a:p>
            <a:pPr marL="342900" marR="0" lvl="0" indent="-342900" algn="l" rtl="0">
              <a:lnSpc>
                <a:spcPct val="200000"/>
              </a:lnSpc>
              <a:spcBef>
                <a:spcPts val="0"/>
              </a:spcBef>
              <a:spcAft>
                <a:spcPts val="0"/>
              </a:spcAft>
              <a:buClr>
                <a:schemeClr val="dk1"/>
              </a:buClr>
              <a:buSzPts val="2000"/>
              <a:buFont typeface="Twentieth Century"/>
              <a:buAutoNum type="arabicPeriod"/>
            </a:pPr>
            <a:r>
              <a:rPr lang="en-US" sz="2000">
                <a:solidFill>
                  <a:schemeClr val="dk1"/>
                </a:solidFill>
                <a:latin typeface="Twentieth Century"/>
                <a:ea typeface="Twentieth Century"/>
                <a:cs typeface="Twentieth Century"/>
                <a:sym typeface="Twentieth Century"/>
              </a:rPr>
              <a:t>Privacy Concerns</a:t>
            </a:r>
            <a:endParaRPr/>
          </a:p>
          <a:p>
            <a:pPr marL="342900" marR="0" lvl="0" indent="-342900" algn="l" rtl="0">
              <a:lnSpc>
                <a:spcPct val="200000"/>
              </a:lnSpc>
              <a:spcBef>
                <a:spcPts val="0"/>
              </a:spcBef>
              <a:spcAft>
                <a:spcPts val="0"/>
              </a:spcAft>
              <a:buClr>
                <a:schemeClr val="dk1"/>
              </a:buClr>
              <a:buSzPts val="2000"/>
              <a:buFont typeface="Twentieth Century"/>
              <a:buAutoNum type="arabicPeriod"/>
            </a:pPr>
            <a:r>
              <a:rPr lang="en-US" sz="2000">
                <a:solidFill>
                  <a:schemeClr val="dk1"/>
                </a:solidFill>
                <a:latin typeface="Times New Roman"/>
                <a:ea typeface="Times New Roman"/>
                <a:cs typeface="Times New Roman"/>
                <a:sym typeface="Times New Roman"/>
              </a:rPr>
              <a:t>Subjectivity and Contextual Understanding</a:t>
            </a:r>
            <a:endParaRPr sz="2000">
              <a:solidFill>
                <a:schemeClr val="dk1"/>
              </a:solidFill>
              <a:latin typeface="Times New Roman"/>
              <a:ea typeface="Times New Roman"/>
              <a:cs typeface="Times New Roman"/>
              <a:sym typeface="Times New Roman"/>
            </a:endParaRPr>
          </a:p>
          <a:p>
            <a:pPr marL="342900" marR="0" lvl="0" indent="-342900" algn="l" rtl="0">
              <a:lnSpc>
                <a:spcPct val="200000"/>
              </a:lnSpc>
              <a:spcBef>
                <a:spcPts val="0"/>
              </a:spcBef>
              <a:spcAft>
                <a:spcPts val="0"/>
              </a:spcAft>
              <a:buClr>
                <a:schemeClr val="dk1"/>
              </a:buClr>
              <a:buSzPts val="2000"/>
              <a:buFont typeface="Twentieth Century"/>
              <a:buAutoNum type="arabicPeriod"/>
            </a:pPr>
            <a:r>
              <a:rPr lang="en-US" sz="2000">
                <a:solidFill>
                  <a:schemeClr val="dk1"/>
                </a:solidFill>
                <a:latin typeface="Times New Roman"/>
                <a:ea typeface="Times New Roman"/>
                <a:cs typeface="Times New Roman"/>
                <a:sym typeface="Times New Roman"/>
              </a:rPr>
              <a:t>Lack of Human Judgment</a:t>
            </a:r>
            <a:endParaRPr sz="2000">
              <a:solidFill>
                <a:schemeClr val="dk1"/>
              </a:solidFill>
              <a:latin typeface="Times New Roman"/>
              <a:ea typeface="Times New Roman"/>
              <a:cs typeface="Times New Roman"/>
              <a:sym typeface="Times New Roman"/>
            </a:endParaRPr>
          </a:p>
          <a:p>
            <a:pPr marL="342900" marR="0" lvl="0" indent="-342900" algn="l" rtl="0">
              <a:lnSpc>
                <a:spcPct val="200000"/>
              </a:lnSpc>
              <a:spcBef>
                <a:spcPts val="0"/>
              </a:spcBef>
              <a:spcAft>
                <a:spcPts val="0"/>
              </a:spcAft>
              <a:buClr>
                <a:schemeClr val="dk1"/>
              </a:buClr>
              <a:buSzPts val="2000"/>
              <a:buFont typeface="Twentieth Century"/>
              <a:buAutoNum type="arabicPeriod"/>
            </a:pPr>
            <a:r>
              <a:rPr lang="en-US" sz="2000">
                <a:solidFill>
                  <a:schemeClr val="dk1"/>
                </a:solidFill>
                <a:latin typeface="Times New Roman"/>
                <a:ea typeface="Times New Roman"/>
                <a:cs typeface="Times New Roman"/>
                <a:sym typeface="Times New Roman"/>
              </a:rPr>
              <a:t>Bias and Fairness</a:t>
            </a:r>
            <a:r>
              <a:rPr lang="en-US" sz="2000">
                <a:solidFill>
                  <a:schemeClr val="dk1"/>
                </a:solidFill>
                <a:latin typeface="Twentieth Century"/>
                <a:ea typeface="Twentieth Century"/>
                <a:cs typeface="Twentieth Century"/>
                <a:sym typeface="Twentieth Century"/>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6"/>
          <p:cNvSpPr/>
          <p:nvPr/>
        </p:nvSpPr>
        <p:spPr>
          <a:xfrm>
            <a:off x="233096" y="1997"/>
            <a:ext cx="8165179" cy="75469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a:solidFill>
                  <a:srgbClr val="1A4CC8"/>
                </a:solidFill>
                <a:latin typeface="Twentieth Century"/>
                <a:ea typeface="Twentieth Century"/>
                <a:cs typeface="Twentieth Century"/>
                <a:sym typeface="Twentieth Century"/>
              </a:rPr>
              <a:t>Future Scope</a:t>
            </a:r>
            <a:endParaRPr/>
          </a:p>
        </p:txBody>
      </p:sp>
      <p:sp>
        <p:nvSpPr>
          <p:cNvPr id="290" name="Google Shape;290;p16"/>
          <p:cNvSpPr txBox="1"/>
          <p:nvPr/>
        </p:nvSpPr>
        <p:spPr>
          <a:xfrm>
            <a:off x="612743" y="989816"/>
            <a:ext cx="11104775" cy="258532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400">
                <a:solidFill>
                  <a:schemeClr val="dk1"/>
                </a:solidFill>
                <a:latin typeface="Twentieth Century"/>
                <a:ea typeface="Twentieth Century"/>
                <a:cs typeface="Twentieth Century"/>
                <a:sym typeface="Twentieth Century"/>
              </a:rPr>
              <a:t>The future scope of comment classifiers is promising, with several potential advancements and applications on the horizon. There are various development can be made in coming future as there contextual understanding, multilingual and cross cultural analysis, enhanced filtering and moderation, integration with chatbots, privacy and data protection. </a:t>
            </a:r>
            <a:endParaRPr/>
          </a:p>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p:nvPr/>
        </p:nvSpPr>
        <p:spPr>
          <a:xfrm>
            <a:off x="159154" y="44257"/>
            <a:ext cx="255779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1A4CC8"/>
                </a:solidFill>
                <a:latin typeface="Twentieth Century"/>
                <a:ea typeface="Twentieth Century"/>
                <a:cs typeface="Twentieth Century"/>
                <a:sym typeface="Twentieth Century"/>
              </a:rPr>
              <a:t>Conclusion</a:t>
            </a:r>
            <a:endParaRPr/>
          </a:p>
        </p:txBody>
      </p:sp>
      <p:sp>
        <p:nvSpPr>
          <p:cNvPr id="296" name="Google Shape;296;p17"/>
          <p:cNvSpPr txBox="1"/>
          <p:nvPr/>
        </p:nvSpPr>
        <p:spPr>
          <a:xfrm>
            <a:off x="592786" y="629032"/>
            <a:ext cx="11369827" cy="327442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a:solidFill>
                  <a:schemeClr val="dk1"/>
                </a:solidFill>
                <a:latin typeface="Twentieth Century"/>
                <a:ea typeface="Twentieth Century"/>
                <a:cs typeface="Twentieth Century"/>
                <a:sym typeface="Twentieth Century"/>
              </a:rPr>
              <a:t>The Comment Classifier project presents a comprehensive solution for categorizing text comments using machine learning techniques. By automating the classification process, it streamlines content management tasks and enables more efficient analysis of user-generated comments. </a:t>
            </a:r>
            <a:endParaRPr/>
          </a:p>
          <a:p>
            <a:pPr marL="0" marR="0" lvl="0" indent="0" algn="just" rtl="0">
              <a:lnSpc>
                <a:spcPct val="150000"/>
              </a:lnSpc>
              <a:spcBef>
                <a:spcPts val="0"/>
              </a:spcBef>
              <a:spcAft>
                <a:spcPts val="0"/>
              </a:spcAft>
              <a:buNone/>
            </a:pPr>
            <a:endParaRPr sz="2000">
              <a:solidFill>
                <a:schemeClr val="dk1"/>
              </a:solidFill>
              <a:latin typeface="Twentieth Century"/>
              <a:ea typeface="Twentieth Century"/>
              <a:cs typeface="Twentieth Century"/>
              <a:sym typeface="Twentieth Century"/>
            </a:endParaRPr>
          </a:p>
          <a:p>
            <a:pPr marL="0" marR="0" lvl="0" indent="0" algn="just" rtl="0">
              <a:lnSpc>
                <a:spcPct val="150000"/>
              </a:lnSpc>
              <a:spcBef>
                <a:spcPts val="0"/>
              </a:spcBef>
              <a:spcAft>
                <a:spcPts val="0"/>
              </a:spcAft>
              <a:buNone/>
            </a:pPr>
            <a:r>
              <a:rPr lang="en-US" sz="2000">
                <a:solidFill>
                  <a:schemeClr val="dk1"/>
                </a:solidFill>
                <a:latin typeface="Twentieth Century"/>
                <a:ea typeface="Twentieth Century"/>
                <a:cs typeface="Twentieth Century"/>
                <a:sym typeface="Twentieth Century"/>
              </a:rPr>
              <a:t>It utilizes a decision tree algorithm and natural language processing techniques to effectively classify comments into different categories, such as offensive language, abusive comments, or non-abusive and non-offensive comments.</a:t>
            </a:r>
            <a:endParaRPr sz="2000">
              <a:solidFill>
                <a:schemeClr val="dk1"/>
              </a:solidFill>
              <a:latin typeface="Twentieth Century"/>
              <a:ea typeface="Twentieth Century"/>
              <a:cs typeface="Twentieth Century"/>
              <a:sym typeface="Twentieth Century"/>
            </a:endParaRPr>
          </a:p>
        </p:txBody>
      </p:sp>
      <p:pic>
        <p:nvPicPr>
          <p:cNvPr id="297" name="Google Shape;297;p17"/>
          <p:cNvPicPr preferRelativeResize="0"/>
          <p:nvPr/>
        </p:nvPicPr>
        <p:blipFill rotWithShape="1">
          <a:blip r:embed="rId3">
            <a:alphaModFix/>
          </a:blip>
          <a:srcRect/>
          <a:stretch/>
        </p:blipFill>
        <p:spPr>
          <a:xfrm>
            <a:off x="3683319" y="3429000"/>
            <a:ext cx="7315199" cy="32744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8"/>
          <p:cNvSpPr/>
          <p:nvPr/>
        </p:nvSpPr>
        <p:spPr>
          <a:xfrm>
            <a:off x="2947618" y="2197557"/>
            <a:ext cx="5740171" cy="1334211"/>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6000">
                <a:solidFill>
                  <a:schemeClr val="dk1"/>
                </a:solidFill>
                <a:latin typeface="Twentieth Century"/>
                <a:ea typeface="Twentieth Century"/>
                <a:cs typeface="Twentieth Century"/>
                <a:sym typeface="Twentieth Century"/>
              </a:rPr>
              <a:t>Q&amp;A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9"/>
          <p:cNvSpPr/>
          <p:nvPr/>
        </p:nvSpPr>
        <p:spPr>
          <a:xfrm>
            <a:off x="6377129" y="2505670"/>
            <a:ext cx="536211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rgbClr val="3E3E48"/>
                </a:solidFill>
                <a:latin typeface="Twentieth Century"/>
                <a:ea typeface="Twentieth Century"/>
                <a:cs typeface="Twentieth Century"/>
                <a:sym typeface="Twentieth Century"/>
              </a:rPr>
              <a:t>THANK YOU</a:t>
            </a:r>
            <a:endParaRPr sz="5400" b="0" cap="none">
              <a:solidFill>
                <a:srgbClr val="3E3E48"/>
              </a:solidFill>
              <a:latin typeface="Twentieth Century"/>
              <a:ea typeface="Twentieth Century"/>
              <a:cs typeface="Twentieth Century"/>
              <a:sym typeface="Twentieth Century"/>
            </a:endParaRPr>
          </a:p>
        </p:txBody>
      </p:sp>
      <p:pic>
        <p:nvPicPr>
          <p:cNvPr id="308" name="Google Shape;308;p19"/>
          <p:cNvPicPr preferRelativeResize="0"/>
          <p:nvPr/>
        </p:nvPicPr>
        <p:blipFill rotWithShape="1">
          <a:blip r:embed="rId3">
            <a:alphaModFix/>
          </a:blip>
          <a:srcRect/>
          <a:stretch/>
        </p:blipFill>
        <p:spPr>
          <a:xfrm>
            <a:off x="1154267" y="1080739"/>
            <a:ext cx="4941733" cy="4856315"/>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
          <p:cNvSpPr/>
          <p:nvPr/>
        </p:nvSpPr>
        <p:spPr>
          <a:xfrm>
            <a:off x="7086600" y="2654372"/>
            <a:ext cx="4898211"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smtClean="0">
                <a:solidFill>
                  <a:srgbClr val="262626"/>
                </a:solidFill>
                <a:latin typeface="Times New Roman" pitchFamily="18" charset="0"/>
                <a:ea typeface="Twentieth Century"/>
                <a:cs typeface="Times New Roman" pitchFamily="18" charset="0"/>
                <a:sym typeface="Twentieth Century"/>
              </a:rPr>
              <a:t>COMMENT CLASSIFIER</a:t>
            </a:r>
            <a:endParaRPr sz="3600">
              <a:solidFill>
                <a:srgbClr val="262626"/>
              </a:solidFill>
              <a:latin typeface="Times New Roman" pitchFamily="18" charset="0"/>
              <a:ea typeface="Twentieth Century"/>
              <a:cs typeface="Times New Roman" pitchFamily="18" charset="0"/>
              <a:sym typeface="Twentieth Century"/>
            </a:endParaRPr>
          </a:p>
        </p:txBody>
      </p:sp>
      <p:pic>
        <p:nvPicPr>
          <p:cNvPr id="167" name="Google Shape;167;p2"/>
          <p:cNvPicPr preferRelativeResize="0"/>
          <p:nvPr/>
        </p:nvPicPr>
        <p:blipFill rotWithShape="1">
          <a:blip r:embed="rId3">
            <a:alphaModFix/>
          </a:blip>
          <a:srcRect/>
          <a:stretch/>
        </p:blipFill>
        <p:spPr>
          <a:xfrm>
            <a:off x="769397" y="1294285"/>
            <a:ext cx="6261718" cy="4911205"/>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
          <p:cNvSpPr/>
          <p:nvPr/>
        </p:nvSpPr>
        <p:spPr>
          <a:xfrm>
            <a:off x="482466" y="203578"/>
            <a:ext cx="2717934" cy="101562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4000" u="sng" dirty="0" smtClean="0">
                <a:solidFill>
                  <a:srgbClr val="4F2CD1"/>
                </a:solidFill>
                <a:latin typeface="Times New Roman" pitchFamily="18" charset="0"/>
                <a:ea typeface="Twentieth Century"/>
                <a:cs typeface="Times New Roman" pitchFamily="18" charset="0"/>
                <a:sym typeface="Twentieth Century"/>
              </a:rPr>
              <a:t>CONTENT</a:t>
            </a:r>
            <a:endParaRPr lang="en-US" dirty="0">
              <a:latin typeface="Times New Roman" pitchFamily="18" charset="0"/>
              <a:cs typeface="Times New Roman" pitchFamily="18" charset="0"/>
            </a:endParaRPr>
          </a:p>
        </p:txBody>
      </p:sp>
      <p:sp>
        <p:nvSpPr>
          <p:cNvPr id="173" name="Google Shape;173;p3"/>
          <p:cNvSpPr/>
          <p:nvPr/>
        </p:nvSpPr>
        <p:spPr>
          <a:xfrm>
            <a:off x="927221" y="1800325"/>
            <a:ext cx="9452113" cy="4524275"/>
          </a:xfrm>
          <a:prstGeom prst="rect">
            <a:avLst/>
          </a:prstGeom>
          <a:noFill/>
          <a:ln>
            <a:noFill/>
          </a:ln>
        </p:spPr>
        <p:txBody>
          <a:bodyPr spcFirstLastPara="1" wrap="square" lIns="91425" tIns="45700" rIns="91425" bIns="45700" anchor="t" anchorCtr="0">
            <a:spAutoFit/>
          </a:bodyPr>
          <a:lstStyle/>
          <a:p>
            <a:pPr marL="685800" marR="0" lvl="0" indent="-685800" algn="l" rtl="0">
              <a:lnSpc>
                <a:spcPct val="150000"/>
              </a:lnSpc>
              <a:spcBef>
                <a:spcPts val="0"/>
              </a:spcBef>
              <a:spcAft>
                <a:spcPts val="0"/>
              </a:spcAft>
              <a:buClr>
                <a:schemeClr val="dk1"/>
              </a:buClr>
              <a:buSzPts val="3600"/>
              <a:buFont typeface="Noto Sans Symbols"/>
              <a:buChar char="⮚"/>
            </a:pPr>
            <a:r>
              <a:rPr lang="en-US" sz="3200" dirty="0">
                <a:solidFill>
                  <a:schemeClr val="dk1"/>
                </a:solidFill>
                <a:latin typeface="Times New Roman" pitchFamily="18" charset="0"/>
                <a:ea typeface="Twentieth Century"/>
                <a:cs typeface="Times New Roman" pitchFamily="18" charset="0"/>
                <a:sym typeface="Twentieth Century"/>
              </a:rPr>
              <a:t>Introduction to project</a:t>
            </a:r>
            <a:endParaRPr sz="3200">
              <a:latin typeface="Times New Roman" pitchFamily="18" charset="0"/>
              <a:cs typeface="Times New Roman" pitchFamily="18" charset="0"/>
            </a:endParaRPr>
          </a:p>
          <a:p>
            <a:pPr marL="685800" marR="0" lvl="0" indent="-685800" algn="l" rtl="0">
              <a:lnSpc>
                <a:spcPct val="150000"/>
              </a:lnSpc>
              <a:spcBef>
                <a:spcPts val="0"/>
              </a:spcBef>
              <a:spcAft>
                <a:spcPts val="0"/>
              </a:spcAft>
              <a:buClr>
                <a:schemeClr val="dk1"/>
              </a:buClr>
              <a:buSzPts val="3600"/>
              <a:buFont typeface="Noto Sans Symbols"/>
              <a:buChar char="⮚"/>
            </a:pPr>
            <a:r>
              <a:rPr lang="en-US" sz="3200" dirty="0">
                <a:solidFill>
                  <a:schemeClr val="dk1"/>
                </a:solidFill>
                <a:latin typeface="Times New Roman" pitchFamily="18" charset="0"/>
                <a:ea typeface="Twentieth Century"/>
                <a:cs typeface="Times New Roman" pitchFamily="18" charset="0"/>
                <a:sym typeface="Twentieth Century"/>
              </a:rPr>
              <a:t>Project Description</a:t>
            </a:r>
            <a:endParaRPr sz="3200">
              <a:latin typeface="Times New Roman" pitchFamily="18" charset="0"/>
              <a:cs typeface="Times New Roman" pitchFamily="18" charset="0"/>
            </a:endParaRPr>
          </a:p>
          <a:p>
            <a:pPr marL="685800" marR="0" lvl="0" indent="-685800" algn="l" rtl="0">
              <a:lnSpc>
                <a:spcPct val="150000"/>
              </a:lnSpc>
              <a:spcBef>
                <a:spcPts val="0"/>
              </a:spcBef>
              <a:spcAft>
                <a:spcPts val="0"/>
              </a:spcAft>
              <a:buClr>
                <a:schemeClr val="dk1"/>
              </a:buClr>
              <a:buSzPts val="3600"/>
              <a:buFont typeface="Noto Sans Symbols"/>
              <a:buChar char="⮚"/>
            </a:pPr>
            <a:r>
              <a:rPr lang="en-US" sz="3200" dirty="0">
                <a:solidFill>
                  <a:schemeClr val="dk1"/>
                </a:solidFill>
                <a:latin typeface="Times New Roman" pitchFamily="18" charset="0"/>
                <a:ea typeface="Twentieth Century"/>
                <a:cs typeface="Times New Roman" pitchFamily="18" charset="0"/>
                <a:sym typeface="Twentieth Century"/>
              </a:rPr>
              <a:t>Result</a:t>
            </a:r>
            <a:endParaRPr sz="3200">
              <a:latin typeface="Times New Roman" pitchFamily="18" charset="0"/>
              <a:cs typeface="Times New Roman" pitchFamily="18" charset="0"/>
            </a:endParaRPr>
          </a:p>
          <a:p>
            <a:pPr marL="685800" marR="0" lvl="0" indent="-685800" algn="l" rtl="0">
              <a:lnSpc>
                <a:spcPct val="150000"/>
              </a:lnSpc>
              <a:spcBef>
                <a:spcPts val="0"/>
              </a:spcBef>
              <a:spcAft>
                <a:spcPts val="0"/>
              </a:spcAft>
              <a:buClr>
                <a:schemeClr val="dk1"/>
              </a:buClr>
              <a:buSzPts val="3600"/>
              <a:buFont typeface="Noto Sans Symbols"/>
              <a:buChar char="⮚"/>
            </a:pPr>
            <a:r>
              <a:rPr lang="en-US" sz="3200" dirty="0">
                <a:solidFill>
                  <a:schemeClr val="dk1"/>
                </a:solidFill>
                <a:latin typeface="Times New Roman" pitchFamily="18" charset="0"/>
                <a:ea typeface="Twentieth Century"/>
                <a:cs typeface="Times New Roman" pitchFamily="18" charset="0"/>
                <a:sym typeface="Twentieth Century"/>
              </a:rPr>
              <a:t>Advantages and Disadvantages</a:t>
            </a:r>
            <a:endParaRPr sz="3200">
              <a:latin typeface="Times New Roman" pitchFamily="18" charset="0"/>
              <a:cs typeface="Times New Roman" pitchFamily="18" charset="0"/>
            </a:endParaRPr>
          </a:p>
          <a:p>
            <a:pPr marL="685800" marR="0" lvl="0" indent="-685800" algn="l" rtl="0">
              <a:lnSpc>
                <a:spcPct val="150000"/>
              </a:lnSpc>
              <a:spcBef>
                <a:spcPts val="0"/>
              </a:spcBef>
              <a:spcAft>
                <a:spcPts val="0"/>
              </a:spcAft>
              <a:buClr>
                <a:schemeClr val="dk1"/>
              </a:buClr>
              <a:buSzPts val="3600"/>
              <a:buFont typeface="Noto Sans Symbols"/>
              <a:buChar char="⮚"/>
            </a:pPr>
            <a:r>
              <a:rPr lang="en-US" sz="3200" dirty="0">
                <a:solidFill>
                  <a:schemeClr val="dk1"/>
                </a:solidFill>
                <a:latin typeface="Times New Roman" pitchFamily="18" charset="0"/>
                <a:ea typeface="Twentieth Century"/>
                <a:cs typeface="Times New Roman" pitchFamily="18" charset="0"/>
                <a:sym typeface="Twentieth Century"/>
              </a:rPr>
              <a:t>Future Scope</a:t>
            </a:r>
            <a:endParaRPr sz="3200">
              <a:latin typeface="Times New Roman" pitchFamily="18" charset="0"/>
              <a:cs typeface="Times New Roman" pitchFamily="18" charset="0"/>
            </a:endParaRPr>
          </a:p>
          <a:p>
            <a:pPr marL="685800" marR="0" lvl="0" indent="-685800" algn="l" rtl="0">
              <a:lnSpc>
                <a:spcPct val="150000"/>
              </a:lnSpc>
              <a:spcBef>
                <a:spcPts val="0"/>
              </a:spcBef>
              <a:spcAft>
                <a:spcPts val="0"/>
              </a:spcAft>
              <a:buClr>
                <a:schemeClr val="dk1"/>
              </a:buClr>
              <a:buSzPts val="3600"/>
              <a:buFont typeface="Noto Sans Symbols"/>
              <a:buChar char="⮚"/>
            </a:pPr>
            <a:r>
              <a:rPr lang="en-US" sz="3200" dirty="0" smtClean="0">
                <a:solidFill>
                  <a:schemeClr val="dk1"/>
                </a:solidFill>
                <a:latin typeface="Times New Roman" pitchFamily="18" charset="0"/>
                <a:ea typeface="Twentieth Century"/>
                <a:cs typeface="Times New Roman" pitchFamily="18" charset="0"/>
                <a:sym typeface="Twentieth Century"/>
              </a:rPr>
              <a:t>Conclusion</a:t>
            </a:r>
            <a:endParaRPr sz="3200">
              <a:solidFill>
                <a:schemeClr val="dk1"/>
              </a:solidFill>
              <a:latin typeface="Times New Roman" pitchFamily="18" charset="0"/>
              <a:ea typeface="Twentieth Century"/>
              <a:cs typeface="Times New Roman" pitchFamily="18" charset="0"/>
              <a:sym typeface="Twentieth Century"/>
            </a:endParaRPr>
          </a:p>
        </p:txBody>
      </p:sp>
      <p:pic>
        <p:nvPicPr>
          <p:cNvPr id="174" name="Google Shape;174;p3"/>
          <p:cNvPicPr preferRelativeResize="0"/>
          <p:nvPr/>
        </p:nvPicPr>
        <p:blipFill rotWithShape="1">
          <a:blip r:embed="rId3">
            <a:alphaModFix/>
          </a:blip>
          <a:srcRect/>
          <a:stretch/>
        </p:blipFill>
        <p:spPr>
          <a:xfrm>
            <a:off x="9274094" y="917257"/>
            <a:ext cx="2719526" cy="1817065"/>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
          <p:cNvSpPr txBox="1"/>
          <p:nvPr/>
        </p:nvSpPr>
        <p:spPr>
          <a:xfrm>
            <a:off x="359195" y="147938"/>
            <a:ext cx="8327605" cy="101562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4000" u="sng" dirty="0">
                <a:solidFill>
                  <a:srgbClr val="4F2CD1"/>
                </a:solidFill>
                <a:latin typeface="Times New Roman" pitchFamily="18" charset="0"/>
                <a:ea typeface="Twentieth Century"/>
                <a:cs typeface="Times New Roman" pitchFamily="18" charset="0"/>
                <a:sym typeface="Twentieth Century"/>
              </a:rPr>
              <a:t>Introduction to comment classifier</a:t>
            </a:r>
            <a:endParaRPr sz="4000">
              <a:latin typeface="Times New Roman" pitchFamily="18" charset="0"/>
              <a:cs typeface="Times New Roman" pitchFamily="18" charset="0"/>
            </a:endParaRPr>
          </a:p>
        </p:txBody>
      </p:sp>
      <p:sp>
        <p:nvSpPr>
          <p:cNvPr id="180" name="Google Shape;180;p4"/>
          <p:cNvSpPr/>
          <p:nvPr/>
        </p:nvSpPr>
        <p:spPr>
          <a:xfrm>
            <a:off x="779283" y="914400"/>
            <a:ext cx="10633435"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800" dirty="0">
                <a:solidFill>
                  <a:schemeClr val="dk1"/>
                </a:solidFill>
                <a:latin typeface="Times New Roman" pitchFamily="18" charset="0"/>
                <a:ea typeface="Twentieth Century"/>
                <a:cs typeface="Times New Roman" pitchFamily="18" charset="0"/>
                <a:sym typeface="Twentieth Century"/>
              </a:rPr>
              <a:t>Comment Classifier is machine learning model that classifies comments according different classes such as </a:t>
            </a:r>
            <a:r>
              <a:rPr lang="en-US" sz="2800" dirty="0" err="1">
                <a:solidFill>
                  <a:schemeClr val="dk1"/>
                </a:solidFill>
                <a:latin typeface="Times New Roman" pitchFamily="18" charset="0"/>
                <a:ea typeface="Twentieth Century"/>
                <a:cs typeface="Times New Roman" pitchFamily="18" charset="0"/>
                <a:sym typeface="Twentieth Century"/>
              </a:rPr>
              <a:t>Absuive</a:t>
            </a:r>
            <a:r>
              <a:rPr lang="en-US" sz="2800" dirty="0">
                <a:solidFill>
                  <a:schemeClr val="dk1"/>
                </a:solidFill>
                <a:latin typeface="Times New Roman" pitchFamily="18" charset="0"/>
                <a:ea typeface="Twentieth Century"/>
                <a:cs typeface="Times New Roman" pitchFamily="18" charset="0"/>
                <a:sym typeface="Twentieth Century"/>
              </a:rPr>
              <a:t>, </a:t>
            </a:r>
            <a:r>
              <a:rPr lang="en-US" sz="2800" dirty="0" err="1">
                <a:solidFill>
                  <a:schemeClr val="dk1"/>
                </a:solidFill>
                <a:latin typeface="Times New Roman" pitchFamily="18" charset="0"/>
                <a:ea typeface="Twentieth Century"/>
                <a:cs typeface="Times New Roman" pitchFamily="18" charset="0"/>
                <a:sym typeface="Twentieth Century"/>
              </a:rPr>
              <a:t>Offfensive</a:t>
            </a:r>
            <a:r>
              <a:rPr lang="en-US" sz="2800" dirty="0">
                <a:solidFill>
                  <a:schemeClr val="dk1"/>
                </a:solidFill>
                <a:latin typeface="Times New Roman" pitchFamily="18" charset="0"/>
                <a:ea typeface="Twentieth Century"/>
                <a:cs typeface="Times New Roman" pitchFamily="18" charset="0"/>
                <a:sym typeface="Twentieth Century"/>
              </a:rPr>
              <a:t>, or not both of them. Importance of comment classification in various applications (e.g., social media, customer feedback analysis)</a:t>
            </a:r>
            <a:endParaRPr sz="2800">
              <a:latin typeface="Times New Roman" pitchFamily="18" charset="0"/>
              <a:cs typeface="Times New Roman" pitchFamily="18" charset="0"/>
            </a:endParaRPr>
          </a:p>
        </p:txBody>
      </p:sp>
      <p:pic>
        <p:nvPicPr>
          <p:cNvPr id="181" name="Google Shape;181;p4"/>
          <p:cNvPicPr preferRelativeResize="0"/>
          <p:nvPr/>
        </p:nvPicPr>
        <p:blipFill rotWithShape="1">
          <a:blip r:embed="rId3">
            <a:alphaModFix/>
          </a:blip>
          <a:srcRect/>
          <a:stretch/>
        </p:blipFill>
        <p:spPr>
          <a:xfrm>
            <a:off x="5638800" y="3429000"/>
            <a:ext cx="6400800" cy="33238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5"/>
          <p:cNvSpPr/>
          <p:nvPr/>
        </p:nvSpPr>
        <p:spPr>
          <a:xfrm>
            <a:off x="620452" y="250769"/>
            <a:ext cx="3722948"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u="sng" dirty="0">
                <a:solidFill>
                  <a:srgbClr val="4F2CD1"/>
                </a:solidFill>
                <a:latin typeface="Times New Roman" pitchFamily="18" charset="0"/>
                <a:ea typeface="Twentieth Century"/>
                <a:cs typeface="Times New Roman" pitchFamily="18" charset="0"/>
                <a:sym typeface="Twentieth Century"/>
              </a:rPr>
              <a:t>Project data flow</a:t>
            </a:r>
            <a:endParaRPr sz="4000">
              <a:latin typeface="Times New Roman" pitchFamily="18" charset="0"/>
              <a:cs typeface="Times New Roman" pitchFamily="18" charset="0"/>
            </a:endParaRPr>
          </a:p>
        </p:txBody>
      </p:sp>
      <p:sp>
        <p:nvSpPr>
          <p:cNvPr id="187" name="Google Shape;187;p5"/>
          <p:cNvSpPr txBox="1"/>
          <p:nvPr/>
        </p:nvSpPr>
        <p:spPr>
          <a:xfrm>
            <a:off x="1467034" y="1107034"/>
            <a:ext cx="8134165"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dirty="0">
                <a:solidFill>
                  <a:srgbClr val="374151"/>
                </a:solidFill>
                <a:latin typeface="Arial"/>
                <a:ea typeface="Arial"/>
                <a:cs typeface="Arial"/>
                <a:sym typeface="Arial"/>
              </a:rPr>
              <a:t>To illustrate the data flow of a comment classifier:</a:t>
            </a:r>
            <a:endParaRPr sz="2800">
              <a:solidFill>
                <a:schemeClr val="dk1"/>
              </a:solidFill>
              <a:latin typeface="Twentieth Century"/>
              <a:ea typeface="Twentieth Century"/>
              <a:cs typeface="Twentieth Century"/>
              <a:sym typeface="Twentieth Century"/>
            </a:endParaRPr>
          </a:p>
        </p:txBody>
      </p:sp>
      <p:cxnSp>
        <p:nvCxnSpPr>
          <p:cNvPr id="195" name="Google Shape;195;p5"/>
          <p:cNvCxnSpPr>
            <a:stCxn id="189" idx="2"/>
            <a:endCxn id="189" idx="2"/>
          </p:cNvCxnSpPr>
          <p:nvPr/>
        </p:nvCxnSpPr>
        <p:spPr>
          <a:xfrm rot="5400000">
            <a:off x="6210302" y="3169594"/>
            <a:ext cx="1588" cy="1588"/>
          </a:xfrm>
          <a:prstGeom prst="straightConnector1">
            <a:avLst/>
          </a:prstGeom>
          <a:noFill/>
          <a:ln w="9525" cap="flat" cmpd="sng">
            <a:solidFill>
              <a:srgbClr val="B32372"/>
            </a:solidFill>
            <a:prstDash val="solid"/>
            <a:round/>
            <a:headEnd type="none" w="sm" len="sm"/>
            <a:tailEnd type="triangle" w="med" len="med"/>
          </a:ln>
        </p:spPr>
      </p:cxnSp>
      <p:cxnSp>
        <p:nvCxnSpPr>
          <p:cNvPr id="197" name="Google Shape;197;p5"/>
          <p:cNvCxnSpPr/>
          <p:nvPr/>
        </p:nvCxnSpPr>
        <p:spPr>
          <a:xfrm>
            <a:off x="-106532" y="0"/>
            <a:ext cx="0" cy="0"/>
          </a:xfrm>
          <a:prstGeom prst="straightConnector1">
            <a:avLst/>
          </a:prstGeom>
          <a:noFill/>
          <a:ln w="9525" cap="flat" cmpd="sng">
            <a:solidFill>
              <a:srgbClr val="B32372"/>
            </a:solidFill>
            <a:prstDash val="solid"/>
            <a:round/>
            <a:headEnd type="none" w="sm" len="sm"/>
            <a:tailEnd type="triangle" w="med" len="med"/>
          </a:ln>
        </p:spPr>
      </p:cxnSp>
      <p:grpSp>
        <p:nvGrpSpPr>
          <p:cNvPr id="19" name="Group 18"/>
          <p:cNvGrpSpPr/>
          <p:nvPr/>
        </p:nvGrpSpPr>
        <p:grpSpPr>
          <a:xfrm>
            <a:off x="3429000" y="1786177"/>
            <a:ext cx="5562600" cy="4767023"/>
            <a:chOff x="3799639" y="1786177"/>
            <a:chExt cx="4287918" cy="4460191"/>
          </a:xfrm>
        </p:grpSpPr>
        <p:sp>
          <p:nvSpPr>
            <p:cNvPr id="188" name="Google Shape;188;p5"/>
            <p:cNvSpPr/>
            <p:nvPr/>
          </p:nvSpPr>
          <p:spPr>
            <a:xfrm>
              <a:off x="3799642" y="1786177"/>
              <a:ext cx="4287915" cy="369332"/>
            </a:xfrm>
            <a:prstGeom prst="rect">
              <a:avLst/>
            </a:prstGeom>
            <a:solidFill>
              <a:schemeClr val="accent1"/>
            </a:solidFill>
            <a:ln w="15875" cap="flat" cmpd="sng">
              <a:solidFill>
                <a:srgbClr val="A5206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wentieth Century"/>
                  <a:ea typeface="Twentieth Century"/>
                  <a:cs typeface="Twentieth Century"/>
                  <a:sym typeface="Twentieth Century"/>
                </a:rPr>
                <a:t>DATA PREPARATION</a:t>
              </a:r>
              <a:endParaRPr sz="1800">
                <a:solidFill>
                  <a:schemeClr val="lt1"/>
                </a:solidFill>
                <a:latin typeface="Twentieth Century"/>
                <a:ea typeface="Twentieth Century"/>
                <a:cs typeface="Twentieth Century"/>
                <a:sym typeface="Twentieth Century"/>
              </a:endParaRPr>
            </a:p>
          </p:txBody>
        </p:sp>
        <p:sp>
          <p:nvSpPr>
            <p:cNvPr id="189" name="Google Shape;189;p5"/>
            <p:cNvSpPr/>
            <p:nvPr/>
          </p:nvSpPr>
          <p:spPr>
            <a:xfrm>
              <a:off x="3799642" y="2636667"/>
              <a:ext cx="4287915" cy="443883"/>
            </a:xfrm>
            <a:prstGeom prst="rect">
              <a:avLst/>
            </a:prstGeom>
            <a:solidFill>
              <a:schemeClr val="accent1"/>
            </a:solidFill>
            <a:ln w="15875" cap="flat" cmpd="sng">
              <a:solidFill>
                <a:srgbClr val="A5206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wentieth Century"/>
                  <a:ea typeface="Twentieth Century"/>
                  <a:cs typeface="Twentieth Century"/>
                  <a:sym typeface="Twentieth Century"/>
                </a:rPr>
                <a:t>DATA PREPROCESSING</a:t>
              </a:r>
              <a:endParaRPr sz="1800">
                <a:solidFill>
                  <a:schemeClr val="lt1"/>
                </a:solidFill>
                <a:latin typeface="Twentieth Century"/>
                <a:ea typeface="Twentieth Century"/>
                <a:cs typeface="Twentieth Century"/>
                <a:sym typeface="Twentieth Century"/>
              </a:endParaRPr>
            </a:p>
          </p:txBody>
        </p:sp>
        <p:sp>
          <p:nvSpPr>
            <p:cNvPr id="190" name="Google Shape;190;p5"/>
            <p:cNvSpPr/>
            <p:nvPr/>
          </p:nvSpPr>
          <p:spPr>
            <a:xfrm>
              <a:off x="3799641" y="3459616"/>
              <a:ext cx="4287915" cy="369332"/>
            </a:xfrm>
            <a:prstGeom prst="rect">
              <a:avLst/>
            </a:prstGeom>
            <a:solidFill>
              <a:schemeClr val="accent1"/>
            </a:solidFill>
            <a:ln w="15875" cap="flat" cmpd="sng">
              <a:solidFill>
                <a:srgbClr val="A5206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wentieth Century"/>
                  <a:ea typeface="Twentieth Century"/>
                  <a:cs typeface="Twentieth Century"/>
                  <a:sym typeface="Twentieth Century"/>
                </a:rPr>
                <a:t>FEATURE EXTRACTION</a:t>
              </a:r>
              <a:endParaRPr sz="1800">
                <a:solidFill>
                  <a:schemeClr val="lt1"/>
                </a:solidFill>
                <a:latin typeface="Twentieth Century"/>
                <a:ea typeface="Twentieth Century"/>
                <a:cs typeface="Twentieth Century"/>
                <a:sym typeface="Twentieth Century"/>
              </a:endParaRPr>
            </a:p>
          </p:txBody>
        </p:sp>
        <p:sp>
          <p:nvSpPr>
            <p:cNvPr id="191" name="Google Shape;191;p5"/>
            <p:cNvSpPr/>
            <p:nvPr/>
          </p:nvSpPr>
          <p:spPr>
            <a:xfrm>
              <a:off x="3799641" y="4323425"/>
              <a:ext cx="4287915" cy="369332"/>
            </a:xfrm>
            <a:prstGeom prst="rect">
              <a:avLst/>
            </a:prstGeom>
            <a:solidFill>
              <a:schemeClr val="accent1"/>
            </a:solidFill>
            <a:ln w="15875" cap="flat" cmpd="sng">
              <a:solidFill>
                <a:srgbClr val="A5206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wentieth Century"/>
                  <a:ea typeface="Twentieth Century"/>
                  <a:cs typeface="Twentieth Century"/>
                  <a:sym typeface="Twentieth Century"/>
                </a:rPr>
                <a:t>TRAINING DATASET SPLIT</a:t>
              </a:r>
              <a:endParaRPr sz="1800">
                <a:solidFill>
                  <a:schemeClr val="lt1"/>
                </a:solidFill>
                <a:latin typeface="Twentieth Century"/>
                <a:ea typeface="Twentieth Century"/>
                <a:cs typeface="Twentieth Century"/>
                <a:sym typeface="Twentieth Century"/>
              </a:endParaRPr>
            </a:p>
          </p:txBody>
        </p:sp>
        <p:sp>
          <p:nvSpPr>
            <p:cNvPr id="192" name="Google Shape;192;p5"/>
            <p:cNvSpPr/>
            <p:nvPr/>
          </p:nvSpPr>
          <p:spPr>
            <a:xfrm>
              <a:off x="3799640" y="5187234"/>
              <a:ext cx="4287915" cy="369332"/>
            </a:xfrm>
            <a:prstGeom prst="rect">
              <a:avLst/>
            </a:prstGeom>
            <a:solidFill>
              <a:schemeClr val="accent1"/>
            </a:solidFill>
            <a:ln w="15875" cap="flat" cmpd="sng">
              <a:solidFill>
                <a:srgbClr val="A5206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wentieth Century"/>
                  <a:ea typeface="Twentieth Century"/>
                  <a:cs typeface="Twentieth Century"/>
                  <a:sym typeface="Twentieth Century"/>
                </a:rPr>
                <a:t>MODEL TRAINING</a:t>
              </a:r>
              <a:endParaRPr sz="1800">
                <a:solidFill>
                  <a:schemeClr val="lt1"/>
                </a:solidFill>
                <a:latin typeface="Twentieth Century"/>
                <a:ea typeface="Twentieth Century"/>
                <a:cs typeface="Twentieth Century"/>
                <a:sym typeface="Twentieth Century"/>
              </a:endParaRPr>
            </a:p>
          </p:txBody>
        </p:sp>
        <p:sp>
          <p:nvSpPr>
            <p:cNvPr id="193" name="Google Shape;193;p5"/>
            <p:cNvSpPr/>
            <p:nvPr/>
          </p:nvSpPr>
          <p:spPr>
            <a:xfrm>
              <a:off x="3799639" y="5877068"/>
              <a:ext cx="4287900" cy="369300"/>
            </a:xfrm>
            <a:prstGeom prst="rect">
              <a:avLst/>
            </a:prstGeom>
            <a:solidFill>
              <a:schemeClr val="accent1"/>
            </a:solidFill>
            <a:ln w="15875" cap="flat" cmpd="sng">
              <a:solidFill>
                <a:srgbClr val="A5206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wentieth Century"/>
                  <a:ea typeface="Twentieth Century"/>
                  <a:cs typeface="Twentieth Century"/>
                  <a:sym typeface="Twentieth Century"/>
                </a:rPr>
                <a:t>COMMENT CLASSIFICATION</a:t>
              </a:r>
              <a:endParaRPr sz="1800">
                <a:solidFill>
                  <a:schemeClr val="lt1"/>
                </a:solidFill>
                <a:latin typeface="Twentieth Century"/>
                <a:ea typeface="Twentieth Century"/>
                <a:cs typeface="Twentieth Century"/>
                <a:sym typeface="Twentieth Century"/>
              </a:endParaRPr>
            </a:p>
          </p:txBody>
        </p:sp>
        <p:cxnSp>
          <p:nvCxnSpPr>
            <p:cNvPr id="194" name="Google Shape;194;p5"/>
            <p:cNvCxnSpPr>
              <a:stCxn id="188" idx="2"/>
              <a:endCxn id="189" idx="0"/>
            </p:cNvCxnSpPr>
            <p:nvPr/>
          </p:nvCxnSpPr>
          <p:spPr>
            <a:xfrm>
              <a:off x="5943600" y="2155509"/>
              <a:ext cx="0" cy="481200"/>
            </a:xfrm>
            <a:prstGeom prst="straightConnector1">
              <a:avLst/>
            </a:prstGeom>
            <a:noFill/>
            <a:ln w="9525" cap="flat" cmpd="sng">
              <a:solidFill>
                <a:srgbClr val="B32372"/>
              </a:solidFill>
              <a:prstDash val="solid"/>
              <a:round/>
              <a:headEnd type="none" w="sm" len="sm"/>
              <a:tailEnd type="triangle" w="med" len="med"/>
            </a:ln>
          </p:spPr>
        </p:cxnSp>
        <p:cxnSp>
          <p:nvCxnSpPr>
            <p:cNvPr id="196" name="Google Shape;196;p5"/>
            <p:cNvCxnSpPr>
              <a:endCxn id="190" idx="0"/>
            </p:cNvCxnSpPr>
            <p:nvPr/>
          </p:nvCxnSpPr>
          <p:spPr>
            <a:xfrm>
              <a:off x="5943599" y="3084616"/>
              <a:ext cx="0" cy="375000"/>
            </a:xfrm>
            <a:prstGeom prst="straightConnector1">
              <a:avLst/>
            </a:prstGeom>
            <a:noFill/>
            <a:ln w="9525" cap="flat" cmpd="sng">
              <a:solidFill>
                <a:srgbClr val="B32372"/>
              </a:solidFill>
              <a:prstDash val="solid"/>
              <a:round/>
              <a:headEnd type="none" w="sm" len="sm"/>
              <a:tailEnd type="triangle" w="med" len="med"/>
            </a:ln>
          </p:spPr>
        </p:cxnSp>
        <p:cxnSp>
          <p:nvCxnSpPr>
            <p:cNvPr id="198" name="Google Shape;198;p5"/>
            <p:cNvCxnSpPr>
              <a:endCxn id="191" idx="0"/>
            </p:cNvCxnSpPr>
            <p:nvPr/>
          </p:nvCxnSpPr>
          <p:spPr>
            <a:xfrm>
              <a:off x="5943599" y="3879425"/>
              <a:ext cx="0" cy="444000"/>
            </a:xfrm>
            <a:prstGeom prst="straightConnector1">
              <a:avLst/>
            </a:prstGeom>
            <a:noFill/>
            <a:ln w="9525" cap="flat" cmpd="sng">
              <a:solidFill>
                <a:srgbClr val="B32372"/>
              </a:solidFill>
              <a:prstDash val="solid"/>
              <a:round/>
              <a:headEnd type="none" w="sm" len="sm"/>
              <a:tailEnd type="triangle" w="med" len="med"/>
            </a:ln>
          </p:spPr>
        </p:cxnSp>
        <p:cxnSp>
          <p:nvCxnSpPr>
            <p:cNvPr id="199" name="Google Shape;199;p5"/>
            <p:cNvCxnSpPr>
              <a:stCxn id="191" idx="2"/>
              <a:endCxn id="192" idx="0"/>
            </p:cNvCxnSpPr>
            <p:nvPr/>
          </p:nvCxnSpPr>
          <p:spPr>
            <a:xfrm>
              <a:off x="5943599" y="4692757"/>
              <a:ext cx="0" cy="494400"/>
            </a:xfrm>
            <a:prstGeom prst="straightConnector1">
              <a:avLst/>
            </a:prstGeom>
            <a:noFill/>
            <a:ln w="9525" cap="flat" cmpd="sng">
              <a:solidFill>
                <a:srgbClr val="B32372"/>
              </a:solidFill>
              <a:prstDash val="solid"/>
              <a:round/>
              <a:headEnd type="none" w="sm" len="sm"/>
              <a:tailEnd type="triangle" w="med" len="med"/>
            </a:ln>
          </p:spPr>
        </p:cxnSp>
        <p:cxnSp>
          <p:nvCxnSpPr>
            <p:cNvPr id="201" name="Google Shape;201;p5"/>
            <p:cNvCxnSpPr>
              <a:stCxn id="192" idx="2"/>
              <a:endCxn id="193" idx="0"/>
            </p:cNvCxnSpPr>
            <p:nvPr/>
          </p:nvCxnSpPr>
          <p:spPr>
            <a:xfrm>
              <a:off x="5943598" y="5556566"/>
              <a:ext cx="0" cy="320400"/>
            </a:xfrm>
            <a:prstGeom prst="straightConnector1">
              <a:avLst/>
            </a:prstGeom>
            <a:noFill/>
            <a:ln w="9525" cap="flat" cmpd="sng">
              <a:solidFill>
                <a:srgbClr val="B32372"/>
              </a:solidFill>
              <a:prstDash val="solid"/>
              <a:round/>
              <a:headEnd type="none" w="sm" len="sm"/>
              <a:tailEnd type="triangl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6"/>
          <p:cNvSpPr txBox="1"/>
          <p:nvPr/>
        </p:nvSpPr>
        <p:spPr>
          <a:xfrm>
            <a:off x="337489" y="-150829"/>
            <a:ext cx="5290313" cy="75469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a:solidFill>
                  <a:srgbClr val="4F2CD1"/>
                </a:solidFill>
                <a:latin typeface="Twentieth Century"/>
                <a:ea typeface="Twentieth Century"/>
                <a:cs typeface="Twentieth Century"/>
                <a:sym typeface="Twentieth Century"/>
              </a:rPr>
              <a:t>Languages and Libraries Used</a:t>
            </a:r>
            <a:r>
              <a:rPr lang="en-US" sz="3200">
                <a:solidFill>
                  <a:schemeClr val="dk1"/>
                </a:solidFill>
                <a:latin typeface="Twentieth Century"/>
                <a:ea typeface="Twentieth Century"/>
                <a:cs typeface="Twentieth Century"/>
                <a:sym typeface="Twentieth Century"/>
              </a:rPr>
              <a:t>:</a:t>
            </a:r>
            <a:endParaRPr/>
          </a:p>
        </p:txBody>
      </p:sp>
      <p:sp>
        <p:nvSpPr>
          <p:cNvPr id="207" name="Google Shape;207;p6"/>
          <p:cNvSpPr/>
          <p:nvPr/>
        </p:nvSpPr>
        <p:spPr>
          <a:xfrm>
            <a:off x="622170" y="784542"/>
            <a:ext cx="9266448" cy="607345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800" b="0" cap="none">
                <a:solidFill>
                  <a:schemeClr val="dk1"/>
                </a:solidFill>
                <a:latin typeface="Twentieth Century"/>
                <a:ea typeface="Twentieth Century"/>
                <a:cs typeface="Twentieth Century"/>
                <a:sym typeface="Twentieth Century"/>
              </a:rPr>
              <a:t>Python: </a:t>
            </a:r>
            <a:r>
              <a:rPr lang="en-US" sz="1800">
                <a:solidFill>
                  <a:srgbClr val="000000"/>
                </a:solidFill>
                <a:latin typeface="Times New Roman"/>
                <a:ea typeface="Times New Roman"/>
                <a:cs typeface="Times New Roman"/>
                <a:sym typeface="Times New Roman"/>
              </a:rPr>
              <a:t>The Python interpreter and the extensive standard library are available in source or binary form without charge for all major platforms, and can be freely distributed.</a:t>
            </a:r>
            <a:r>
              <a:rPr lang="en-US" sz="1800">
                <a:solidFill>
                  <a:schemeClr val="dk1"/>
                </a:solidFill>
                <a:latin typeface="Calibri"/>
                <a:ea typeface="Calibri"/>
                <a:cs typeface="Calibri"/>
                <a:sym typeface="Calibri"/>
              </a:rPr>
              <a:t> </a:t>
            </a:r>
            <a:r>
              <a:rPr lang="en-US" sz="1800">
                <a:solidFill>
                  <a:srgbClr val="000000"/>
                </a:solidFill>
                <a:latin typeface="Times New Roman"/>
                <a:ea typeface="Times New Roman"/>
                <a:cs typeface="Times New Roman"/>
                <a:sym typeface="Times New Roman"/>
              </a:rPr>
              <a:t>Python is the primary programming language used for the comment classifier.</a:t>
            </a:r>
            <a:endParaRPr/>
          </a:p>
          <a:p>
            <a:pPr marL="0" marR="0" lvl="0" indent="0" algn="l" rtl="0">
              <a:lnSpc>
                <a:spcPct val="150000"/>
              </a:lnSpc>
              <a:spcBef>
                <a:spcPts val="0"/>
              </a:spcBef>
              <a:spcAft>
                <a:spcPts val="0"/>
              </a:spcAft>
              <a:buNone/>
            </a:pPr>
            <a:endParaRPr sz="1800">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1800" b="1">
                <a:solidFill>
                  <a:srgbClr val="000000"/>
                </a:solidFill>
                <a:latin typeface="Times New Roman"/>
                <a:ea typeface="Times New Roman"/>
                <a:cs typeface="Times New Roman"/>
                <a:sym typeface="Times New Roman"/>
              </a:rPr>
              <a:t>Key use of python in project:-</a:t>
            </a:r>
            <a:endParaRPr/>
          </a:p>
          <a:p>
            <a:pPr marL="800100" marR="0" lvl="1" indent="-342900" algn="just" rtl="0">
              <a:spcBef>
                <a:spcPts val="1000"/>
              </a:spcBef>
              <a:spcAft>
                <a:spcPts val="0"/>
              </a:spcAft>
              <a:buClr>
                <a:srgbClr val="000000"/>
              </a:buClr>
              <a:buSzPts val="1800"/>
              <a:buFont typeface="Twentieth Century"/>
              <a:buAutoNum type="arabicPeriod"/>
            </a:pPr>
            <a:r>
              <a:rPr lang="en-US" sz="1800" b="0" i="0" u="none" strike="noStrike" cap="none">
                <a:solidFill>
                  <a:srgbClr val="000000"/>
                </a:solidFill>
                <a:latin typeface="Times New Roman"/>
                <a:ea typeface="Times New Roman"/>
                <a:cs typeface="Times New Roman"/>
                <a:sym typeface="Times New Roman"/>
              </a:rPr>
              <a:t>Data Manipulation</a:t>
            </a:r>
            <a:endParaRPr/>
          </a:p>
          <a:p>
            <a:pPr marL="800100" marR="0" lvl="1" indent="-342900" algn="just" rtl="0">
              <a:spcBef>
                <a:spcPts val="1000"/>
              </a:spcBef>
              <a:spcAft>
                <a:spcPts val="0"/>
              </a:spcAft>
              <a:buClr>
                <a:srgbClr val="000000"/>
              </a:buClr>
              <a:buSzPts val="1800"/>
              <a:buFont typeface="Twentieth Century"/>
              <a:buAutoNum type="arabicPeriod"/>
            </a:pPr>
            <a:r>
              <a:rPr lang="en-US" sz="1800" b="0" i="0" u="none" strike="noStrike" cap="none">
                <a:solidFill>
                  <a:srgbClr val="000000"/>
                </a:solidFill>
                <a:latin typeface="Times New Roman"/>
                <a:ea typeface="Times New Roman"/>
                <a:cs typeface="Times New Roman"/>
                <a:sym typeface="Times New Roman"/>
              </a:rPr>
              <a:t>Data Preprocessing </a:t>
            </a:r>
            <a:endParaRPr/>
          </a:p>
          <a:p>
            <a:pPr marL="800100" marR="0" lvl="1" indent="-342900" algn="just" rtl="0">
              <a:spcBef>
                <a:spcPts val="1000"/>
              </a:spcBef>
              <a:spcAft>
                <a:spcPts val="0"/>
              </a:spcAft>
              <a:buClr>
                <a:srgbClr val="000000"/>
              </a:buClr>
              <a:buSzPts val="1800"/>
              <a:buFont typeface="Twentieth Century"/>
              <a:buAutoNum type="arabicPeriod"/>
            </a:pPr>
            <a:r>
              <a:rPr lang="en-US" sz="1800" b="0" i="0" u="none" strike="noStrike" cap="none">
                <a:solidFill>
                  <a:srgbClr val="000000"/>
                </a:solidFill>
                <a:latin typeface="Times New Roman"/>
                <a:ea typeface="Times New Roman"/>
                <a:cs typeface="Times New Roman"/>
                <a:sym typeface="Times New Roman"/>
              </a:rPr>
              <a:t>Machine Learning</a:t>
            </a:r>
            <a:endParaRPr/>
          </a:p>
          <a:p>
            <a:pPr marL="800100" marR="0" lvl="1" indent="-342900" algn="just" rtl="0">
              <a:spcBef>
                <a:spcPts val="1000"/>
              </a:spcBef>
              <a:spcAft>
                <a:spcPts val="0"/>
              </a:spcAft>
              <a:buClr>
                <a:srgbClr val="000000"/>
              </a:buClr>
              <a:buSzPts val="1800"/>
              <a:buFont typeface="Twentieth Century"/>
              <a:buAutoNum type="arabicPeriod"/>
            </a:pPr>
            <a:r>
              <a:rPr lang="en-US" sz="1800" b="0" i="0" u="none" strike="noStrike" cap="none">
                <a:solidFill>
                  <a:srgbClr val="000000"/>
                </a:solidFill>
                <a:latin typeface="Times New Roman"/>
                <a:ea typeface="Times New Roman"/>
                <a:cs typeface="Times New Roman"/>
                <a:sym typeface="Times New Roman"/>
              </a:rPr>
              <a:t>Gradio Interface</a:t>
            </a:r>
            <a:endParaRPr/>
          </a:p>
          <a:p>
            <a:pPr marL="457200" marR="0" lvl="1" indent="0" algn="just" rtl="0">
              <a:spcBef>
                <a:spcPts val="1000"/>
              </a:spcBef>
              <a:spcAft>
                <a:spcPts val="0"/>
              </a:spcAft>
              <a:buNone/>
            </a:pPr>
            <a:endParaRPr sz="1800" b="0"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1000"/>
              </a:spcBef>
              <a:spcAft>
                <a:spcPts val="0"/>
              </a:spcAft>
              <a:buNone/>
            </a:pPr>
            <a:endParaRPr sz="1800">
              <a:solidFill>
                <a:schemeClr val="dk1"/>
              </a:solidFill>
              <a:latin typeface="Calibri"/>
              <a:ea typeface="Calibri"/>
              <a:cs typeface="Calibri"/>
              <a:sym typeface="Calibri"/>
            </a:endParaRPr>
          </a:p>
          <a:p>
            <a:pPr marL="0" marR="0" lvl="0" indent="0" algn="just" rtl="0">
              <a:lnSpc>
                <a:spcPct val="150000"/>
              </a:lnSpc>
              <a:spcBef>
                <a:spcPts val="1000"/>
              </a:spcBef>
              <a:spcAft>
                <a:spcPts val="0"/>
              </a:spcAft>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a:p>
            <a:pPr marL="0" marR="0" lvl="0" indent="0" algn="l" rtl="0">
              <a:spcBef>
                <a:spcPts val="1000"/>
              </a:spcBef>
              <a:spcAft>
                <a:spcPts val="0"/>
              </a:spcAft>
              <a:buNone/>
            </a:pPr>
            <a:endParaRPr sz="2800" b="0" cap="none">
              <a:solidFill>
                <a:schemeClr val="dk1"/>
              </a:solidFill>
              <a:latin typeface="Twentieth Century"/>
              <a:ea typeface="Twentieth Century"/>
              <a:cs typeface="Twentieth Century"/>
              <a:sym typeface="Twentieth Century"/>
            </a:endParaRPr>
          </a:p>
        </p:txBody>
      </p:sp>
      <p:pic>
        <p:nvPicPr>
          <p:cNvPr id="208" name="Google Shape;208;p6"/>
          <p:cNvPicPr preferRelativeResize="0"/>
          <p:nvPr/>
        </p:nvPicPr>
        <p:blipFill rotWithShape="1">
          <a:blip r:embed="rId3">
            <a:alphaModFix/>
          </a:blip>
          <a:srcRect/>
          <a:stretch/>
        </p:blipFill>
        <p:spPr>
          <a:xfrm>
            <a:off x="8427563" y="2514618"/>
            <a:ext cx="3142267" cy="27641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7"/>
          <p:cNvSpPr/>
          <p:nvPr/>
        </p:nvSpPr>
        <p:spPr>
          <a:xfrm>
            <a:off x="244457" y="449919"/>
            <a:ext cx="4419801"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rgbClr val="1A4CC8"/>
                </a:solidFill>
                <a:latin typeface="Twentieth Century"/>
                <a:ea typeface="Twentieth Century"/>
                <a:cs typeface="Twentieth Century"/>
                <a:sym typeface="Twentieth Century"/>
              </a:rPr>
              <a:t>PYTHON LIBRARIES USED:</a:t>
            </a:r>
            <a:endParaRPr/>
          </a:p>
        </p:txBody>
      </p:sp>
      <p:sp>
        <p:nvSpPr>
          <p:cNvPr id="214" name="Google Shape;214;p7"/>
          <p:cNvSpPr txBox="1"/>
          <p:nvPr/>
        </p:nvSpPr>
        <p:spPr>
          <a:xfrm>
            <a:off x="556182" y="1128962"/>
            <a:ext cx="7918515" cy="522328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600">
                <a:solidFill>
                  <a:schemeClr val="dk1"/>
                </a:solidFill>
                <a:latin typeface="Twentieth Century"/>
                <a:ea typeface="Twentieth Century"/>
                <a:cs typeface="Twentieth Century"/>
                <a:sym typeface="Twentieth Century"/>
              </a:rPr>
              <a:t>•	</a:t>
            </a:r>
            <a:r>
              <a:rPr lang="en-US" sz="1600" b="1">
                <a:solidFill>
                  <a:schemeClr val="dk1"/>
                </a:solidFill>
                <a:latin typeface="Twentieth Century"/>
                <a:ea typeface="Twentieth Century"/>
                <a:cs typeface="Twentieth Century"/>
                <a:sym typeface="Twentieth Century"/>
              </a:rPr>
              <a:t>gradio</a:t>
            </a:r>
            <a:r>
              <a:rPr lang="en-US" sz="1600">
                <a:solidFill>
                  <a:schemeClr val="dk1"/>
                </a:solidFill>
                <a:latin typeface="Twentieth Century"/>
                <a:ea typeface="Twentieth Century"/>
                <a:cs typeface="Twentieth Century"/>
                <a:sym typeface="Twentieth Century"/>
              </a:rPr>
              <a:t>: Used for creating the user interface to interact with the comment classifier.</a:t>
            </a:r>
            <a:endParaRPr/>
          </a:p>
          <a:p>
            <a:pPr marL="0" marR="0" lvl="0" indent="0" algn="just" rtl="0">
              <a:lnSpc>
                <a:spcPct val="150000"/>
              </a:lnSpc>
              <a:spcBef>
                <a:spcPts val="0"/>
              </a:spcBef>
              <a:spcAft>
                <a:spcPts val="0"/>
              </a:spcAft>
              <a:buNone/>
            </a:pPr>
            <a:r>
              <a:rPr lang="en-US" sz="1600">
                <a:solidFill>
                  <a:schemeClr val="dk1"/>
                </a:solidFill>
                <a:latin typeface="Twentieth Century"/>
                <a:ea typeface="Twentieth Century"/>
                <a:cs typeface="Twentieth Century"/>
                <a:sym typeface="Twentieth Century"/>
              </a:rPr>
              <a:t>•	</a:t>
            </a:r>
            <a:r>
              <a:rPr lang="en-US" sz="1600" b="1">
                <a:solidFill>
                  <a:schemeClr val="dk1"/>
                </a:solidFill>
                <a:latin typeface="Twentieth Century"/>
                <a:ea typeface="Twentieth Century"/>
                <a:cs typeface="Twentieth Century"/>
                <a:sym typeface="Twentieth Century"/>
              </a:rPr>
              <a:t>pandas:</a:t>
            </a:r>
            <a:r>
              <a:rPr lang="en-US" sz="1600">
                <a:solidFill>
                  <a:schemeClr val="dk1"/>
                </a:solidFill>
                <a:latin typeface="Twentieth Century"/>
                <a:ea typeface="Twentieth Century"/>
                <a:cs typeface="Twentieth Century"/>
                <a:sym typeface="Twentieth Century"/>
              </a:rPr>
              <a:t> Used for data manipulation and analysis, particularly for loading and handling the dataset.</a:t>
            </a:r>
            <a:endParaRPr/>
          </a:p>
          <a:p>
            <a:pPr marL="0" marR="0" lvl="0" indent="0" algn="just" rtl="0">
              <a:lnSpc>
                <a:spcPct val="150000"/>
              </a:lnSpc>
              <a:spcBef>
                <a:spcPts val="0"/>
              </a:spcBef>
              <a:spcAft>
                <a:spcPts val="0"/>
              </a:spcAft>
              <a:buNone/>
            </a:pPr>
            <a:r>
              <a:rPr lang="en-US" sz="1600">
                <a:solidFill>
                  <a:schemeClr val="dk1"/>
                </a:solidFill>
                <a:latin typeface="Twentieth Century"/>
                <a:ea typeface="Twentieth Century"/>
                <a:cs typeface="Twentieth Century"/>
                <a:sym typeface="Twentieth Century"/>
              </a:rPr>
              <a:t>•	</a:t>
            </a:r>
            <a:r>
              <a:rPr lang="en-US" sz="1600" b="1">
                <a:solidFill>
                  <a:schemeClr val="dk1"/>
                </a:solidFill>
                <a:latin typeface="Twentieth Century"/>
                <a:ea typeface="Twentieth Century"/>
                <a:cs typeface="Twentieth Century"/>
                <a:sym typeface="Twentieth Century"/>
              </a:rPr>
              <a:t>numpy:</a:t>
            </a:r>
            <a:r>
              <a:rPr lang="en-US" sz="1600">
                <a:solidFill>
                  <a:schemeClr val="dk1"/>
                </a:solidFill>
                <a:latin typeface="Twentieth Century"/>
                <a:ea typeface="Twentieth Century"/>
                <a:cs typeface="Twentieth Century"/>
                <a:sym typeface="Twentieth Century"/>
              </a:rPr>
              <a:t> Used for numerical operations and array manipulation.</a:t>
            </a:r>
            <a:endParaRPr/>
          </a:p>
          <a:p>
            <a:pPr marL="0" marR="0" lvl="0" indent="0" algn="just" rtl="0">
              <a:lnSpc>
                <a:spcPct val="150000"/>
              </a:lnSpc>
              <a:spcBef>
                <a:spcPts val="0"/>
              </a:spcBef>
              <a:spcAft>
                <a:spcPts val="0"/>
              </a:spcAft>
              <a:buNone/>
            </a:pPr>
            <a:r>
              <a:rPr lang="en-US" sz="1600">
                <a:solidFill>
                  <a:schemeClr val="dk1"/>
                </a:solidFill>
                <a:latin typeface="Twentieth Century"/>
                <a:ea typeface="Twentieth Century"/>
                <a:cs typeface="Twentieth Century"/>
                <a:sym typeface="Twentieth Century"/>
              </a:rPr>
              <a:t>•	</a:t>
            </a:r>
            <a:r>
              <a:rPr lang="en-US" sz="1600" b="1">
                <a:solidFill>
                  <a:schemeClr val="dk1"/>
                </a:solidFill>
                <a:latin typeface="Twentieth Century"/>
                <a:ea typeface="Twentieth Century"/>
                <a:cs typeface="Twentieth Century"/>
                <a:sym typeface="Twentieth Century"/>
              </a:rPr>
              <a:t>sklearn.feature_extraction.text.CountVectorizer: </a:t>
            </a:r>
            <a:r>
              <a:rPr lang="en-US" sz="1600">
                <a:solidFill>
                  <a:schemeClr val="dk1"/>
                </a:solidFill>
                <a:latin typeface="Twentieth Century"/>
                <a:ea typeface="Twentieth Century"/>
                <a:cs typeface="Twentieth Century"/>
                <a:sym typeface="Twentieth Century"/>
              </a:rPr>
              <a:t>Used for converting text data into numerical features.</a:t>
            </a:r>
            <a:endParaRPr/>
          </a:p>
          <a:p>
            <a:pPr marL="0" marR="0" lvl="0" indent="0" algn="just" rtl="0">
              <a:lnSpc>
                <a:spcPct val="150000"/>
              </a:lnSpc>
              <a:spcBef>
                <a:spcPts val="0"/>
              </a:spcBef>
              <a:spcAft>
                <a:spcPts val="0"/>
              </a:spcAft>
              <a:buNone/>
            </a:pPr>
            <a:r>
              <a:rPr lang="en-US" sz="1600">
                <a:solidFill>
                  <a:schemeClr val="dk1"/>
                </a:solidFill>
                <a:latin typeface="Twentieth Century"/>
                <a:ea typeface="Twentieth Century"/>
                <a:cs typeface="Twentieth Century"/>
                <a:sym typeface="Twentieth Century"/>
              </a:rPr>
              <a:t>•	</a:t>
            </a:r>
            <a:r>
              <a:rPr lang="en-US" sz="1600" b="1">
                <a:solidFill>
                  <a:schemeClr val="dk1"/>
                </a:solidFill>
                <a:latin typeface="Twentieth Century"/>
                <a:ea typeface="Twentieth Century"/>
                <a:cs typeface="Twentieth Century"/>
                <a:sym typeface="Twentieth Century"/>
              </a:rPr>
              <a:t>sklearn.model_selection.train_test_split: </a:t>
            </a:r>
            <a:r>
              <a:rPr lang="en-US" sz="1600">
                <a:solidFill>
                  <a:schemeClr val="dk1"/>
                </a:solidFill>
                <a:latin typeface="Twentieth Century"/>
                <a:ea typeface="Twentieth Century"/>
                <a:cs typeface="Twentieth Century"/>
                <a:sym typeface="Twentieth Century"/>
              </a:rPr>
              <a:t>Used for splitting the dataset into training and testing sets.</a:t>
            </a:r>
            <a:endParaRPr/>
          </a:p>
          <a:p>
            <a:pPr marL="0" marR="0" lvl="0" indent="0" algn="just" rtl="0">
              <a:lnSpc>
                <a:spcPct val="150000"/>
              </a:lnSpc>
              <a:spcBef>
                <a:spcPts val="0"/>
              </a:spcBef>
              <a:spcAft>
                <a:spcPts val="0"/>
              </a:spcAft>
              <a:buNone/>
            </a:pPr>
            <a:r>
              <a:rPr lang="en-US" sz="1600">
                <a:solidFill>
                  <a:schemeClr val="dk1"/>
                </a:solidFill>
                <a:latin typeface="Twentieth Century"/>
                <a:ea typeface="Twentieth Century"/>
                <a:cs typeface="Twentieth Century"/>
                <a:sym typeface="Twentieth Century"/>
              </a:rPr>
              <a:t>•	</a:t>
            </a:r>
            <a:r>
              <a:rPr lang="en-US" sz="1600" b="1">
                <a:solidFill>
                  <a:schemeClr val="dk1"/>
                </a:solidFill>
                <a:latin typeface="Twentieth Century"/>
                <a:ea typeface="Twentieth Century"/>
                <a:cs typeface="Twentieth Century"/>
                <a:sym typeface="Twentieth Century"/>
              </a:rPr>
              <a:t>sklearn.tree.DecisionTreeClassifier: </a:t>
            </a:r>
            <a:r>
              <a:rPr lang="en-US" sz="1600">
                <a:solidFill>
                  <a:schemeClr val="dk1"/>
                </a:solidFill>
                <a:latin typeface="Twentieth Century"/>
                <a:ea typeface="Twentieth Century"/>
                <a:cs typeface="Twentieth Century"/>
                <a:sym typeface="Twentieth Century"/>
              </a:rPr>
              <a:t>Used for training the decision tree classifier.</a:t>
            </a:r>
            <a:endParaRPr/>
          </a:p>
          <a:p>
            <a:pPr marL="0" marR="0" lvl="0" indent="0" algn="just" rtl="0">
              <a:lnSpc>
                <a:spcPct val="150000"/>
              </a:lnSpc>
              <a:spcBef>
                <a:spcPts val="0"/>
              </a:spcBef>
              <a:spcAft>
                <a:spcPts val="0"/>
              </a:spcAft>
              <a:buNone/>
            </a:pPr>
            <a:r>
              <a:rPr lang="en-US" sz="1600">
                <a:solidFill>
                  <a:schemeClr val="dk1"/>
                </a:solidFill>
                <a:latin typeface="Twentieth Century"/>
                <a:ea typeface="Twentieth Century"/>
                <a:cs typeface="Twentieth Century"/>
                <a:sym typeface="Twentieth Century"/>
              </a:rPr>
              <a:t>•	</a:t>
            </a:r>
            <a:r>
              <a:rPr lang="en-US" sz="1600" b="1">
                <a:solidFill>
                  <a:schemeClr val="dk1"/>
                </a:solidFill>
                <a:latin typeface="Twentieth Century"/>
                <a:ea typeface="Twentieth Century"/>
                <a:cs typeface="Twentieth Century"/>
                <a:sym typeface="Twentieth Century"/>
              </a:rPr>
              <a:t>re: </a:t>
            </a:r>
            <a:r>
              <a:rPr lang="en-US" sz="1600">
                <a:solidFill>
                  <a:schemeClr val="dk1"/>
                </a:solidFill>
                <a:latin typeface="Twentieth Century"/>
                <a:ea typeface="Twentieth Century"/>
                <a:cs typeface="Twentieth Century"/>
                <a:sym typeface="Twentieth Century"/>
              </a:rPr>
              <a:t>Used for regular expression operations, specifically for cleaning the comment text.</a:t>
            </a:r>
            <a:endParaRPr/>
          </a:p>
          <a:p>
            <a:pPr marL="0" marR="0" lvl="0" indent="0" algn="just" rtl="0">
              <a:lnSpc>
                <a:spcPct val="150000"/>
              </a:lnSpc>
              <a:spcBef>
                <a:spcPts val="0"/>
              </a:spcBef>
              <a:spcAft>
                <a:spcPts val="0"/>
              </a:spcAft>
              <a:buNone/>
            </a:pPr>
            <a:r>
              <a:rPr lang="en-US" sz="1600">
                <a:solidFill>
                  <a:schemeClr val="dk1"/>
                </a:solidFill>
                <a:latin typeface="Twentieth Century"/>
                <a:ea typeface="Twentieth Century"/>
                <a:cs typeface="Twentieth Century"/>
                <a:sym typeface="Twentieth Century"/>
              </a:rPr>
              <a:t>•	</a:t>
            </a:r>
            <a:r>
              <a:rPr lang="en-US" sz="1600" b="1">
                <a:solidFill>
                  <a:schemeClr val="dk1"/>
                </a:solidFill>
                <a:latin typeface="Twentieth Century"/>
                <a:ea typeface="Twentieth Century"/>
                <a:cs typeface="Twentieth Century"/>
                <a:sym typeface="Twentieth Century"/>
              </a:rPr>
              <a:t>nltk: </a:t>
            </a:r>
            <a:r>
              <a:rPr lang="en-US" sz="1600">
                <a:solidFill>
                  <a:schemeClr val="dk1"/>
                </a:solidFill>
                <a:latin typeface="Twentieth Century"/>
                <a:ea typeface="Twentieth Century"/>
                <a:cs typeface="Twentieth Century"/>
                <a:sym typeface="Twentieth Century"/>
              </a:rPr>
              <a:t>Used for natural language processing tasks, such as downloading stopwords and stemming.</a:t>
            </a:r>
            <a:endParaRPr/>
          </a:p>
          <a:p>
            <a:pPr marL="0" marR="0" lvl="0" indent="0" algn="just" rtl="0">
              <a:lnSpc>
                <a:spcPct val="150000"/>
              </a:lnSpc>
              <a:spcBef>
                <a:spcPts val="0"/>
              </a:spcBef>
              <a:spcAft>
                <a:spcPts val="0"/>
              </a:spcAft>
              <a:buNone/>
            </a:pPr>
            <a:r>
              <a:rPr lang="en-US" sz="1600">
                <a:solidFill>
                  <a:schemeClr val="dk1"/>
                </a:solidFill>
                <a:latin typeface="Twentieth Century"/>
                <a:ea typeface="Twentieth Century"/>
                <a:cs typeface="Twentieth Century"/>
                <a:sym typeface="Twentieth Century"/>
              </a:rPr>
              <a:t>•	</a:t>
            </a:r>
            <a:r>
              <a:rPr lang="en-US" sz="1600" b="1">
                <a:solidFill>
                  <a:schemeClr val="dk1"/>
                </a:solidFill>
                <a:latin typeface="Twentieth Century"/>
                <a:ea typeface="Twentieth Century"/>
                <a:cs typeface="Twentieth Century"/>
                <a:sym typeface="Twentieth Century"/>
              </a:rPr>
              <a:t>nltk.corpus.stopwords: </a:t>
            </a:r>
            <a:r>
              <a:rPr lang="en-US" sz="1600">
                <a:solidFill>
                  <a:schemeClr val="dk1"/>
                </a:solidFill>
                <a:latin typeface="Twentieth Century"/>
                <a:ea typeface="Twentieth Century"/>
                <a:cs typeface="Twentieth Century"/>
                <a:sym typeface="Twentieth Century"/>
              </a:rPr>
              <a:t>Used for obtaining a set of common stopwords.</a:t>
            </a:r>
            <a:endParaRPr/>
          </a:p>
          <a:p>
            <a:pPr marL="0" marR="0" lvl="0" indent="0" algn="just" rtl="0">
              <a:lnSpc>
                <a:spcPct val="150000"/>
              </a:lnSpc>
              <a:spcBef>
                <a:spcPts val="0"/>
              </a:spcBef>
              <a:spcAft>
                <a:spcPts val="0"/>
              </a:spcAft>
              <a:buNone/>
            </a:pPr>
            <a:r>
              <a:rPr lang="en-US" sz="1600">
                <a:solidFill>
                  <a:schemeClr val="dk1"/>
                </a:solidFill>
                <a:latin typeface="Twentieth Century"/>
                <a:ea typeface="Twentieth Century"/>
                <a:cs typeface="Twentieth Century"/>
                <a:sym typeface="Twentieth Century"/>
              </a:rPr>
              <a:t>•	`</a:t>
            </a:r>
            <a:r>
              <a:rPr lang="en-US" sz="1600" b="1">
                <a:solidFill>
                  <a:schemeClr val="dk1"/>
                </a:solidFill>
                <a:latin typeface="Twentieth Century"/>
                <a:ea typeface="Twentieth Century"/>
                <a:cs typeface="Twentieth Century"/>
                <a:sym typeface="Twentieth Century"/>
              </a:rPr>
              <a:t>string`: </a:t>
            </a:r>
            <a:r>
              <a:rPr lang="en-US" sz="1600">
                <a:solidFill>
                  <a:schemeClr val="dk1"/>
                </a:solidFill>
                <a:latin typeface="Twentieth Century"/>
                <a:ea typeface="Twentieth Century"/>
                <a:cs typeface="Twentieth Century"/>
                <a:sym typeface="Twentieth Century"/>
              </a:rPr>
              <a:t>Used for working with string operations and punctuation removal.</a:t>
            </a:r>
            <a:endParaRPr/>
          </a:p>
        </p:txBody>
      </p:sp>
      <p:pic>
        <p:nvPicPr>
          <p:cNvPr id="215" name="Google Shape;215;p7"/>
          <p:cNvPicPr preferRelativeResize="0"/>
          <p:nvPr/>
        </p:nvPicPr>
        <p:blipFill rotWithShape="1">
          <a:blip r:embed="rId3">
            <a:alphaModFix/>
          </a:blip>
          <a:srcRect/>
          <a:stretch/>
        </p:blipFill>
        <p:spPr>
          <a:xfrm>
            <a:off x="8766929" y="2156326"/>
            <a:ext cx="3142268" cy="23119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8"/>
          <p:cNvSpPr/>
          <p:nvPr/>
        </p:nvSpPr>
        <p:spPr>
          <a:xfrm>
            <a:off x="773082" y="242989"/>
            <a:ext cx="2406813"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cap="none">
                <a:solidFill>
                  <a:srgbClr val="1A4CC8"/>
                </a:solidFill>
                <a:latin typeface="Twentieth Century"/>
                <a:ea typeface="Twentieth Century"/>
                <a:cs typeface="Twentieth Century"/>
                <a:sym typeface="Twentieth Century"/>
              </a:rPr>
              <a:t>Decision Tree:</a:t>
            </a:r>
            <a:endParaRPr/>
          </a:p>
        </p:txBody>
      </p:sp>
      <p:sp>
        <p:nvSpPr>
          <p:cNvPr id="221" name="Google Shape;221;p8"/>
          <p:cNvSpPr txBox="1"/>
          <p:nvPr/>
        </p:nvSpPr>
        <p:spPr>
          <a:xfrm>
            <a:off x="1077013" y="1025834"/>
            <a:ext cx="10442542"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Twentieth Century"/>
                <a:ea typeface="Twentieth Century"/>
                <a:cs typeface="Twentieth Century"/>
                <a:sym typeface="Twentieth Century"/>
              </a:rPr>
              <a:t>A Decision Tree is a flowchart-like representation of data that graphically resembles a tree that has been drawn upside down. </a:t>
            </a:r>
            <a:endParaRPr sz="2400">
              <a:solidFill>
                <a:schemeClr val="dk1"/>
              </a:solidFill>
              <a:latin typeface="Twentieth Century"/>
              <a:ea typeface="Twentieth Century"/>
              <a:cs typeface="Twentieth Century"/>
              <a:sym typeface="Twentieth Century"/>
            </a:endParaRPr>
          </a:p>
        </p:txBody>
      </p:sp>
      <p:sp>
        <p:nvSpPr>
          <p:cNvPr id="222" name="Google Shape;222;p8"/>
          <p:cNvSpPr txBox="1"/>
          <p:nvPr/>
        </p:nvSpPr>
        <p:spPr>
          <a:xfrm>
            <a:off x="1077013" y="1989163"/>
            <a:ext cx="1072534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wentieth Century"/>
                <a:ea typeface="Twentieth Century"/>
                <a:cs typeface="Twentieth Century"/>
                <a:sym typeface="Twentieth Century"/>
              </a:rPr>
              <a:t>In the code for the Comment Classifier, a decision tree algorithm is used as the machine learning model for classification</a:t>
            </a:r>
            <a:endParaRPr/>
          </a:p>
        </p:txBody>
      </p:sp>
      <p:pic>
        <p:nvPicPr>
          <p:cNvPr id="223" name="Google Shape;223;p8" descr="A colorful rectangular shapes with black text"/>
          <p:cNvPicPr preferRelativeResize="0"/>
          <p:nvPr/>
        </p:nvPicPr>
        <p:blipFill rotWithShape="1">
          <a:blip r:embed="rId3">
            <a:alphaModFix/>
          </a:blip>
          <a:srcRect/>
          <a:stretch/>
        </p:blipFill>
        <p:spPr>
          <a:xfrm>
            <a:off x="4428344" y="2820160"/>
            <a:ext cx="6315959" cy="3929431"/>
          </a:xfrm>
          <a:prstGeom prst="rect">
            <a:avLst/>
          </a:prstGeom>
          <a:noFill/>
          <a:ln>
            <a:noFill/>
          </a:ln>
        </p:spPr>
      </p:pic>
      <p:sp>
        <p:nvSpPr>
          <p:cNvPr id="224" name="Google Shape;224;p8"/>
          <p:cNvSpPr/>
          <p:nvPr/>
        </p:nvSpPr>
        <p:spPr>
          <a:xfrm>
            <a:off x="7959634" y="5908498"/>
            <a:ext cx="1250086"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wentieth Century"/>
                <a:ea typeface="Twentieth Century"/>
                <a:cs typeface="Twentieth Century"/>
                <a:sym typeface="Twentieth Century"/>
              </a:rPr>
              <a:t>Decision Tree</a:t>
            </a:r>
            <a:endParaRPr sz="1600" b="0" cap="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9"/>
          <p:cNvSpPr txBox="1"/>
          <p:nvPr/>
        </p:nvSpPr>
        <p:spPr>
          <a:xfrm>
            <a:off x="652950" y="180163"/>
            <a:ext cx="2250946" cy="75469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a:solidFill>
                  <a:srgbClr val="1A4CC8"/>
                </a:solidFill>
                <a:latin typeface="Twentieth Century"/>
                <a:ea typeface="Twentieth Century"/>
                <a:cs typeface="Twentieth Century"/>
                <a:sym typeface="Twentieth Century"/>
              </a:rPr>
              <a:t>NLP</a:t>
            </a:r>
            <a:r>
              <a:rPr lang="en-US" sz="3200">
                <a:solidFill>
                  <a:schemeClr val="dk1"/>
                </a:solidFill>
                <a:latin typeface="Twentieth Century"/>
                <a:ea typeface="Twentieth Century"/>
                <a:cs typeface="Twentieth Century"/>
                <a:sym typeface="Twentieth Century"/>
              </a:rPr>
              <a:t> </a:t>
            </a:r>
            <a:endParaRPr/>
          </a:p>
        </p:txBody>
      </p:sp>
      <p:sp>
        <p:nvSpPr>
          <p:cNvPr id="230" name="Google Shape;230;p9"/>
          <p:cNvSpPr txBox="1"/>
          <p:nvPr/>
        </p:nvSpPr>
        <p:spPr>
          <a:xfrm>
            <a:off x="841342" y="934857"/>
            <a:ext cx="1109299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wentieth Century"/>
                <a:ea typeface="Twentieth Century"/>
                <a:cs typeface="Twentieth Century"/>
                <a:sym typeface="Twentieth Century"/>
              </a:rPr>
              <a:t> Natural Language Processing (NLP) techniques are used in the provided code for the comment classifier. It provide below the use of NLP in the Comment Classifier:</a:t>
            </a:r>
            <a:endParaRPr/>
          </a:p>
        </p:txBody>
      </p:sp>
      <p:sp>
        <p:nvSpPr>
          <p:cNvPr id="231" name="Google Shape;231;p9"/>
          <p:cNvSpPr/>
          <p:nvPr/>
        </p:nvSpPr>
        <p:spPr>
          <a:xfrm>
            <a:off x="5194169" y="2234153"/>
            <a:ext cx="3214540" cy="433633"/>
          </a:xfrm>
          <a:prstGeom prst="flowChartProcess">
            <a:avLst/>
          </a:prstGeom>
          <a:solidFill>
            <a:schemeClr val="lt1"/>
          </a:solidFill>
          <a:ln w="1587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wentieth Century"/>
                <a:ea typeface="Twentieth Century"/>
                <a:cs typeface="Twentieth Century"/>
                <a:sym typeface="Twentieth Century"/>
              </a:rPr>
              <a:t>Text Cleaning</a:t>
            </a:r>
            <a:endParaRPr sz="1800">
              <a:solidFill>
                <a:schemeClr val="dk1"/>
              </a:solidFill>
              <a:latin typeface="Twentieth Century"/>
              <a:ea typeface="Twentieth Century"/>
              <a:cs typeface="Twentieth Century"/>
              <a:sym typeface="Twentieth Century"/>
            </a:endParaRPr>
          </a:p>
        </p:txBody>
      </p:sp>
      <p:cxnSp>
        <p:nvCxnSpPr>
          <p:cNvPr id="232" name="Google Shape;232;p9"/>
          <p:cNvCxnSpPr/>
          <p:nvPr/>
        </p:nvCxnSpPr>
        <p:spPr>
          <a:xfrm>
            <a:off x="6796726" y="2752627"/>
            <a:ext cx="0" cy="329938"/>
          </a:xfrm>
          <a:prstGeom prst="straightConnector1">
            <a:avLst/>
          </a:prstGeom>
          <a:noFill/>
          <a:ln w="9525" cap="flat" cmpd="sng">
            <a:solidFill>
              <a:srgbClr val="B32372"/>
            </a:solidFill>
            <a:prstDash val="solid"/>
            <a:round/>
            <a:headEnd type="none" w="sm" len="sm"/>
            <a:tailEnd type="triangle" w="med" len="med"/>
          </a:ln>
        </p:spPr>
      </p:cxnSp>
      <p:sp>
        <p:nvSpPr>
          <p:cNvPr id="233" name="Google Shape;233;p9"/>
          <p:cNvSpPr/>
          <p:nvPr/>
        </p:nvSpPr>
        <p:spPr>
          <a:xfrm>
            <a:off x="5194170" y="3082566"/>
            <a:ext cx="3214540" cy="433633"/>
          </a:xfrm>
          <a:prstGeom prst="flowChartProcess">
            <a:avLst/>
          </a:prstGeom>
          <a:solidFill>
            <a:schemeClr val="lt1"/>
          </a:solidFill>
          <a:ln w="1587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wentieth Century"/>
                <a:ea typeface="Twentieth Century"/>
                <a:cs typeface="Twentieth Century"/>
                <a:sym typeface="Twentieth Century"/>
              </a:rPr>
              <a:t>Tokenization</a:t>
            </a:r>
            <a:endParaRPr sz="1800">
              <a:solidFill>
                <a:schemeClr val="dk1"/>
              </a:solidFill>
              <a:latin typeface="Twentieth Century"/>
              <a:ea typeface="Twentieth Century"/>
              <a:cs typeface="Twentieth Century"/>
              <a:sym typeface="Twentieth Century"/>
            </a:endParaRPr>
          </a:p>
        </p:txBody>
      </p:sp>
      <p:cxnSp>
        <p:nvCxnSpPr>
          <p:cNvPr id="234" name="Google Shape;234;p9"/>
          <p:cNvCxnSpPr>
            <a:stCxn id="233" idx="2"/>
          </p:cNvCxnSpPr>
          <p:nvPr/>
        </p:nvCxnSpPr>
        <p:spPr>
          <a:xfrm flipH="1">
            <a:off x="6796640" y="3516199"/>
            <a:ext cx="4800" cy="386400"/>
          </a:xfrm>
          <a:prstGeom prst="straightConnector1">
            <a:avLst/>
          </a:prstGeom>
          <a:noFill/>
          <a:ln w="9525" cap="flat" cmpd="sng">
            <a:solidFill>
              <a:srgbClr val="B32372"/>
            </a:solidFill>
            <a:prstDash val="solid"/>
            <a:round/>
            <a:headEnd type="none" w="sm" len="sm"/>
            <a:tailEnd type="triangle" w="med" len="med"/>
          </a:ln>
        </p:spPr>
      </p:cxnSp>
      <p:sp>
        <p:nvSpPr>
          <p:cNvPr id="235" name="Google Shape;235;p9"/>
          <p:cNvSpPr/>
          <p:nvPr/>
        </p:nvSpPr>
        <p:spPr>
          <a:xfrm>
            <a:off x="5198883" y="3930978"/>
            <a:ext cx="3214540" cy="433633"/>
          </a:xfrm>
          <a:prstGeom prst="flowChartProcess">
            <a:avLst/>
          </a:prstGeom>
          <a:solidFill>
            <a:schemeClr val="lt1"/>
          </a:solidFill>
          <a:ln w="1587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wentieth Century"/>
                <a:ea typeface="Twentieth Century"/>
                <a:cs typeface="Twentieth Century"/>
                <a:sym typeface="Twentieth Century"/>
              </a:rPr>
              <a:t>Feature Extraction</a:t>
            </a:r>
            <a:endParaRPr sz="1800">
              <a:solidFill>
                <a:schemeClr val="dk1"/>
              </a:solidFill>
              <a:latin typeface="Twentieth Century"/>
              <a:ea typeface="Twentieth Century"/>
              <a:cs typeface="Twentieth Century"/>
              <a:sym typeface="Twentieth Century"/>
            </a:endParaRPr>
          </a:p>
        </p:txBody>
      </p:sp>
      <p:cxnSp>
        <p:nvCxnSpPr>
          <p:cNvPr id="236" name="Google Shape;236;p9"/>
          <p:cNvCxnSpPr>
            <a:stCxn id="235" idx="2"/>
          </p:cNvCxnSpPr>
          <p:nvPr/>
        </p:nvCxnSpPr>
        <p:spPr>
          <a:xfrm flipH="1">
            <a:off x="6801353" y="4364611"/>
            <a:ext cx="4800" cy="433500"/>
          </a:xfrm>
          <a:prstGeom prst="straightConnector1">
            <a:avLst/>
          </a:prstGeom>
          <a:noFill/>
          <a:ln w="9525" cap="flat" cmpd="sng">
            <a:solidFill>
              <a:srgbClr val="B32372"/>
            </a:solidFill>
            <a:prstDash val="solid"/>
            <a:round/>
            <a:headEnd type="none" w="sm" len="sm"/>
            <a:tailEnd type="triangle" w="med" len="med"/>
          </a:ln>
        </p:spPr>
      </p:cxnSp>
      <p:sp>
        <p:nvSpPr>
          <p:cNvPr id="237" name="Google Shape;237;p9"/>
          <p:cNvSpPr/>
          <p:nvPr/>
        </p:nvSpPr>
        <p:spPr>
          <a:xfrm>
            <a:off x="5189457" y="4798245"/>
            <a:ext cx="3205114" cy="565607"/>
          </a:xfrm>
          <a:prstGeom prst="flowChartProcess">
            <a:avLst/>
          </a:prstGeom>
          <a:solidFill>
            <a:schemeClr val="lt1"/>
          </a:solidFill>
          <a:ln w="1587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wentieth Century"/>
                <a:ea typeface="Twentieth Century"/>
                <a:cs typeface="Twentieth Century"/>
                <a:sym typeface="Twentieth Century"/>
              </a:rPr>
              <a:t>Stop word Removal</a:t>
            </a:r>
            <a:endParaRPr sz="1800">
              <a:solidFill>
                <a:schemeClr val="dk1"/>
              </a:solidFill>
              <a:latin typeface="Twentieth Century"/>
              <a:ea typeface="Twentieth Century"/>
              <a:cs typeface="Twentieth Century"/>
              <a:sym typeface="Twentieth Century"/>
            </a:endParaRPr>
          </a:p>
        </p:txBody>
      </p:sp>
      <p:sp>
        <p:nvSpPr>
          <p:cNvPr id="238" name="Google Shape;238;p9"/>
          <p:cNvSpPr/>
          <p:nvPr/>
        </p:nvSpPr>
        <p:spPr>
          <a:xfrm>
            <a:off x="5189457" y="5891753"/>
            <a:ext cx="3219252" cy="565607"/>
          </a:xfrm>
          <a:prstGeom prst="flowChartProcess">
            <a:avLst/>
          </a:prstGeom>
          <a:solidFill>
            <a:schemeClr val="lt1"/>
          </a:solidFill>
          <a:ln w="1587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wentieth Century"/>
                <a:ea typeface="Twentieth Century"/>
                <a:cs typeface="Twentieth Century"/>
                <a:sym typeface="Twentieth Century"/>
              </a:rPr>
              <a:t>Word Stemming</a:t>
            </a:r>
            <a:endParaRPr sz="1800">
              <a:solidFill>
                <a:schemeClr val="dk1"/>
              </a:solidFill>
              <a:latin typeface="Twentieth Century"/>
              <a:ea typeface="Twentieth Century"/>
              <a:cs typeface="Twentieth Century"/>
              <a:sym typeface="Twentieth Century"/>
            </a:endParaRPr>
          </a:p>
        </p:txBody>
      </p:sp>
      <p:cxnSp>
        <p:nvCxnSpPr>
          <p:cNvPr id="239" name="Google Shape;239;p9"/>
          <p:cNvCxnSpPr>
            <a:stCxn id="237" idx="2"/>
            <a:endCxn id="238" idx="0"/>
          </p:cNvCxnSpPr>
          <p:nvPr/>
        </p:nvCxnSpPr>
        <p:spPr>
          <a:xfrm>
            <a:off x="6792014" y="5363852"/>
            <a:ext cx="7200" cy="528000"/>
          </a:xfrm>
          <a:prstGeom prst="straightConnector1">
            <a:avLst/>
          </a:prstGeom>
          <a:noFill/>
          <a:ln w="9525" cap="flat" cmpd="sng">
            <a:solidFill>
              <a:srgbClr val="B32372"/>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Droplet">
  <a:themeElements>
    <a:clrScheme name="Red Violet">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584</Words>
  <PresentationFormat>Custom</PresentationFormat>
  <Paragraphs>93</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Droplet</vt:lpstr>
      <vt:lpstr>BARKATULLAH  UNIVERSITY INSTITUTE OF TECHNOLOGY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BARKATULLAH  UNIVERSITY INSTITUTE OF TECHNOLOGY</dc:title>
  <dc:creator>MUKESH MODI</dc:creator>
  <cp:lastModifiedBy>pc</cp:lastModifiedBy>
  <cp:revision>6</cp:revision>
  <dcterms:created xsi:type="dcterms:W3CDTF">2021-06-08T09:30:13Z</dcterms:created>
  <dcterms:modified xsi:type="dcterms:W3CDTF">2023-05-26T05:28:56Z</dcterms:modified>
</cp:coreProperties>
</file>