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T Rounds Condensed Bold" charset="1" panose="02000806030000020003"/>
      <p:regular r:id="rId23"/>
    </p:embeddedFont>
    <p:embeddedFont>
      <p:font typeface="Arimo" charset="1" panose="020B0604020202020204"/>
      <p:regular r:id="rId24"/>
    </p:embeddedFont>
    <p:embeddedFont>
      <p:font typeface="Arimo Bold" charset="1" panose="020B0704020202020204"/>
      <p:regular r:id="rId25"/>
    </p:embeddedFont>
    <p:embeddedFont>
      <p:font typeface="DM Sans Bold"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0.png" Type="http://schemas.openxmlformats.org/officeDocument/2006/relationships/image"/><Relationship Id="rId4" Target="../media/image3.pn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 Id="rId5"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8.png" Type="http://schemas.openxmlformats.org/officeDocument/2006/relationships/image"/><Relationship Id="rId4"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9.png" Type="http://schemas.openxmlformats.org/officeDocument/2006/relationships/image"/><Relationship Id="rId4"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0.png" Type="http://schemas.openxmlformats.org/officeDocument/2006/relationships/image"/><Relationship Id="rId4"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gif"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https://forecastify.streamlit.app"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2000" r="-6000" b="0"/>
            </a:stretch>
          </a:blipFill>
        </p:spPr>
      </p:sp>
      <p:sp>
        <p:nvSpPr>
          <p:cNvPr name="TextBox 3" id="3"/>
          <p:cNvSpPr txBox="true"/>
          <p:nvPr/>
        </p:nvSpPr>
        <p:spPr>
          <a:xfrm rot="0">
            <a:off x="91440" y="2985466"/>
            <a:ext cx="18105120" cy="2428494"/>
          </a:xfrm>
          <a:prstGeom prst="rect">
            <a:avLst/>
          </a:prstGeom>
        </p:spPr>
        <p:txBody>
          <a:bodyPr anchor="t" rtlCol="false" tIns="0" lIns="0" bIns="0" rIns="0">
            <a:spAutoFit/>
          </a:bodyPr>
          <a:lstStyle/>
          <a:p>
            <a:pPr algn="ctr">
              <a:lnSpc>
                <a:spcPts val="2916"/>
              </a:lnSpc>
            </a:pPr>
            <a:r>
              <a:rPr lang="en-US" b="true" sz="3000" spc="27">
                <a:solidFill>
                  <a:srgbClr val="000000"/>
                </a:solidFill>
                <a:latin typeface="TT Rounds Condensed Bold"/>
                <a:ea typeface="TT Rounds Condensed Bold"/>
                <a:cs typeface="TT Rounds Condensed Bold"/>
                <a:sym typeface="TT Rounds Condensed Bold"/>
              </a:rPr>
              <a:t>Presented by</a:t>
            </a:r>
          </a:p>
          <a:p>
            <a:pPr algn="ctr">
              <a:lnSpc>
                <a:spcPts val="2916"/>
              </a:lnSpc>
            </a:pPr>
          </a:p>
          <a:p>
            <a:pPr algn="ctr">
              <a:lnSpc>
                <a:spcPts val="5880"/>
              </a:lnSpc>
            </a:pPr>
            <a:r>
              <a:rPr lang="en-US" sz="4200">
                <a:solidFill>
                  <a:srgbClr val="2F5597"/>
                </a:solidFill>
                <a:latin typeface="Arimo"/>
                <a:ea typeface="Arimo"/>
                <a:cs typeface="Arimo"/>
                <a:sym typeface="Arimo"/>
              </a:rPr>
              <a:t>Ankit Pandey</a:t>
            </a:r>
          </a:p>
          <a:p>
            <a:pPr algn="ctr">
              <a:lnSpc>
                <a:spcPts val="4200"/>
              </a:lnSpc>
            </a:pPr>
            <a:r>
              <a:rPr lang="en-US" sz="3000">
                <a:solidFill>
                  <a:srgbClr val="000000"/>
                </a:solidFill>
                <a:latin typeface="Arimo"/>
                <a:ea typeface="Arimo"/>
                <a:cs typeface="Arimo"/>
                <a:sym typeface="Arimo"/>
              </a:rPr>
              <a:t>Roll No: 22223018</a:t>
            </a:r>
          </a:p>
          <a:p>
            <a:pPr algn="ctr">
              <a:lnSpc>
                <a:spcPts val="3779"/>
              </a:lnSpc>
            </a:pPr>
            <a:r>
              <a:rPr lang="en-US" sz="2700">
                <a:solidFill>
                  <a:srgbClr val="000000"/>
                </a:solidFill>
                <a:latin typeface="Arimo"/>
                <a:ea typeface="Arimo"/>
                <a:cs typeface="Arimo"/>
                <a:sym typeface="Arimo"/>
              </a:rPr>
              <a:t>MCA-V Semester</a:t>
            </a:r>
          </a:p>
        </p:txBody>
      </p:sp>
      <p:sp>
        <p:nvSpPr>
          <p:cNvPr name="TextBox 4" id="4"/>
          <p:cNvSpPr txBox="true"/>
          <p:nvPr/>
        </p:nvSpPr>
        <p:spPr>
          <a:xfrm rot="0">
            <a:off x="5461028" y="6164472"/>
            <a:ext cx="7365944" cy="1430020"/>
          </a:xfrm>
          <a:prstGeom prst="rect">
            <a:avLst/>
          </a:prstGeom>
        </p:spPr>
        <p:txBody>
          <a:bodyPr anchor="t" rtlCol="false" tIns="0" lIns="0" bIns="0" rIns="0">
            <a:spAutoFit/>
          </a:bodyPr>
          <a:lstStyle/>
          <a:p>
            <a:pPr algn="ctr">
              <a:lnSpc>
                <a:spcPts val="3769"/>
              </a:lnSpc>
            </a:pPr>
            <a:r>
              <a:rPr lang="en-US" b="true" sz="2899" spc="27">
                <a:solidFill>
                  <a:srgbClr val="000000"/>
                </a:solidFill>
                <a:latin typeface="Arimo Bold"/>
                <a:ea typeface="Arimo Bold"/>
                <a:cs typeface="Arimo Bold"/>
                <a:sym typeface="Arimo Bold"/>
              </a:rPr>
              <a:t>Faculty Name</a:t>
            </a:r>
          </a:p>
          <a:p>
            <a:pPr algn="ctr">
              <a:lnSpc>
                <a:spcPts val="3769"/>
              </a:lnSpc>
            </a:pPr>
            <a:r>
              <a:rPr lang="en-US" sz="2899" spc="27">
                <a:solidFill>
                  <a:srgbClr val="000000"/>
                </a:solidFill>
                <a:latin typeface="Arimo"/>
                <a:ea typeface="Arimo"/>
                <a:cs typeface="Arimo"/>
                <a:sym typeface="Arimo"/>
              </a:rPr>
              <a:t>Dr. Tanmoy Kanti Das</a:t>
            </a:r>
          </a:p>
          <a:p>
            <a:pPr algn="ctr">
              <a:lnSpc>
                <a:spcPts val="3769"/>
              </a:lnSpc>
            </a:pPr>
          </a:p>
        </p:txBody>
      </p:sp>
      <p:sp>
        <p:nvSpPr>
          <p:cNvPr name="TextBox 5" id="5"/>
          <p:cNvSpPr txBox="true"/>
          <p:nvPr/>
        </p:nvSpPr>
        <p:spPr>
          <a:xfrm rot="0">
            <a:off x="1348740" y="1429502"/>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Time Series Analysis and Forecasting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p:cNvSpPr/>
          <p:nvPr/>
        </p:nvSpPr>
        <p:spPr>
          <a:xfrm flipH="false" flipV="false" rot="0">
            <a:off x="1348740" y="4930085"/>
            <a:ext cx="2845313" cy="1893427"/>
          </a:xfrm>
          <a:custGeom>
            <a:avLst/>
            <a:gdLst/>
            <a:ahLst/>
            <a:cxnLst/>
            <a:rect r="r" b="b" t="t" l="l"/>
            <a:pathLst>
              <a:path h="1893427" w="2845313">
                <a:moveTo>
                  <a:pt x="0" y="0"/>
                </a:moveTo>
                <a:lnTo>
                  <a:pt x="2845313" y="0"/>
                </a:lnTo>
                <a:lnTo>
                  <a:pt x="2845313" y="1893427"/>
                </a:lnTo>
                <a:lnTo>
                  <a:pt x="0" y="1893427"/>
                </a:lnTo>
                <a:lnTo>
                  <a:pt x="0" y="0"/>
                </a:lnTo>
                <a:close/>
              </a:path>
            </a:pathLst>
          </a:custGeom>
          <a:blipFill>
            <a:blip r:embed="rId3"/>
            <a:stretch>
              <a:fillRect l="0" t="0" r="0" b="0"/>
            </a:stretch>
          </a:blipFill>
        </p:spPr>
      </p:sp>
      <p:grpSp>
        <p:nvGrpSpPr>
          <p:cNvPr name="Group 4" id="4"/>
          <p:cNvGrpSpPr/>
          <p:nvPr/>
        </p:nvGrpSpPr>
        <p:grpSpPr>
          <a:xfrm rot="0">
            <a:off x="6656686" y="4191558"/>
            <a:ext cx="4244875" cy="1903883"/>
            <a:chOff x="0" y="0"/>
            <a:chExt cx="5659834" cy="2538511"/>
          </a:xfrm>
        </p:grpSpPr>
        <p:sp>
          <p:nvSpPr>
            <p:cNvPr name="Freeform 5" id="5" descr="Untitled design (1)"/>
            <p:cNvSpPr/>
            <p:nvPr/>
          </p:nvSpPr>
          <p:spPr>
            <a:xfrm flipH="false" flipV="false" rot="0">
              <a:off x="0" y="0"/>
              <a:ext cx="3986090" cy="2538511"/>
            </a:xfrm>
            <a:custGeom>
              <a:avLst/>
              <a:gdLst/>
              <a:ahLst/>
              <a:cxnLst/>
              <a:rect r="r" b="b" t="t" l="l"/>
              <a:pathLst>
                <a:path h="2538511" w="3986090">
                  <a:moveTo>
                    <a:pt x="0" y="0"/>
                  </a:moveTo>
                  <a:lnTo>
                    <a:pt x="3986090" y="0"/>
                  </a:lnTo>
                  <a:lnTo>
                    <a:pt x="3986090" y="2538511"/>
                  </a:lnTo>
                  <a:lnTo>
                    <a:pt x="0" y="2538511"/>
                  </a:lnTo>
                  <a:lnTo>
                    <a:pt x="0" y="0"/>
                  </a:lnTo>
                  <a:close/>
                </a:path>
              </a:pathLst>
            </a:custGeom>
            <a:blipFill>
              <a:blip r:embed="rId4"/>
              <a:stretch>
                <a:fillRect l="0" t="-73281" r="-236235" b="-354691"/>
              </a:stretch>
            </a:blipFill>
          </p:spPr>
        </p:sp>
        <p:sp>
          <p:nvSpPr>
            <p:cNvPr name="Freeform 6" id="6" descr="Untitled design (1)"/>
            <p:cNvSpPr/>
            <p:nvPr/>
          </p:nvSpPr>
          <p:spPr>
            <a:xfrm flipH="false" flipV="false" rot="0">
              <a:off x="3762924" y="428020"/>
              <a:ext cx="1896909" cy="1255308"/>
            </a:xfrm>
            <a:custGeom>
              <a:avLst/>
              <a:gdLst/>
              <a:ahLst/>
              <a:cxnLst/>
              <a:rect r="r" b="b" t="t" l="l"/>
              <a:pathLst>
                <a:path h="1255308" w="1896909">
                  <a:moveTo>
                    <a:pt x="0" y="0"/>
                  </a:moveTo>
                  <a:lnTo>
                    <a:pt x="1896910" y="0"/>
                  </a:lnTo>
                  <a:lnTo>
                    <a:pt x="1896910" y="1255307"/>
                  </a:lnTo>
                  <a:lnTo>
                    <a:pt x="0" y="1255307"/>
                  </a:lnTo>
                  <a:lnTo>
                    <a:pt x="0" y="0"/>
                  </a:lnTo>
                  <a:close/>
                </a:path>
              </a:pathLst>
            </a:custGeom>
            <a:blipFill>
              <a:blip r:embed="rId4"/>
              <a:stretch>
                <a:fillRect l="-206776" t="-151019" r="-399775" b="-816660"/>
              </a:stretch>
            </a:blipFill>
          </p:spPr>
        </p:sp>
      </p:grpSp>
      <p:sp>
        <p:nvSpPr>
          <p:cNvPr name="AutoShape 7" id="7"/>
          <p:cNvSpPr/>
          <p:nvPr/>
        </p:nvSpPr>
        <p:spPr>
          <a:xfrm>
            <a:off x="3768010" y="2991372"/>
            <a:ext cx="2888676" cy="1043096"/>
          </a:xfrm>
          <a:prstGeom prst="line">
            <a:avLst/>
          </a:prstGeom>
          <a:ln cap="flat" w="38100">
            <a:solidFill>
              <a:srgbClr val="000000"/>
            </a:solidFill>
            <a:prstDash val="solid"/>
            <a:headEnd type="none" len="sm" w="sm"/>
            <a:tailEnd type="arrow" len="sm" w="med"/>
          </a:ln>
        </p:spPr>
      </p:sp>
      <p:sp>
        <p:nvSpPr>
          <p:cNvPr name="AutoShape 8" id="8"/>
          <p:cNvSpPr/>
          <p:nvPr/>
        </p:nvSpPr>
        <p:spPr>
          <a:xfrm flipV="true">
            <a:off x="3563529" y="6377886"/>
            <a:ext cx="3093157" cy="1866933"/>
          </a:xfrm>
          <a:prstGeom prst="line">
            <a:avLst/>
          </a:prstGeom>
          <a:ln cap="flat" w="38100">
            <a:solidFill>
              <a:srgbClr val="000000"/>
            </a:solidFill>
            <a:prstDash val="solid"/>
            <a:headEnd type="none" len="sm" w="sm"/>
            <a:tailEnd type="arrow" len="sm" w="med"/>
          </a:ln>
        </p:spPr>
      </p:sp>
      <p:sp>
        <p:nvSpPr>
          <p:cNvPr name="AutoShape 9" id="9"/>
          <p:cNvSpPr/>
          <p:nvPr/>
        </p:nvSpPr>
        <p:spPr>
          <a:xfrm flipV="true">
            <a:off x="4207341" y="4930085"/>
            <a:ext cx="2154542" cy="1013781"/>
          </a:xfrm>
          <a:prstGeom prst="line">
            <a:avLst/>
          </a:prstGeom>
          <a:ln cap="flat" w="38100">
            <a:solidFill>
              <a:srgbClr val="000000"/>
            </a:solidFill>
            <a:prstDash val="solid"/>
            <a:headEnd type="none" len="sm" w="sm"/>
            <a:tailEnd type="arrow" len="sm" w="med"/>
          </a:ln>
        </p:spPr>
      </p:sp>
      <p:sp>
        <p:nvSpPr>
          <p:cNvPr name="AutoShape 10" id="10"/>
          <p:cNvSpPr/>
          <p:nvPr/>
        </p:nvSpPr>
        <p:spPr>
          <a:xfrm>
            <a:off x="10914849" y="4916435"/>
            <a:ext cx="1171218" cy="13651"/>
          </a:xfrm>
          <a:prstGeom prst="line">
            <a:avLst/>
          </a:prstGeom>
          <a:ln cap="flat" w="38100">
            <a:solidFill>
              <a:srgbClr val="000000"/>
            </a:solidFill>
            <a:prstDash val="solid"/>
            <a:headEnd type="none" len="sm" w="sm"/>
            <a:tailEnd type="arrow" len="sm" w="med"/>
          </a:ln>
        </p:spPr>
      </p:sp>
      <p:sp>
        <p:nvSpPr>
          <p:cNvPr name="Freeform 11" id="11"/>
          <p:cNvSpPr/>
          <p:nvPr/>
        </p:nvSpPr>
        <p:spPr>
          <a:xfrm flipH="false" flipV="false" rot="0">
            <a:off x="6656686" y="4034468"/>
            <a:ext cx="4160256" cy="1951538"/>
          </a:xfrm>
          <a:custGeom>
            <a:avLst/>
            <a:gdLst/>
            <a:ahLst/>
            <a:cxnLst/>
            <a:rect r="r" b="b" t="t" l="l"/>
            <a:pathLst>
              <a:path h="1951538" w="4160256">
                <a:moveTo>
                  <a:pt x="0" y="0"/>
                </a:moveTo>
                <a:lnTo>
                  <a:pt x="4160257" y="0"/>
                </a:lnTo>
                <a:lnTo>
                  <a:pt x="4160257" y="1951538"/>
                </a:lnTo>
                <a:lnTo>
                  <a:pt x="0" y="19515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48740" y="629555"/>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Proposed Methodology</a:t>
            </a:r>
          </a:p>
        </p:txBody>
      </p:sp>
      <p:sp>
        <p:nvSpPr>
          <p:cNvPr name="Freeform 13" id="13"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4">
              <a:alphaModFix amt="81000"/>
            </a:blip>
            <a:stretch>
              <a:fillRect l="0" t="-70726" r="-250254" b="-357728"/>
            </a:stretch>
          </a:blipFill>
        </p:spPr>
      </p:sp>
      <p:sp>
        <p:nvSpPr>
          <p:cNvPr name="Freeform 14" id="14"/>
          <p:cNvSpPr/>
          <p:nvPr/>
        </p:nvSpPr>
        <p:spPr>
          <a:xfrm flipH="false" flipV="false" rot="0">
            <a:off x="1749056" y="7360721"/>
            <a:ext cx="1814474" cy="1835904"/>
          </a:xfrm>
          <a:custGeom>
            <a:avLst/>
            <a:gdLst/>
            <a:ahLst/>
            <a:cxnLst/>
            <a:rect r="r" b="b" t="t" l="l"/>
            <a:pathLst>
              <a:path h="1835904" w="1814474">
                <a:moveTo>
                  <a:pt x="0" y="0"/>
                </a:moveTo>
                <a:lnTo>
                  <a:pt x="1814473" y="0"/>
                </a:lnTo>
                <a:lnTo>
                  <a:pt x="1814473" y="1835905"/>
                </a:lnTo>
                <a:lnTo>
                  <a:pt x="0" y="1835905"/>
                </a:lnTo>
                <a:lnTo>
                  <a:pt x="0" y="0"/>
                </a:lnTo>
                <a:close/>
              </a:path>
            </a:pathLst>
          </a:custGeom>
          <a:blipFill>
            <a:blip r:embed="rId7"/>
            <a:stretch>
              <a:fillRect l="0" t="0" r="0" b="0"/>
            </a:stretch>
          </a:blipFill>
        </p:spPr>
      </p:sp>
      <p:sp>
        <p:nvSpPr>
          <p:cNvPr name="Freeform 15" id="15"/>
          <p:cNvSpPr/>
          <p:nvPr/>
        </p:nvSpPr>
        <p:spPr>
          <a:xfrm flipH="false" flipV="false" rot="0">
            <a:off x="1392631" y="1749951"/>
            <a:ext cx="2375379" cy="2284517"/>
          </a:xfrm>
          <a:custGeom>
            <a:avLst/>
            <a:gdLst/>
            <a:ahLst/>
            <a:cxnLst/>
            <a:rect r="r" b="b" t="t" l="l"/>
            <a:pathLst>
              <a:path h="2284517" w="2375379">
                <a:moveTo>
                  <a:pt x="0" y="0"/>
                </a:moveTo>
                <a:lnTo>
                  <a:pt x="2375379" y="0"/>
                </a:lnTo>
                <a:lnTo>
                  <a:pt x="2375379" y="2284517"/>
                </a:lnTo>
                <a:lnTo>
                  <a:pt x="0" y="2284517"/>
                </a:lnTo>
                <a:lnTo>
                  <a:pt x="0" y="0"/>
                </a:lnTo>
                <a:close/>
              </a:path>
            </a:pathLst>
          </a:custGeom>
          <a:blipFill>
            <a:blip r:embed="rId8"/>
            <a:stretch>
              <a:fillRect l="0" t="0" r="0" b="0"/>
            </a:stretch>
          </a:blipFill>
        </p:spPr>
      </p:sp>
      <p:sp>
        <p:nvSpPr>
          <p:cNvPr name="Freeform 16" id="16"/>
          <p:cNvSpPr/>
          <p:nvPr/>
        </p:nvSpPr>
        <p:spPr>
          <a:xfrm flipH="false" flipV="false" rot="0">
            <a:off x="11551748" y="3204155"/>
            <a:ext cx="5858710" cy="3547110"/>
          </a:xfrm>
          <a:custGeom>
            <a:avLst/>
            <a:gdLst/>
            <a:ahLst/>
            <a:cxnLst/>
            <a:rect r="r" b="b" t="t" l="l"/>
            <a:pathLst>
              <a:path h="3547110" w="5858710">
                <a:moveTo>
                  <a:pt x="0" y="0"/>
                </a:moveTo>
                <a:lnTo>
                  <a:pt x="5858709" y="0"/>
                </a:lnTo>
                <a:lnTo>
                  <a:pt x="5858709" y="3547110"/>
                </a:lnTo>
                <a:lnTo>
                  <a:pt x="0" y="3547110"/>
                </a:lnTo>
                <a:lnTo>
                  <a:pt x="0" y="0"/>
                </a:lnTo>
                <a:close/>
              </a:path>
            </a:pathLst>
          </a:custGeom>
          <a:blipFill>
            <a:blip r:embed="rId9"/>
            <a:stretch>
              <a:fillRect l="0" t="0" r="0" b="0"/>
            </a:stretch>
          </a:blipFill>
        </p:spPr>
      </p:sp>
      <p:sp>
        <p:nvSpPr>
          <p:cNvPr name="TextBox 17" id="17"/>
          <p:cNvSpPr txBox="true"/>
          <p:nvPr/>
        </p:nvSpPr>
        <p:spPr>
          <a:xfrm rot="0">
            <a:off x="1348740" y="3977318"/>
            <a:ext cx="2845313" cy="415290"/>
          </a:xfrm>
          <a:prstGeom prst="rect">
            <a:avLst/>
          </a:prstGeom>
        </p:spPr>
        <p:txBody>
          <a:bodyPr anchor="t" rtlCol="false" tIns="0" lIns="0" bIns="0" rIns="0">
            <a:spAutoFit/>
          </a:bodyPr>
          <a:lstStyle/>
          <a:p>
            <a:pPr algn="ctr">
              <a:lnSpc>
                <a:spcPts val="3359"/>
              </a:lnSpc>
            </a:pPr>
            <a:r>
              <a:rPr lang="en-US" sz="2400" b="true">
                <a:solidFill>
                  <a:srgbClr val="000000"/>
                </a:solidFill>
                <a:latin typeface="Arimo Bold"/>
                <a:ea typeface="Arimo Bold"/>
                <a:cs typeface="Arimo Bold"/>
                <a:sym typeface="Arimo Bold"/>
              </a:rPr>
              <a:t>Sales Dataset</a:t>
            </a:r>
          </a:p>
        </p:txBody>
      </p:sp>
      <p:sp>
        <p:nvSpPr>
          <p:cNvPr name="TextBox 18" id="18"/>
          <p:cNvSpPr txBox="true"/>
          <p:nvPr/>
        </p:nvSpPr>
        <p:spPr>
          <a:xfrm rot="0">
            <a:off x="1034913" y="6766362"/>
            <a:ext cx="3472967" cy="415289"/>
          </a:xfrm>
          <a:prstGeom prst="rect">
            <a:avLst/>
          </a:prstGeom>
        </p:spPr>
        <p:txBody>
          <a:bodyPr anchor="t" rtlCol="false" tIns="0" lIns="0" bIns="0" rIns="0">
            <a:spAutoFit/>
          </a:bodyPr>
          <a:lstStyle/>
          <a:p>
            <a:pPr algn="ctr">
              <a:lnSpc>
                <a:spcPts val="3360"/>
              </a:lnSpc>
            </a:pPr>
            <a:r>
              <a:rPr lang="en-US" sz="2400" b="true">
                <a:solidFill>
                  <a:srgbClr val="000000"/>
                </a:solidFill>
                <a:latin typeface="Arimo Bold"/>
                <a:ea typeface="Arimo Bold"/>
                <a:cs typeface="Arimo Bold"/>
                <a:sym typeface="Arimo Bold"/>
              </a:rPr>
              <a:t>Stock Market Dataset</a:t>
            </a:r>
          </a:p>
        </p:txBody>
      </p:sp>
      <p:sp>
        <p:nvSpPr>
          <p:cNvPr name="TextBox 19" id="19"/>
          <p:cNvSpPr txBox="true"/>
          <p:nvPr/>
        </p:nvSpPr>
        <p:spPr>
          <a:xfrm rot="0">
            <a:off x="1034913" y="9201150"/>
            <a:ext cx="3733623" cy="415289"/>
          </a:xfrm>
          <a:prstGeom prst="rect">
            <a:avLst/>
          </a:prstGeom>
        </p:spPr>
        <p:txBody>
          <a:bodyPr anchor="t" rtlCol="false" tIns="0" lIns="0" bIns="0" rIns="0">
            <a:spAutoFit/>
          </a:bodyPr>
          <a:lstStyle/>
          <a:p>
            <a:pPr algn="ctr">
              <a:lnSpc>
                <a:spcPts val="3360"/>
              </a:lnSpc>
            </a:pPr>
            <a:r>
              <a:rPr lang="en-US" sz="2400" b="true">
                <a:solidFill>
                  <a:srgbClr val="000000"/>
                </a:solidFill>
                <a:latin typeface="Arimo Bold"/>
                <a:ea typeface="Arimo Bold"/>
                <a:cs typeface="Arimo Bold"/>
                <a:sym typeface="Arimo Bold"/>
              </a:rPr>
              <a:t>Any TIme series Dataset</a:t>
            </a:r>
          </a:p>
        </p:txBody>
      </p:sp>
      <p:sp>
        <p:nvSpPr>
          <p:cNvPr name="TextBox 20" id="20"/>
          <p:cNvSpPr txBox="true"/>
          <p:nvPr/>
        </p:nvSpPr>
        <p:spPr>
          <a:xfrm rot="0">
            <a:off x="12834875" y="7124501"/>
            <a:ext cx="3472967" cy="415289"/>
          </a:xfrm>
          <a:prstGeom prst="rect">
            <a:avLst/>
          </a:prstGeom>
        </p:spPr>
        <p:txBody>
          <a:bodyPr anchor="t" rtlCol="false" tIns="0" lIns="0" bIns="0" rIns="0">
            <a:spAutoFit/>
          </a:bodyPr>
          <a:lstStyle/>
          <a:p>
            <a:pPr algn="ctr">
              <a:lnSpc>
                <a:spcPts val="3360"/>
              </a:lnSpc>
            </a:pPr>
            <a:r>
              <a:rPr lang="en-US" sz="2400" b="true">
                <a:solidFill>
                  <a:srgbClr val="000000"/>
                </a:solidFill>
                <a:latin typeface="Arimo Bold"/>
                <a:ea typeface="Arimo Bold"/>
                <a:cs typeface="Arimo Bold"/>
                <a:sym typeface="Arimo Bold"/>
              </a:rPr>
              <a:t>Forecast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TextBox 3" id="3"/>
          <p:cNvSpPr txBox="true"/>
          <p:nvPr/>
        </p:nvSpPr>
        <p:spPr>
          <a:xfrm rot="0">
            <a:off x="1648847" y="2639244"/>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How It Works?</a:t>
            </a:r>
          </a:p>
        </p:txBody>
      </p:sp>
      <p:sp>
        <p:nvSpPr>
          <p:cNvPr name="TextBox 4" id="4"/>
          <p:cNvSpPr txBox="true"/>
          <p:nvPr/>
        </p:nvSpPr>
        <p:spPr>
          <a:xfrm rot="0">
            <a:off x="1648847" y="3834079"/>
            <a:ext cx="13510228" cy="2675992"/>
          </a:xfrm>
          <a:prstGeom prst="rect">
            <a:avLst/>
          </a:prstGeom>
        </p:spPr>
        <p:txBody>
          <a:bodyPr anchor="t" rtlCol="false" tIns="0" lIns="0" bIns="0" rIns="0">
            <a:spAutoFit/>
          </a:bodyPr>
          <a:lstStyle/>
          <a:p>
            <a:pPr algn="l" marL="0" indent="0" lvl="0">
              <a:lnSpc>
                <a:spcPts val="3499"/>
              </a:lnSpc>
              <a:spcBef>
                <a:spcPct val="0"/>
              </a:spcBef>
            </a:pPr>
            <a:r>
              <a:rPr lang="en-US" sz="3600" spc="32" strike="noStrike" u="none">
                <a:solidFill>
                  <a:srgbClr val="000000"/>
                </a:solidFill>
                <a:latin typeface="Arimo"/>
                <a:ea typeface="Arimo"/>
                <a:cs typeface="Arimo"/>
                <a:sym typeface="Arimo"/>
              </a:rPr>
              <a:t>Forecasting: In this actual forecasting is done using the Facebook Prophet model in 4 steps</a:t>
            </a:r>
          </a:p>
          <a:p>
            <a:pPr algn="l" marL="0" indent="0" lvl="0">
              <a:lnSpc>
                <a:spcPts val="3499"/>
              </a:lnSpc>
              <a:spcBef>
                <a:spcPct val="0"/>
              </a:spcBef>
            </a:pPr>
            <a:r>
              <a:rPr lang="en-US" sz="3600" spc="32" strike="noStrike" u="none">
                <a:solidFill>
                  <a:srgbClr val="000000"/>
                </a:solidFill>
                <a:latin typeface="Arimo"/>
                <a:ea typeface="Arimo"/>
                <a:cs typeface="Arimo"/>
                <a:sym typeface="Arimo"/>
              </a:rPr>
              <a:t>1.Data loading and visulization</a:t>
            </a:r>
          </a:p>
          <a:p>
            <a:pPr algn="l" marL="0" indent="0" lvl="0">
              <a:lnSpc>
                <a:spcPts val="3499"/>
              </a:lnSpc>
              <a:spcBef>
                <a:spcPct val="0"/>
              </a:spcBef>
            </a:pPr>
            <a:r>
              <a:rPr lang="en-US" sz="3600" spc="32" strike="noStrike" u="none">
                <a:solidFill>
                  <a:srgbClr val="000000"/>
                </a:solidFill>
                <a:latin typeface="Arimo"/>
                <a:ea typeface="Arimo"/>
                <a:cs typeface="Arimo"/>
                <a:sym typeface="Arimo"/>
              </a:rPr>
              <a:t>2.Parameter configuration</a:t>
            </a:r>
          </a:p>
          <a:p>
            <a:pPr algn="l" marL="0" indent="0" lvl="0">
              <a:lnSpc>
                <a:spcPts val="3499"/>
              </a:lnSpc>
              <a:spcBef>
                <a:spcPct val="0"/>
              </a:spcBef>
            </a:pPr>
            <a:r>
              <a:rPr lang="en-US" sz="3600" spc="32" strike="noStrike" u="none">
                <a:solidFill>
                  <a:srgbClr val="000000"/>
                </a:solidFill>
                <a:latin typeface="Arimo"/>
                <a:ea typeface="Arimo"/>
                <a:cs typeface="Arimo"/>
                <a:sym typeface="Arimo"/>
              </a:rPr>
              <a:t>3.Forecasting (model fitting)</a:t>
            </a:r>
          </a:p>
          <a:p>
            <a:pPr algn="l" marL="0" indent="0" lvl="0">
              <a:lnSpc>
                <a:spcPts val="3499"/>
              </a:lnSpc>
              <a:spcBef>
                <a:spcPct val="0"/>
              </a:spcBef>
            </a:pPr>
            <a:r>
              <a:rPr lang="en-US" sz="3600" spc="33" strike="noStrike" u="none">
                <a:solidFill>
                  <a:srgbClr val="000000"/>
                </a:solidFill>
                <a:latin typeface="Arimo"/>
                <a:ea typeface="Arimo"/>
                <a:cs typeface="Arimo"/>
                <a:sym typeface="Arimo"/>
              </a:rPr>
              <a:t>4.Cross validation and metrics</a:t>
            </a:r>
          </a:p>
        </p:txBody>
      </p:sp>
      <p:sp>
        <p:nvSpPr>
          <p:cNvPr name="Freeform 5" id="5"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3">
              <a:alphaModFix amt="81000"/>
            </a:blip>
            <a:stretch>
              <a:fillRect l="0" t="-70726" r="-250254" b="-357728"/>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p:cNvSpPr/>
          <p:nvPr/>
        </p:nvSpPr>
        <p:spPr>
          <a:xfrm flipH="false" flipV="false" rot="0">
            <a:off x="1348740" y="4244563"/>
            <a:ext cx="7783878" cy="5013737"/>
          </a:xfrm>
          <a:custGeom>
            <a:avLst/>
            <a:gdLst/>
            <a:ahLst/>
            <a:cxnLst/>
            <a:rect r="r" b="b" t="t" l="l"/>
            <a:pathLst>
              <a:path h="5013737" w="7783878">
                <a:moveTo>
                  <a:pt x="0" y="0"/>
                </a:moveTo>
                <a:lnTo>
                  <a:pt x="7783878" y="0"/>
                </a:lnTo>
                <a:lnTo>
                  <a:pt x="7783878" y="5013737"/>
                </a:lnTo>
                <a:lnTo>
                  <a:pt x="0" y="5013737"/>
                </a:lnTo>
                <a:lnTo>
                  <a:pt x="0" y="0"/>
                </a:lnTo>
                <a:close/>
              </a:path>
            </a:pathLst>
          </a:custGeom>
          <a:blipFill>
            <a:blip r:embed="rId3"/>
            <a:stretch>
              <a:fillRect l="-12699" t="0" r="-14165" b="0"/>
            </a:stretch>
          </a:blipFill>
        </p:spPr>
      </p:sp>
      <p:sp>
        <p:nvSpPr>
          <p:cNvPr name="Freeform 4" id="4"/>
          <p:cNvSpPr/>
          <p:nvPr/>
        </p:nvSpPr>
        <p:spPr>
          <a:xfrm flipH="false" flipV="false" rot="0">
            <a:off x="10423020" y="3615375"/>
            <a:ext cx="5698112" cy="5992568"/>
          </a:xfrm>
          <a:custGeom>
            <a:avLst/>
            <a:gdLst/>
            <a:ahLst/>
            <a:cxnLst/>
            <a:rect r="r" b="b" t="t" l="l"/>
            <a:pathLst>
              <a:path h="5992568" w="5698112">
                <a:moveTo>
                  <a:pt x="0" y="0"/>
                </a:moveTo>
                <a:lnTo>
                  <a:pt x="5698112" y="0"/>
                </a:lnTo>
                <a:lnTo>
                  <a:pt x="5698112" y="5992567"/>
                </a:lnTo>
                <a:lnTo>
                  <a:pt x="0" y="5992567"/>
                </a:lnTo>
                <a:lnTo>
                  <a:pt x="0" y="0"/>
                </a:lnTo>
                <a:close/>
              </a:path>
            </a:pathLst>
          </a:custGeom>
          <a:blipFill>
            <a:blip r:embed="rId4"/>
            <a:stretch>
              <a:fillRect l="0" t="0" r="0" b="0"/>
            </a:stretch>
          </a:blipFill>
        </p:spPr>
      </p:sp>
      <p:sp>
        <p:nvSpPr>
          <p:cNvPr name="TextBox 5" id="5"/>
          <p:cNvSpPr txBox="true"/>
          <p:nvPr/>
        </p:nvSpPr>
        <p:spPr>
          <a:xfrm rot="0">
            <a:off x="1348740" y="1077230"/>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1.Data Loading</a:t>
            </a:r>
          </a:p>
        </p:txBody>
      </p:sp>
      <p:sp>
        <p:nvSpPr>
          <p:cNvPr name="TextBox 6" id="6"/>
          <p:cNvSpPr txBox="true"/>
          <p:nvPr/>
        </p:nvSpPr>
        <p:spPr>
          <a:xfrm rot="0">
            <a:off x="1469707" y="2529999"/>
            <a:ext cx="15727680" cy="923392"/>
          </a:xfrm>
          <a:prstGeom prst="rect">
            <a:avLst/>
          </a:prstGeom>
        </p:spPr>
        <p:txBody>
          <a:bodyPr anchor="t" rtlCol="false" tIns="0" lIns="0" bIns="0" rIns="0">
            <a:spAutoFit/>
          </a:bodyPr>
          <a:lstStyle/>
          <a:p>
            <a:pPr algn="l">
              <a:lnSpc>
                <a:spcPts val="3499"/>
              </a:lnSpc>
            </a:pPr>
            <a:r>
              <a:rPr lang="en-US" sz="3600" spc="33">
                <a:solidFill>
                  <a:srgbClr val="000000"/>
                </a:solidFill>
                <a:latin typeface="Arimo"/>
                <a:ea typeface="Arimo"/>
                <a:cs typeface="Arimo"/>
                <a:sym typeface="Arimo"/>
              </a:rPr>
              <a:t>Upload any time series dataset, like sales figures, stock prices, or other data over time, and Visualize it using an interactive chart.</a:t>
            </a:r>
          </a:p>
        </p:txBody>
      </p:sp>
      <p:sp>
        <p:nvSpPr>
          <p:cNvPr name="Freeform 7" id="7"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5">
              <a:alphaModFix amt="81000"/>
            </a:blip>
            <a:stretch>
              <a:fillRect l="0" t="-70726" r="-250254" b="-357728"/>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p:cNvSpPr/>
          <p:nvPr/>
        </p:nvSpPr>
        <p:spPr>
          <a:xfrm flipH="false" flipV="false" rot="0">
            <a:off x="3152935" y="3658121"/>
            <a:ext cx="11434431" cy="6003076"/>
          </a:xfrm>
          <a:custGeom>
            <a:avLst/>
            <a:gdLst/>
            <a:ahLst/>
            <a:cxnLst/>
            <a:rect r="r" b="b" t="t" l="l"/>
            <a:pathLst>
              <a:path h="6003076" w="11434431">
                <a:moveTo>
                  <a:pt x="0" y="0"/>
                </a:moveTo>
                <a:lnTo>
                  <a:pt x="11434431" y="0"/>
                </a:lnTo>
                <a:lnTo>
                  <a:pt x="11434431" y="6003076"/>
                </a:lnTo>
                <a:lnTo>
                  <a:pt x="0" y="6003076"/>
                </a:lnTo>
                <a:lnTo>
                  <a:pt x="0" y="0"/>
                </a:lnTo>
                <a:close/>
              </a:path>
            </a:pathLst>
          </a:custGeom>
          <a:blipFill>
            <a:blip r:embed="rId3"/>
            <a:stretch>
              <a:fillRect l="0" t="0" r="0" b="0"/>
            </a:stretch>
          </a:blipFill>
        </p:spPr>
      </p:sp>
      <p:sp>
        <p:nvSpPr>
          <p:cNvPr name="TextBox 4" id="4"/>
          <p:cNvSpPr txBox="true"/>
          <p:nvPr/>
        </p:nvSpPr>
        <p:spPr>
          <a:xfrm rot="0">
            <a:off x="1348740" y="1077230"/>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2.Parameter Configuration:</a:t>
            </a:r>
          </a:p>
        </p:txBody>
      </p:sp>
      <p:sp>
        <p:nvSpPr>
          <p:cNvPr name="TextBox 5" id="5"/>
          <p:cNvSpPr txBox="true"/>
          <p:nvPr/>
        </p:nvSpPr>
        <p:spPr>
          <a:xfrm rot="0">
            <a:off x="1469707" y="2529999"/>
            <a:ext cx="15727680" cy="923392"/>
          </a:xfrm>
          <a:prstGeom prst="rect">
            <a:avLst/>
          </a:prstGeom>
        </p:spPr>
        <p:txBody>
          <a:bodyPr anchor="t" rtlCol="false" tIns="0" lIns="0" bIns="0" rIns="0">
            <a:spAutoFit/>
          </a:bodyPr>
          <a:lstStyle/>
          <a:p>
            <a:pPr algn="l">
              <a:lnSpc>
                <a:spcPts val="3499"/>
              </a:lnSpc>
            </a:pPr>
            <a:r>
              <a:rPr lang="en-US" sz="3600" spc="33">
                <a:solidFill>
                  <a:srgbClr val="000000"/>
                </a:solidFill>
                <a:latin typeface="Arimo"/>
                <a:ea typeface="Arimo"/>
                <a:cs typeface="Arimo"/>
                <a:sym typeface="Arimo"/>
              </a:rPr>
              <a:t>Configure parameters such as horizon, seasonality, trend component, growth model, and holidays.</a:t>
            </a:r>
          </a:p>
        </p:txBody>
      </p:sp>
      <p:sp>
        <p:nvSpPr>
          <p:cNvPr name="Freeform 6" id="6"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4">
              <a:alphaModFix amt="81000"/>
            </a:blip>
            <a:stretch>
              <a:fillRect l="0" t="-70726" r="-250254" b="-357728"/>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p:cNvSpPr/>
          <p:nvPr/>
        </p:nvSpPr>
        <p:spPr>
          <a:xfrm flipH="false" flipV="false" rot="0">
            <a:off x="2993247" y="4181860"/>
            <a:ext cx="12301505" cy="4304169"/>
          </a:xfrm>
          <a:custGeom>
            <a:avLst/>
            <a:gdLst/>
            <a:ahLst/>
            <a:cxnLst/>
            <a:rect r="r" b="b" t="t" l="l"/>
            <a:pathLst>
              <a:path h="4304169" w="12301505">
                <a:moveTo>
                  <a:pt x="0" y="0"/>
                </a:moveTo>
                <a:lnTo>
                  <a:pt x="12301506" y="0"/>
                </a:lnTo>
                <a:lnTo>
                  <a:pt x="12301506" y="4304169"/>
                </a:lnTo>
                <a:lnTo>
                  <a:pt x="0" y="4304169"/>
                </a:lnTo>
                <a:lnTo>
                  <a:pt x="0" y="0"/>
                </a:lnTo>
                <a:close/>
              </a:path>
            </a:pathLst>
          </a:custGeom>
          <a:blipFill>
            <a:blip r:embed="rId3"/>
            <a:stretch>
              <a:fillRect l="0" t="0" r="0" b="0"/>
            </a:stretch>
          </a:blipFill>
        </p:spPr>
      </p:sp>
      <p:sp>
        <p:nvSpPr>
          <p:cNvPr name="TextBox 4" id="4"/>
          <p:cNvSpPr txBox="true"/>
          <p:nvPr/>
        </p:nvSpPr>
        <p:spPr>
          <a:xfrm rot="0">
            <a:off x="1348740" y="1077230"/>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3.Forecasting:</a:t>
            </a:r>
          </a:p>
        </p:txBody>
      </p:sp>
      <p:sp>
        <p:nvSpPr>
          <p:cNvPr name="TextBox 5" id="5"/>
          <p:cNvSpPr txBox="true"/>
          <p:nvPr/>
        </p:nvSpPr>
        <p:spPr>
          <a:xfrm rot="0">
            <a:off x="1469707" y="2529999"/>
            <a:ext cx="15727680" cy="923392"/>
          </a:xfrm>
          <a:prstGeom prst="rect">
            <a:avLst/>
          </a:prstGeom>
        </p:spPr>
        <p:txBody>
          <a:bodyPr anchor="t" rtlCol="false" tIns="0" lIns="0" bIns="0" rIns="0">
            <a:spAutoFit/>
          </a:bodyPr>
          <a:lstStyle/>
          <a:p>
            <a:pPr algn="l">
              <a:lnSpc>
                <a:spcPts val="3499"/>
              </a:lnSpc>
            </a:pPr>
            <a:r>
              <a:rPr lang="en-US" sz="3600" spc="33">
                <a:solidFill>
                  <a:srgbClr val="000000"/>
                </a:solidFill>
                <a:latin typeface="Arimo"/>
                <a:ea typeface="Arimo"/>
                <a:cs typeface="Arimo"/>
                <a:sym typeface="Arimo"/>
              </a:rPr>
              <a:t>Forecast involves fitting a model to historical data and using it to generate future predictions.</a:t>
            </a:r>
          </a:p>
        </p:txBody>
      </p:sp>
      <p:sp>
        <p:nvSpPr>
          <p:cNvPr name="Freeform 6" id="6"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4">
              <a:alphaModFix amt="81000"/>
            </a:blip>
            <a:stretch>
              <a:fillRect l="0" t="-70726" r="-250254" b="-357728"/>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p:cNvSpPr/>
          <p:nvPr/>
        </p:nvSpPr>
        <p:spPr>
          <a:xfrm flipH="false" flipV="false" rot="0">
            <a:off x="5346079" y="3582163"/>
            <a:ext cx="7915883" cy="7005556"/>
          </a:xfrm>
          <a:custGeom>
            <a:avLst/>
            <a:gdLst/>
            <a:ahLst/>
            <a:cxnLst/>
            <a:rect r="r" b="b" t="t" l="l"/>
            <a:pathLst>
              <a:path h="7005556" w="7915883">
                <a:moveTo>
                  <a:pt x="0" y="0"/>
                </a:moveTo>
                <a:lnTo>
                  <a:pt x="7915882" y="0"/>
                </a:lnTo>
                <a:lnTo>
                  <a:pt x="7915882" y="7005556"/>
                </a:lnTo>
                <a:lnTo>
                  <a:pt x="0" y="7005556"/>
                </a:lnTo>
                <a:lnTo>
                  <a:pt x="0" y="0"/>
                </a:lnTo>
                <a:close/>
              </a:path>
            </a:pathLst>
          </a:custGeom>
          <a:blipFill>
            <a:blip r:embed="rId3"/>
            <a:stretch>
              <a:fillRect l="0" t="0" r="0" b="0"/>
            </a:stretch>
          </a:blipFill>
        </p:spPr>
      </p:sp>
      <p:grpSp>
        <p:nvGrpSpPr>
          <p:cNvPr name="Group 4" id="4"/>
          <p:cNvGrpSpPr/>
          <p:nvPr/>
        </p:nvGrpSpPr>
        <p:grpSpPr>
          <a:xfrm rot="0">
            <a:off x="7948405" y="3582163"/>
            <a:ext cx="356021" cy="511035"/>
            <a:chOff x="0" y="0"/>
            <a:chExt cx="93767" cy="134593"/>
          </a:xfrm>
        </p:grpSpPr>
        <p:sp>
          <p:nvSpPr>
            <p:cNvPr name="Freeform 5" id="5"/>
            <p:cNvSpPr/>
            <p:nvPr/>
          </p:nvSpPr>
          <p:spPr>
            <a:xfrm flipH="false" flipV="false" rot="0">
              <a:off x="0" y="0"/>
              <a:ext cx="93767" cy="134593"/>
            </a:xfrm>
            <a:custGeom>
              <a:avLst/>
              <a:gdLst/>
              <a:ahLst/>
              <a:cxnLst/>
              <a:rect r="r" b="b" t="t" l="l"/>
              <a:pathLst>
                <a:path h="134593" w="93767">
                  <a:moveTo>
                    <a:pt x="46883" y="0"/>
                  </a:moveTo>
                  <a:lnTo>
                    <a:pt x="46883" y="0"/>
                  </a:lnTo>
                  <a:cubicBezTo>
                    <a:pt x="72776" y="0"/>
                    <a:pt x="93767" y="20990"/>
                    <a:pt x="93767" y="46883"/>
                  </a:cubicBezTo>
                  <a:lnTo>
                    <a:pt x="93767" y="87710"/>
                  </a:lnTo>
                  <a:cubicBezTo>
                    <a:pt x="93767" y="100144"/>
                    <a:pt x="88827" y="112069"/>
                    <a:pt x="80035" y="120862"/>
                  </a:cubicBezTo>
                  <a:cubicBezTo>
                    <a:pt x="71243" y="129654"/>
                    <a:pt x="59318" y="134593"/>
                    <a:pt x="46883" y="134593"/>
                  </a:cubicBezTo>
                  <a:lnTo>
                    <a:pt x="46883" y="134593"/>
                  </a:lnTo>
                  <a:cubicBezTo>
                    <a:pt x="20990" y="134593"/>
                    <a:pt x="0" y="113603"/>
                    <a:pt x="0" y="87710"/>
                  </a:cubicBezTo>
                  <a:lnTo>
                    <a:pt x="0" y="46883"/>
                  </a:lnTo>
                  <a:cubicBezTo>
                    <a:pt x="0" y="34449"/>
                    <a:pt x="4939" y="22524"/>
                    <a:pt x="13732" y="13732"/>
                  </a:cubicBezTo>
                  <a:cubicBezTo>
                    <a:pt x="22524" y="4939"/>
                    <a:pt x="34449" y="0"/>
                    <a:pt x="46883" y="0"/>
                  </a:cubicBezTo>
                  <a:close/>
                </a:path>
              </a:pathLst>
            </a:custGeom>
            <a:solidFill>
              <a:srgbClr val="FFFFFF"/>
            </a:solidFill>
          </p:spPr>
        </p:sp>
        <p:sp>
          <p:nvSpPr>
            <p:cNvPr name="TextBox 6" id="6"/>
            <p:cNvSpPr txBox="true"/>
            <p:nvPr/>
          </p:nvSpPr>
          <p:spPr>
            <a:xfrm>
              <a:off x="0" y="-57150"/>
              <a:ext cx="93767" cy="191743"/>
            </a:xfrm>
            <a:prstGeom prst="rect">
              <a:avLst/>
            </a:prstGeom>
          </p:spPr>
          <p:txBody>
            <a:bodyPr anchor="ctr" rtlCol="false" tIns="50800" lIns="50800" bIns="50800" rIns="50800"/>
            <a:lstStyle/>
            <a:p>
              <a:pPr algn="ctr">
                <a:lnSpc>
                  <a:spcPts val="3360"/>
                </a:lnSpc>
              </a:pPr>
            </a:p>
          </p:txBody>
        </p:sp>
      </p:grpSp>
      <p:sp>
        <p:nvSpPr>
          <p:cNvPr name="TextBox 7" id="7"/>
          <p:cNvSpPr txBox="true"/>
          <p:nvPr/>
        </p:nvSpPr>
        <p:spPr>
          <a:xfrm rot="0">
            <a:off x="1348740" y="1077230"/>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4.Model Validation</a:t>
            </a:r>
          </a:p>
        </p:txBody>
      </p:sp>
      <p:sp>
        <p:nvSpPr>
          <p:cNvPr name="TextBox 8" id="8"/>
          <p:cNvSpPr txBox="true"/>
          <p:nvPr/>
        </p:nvSpPr>
        <p:spPr>
          <a:xfrm rot="0">
            <a:off x="1348740" y="2358914"/>
            <a:ext cx="15910560" cy="923392"/>
          </a:xfrm>
          <a:prstGeom prst="rect">
            <a:avLst/>
          </a:prstGeom>
        </p:spPr>
        <p:txBody>
          <a:bodyPr anchor="t" rtlCol="false" tIns="0" lIns="0" bIns="0" rIns="0">
            <a:spAutoFit/>
          </a:bodyPr>
          <a:lstStyle/>
          <a:p>
            <a:pPr algn="l" marL="0" indent="0" lvl="0">
              <a:lnSpc>
                <a:spcPts val="3499"/>
              </a:lnSpc>
              <a:spcBef>
                <a:spcPct val="0"/>
              </a:spcBef>
            </a:pPr>
            <a:r>
              <a:rPr lang="en-US" sz="3600" spc="33">
                <a:solidFill>
                  <a:srgbClr val="000000"/>
                </a:solidFill>
                <a:latin typeface="Arimo"/>
                <a:ea typeface="Arimo"/>
                <a:cs typeface="Arimo"/>
                <a:sym typeface="Arimo"/>
              </a:rPr>
              <a:t>A</a:t>
            </a:r>
            <a:r>
              <a:rPr lang="en-US" sz="3600" spc="33" strike="noStrike" u="none">
                <a:solidFill>
                  <a:srgbClr val="000000"/>
                </a:solidFill>
                <a:latin typeface="Arimo"/>
                <a:ea typeface="Arimo"/>
                <a:cs typeface="Arimo"/>
                <a:sym typeface="Arimo"/>
              </a:rPr>
              <a:t>ssesses the model's accuracy by dividing historical data into training and testing sets, making forecasts, and comparing them to actual values.</a:t>
            </a:r>
          </a:p>
        </p:txBody>
      </p:sp>
      <p:sp>
        <p:nvSpPr>
          <p:cNvPr name="Freeform 9" id="9"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4">
              <a:alphaModFix amt="81000"/>
            </a:blip>
            <a:stretch>
              <a:fillRect l="0" t="-70726" r="-250254" b="-357728"/>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grpSp>
        <p:nvGrpSpPr>
          <p:cNvPr name="Group 3" id="3"/>
          <p:cNvGrpSpPr/>
          <p:nvPr/>
        </p:nvGrpSpPr>
        <p:grpSpPr>
          <a:xfrm rot="0">
            <a:off x="7948405" y="3582163"/>
            <a:ext cx="356021" cy="511035"/>
            <a:chOff x="0" y="0"/>
            <a:chExt cx="93767" cy="134593"/>
          </a:xfrm>
        </p:grpSpPr>
        <p:sp>
          <p:nvSpPr>
            <p:cNvPr name="Freeform 4" id="4"/>
            <p:cNvSpPr/>
            <p:nvPr/>
          </p:nvSpPr>
          <p:spPr>
            <a:xfrm flipH="false" flipV="false" rot="0">
              <a:off x="0" y="0"/>
              <a:ext cx="93767" cy="134593"/>
            </a:xfrm>
            <a:custGeom>
              <a:avLst/>
              <a:gdLst/>
              <a:ahLst/>
              <a:cxnLst/>
              <a:rect r="r" b="b" t="t" l="l"/>
              <a:pathLst>
                <a:path h="134593" w="93767">
                  <a:moveTo>
                    <a:pt x="46883" y="0"/>
                  </a:moveTo>
                  <a:lnTo>
                    <a:pt x="46883" y="0"/>
                  </a:lnTo>
                  <a:cubicBezTo>
                    <a:pt x="72776" y="0"/>
                    <a:pt x="93767" y="20990"/>
                    <a:pt x="93767" y="46883"/>
                  </a:cubicBezTo>
                  <a:lnTo>
                    <a:pt x="93767" y="87710"/>
                  </a:lnTo>
                  <a:cubicBezTo>
                    <a:pt x="93767" y="100144"/>
                    <a:pt x="88827" y="112069"/>
                    <a:pt x="80035" y="120862"/>
                  </a:cubicBezTo>
                  <a:cubicBezTo>
                    <a:pt x="71243" y="129654"/>
                    <a:pt x="59318" y="134593"/>
                    <a:pt x="46883" y="134593"/>
                  </a:cubicBezTo>
                  <a:lnTo>
                    <a:pt x="46883" y="134593"/>
                  </a:lnTo>
                  <a:cubicBezTo>
                    <a:pt x="20990" y="134593"/>
                    <a:pt x="0" y="113603"/>
                    <a:pt x="0" y="87710"/>
                  </a:cubicBezTo>
                  <a:lnTo>
                    <a:pt x="0" y="46883"/>
                  </a:lnTo>
                  <a:cubicBezTo>
                    <a:pt x="0" y="34449"/>
                    <a:pt x="4939" y="22524"/>
                    <a:pt x="13732" y="13732"/>
                  </a:cubicBezTo>
                  <a:cubicBezTo>
                    <a:pt x="22524" y="4939"/>
                    <a:pt x="34449" y="0"/>
                    <a:pt x="46883" y="0"/>
                  </a:cubicBezTo>
                  <a:close/>
                </a:path>
              </a:pathLst>
            </a:custGeom>
            <a:solidFill>
              <a:srgbClr val="FFFFFF"/>
            </a:solidFill>
          </p:spPr>
        </p:sp>
        <p:sp>
          <p:nvSpPr>
            <p:cNvPr name="TextBox 5" id="5"/>
            <p:cNvSpPr txBox="true"/>
            <p:nvPr/>
          </p:nvSpPr>
          <p:spPr>
            <a:xfrm>
              <a:off x="0" y="-57150"/>
              <a:ext cx="93767" cy="191743"/>
            </a:xfrm>
            <a:prstGeom prst="rect">
              <a:avLst/>
            </a:prstGeom>
          </p:spPr>
          <p:txBody>
            <a:bodyPr anchor="ctr" rtlCol="false" tIns="50800" lIns="50800" bIns="50800" rIns="50800"/>
            <a:lstStyle/>
            <a:p>
              <a:pPr algn="ctr">
                <a:lnSpc>
                  <a:spcPts val="3360"/>
                </a:lnSpc>
              </a:pPr>
            </a:p>
          </p:txBody>
        </p:sp>
      </p:grpSp>
      <p:sp>
        <p:nvSpPr>
          <p:cNvPr name="TextBox 6" id="6"/>
          <p:cNvSpPr txBox="true"/>
          <p:nvPr/>
        </p:nvSpPr>
        <p:spPr>
          <a:xfrm rot="0">
            <a:off x="1348740" y="1410605"/>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Conclusion</a:t>
            </a:r>
            <a:r>
              <a:rPr lang="en-US" b="true" sz="6600" spc="-40">
                <a:solidFill>
                  <a:srgbClr val="000000"/>
                </a:solidFill>
                <a:latin typeface="Arimo Bold"/>
                <a:ea typeface="Arimo Bold"/>
                <a:cs typeface="Arimo Bold"/>
                <a:sym typeface="Arimo Bold"/>
              </a:rPr>
              <a:t> </a:t>
            </a:r>
          </a:p>
        </p:txBody>
      </p:sp>
      <p:sp>
        <p:nvSpPr>
          <p:cNvPr name="TextBox 7" id="7"/>
          <p:cNvSpPr txBox="true"/>
          <p:nvPr/>
        </p:nvSpPr>
        <p:spPr>
          <a:xfrm rot="0">
            <a:off x="1348740" y="3424504"/>
            <a:ext cx="15910560" cy="3552292"/>
          </a:xfrm>
          <a:prstGeom prst="rect">
            <a:avLst/>
          </a:prstGeom>
        </p:spPr>
        <p:txBody>
          <a:bodyPr anchor="t" rtlCol="false" tIns="0" lIns="0" bIns="0" rIns="0">
            <a:spAutoFit/>
          </a:bodyPr>
          <a:lstStyle/>
          <a:p>
            <a:pPr algn="l">
              <a:lnSpc>
                <a:spcPts val="3499"/>
              </a:lnSpc>
            </a:pPr>
            <a:r>
              <a:rPr lang="en-US" sz="3600" spc="32">
                <a:solidFill>
                  <a:srgbClr val="000000"/>
                </a:solidFill>
                <a:latin typeface="Arimo"/>
                <a:ea typeface="Arimo"/>
                <a:cs typeface="Arimo"/>
                <a:sym typeface="Arimo"/>
              </a:rPr>
              <a:t>In this project, we looked at different ways to forecast time series data, including </a:t>
            </a:r>
            <a:r>
              <a:rPr lang="en-US" sz="3600" spc="32" b="true">
                <a:solidFill>
                  <a:srgbClr val="000000"/>
                </a:solidFill>
                <a:latin typeface="Arimo Bold"/>
                <a:ea typeface="Arimo Bold"/>
                <a:cs typeface="Arimo Bold"/>
                <a:sym typeface="Arimo Bold"/>
              </a:rPr>
              <a:t>XGBoost</a:t>
            </a:r>
            <a:r>
              <a:rPr lang="en-US" sz="3600" spc="32">
                <a:solidFill>
                  <a:srgbClr val="000000"/>
                </a:solidFill>
                <a:latin typeface="Arimo"/>
                <a:ea typeface="Arimo"/>
                <a:cs typeface="Arimo"/>
                <a:sym typeface="Arimo"/>
              </a:rPr>
              <a:t>, </a:t>
            </a:r>
            <a:r>
              <a:rPr lang="en-US" sz="3600" spc="32" b="true">
                <a:solidFill>
                  <a:srgbClr val="000000"/>
                </a:solidFill>
                <a:latin typeface="Arimo Bold"/>
                <a:ea typeface="Arimo Bold"/>
                <a:cs typeface="Arimo Bold"/>
                <a:sym typeface="Arimo Bold"/>
              </a:rPr>
              <a:t>SARIMA</a:t>
            </a:r>
            <a:r>
              <a:rPr lang="en-US" sz="3600" spc="32">
                <a:solidFill>
                  <a:srgbClr val="000000"/>
                </a:solidFill>
                <a:latin typeface="Arimo"/>
                <a:ea typeface="Arimo"/>
                <a:cs typeface="Arimo"/>
                <a:sym typeface="Arimo"/>
              </a:rPr>
              <a:t>, and </a:t>
            </a:r>
            <a:r>
              <a:rPr lang="en-US" sz="3600" spc="32" b="true">
                <a:solidFill>
                  <a:srgbClr val="000000"/>
                </a:solidFill>
                <a:latin typeface="Arimo Bold"/>
                <a:ea typeface="Arimo Bold"/>
                <a:cs typeface="Arimo Bold"/>
                <a:sym typeface="Arimo Bold"/>
              </a:rPr>
              <a:t>FB Prophet</a:t>
            </a:r>
            <a:r>
              <a:rPr lang="en-US" sz="3600" spc="32">
                <a:solidFill>
                  <a:srgbClr val="000000"/>
                </a:solidFill>
                <a:latin typeface="Arimo"/>
                <a:ea typeface="Arimo"/>
                <a:cs typeface="Arimo"/>
                <a:sym typeface="Arimo"/>
              </a:rPr>
              <a:t>.</a:t>
            </a:r>
            <a:r>
              <a:rPr lang="en-US" sz="3600" spc="32">
                <a:solidFill>
                  <a:srgbClr val="000000"/>
                </a:solidFill>
                <a:latin typeface="Arimo"/>
                <a:ea typeface="Arimo"/>
                <a:cs typeface="Arimo"/>
                <a:sym typeface="Arimo"/>
              </a:rPr>
              <a:t> </a:t>
            </a:r>
          </a:p>
          <a:p>
            <a:pPr algn="l">
              <a:lnSpc>
                <a:spcPts val="3499"/>
              </a:lnSpc>
            </a:pPr>
          </a:p>
          <a:p>
            <a:pPr algn="l">
              <a:lnSpc>
                <a:spcPts val="3499"/>
              </a:lnSpc>
            </a:pPr>
            <a:r>
              <a:rPr lang="en-US" sz="3600" spc="32">
                <a:solidFill>
                  <a:srgbClr val="000000"/>
                </a:solidFill>
                <a:latin typeface="Arimo"/>
                <a:ea typeface="Arimo"/>
                <a:cs typeface="Arimo"/>
                <a:sym typeface="Arimo"/>
              </a:rPr>
              <a:t>After comparing their results, we found that </a:t>
            </a:r>
            <a:r>
              <a:rPr lang="en-US" sz="3600" spc="32" b="true">
                <a:solidFill>
                  <a:srgbClr val="000000"/>
                </a:solidFill>
                <a:latin typeface="Arimo Bold"/>
                <a:ea typeface="Arimo Bold"/>
                <a:cs typeface="Arimo Bold"/>
                <a:sym typeface="Arimo Bold"/>
              </a:rPr>
              <a:t>FB Prophet</a:t>
            </a:r>
            <a:r>
              <a:rPr lang="en-US" sz="3600" spc="32">
                <a:solidFill>
                  <a:srgbClr val="000000"/>
                </a:solidFill>
                <a:latin typeface="Arimo"/>
                <a:ea typeface="Arimo"/>
                <a:cs typeface="Arimo"/>
                <a:sym typeface="Arimo"/>
              </a:rPr>
              <a:t> gave the most accurate predictions for our dataset. Using this knowledge, we created an </a:t>
            </a:r>
            <a:r>
              <a:rPr lang="en-US" sz="3600" spc="32" b="true">
                <a:solidFill>
                  <a:srgbClr val="000000"/>
                </a:solidFill>
                <a:latin typeface="Arimo Bold"/>
                <a:ea typeface="Arimo Bold"/>
                <a:cs typeface="Arimo Bold"/>
                <a:sym typeface="Arimo Bold"/>
              </a:rPr>
              <a:t>easy-to-use tool</a:t>
            </a:r>
            <a:r>
              <a:rPr lang="en-US" sz="3600" spc="32">
                <a:solidFill>
                  <a:srgbClr val="000000"/>
                </a:solidFill>
                <a:latin typeface="Arimo"/>
                <a:ea typeface="Arimo"/>
                <a:cs typeface="Arimo"/>
                <a:sym typeface="Arimo"/>
              </a:rPr>
              <a:t> with Streamlit. This tool makes forecasting simple, allowing anyone to predict future trends with just a few clicks.</a:t>
            </a:r>
          </a:p>
          <a:p>
            <a:pPr algn="l" marL="0" indent="0" lvl="0">
              <a:lnSpc>
                <a:spcPts val="3499"/>
              </a:lnSpc>
              <a:spcBef>
                <a:spcPct val="0"/>
              </a:spcBef>
            </a:pPr>
          </a:p>
        </p:txBody>
      </p:sp>
      <p:sp>
        <p:nvSpPr>
          <p:cNvPr name="Freeform 8" id="8"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3">
              <a:alphaModFix amt="81000"/>
            </a:blip>
            <a:stretch>
              <a:fillRect l="0" t="-70726" r="-250254" b="-357728"/>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TextBox 3" id="3"/>
          <p:cNvSpPr txBox="true"/>
          <p:nvPr/>
        </p:nvSpPr>
        <p:spPr>
          <a:xfrm rot="0">
            <a:off x="91440" y="3533060"/>
            <a:ext cx="18105120" cy="1299210"/>
          </a:xfrm>
          <a:prstGeom prst="rect">
            <a:avLst/>
          </a:prstGeom>
        </p:spPr>
        <p:txBody>
          <a:bodyPr anchor="t" rtlCol="false" tIns="0" lIns="0" bIns="0" rIns="0">
            <a:spAutoFit/>
          </a:bodyPr>
          <a:lstStyle/>
          <a:p>
            <a:pPr algn="ctr">
              <a:lnSpc>
                <a:spcPts val="9720"/>
              </a:lnSpc>
            </a:pPr>
            <a:r>
              <a:rPr lang="en-US" b="true" sz="9000" spc="-54">
                <a:solidFill>
                  <a:srgbClr val="000000"/>
                </a:solidFill>
                <a:latin typeface="Arimo Bold"/>
                <a:ea typeface="Arimo Bold"/>
                <a:cs typeface="Arimo Bold"/>
                <a:sym typeface="Arimo Bold"/>
              </a:rPr>
              <a:t>Thank You!</a:t>
            </a:r>
          </a:p>
        </p:txBody>
      </p:sp>
      <p:sp>
        <p:nvSpPr>
          <p:cNvPr name="TextBox 4" id="4"/>
          <p:cNvSpPr txBox="true"/>
          <p:nvPr/>
        </p:nvSpPr>
        <p:spPr>
          <a:xfrm rot="0">
            <a:off x="7027816" y="6397745"/>
            <a:ext cx="3794760" cy="1033653"/>
          </a:xfrm>
          <a:prstGeom prst="rect">
            <a:avLst/>
          </a:prstGeom>
        </p:spPr>
        <p:txBody>
          <a:bodyPr anchor="t" rtlCol="false" tIns="0" lIns="0" bIns="0" rIns="0">
            <a:spAutoFit/>
          </a:bodyPr>
          <a:lstStyle/>
          <a:p>
            <a:pPr algn="ctr">
              <a:lnSpc>
                <a:spcPts val="7776"/>
              </a:lnSpc>
            </a:pPr>
            <a:r>
              <a:rPr lang="en-US" b="true" sz="7200" spc="-43">
                <a:solidFill>
                  <a:srgbClr val="FF0000"/>
                </a:solidFill>
                <a:latin typeface="Arimo Bold"/>
                <a:ea typeface="Arimo Bold"/>
                <a:cs typeface="Arimo Bold"/>
                <a:sym typeface="Arimo Bold"/>
              </a:rPr>
              <a:t>Q &amp; A</a:t>
            </a:r>
          </a:p>
        </p:txBody>
      </p:sp>
      <p:sp>
        <p:nvSpPr>
          <p:cNvPr name="Freeform 5" id="5"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3">
              <a:alphaModFix amt="81000"/>
            </a:blip>
            <a:stretch>
              <a:fillRect l="0" t="-70726" r="-250254" b="-357728"/>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descr="Untitled design (1)"/>
          <p:cNvSpPr/>
          <p:nvPr/>
        </p:nvSpPr>
        <p:spPr>
          <a:xfrm flipH="false" flipV="false" rot="0">
            <a:off x="3050486" y="4233279"/>
            <a:ext cx="12187027" cy="3955618"/>
          </a:xfrm>
          <a:custGeom>
            <a:avLst/>
            <a:gdLst/>
            <a:ahLst/>
            <a:cxnLst/>
            <a:rect r="r" b="b" t="t" l="l"/>
            <a:pathLst>
              <a:path h="3955618" w="12187027">
                <a:moveTo>
                  <a:pt x="0" y="0"/>
                </a:moveTo>
                <a:lnTo>
                  <a:pt x="12187028" y="0"/>
                </a:lnTo>
                <a:lnTo>
                  <a:pt x="12187028" y="3955618"/>
                </a:lnTo>
                <a:lnTo>
                  <a:pt x="0" y="3955618"/>
                </a:lnTo>
                <a:lnTo>
                  <a:pt x="0" y="0"/>
                </a:lnTo>
                <a:close/>
              </a:path>
            </a:pathLst>
          </a:custGeom>
          <a:blipFill>
            <a:blip r:embed="rId3"/>
            <a:stretch>
              <a:fillRect l="0" t="0" r="0" b="-208094"/>
            </a:stretch>
          </a:blipFill>
        </p:spPr>
      </p:sp>
      <p:sp>
        <p:nvSpPr>
          <p:cNvPr name="Freeform 4" id="4"/>
          <p:cNvSpPr/>
          <p:nvPr/>
        </p:nvSpPr>
        <p:spPr>
          <a:xfrm flipH="false" flipV="false" rot="0">
            <a:off x="929572" y="1804563"/>
            <a:ext cx="4118536" cy="1878963"/>
          </a:xfrm>
          <a:custGeom>
            <a:avLst/>
            <a:gdLst/>
            <a:ahLst/>
            <a:cxnLst/>
            <a:rect r="r" b="b" t="t" l="l"/>
            <a:pathLst>
              <a:path h="1878963" w="4118536">
                <a:moveTo>
                  <a:pt x="0" y="0"/>
                </a:moveTo>
                <a:lnTo>
                  <a:pt x="4118536" y="0"/>
                </a:lnTo>
                <a:lnTo>
                  <a:pt x="4118536" y="1878963"/>
                </a:lnTo>
                <a:lnTo>
                  <a:pt x="0" y="18789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050486" y="3192500"/>
            <a:ext cx="12187027" cy="2305077"/>
          </a:xfrm>
          <a:prstGeom prst="rect">
            <a:avLst/>
          </a:prstGeom>
        </p:spPr>
        <p:txBody>
          <a:bodyPr anchor="t" rtlCol="false" tIns="0" lIns="0" bIns="0" rIns="0">
            <a:spAutoFit/>
          </a:bodyPr>
          <a:lstStyle/>
          <a:p>
            <a:pPr algn="ctr">
              <a:lnSpc>
                <a:spcPts val="18898"/>
              </a:lnSpc>
            </a:pPr>
            <a:r>
              <a:rPr lang="en-US" sz="13498" b="true">
                <a:solidFill>
                  <a:srgbClr val="000000"/>
                </a:solidFill>
                <a:latin typeface="DM Sans Bold"/>
                <a:ea typeface="DM Sans Bold"/>
                <a:cs typeface="DM Sans Bold"/>
                <a:sym typeface="DM Sans Bold"/>
              </a:rPr>
              <a:t>+</a:t>
            </a:r>
          </a:p>
        </p:txBody>
      </p:sp>
      <p:sp>
        <p:nvSpPr>
          <p:cNvPr name="TextBox 6" id="6"/>
          <p:cNvSpPr txBox="true"/>
          <p:nvPr/>
        </p:nvSpPr>
        <p:spPr>
          <a:xfrm rot="0">
            <a:off x="6501416" y="2529999"/>
            <a:ext cx="5285168" cy="485242"/>
          </a:xfrm>
          <a:prstGeom prst="rect">
            <a:avLst/>
          </a:prstGeom>
        </p:spPr>
        <p:txBody>
          <a:bodyPr anchor="t" rtlCol="false" tIns="0" lIns="0" bIns="0" rIns="0">
            <a:spAutoFit/>
          </a:bodyPr>
          <a:lstStyle/>
          <a:p>
            <a:pPr algn="l">
              <a:lnSpc>
                <a:spcPts val="3499"/>
              </a:lnSpc>
            </a:pPr>
            <a:r>
              <a:rPr lang="en-US" sz="3600" spc="33">
                <a:solidFill>
                  <a:srgbClr val="000000"/>
                </a:solidFill>
                <a:latin typeface="Arimo"/>
                <a:ea typeface="Arimo"/>
                <a:cs typeface="Arimo"/>
                <a:sym typeface="Arimo"/>
              </a:rPr>
              <a:t>Exploratory data analysis</a:t>
            </a:r>
          </a:p>
        </p:txBody>
      </p:sp>
      <p:sp>
        <p:nvSpPr>
          <p:cNvPr name="TextBox 7" id="7"/>
          <p:cNvSpPr txBox="true"/>
          <p:nvPr/>
        </p:nvSpPr>
        <p:spPr>
          <a:xfrm rot="0">
            <a:off x="12828137" y="2529999"/>
            <a:ext cx="5285168" cy="485242"/>
          </a:xfrm>
          <a:prstGeom prst="rect">
            <a:avLst/>
          </a:prstGeom>
        </p:spPr>
        <p:txBody>
          <a:bodyPr anchor="t" rtlCol="false" tIns="0" lIns="0" bIns="0" rIns="0">
            <a:spAutoFit/>
          </a:bodyPr>
          <a:lstStyle/>
          <a:p>
            <a:pPr algn="l">
              <a:lnSpc>
                <a:spcPts val="3499"/>
              </a:lnSpc>
            </a:pPr>
            <a:r>
              <a:rPr lang="en-US" sz="3600" spc="33">
                <a:solidFill>
                  <a:srgbClr val="000000"/>
                </a:solidFill>
                <a:latin typeface="Arimo"/>
                <a:ea typeface="Arimo"/>
                <a:cs typeface="Arimo"/>
                <a:sym typeface="Arimo"/>
              </a:rPr>
              <a:t>Comparative study</a:t>
            </a:r>
          </a:p>
        </p:txBody>
      </p:sp>
      <p:sp>
        <p:nvSpPr>
          <p:cNvPr name="Freeform 8" id="8"/>
          <p:cNvSpPr/>
          <p:nvPr/>
        </p:nvSpPr>
        <p:spPr>
          <a:xfrm flipH="false" flipV="false" rot="0">
            <a:off x="6501416" y="1578317"/>
            <a:ext cx="5110362" cy="2331456"/>
          </a:xfrm>
          <a:custGeom>
            <a:avLst/>
            <a:gdLst/>
            <a:ahLst/>
            <a:cxnLst/>
            <a:rect r="r" b="b" t="t" l="l"/>
            <a:pathLst>
              <a:path h="2331456" w="5110362">
                <a:moveTo>
                  <a:pt x="0" y="0"/>
                </a:moveTo>
                <a:lnTo>
                  <a:pt x="5110362" y="0"/>
                </a:lnTo>
                <a:lnTo>
                  <a:pt x="5110362" y="2331455"/>
                </a:lnTo>
                <a:lnTo>
                  <a:pt x="0" y="23314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828137" y="1804563"/>
            <a:ext cx="4118536" cy="1878963"/>
          </a:xfrm>
          <a:custGeom>
            <a:avLst/>
            <a:gdLst/>
            <a:ahLst/>
            <a:cxnLst/>
            <a:rect r="r" b="b" t="t" l="l"/>
            <a:pathLst>
              <a:path h="1878963" w="4118536">
                <a:moveTo>
                  <a:pt x="0" y="0"/>
                </a:moveTo>
                <a:lnTo>
                  <a:pt x="4118536" y="0"/>
                </a:lnTo>
                <a:lnTo>
                  <a:pt x="4118536" y="1878963"/>
                </a:lnTo>
                <a:lnTo>
                  <a:pt x="0" y="18789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929572" y="2529999"/>
            <a:ext cx="4222779" cy="485242"/>
          </a:xfrm>
          <a:prstGeom prst="rect">
            <a:avLst/>
          </a:prstGeom>
        </p:spPr>
        <p:txBody>
          <a:bodyPr anchor="t" rtlCol="false" tIns="0" lIns="0" bIns="0" rIns="0">
            <a:spAutoFit/>
          </a:bodyPr>
          <a:lstStyle/>
          <a:p>
            <a:pPr algn="l">
              <a:lnSpc>
                <a:spcPts val="3499"/>
              </a:lnSpc>
            </a:pPr>
            <a:r>
              <a:rPr lang="en-US" sz="3600" spc="33">
                <a:solidFill>
                  <a:srgbClr val="000000"/>
                </a:solidFill>
                <a:latin typeface="Arimo"/>
                <a:ea typeface="Arimo"/>
                <a:cs typeface="Arimo"/>
                <a:sym typeface="Arimo"/>
              </a:rPr>
              <a:t>Data Preprocessing</a:t>
            </a:r>
          </a:p>
        </p:txBody>
      </p:sp>
      <p:sp>
        <p:nvSpPr>
          <p:cNvPr name="Freeform 11" id="11"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3">
              <a:alphaModFix amt="81000"/>
            </a:blip>
            <a:stretch>
              <a:fillRect l="0" t="-70726" r="-250254" b="-357728"/>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TextBox 3" id="3"/>
          <p:cNvSpPr txBox="true"/>
          <p:nvPr/>
        </p:nvSpPr>
        <p:spPr>
          <a:xfrm rot="0">
            <a:off x="1348740" y="1077230"/>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Problem Statement</a:t>
            </a:r>
          </a:p>
        </p:txBody>
      </p:sp>
      <p:sp>
        <p:nvSpPr>
          <p:cNvPr name="TextBox 4" id="4"/>
          <p:cNvSpPr txBox="true"/>
          <p:nvPr/>
        </p:nvSpPr>
        <p:spPr>
          <a:xfrm rot="0">
            <a:off x="1280160" y="3921019"/>
            <a:ext cx="15727680" cy="1202892"/>
          </a:xfrm>
          <a:prstGeom prst="rect">
            <a:avLst/>
          </a:prstGeom>
        </p:spPr>
        <p:txBody>
          <a:bodyPr anchor="t" rtlCol="false" tIns="0" lIns="0" bIns="0" rIns="0">
            <a:spAutoFit/>
          </a:bodyPr>
          <a:lstStyle/>
          <a:p>
            <a:pPr algn="l">
              <a:lnSpc>
                <a:spcPts val="4568"/>
              </a:lnSpc>
            </a:pPr>
            <a:r>
              <a:rPr lang="en-US" b="true" sz="4699" spc="43">
                <a:solidFill>
                  <a:srgbClr val="000000"/>
                </a:solidFill>
                <a:latin typeface="Arimo Bold"/>
                <a:ea typeface="Arimo Bold"/>
                <a:cs typeface="Arimo Bold"/>
                <a:sym typeface="Arimo Bold"/>
              </a:rPr>
              <a:t>Based on past power consumption, what will the power usage be for the next Upcoming days?</a:t>
            </a:r>
          </a:p>
        </p:txBody>
      </p:sp>
      <p:sp>
        <p:nvSpPr>
          <p:cNvPr name="TextBox 5" id="5"/>
          <p:cNvSpPr txBox="true"/>
          <p:nvPr/>
        </p:nvSpPr>
        <p:spPr>
          <a:xfrm rot="0">
            <a:off x="1280160" y="5702199"/>
            <a:ext cx="15727680" cy="945337"/>
          </a:xfrm>
          <a:prstGeom prst="rect">
            <a:avLst/>
          </a:prstGeom>
        </p:spPr>
        <p:txBody>
          <a:bodyPr anchor="t" rtlCol="false" tIns="0" lIns="0" bIns="0" rIns="0">
            <a:spAutoFit/>
          </a:bodyPr>
          <a:lstStyle/>
          <a:p>
            <a:pPr algn="l">
              <a:lnSpc>
                <a:spcPts val="3596"/>
              </a:lnSpc>
            </a:pPr>
            <a:r>
              <a:rPr lang="en-US" sz="3699" spc="34">
                <a:solidFill>
                  <a:srgbClr val="737373"/>
                </a:solidFill>
                <a:latin typeface="Arimo"/>
                <a:ea typeface="Arimo"/>
                <a:cs typeface="Arimo"/>
                <a:sym typeface="Arimo"/>
              </a:rPr>
              <a:t>Let's explore different time series forecasting techniques to predict power usage for the coming year</a:t>
            </a:r>
          </a:p>
        </p:txBody>
      </p:sp>
      <p:sp>
        <p:nvSpPr>
          <p:cNvPr name="Freeform 6" id="6"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3">
              <a:alphaModFix amt="81000"/>
            </a:blip>
            <a:stretch>
              <a:fillRect l="0" t="-70726" r="-250254" b="-357728"/>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TextBox 3" id="3"/>
          <p:cNvSpPr txBox="true"/>
          <p:nvPr/>
        </p:nvSpPr>
        <p:spPr>
          <a:xfrm rot="0">
            <a:off x="1348740" y="1077230"/>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Data Preprocessing</a:t>
            </a:r>
          </a:p>
        </p:txBody>
      </p:sp>
      <p:sp>
        <p:nvSpPr>
          <p:cNvPr name="TextBox 4" id="4"/>
          <p:cNvSpPr txBox="true"/>
          <p:nvPr/>
        </p:nvSpPr>
        <p:spPr>
          <a:xfrm rot="0">
            <a:off x="1348740" y="2608427"/>
            <a:ext cx="15727680" cy="1840687"/>
          </a:xfrm>
          <a:prstGeom prst="rect">
            <a:avLst/>
          </a:prstGeom>
        </p:spPr>
        <p:txBody>
          <a:bodyPr anchor="t" rtlCol="false" tIns="0" lIns="0" bIns="0" rIns="0">
            <a:spAutoFit/>
          </a:bodyPr>
          <a:lstStyle/>
          <a:p>
            <a:pPr algn="l">
              <a:lnSpc>
                <a:spcPts val="3596"/>
              </a:lnSpc>
            </a:pPr>
            <a:r>
              <a:rPr lang="en-US" sz="3699" spc="34">
                <a:solidFill>
                  <a:srgbClr val="100F0D"/>
                </a:solidFill>
                <a:latin typeface="Arimo"/>
                <a:ea typeface="Arimo"/>
                <a:cs typeface="Arimo"/>
                <a:sym typeface="Arimo"/>
              </a:rPr>
              <a:t>We’re using the PJME Hourly dataset, which provides hourly power consumption data in megawatts (MW) across regions in the Eastern U.S. This data helps us analyze and predict electricity usage patterns over time.</a:t>
            </a:r>
          </a:p>
        </p:txBody>
      </p:sp>
      <p:sp>
        <p:nvSpPr>
          <p:cNvPr name="TextBox 5" id="5"/>
          <p:cNvSpPr txBox="true"/>
          <p:nvPr/>
        </p:nvSpPr>
        <p:spPr>
          <a:xfrm rot="0">
            <a:off x="2239863" y="5200650"/>
            <a:ext cx="13945434" cy="1393012"/>
          </a:xfrm>
          <a:prstGeom prst="rect">
            <a:avLst/>
          </a:prstGeom>
        </p:spPr>
        <p:txBody>
          <a:bodyPr anchor="t" rtlCol="false" tIns="0" lIns="0" bIns="0" rIns="0">
            <a:spAutoFit/>
          </a:bodyPr>
          <a:lstStyle/>
          <a:p>
            <a:pPr algn="l" marL="0" indent="0" lvl="0">
              <a:lnSpc>
                <a:spcPts val="3596"/>
              </a:lnSpc>
              <a:spcBef>
                <a:spcPct val="0"/>
              </a:spcBef>
            </a:pPr>
            <a:r>
              <a:rPr lang="en-US" sz="3699" spc="34" strike="noStrike" u="none">
                <a:solidFill>
                  <a:srgbClr val="100F0D"/>
                </a:solidFill>
                <a:latin typeface="Arimo"/>
                <a:ea typeface="Arimo"/>
                <a:cs typeface="Arimo"/>
                <a:sym typeface="Arimo"/>
              </a:rPr>
              <a:t>We need to first check a few things:</a:t>
            </a:r>
          </a:p>
          <a:p>
            <a:pPr algn="l" marL="0" indent="0" lvl="0">
              <a:lnSpc>
                <a:spcPts val="3596"/>
              </a:lnSpc>
              <a:spcBef>
                <a:spcPct val="0"/>
              </a:spcBef>
            </a:pPr>
            <a:r>
              <a:rPr lang="en-US" sz="3699" spc="34" strike="noStrike" u="none">
                <a:solidFill>
                  <a:srgbClr val="100F0D"/>
                </a:solidFill>
                <a:latin typeface="Arimo"/>
                <a:ea typeface="Arimo"/>
                <a:cs typeface="Arimo"/>
                <a:sym typeface="Arimo"/>
              </a:rPr>
              <a:t>1. Duplicate and missing data, as well as spread</a:t>
            </a:r>
          </a:p>
          <a:p>
            <a:pPr algn="l" marL="0" indent="0" lvl="0">
              <a:lnSpc>
                <a:spcPts val="3596"/>
              </a:lnSpc>
              <a:spcBef>
                <a:spcPct val="0"/>
              </a:spcBef>
            </a:pPr>
            <a:r>
              <a:rPr lang="en-US" sz="3699" spc="34" strike="noStrike" u="none">
                <a:solidFill>
                  <a:srgbClr val="100F0D"/>
                </a:solidFill>
                <a:latin typeface="Arimo"/>
                <a:ea typeface="Arimo"/>
                <a:cs typeface="Arimo"/>
                <a:sym typeface="Arimo"/>
              </a:rPr>
              <a:t>2. How autocorrelated is this data and its seasonal decomposition</a:t>
            </a:r>
          </a:p>
        </p:txBody>
      </p:sp>
      <p:sp>
        <p:nvSpPr>
          <p:cNvPr name="Freeform 6" id="6"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3">
              <a:alphaModFix amt="81000"/>
            </a:blip>
            <a:stretch>
              <a:fillRect l="0" t="-70726" r="-250254" b="-357728"/>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p:cNvSpPr/>
          <p:nvPr/>
        </p:nvSpPr>
        <p:spPr>
          <a:xfrm flipH="false" flipV="false" rot="0">
            <a:off x="1348740" y="2044589"/>
            <a:ext cx="4454721" cy="3423975"/>
          </a:xfrm>
          <a:custGeom>
            <a:avLst/>
            <a:gdLst/>
            <a:ahLst/>
            <a:cxnLst/>
            <a:rect r="r" b="b" t="t" l="l"/>
            <a:pathLst>
              <a:path h="3423975" w="4454721">
                <a:moveTo>
                  <a:pt x="0" y="0"/>
                </a:moveTo>
                <a:lnTo>
                  <a:pt x="4454721" y="0"/>
                </a:lnTo>
                <a:lnTo>
                  <a:pt x="4454721" y="3423975"/>
                </a:lnTo>
                <a:lnTo>
                  <a:pt x="0" y="3423975"/>
                </a:lnTo>
                <a:lnTo>
                  <a:pt x="0" y="0"/>
                </a:lnTo>
                <a:close/>
              </a:path>
            </a:pathLst>
          </a:custGeom>
          <a:blipFill>
            <a:blip r:embed="rId3"/>
            <a:stretch>
              <a:fillRect l="0" t="0" r="0" b="0"/>
            </a:stretch>
          </a:blipFill>
        </p:spPr>
      </p:sp>
      <p:sp>
        <p:nvSpPr>
          <p:cNvPr name="Freeform 4" id="4"/>
          <p:cNvSpPr/>
          <p:nvPr/>
        </p:nvSpPr>
        <p:spPr>
          <a:xfrm flipH="false" flipV="false" rot="0">
            <a:off x="673892" y="5774839"/>
            <a:ext cx="5179917" cy="4207361"/>
          </a:xfrm>
          <a:custGeom>
            <a:avLst/>
            <a:gdLst/>
            <a:ahLst/>
            <a:cxnLst/>
            <a:rect r="r" b="b" t="t" l="l"/>
            <a:pathLst>
              <a:path h="4207361" w="5179917">
                <a:moveTo>
                  <a:pt x="0" y="0"/>
                </a:moveTo>
                <a:lnTo>
                  <a:pt x="5179917" y="0"/>
                </a:lnTo>
                <a:lnTo>
                  <a:pt x="5179917" y="4207361"/>
                </a:lnTo>
                <a:lnTo>
                  <a:pt x="0" y="4207361"/>
                </a:lnTo>
                <a:lnTo>
                  <a:pt x="0" y="0"/>
                </a:lnTo>
                <a:close/>
              </a:path>
            </a:pathLst>
          </a:custGeom>
          <a:blipFill>
            <a:blip r:embed="rId4"/>
            <a:stretch>
              <a:fillRect l="0" t="0" r="0" b="0"/>
            </a:stretch>
          </a:blipFill>
        </p:spPr>
      </p:sp>
      <p:sp>
        <p:nvSpPr>
          <p:cNvPr name="Freeform 5" id="5"/>
          <p:cNvSpPr/>
          <p:nvPr/>
        </p:nvSpPr>
        <p:spPr>
          <a:xfrm flipH="false" flipV="false" rot="0">
            <a:off x="6668075" y="2251041"/>
            <a:ext cx="4454721" cy="3317346"/>
          </a:xfrm>
          <a:custGeom>
            <a:avLst/>
            <a:gdLst/>
            <a:ahLst/>
            <a:cxnLst/>
            <a:rect r="r" b="b" t="t" l="l"/>
            <a:pathLst>
              <a:path h="3317346" w="4454721">
                <a:moveTo>
                  <a:pt x="0" y="0"/>
                </a:moveTo>
                <a:lnTo>
                  <a:pt x="4454721" y="0"/>
                </a:lnTo>
                <a:lnTo>
                  <a:pt x="4454721" y="3317346"/>
                </a:lnTo>
                <a:lnTo>
                  <a:pt x="0" y="3317346"/>
                </a:lnTo>
                <a:lnTo>
                  <a:pt x="0" y="0"/>
                </a:lnTo>
                <a:close/>
              </a:path>
            </a:pathLst>
          </a:custGeom>
          <a:blipFill>
            <a:blip r:embed="rId5"/>
            <a:stretch>
              <a:fillRect l="0" t="0" r="0" b="0"/>
            </a:stretch>
          </a:blipFill>
        </p:spPr>
      </p:sp>
      <p:sp>
        <p:nvSpPr>
          <p:cNvPr name="Freeform 6" id="6"/>
          <p:cNvSpPr/>
          <p:nvPr/>
        </p:nvSpPr>
        <p:spPr>
          <a:xfrm flipH="false" flipV="false" rot="0">
            <a:off x="6229591" y="5774839"/>
            <a:ext cx="4704002" cy="4279124"/>
          </a:xfrm>
          <a:custGeom>
            <a:avLst/>
            <a:gdLst/>
            <a:ahLst/>
            <a:cxnLst/>
            <a:rect r="r" b="b" t="t" l="l"/>
            <a:pathLst>
              <a:path h="4279124" w="4704002">
                <a:moveTo>
                  <a:pt x="0" y="0"/>
                </a:moveTo>
                <a:lnTo>
                  <a:pt x="4704002" y="0"/>
                </a:lnTo>
                <a:lnTo>
                  <a:pt x="4704002" y="4279124"/>
                </a:lnTo>
                <a:lnTo>
                  <a:pt x="0" y="4279124"/>
                </a:lnTo>
                <a:lnTo>
                  <a:pt x="0" y="0"/>
                </a:lnTo>
                <a:close/>
              </a:path>
            </a:pathLst>
          </a:custGeom>
          <a:blipFill>
            <a:blip r:embed="rId6"/>
            <a:stretch>
              <a:fillRect l="0" t="0" r="0" b="0"/>
            </a:stretch>
          </a:blipFill>
        </p:spPr>
      </p:sp>
      <p:sp>
        <p:nvSpPr>
          <p:cNvPr name="Freeform 7" id="7"/>
          <p:cNvSpPr/>
          <p:nvPr/>
        </p:nvSpPr>
        <p:spPr>
          <a:xfrm flipH="false" flipV="false" rot="0">
            <a:off x="12346283" y="2303321"/>
            <a:ext cx="4144374" cy="3212786"/>
          </a:xfrm>
          <a:custGeom>
            <a:avLst/>
            <a:gdLst/>
            <a:ahLst/>
            <a:cxnLst/>
            <a:rect r="r" b="b" t="t" l="l"/>
            <a:pathLst>
              <a:path h="3212786" w="4144374">
                <a:moveTo>
                  <a:pt x="0" y="0"/>
                </a:moveTo>
                <a:lnTo>
                  <a:pt x="4144374" y="0"/>
                </a:lnTo>
                <a:lnTo>
                  <a:pt x="4144374" y="3212786"/>
                </a:lnTo>
                <a:lnTo>
                  <a:pt x="0" y="3212786"/>
                </a:lnTo>
                <a:lnTo>
                  <a:pt x="0" y="0"/>
                </a:lnTo>
                <a:close/>
              </a:path>
            </a:pathLst>
          </a:custGeom>
          <a:blipFill>
            <a:blip r:embed="rId7"/>
            <a:stretch>
              <a:fillRect l="0" t="0" r="0" b="0"/>
            </a:stretch>
          </a:blipFill>
        </p:spPr>
      </p:sp>
      <p:sp>
        <p:nvSpPr>
          <p:cNvPr name="Freeform 8" id="8"/>
          <p:cNvSpPr/>
          <p:nvPr/>
        </p:nvSpPr>
        <p:spPr>
          <a:xfrm flipH="false" flipV="false" rot="0">
            <a:off x="11662065" y="5774839"/>
            <a:ext cx="5512809" cy="4279124"/>
          </a:xfrm>
          <a:custGeom>
            <a:avLst/>
            <a:gdLst/>
            <a:ahLst/>
            <a:cxnLst/>
            <a:rect r="r" b="b" t="t" l="l"/>
            <a:pathLst>
              <a:path h="4279124" w="5512809">
                <a:moveTo>
                  <a:pt x="0" y="0"/>
                </a:moveTo>
                <a:lnTo>
                  <a:pt x="5512810" y="0"/>
                </a:lnTo>
                <a:lnTo>
                  <a:pt x="5512810" y="4279124"/>
                </a:lnTo>
                <a:lnTo>
                  <a:pt x="0" y="4279124"/>
                </a:lnTo>
                <a:lnTo>
                  <a:pt x="0" y="0"/>
                </a:lnTo>
                <a:close/>
              </a:path>
            </a:pathLst>
          </a:custGeom>
          <a:blipFill>
            <a:blip r:embed="rId8"/>
            <a:stretch>
              <a:fillRect l="0" t="0" r="0" b="0"/>
            </a:stretch>
          </a:blipFill>
        </p:spPr>
      </p:sp>
      <p:sp>
        <p:nvSpPr>
          <p:cNvPr name="TextBox 9" id="9"/>
          <p:cNvSpPr txBox="true"/>
          <p:nvPr/>
        </p:nvSpPr>
        <p:spPr>
          <a:xfrm rot="0">
            <a:off x="1348740" y="1077230"/>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EDA(Exploratory Data Analysis)</a:t>
            </a:r>
          </a:p>
        </p:txBody>
      </p:sp>
      <p:sp>
        <p:nvSpPr>
          <p:cNvPr name="Freeform 10" id="10"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9">
              <a:alphaModFix amt="81000"/>
            </a:blip>
            <a:stretch>
              <a:fillRect l="0" t="-70726" r="-250254" b="-357728"/>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p:cNvSpPr/>
          <p:nvPr/>
        </p:nvSpPr>
        <p:spPr>
          <a:xfrm flipH="false" flipV="false" rot="0">
            <a:off x="3678124" y="1926455"/>
            <a:ext cx="11221792" cy="2504994"/>
          </a:xfrm>
          <a:custGeom>
            <a:avLst/>
            <a:gdLst/>
            <a:ahLst/>
            <a:cxnLst/>
            <a:rect r="r" b="b" t="t" l="l"/>
            <a:pathLst>
              <a:path h="2504994" w="11221792">
                <a:moveTo>
                  <a:pt x="0" y="0"/>
                </a:moveTo>
                <a:lnTo>
                  <a:pt x="11221793" y="0"/>
                </a:lnTo>
                <a:lnTo>
                  <a:pt x="11221793" y="2504994"/>
                </a:lnTo>
                <a:lnTo>
                  <a:pt x="0" y="2504994"/>
                </a:lnTo>
                <a:lnTo>
                  <a:pt x="0" y="0"/>
                </a:lnTo>
                <a:close/>
              </a:path>
            </a:pathLst>
          </a:custGeom>
          <a:blipFill>
            <a:blip r:embed="rId3"/>
            <a:stretch>
              <a:fillRect l="0" t="0" r="0" b="0"/>
            </a:stretch>
          </a:blipFill>
        </p:spPr>
      </p:sp>
      <p:sp>
        <p:nvSpPr>
          <p:cNvPr name="Freeform 4" id="4"/>
          <p:cNvSpPr/>
          <p:nvPr/>
        </p:nvSpPr>
        <p:spPr>
          <a:xfrm flipH="false" flipV="false" rot="0">
            <a:off x="3678124" y="4812449"/>
            <a:ext cx="11228213" cy="2528877"/>
          </a:xfrm>
          <a:custGeom>
            <a:avLst/>
            <a:gdLst/>
            <a:ahLst/>
            <a:cxnLst/>
            <a:rect r="r" b="b" t="t" l="l"/>
            <a:pathLst>
              <a:path h="2528877" w="11228213">
                <a:moveTo>
                  <a:pt x="0" y="0"/>
                </a:moveTo>
                <a:lnTo>
                  <a:pt x="11228214" y="0"/>
                </a:lnTo>
                <a:lnTo>
                  <a:pt x="11228214" y="2528876"/>
                </a:lnTo>
                <a:lnTo>
                  <a:pt x="0" y="2528876"/>
                </a:lnTo>
                <a:lnTo>
                  <a:pt x="0" y="0"/>
                </a:lnTo>
                <a:close/>
              </a:path>
            </a:pathLst>
          </a:custGeom>
          <a:blipFill>
            <a:blip r:embed="rId4"/>
            <a:stretch>
              <a:fillRect l="0" t="0" r="0" b="0"/>
            </a:stretch>
          </a:blipFill>
        </p:spPr>
      </p:sp>
      <p:sp>
        <p:nvSpPr>
          <p:cNvPr name="Freeform 5" id="5"/>
          <p:cNvSpPr/>
          <p:nvPr/>
        </p:nvSpPr>
        <p:spPr>
          <a:xfrm flipH="false" flipV="false" rot="0">
            <a:off x="3697420" y="7499184"/>
            <a:ext cx="11208917" cy="2587791"/>
          </a:xfrm>
          <a:custGeom>
            <a:avLst/>
            <a:gdLst/>
            <a:ahLst/>
            <a:cxnLst/>
            <a:rect r="r" b="b" t="t" l="l"/>
            <a:pathLst>
              <a:path h="2587791" w="11208917">
                <a:moveTo>
                  <a:pt x="0" y="0"/>
                </a:moveTo>
                <a:lnTo>
                  <a:pt x="11208918" y="0"/>
                </a:lnTo>
                <a:lnTo>
                  <a:pt x="11208918" y="2587791"/>
                </a:lnTo>
                <a:lnTo>
                  <a:pt x="0" y="2587791"/>
                </a:lnTo>
                <a:lnTo>
                  <a:pt x="0" y="0"/>
                </a:lnTo>
                <a:close/>
              </a:path>
            </a:pathLst>
          </a:custGeom>
          <a:blipFill>
            <a:blip r:embed="rId5"/>
            <a:stretch>
              <a:fillRect l="0" t="0" r="0" b="0"/>
            </a:stretch>
          </a:blipFill>
        </p:spPr>
      </p:sp>
      <p:pic>
        <p:nvPicPr>
          <p:cNvPr name="Picture 6" id="6"/>
          <p:cNvPicPr>
            <a:picLocks noChangeAspect="true"/>
          </p:cNvPicPr>
          <p:nvPr/>
        </p:nvPicPr>
        <p:blipFill>
          <a:blip r:embed="rId6"/>
          <a:srcRect l="0" t="0" r="0" b="0"/>
          <a:stretch>
            <a:fillRect/>
          </a:stretch>
        </p:blipFill>
        <p:spPr>
          <a:xfrm flipH="false" flipV="false" rot="0">
            <a:off x="6950373" y="1512380"/>
            <a:ext cx="4990908" cy="1222773"/>
          </a:xfrm>
          <a:prstGeom prst="rect">
            <a:avLst/>
          </a:prstGeom>
          <a:ln w="38100" cap="sq">
            <a:solidFill>
              <a:srgbClr val="4CAF50"/>
            </a:solidFill>
            <a:prstDash val="solid"/>
          </a:ln>
        </p:spPr>
      </p:pic>
      <p:pic>
        <p:nvPicPr>
          <p:cNvPr name="Picture 7" id="7"/>
          <p:cNvPicPr>
            <a:picLocks noChangeAspect="true"/>
          </p:cNvPicPr>
          <p:nvPr/>
        </p:nvPicPr>
        <p:blipFill>
          <a:blip r:embed="rId6"/>
          <a:srcRect l="0" t="0" r="0" b="0"/>
          <a:stretch>
            <a:fillRect/>
          </a:stretch>
        </p:blipFill>
        <p:spPr>
          <a:xfrm flipH="false" flipV="false" rot="0">
            <a:off x="6950373" y="4393349"/>
            <a:ext cx="4990908" cy="1222773"/>
          </a:xfrm>
          <a:prstGeom prst="rect">
            <a:avLst/>
          </a:prstGeom>
          <a:ln w="38100" cap="sq">
            <a:solidFill>
              <a:srgbClr val="4CAF50"/>
            </a:solidFill>
            <a:prstDash val="solid"/>
          </a:ln>
        </p:spPr>
      </p:pic>
      <p:pic>
        <p:nvPicPr>
          <p:cNvPr name="Picture 8" id="8"/>
          <p:cNvPicPr>
            <a:picLocks noChangeAspect="true"/>
          </p:cNvPicPr>
          <p:nvPr/>
        </p:nvPicPr>
        <p:blipFill>
          <a:blip r:embed="rId6"/>
          <a:srcRect l="0" t="0" r="0" b="0"/>
          <a:stretch>
            <a:fillRect/>
          </a:stretch>
        </p:blipFill>
        <p:spPr>
          <a:xfrm flipH="false" flipV="false" rot="0">
            <a:off x="6950373" y="7097550"/>
            <a:ext cx="4990908" cy="1222773"/>
          </a:xfrm>
          <a:prstGeom prst="rect">
            <a:avLst/>
          </a:prstGeom>
          <a:ln w="38100" cap="sq">
            <a:solidFill>
              <a:srgbClr val="4CAF50"/>
            </a:solidFill>
            <a:prstDash val="solid"/>
          </a:ln>
        </p:spPr>
      </p:pic>
      <p:sp>
        <p:nvSpPr>
          <p:cNvPr name="Freeform 9" id="9"/>
          <p:cNvSpPr/>
          <p:nvPr/>
        </p:nvSpPr>
        <p:spPr>
          <a:xfrm flipH="false" flipV="false" rot="0">
            <a:off x="7160902" y="7157979"/>
            <a:ext cx="1188077" cy="1101915"/>
          </a:xfrm>
          <a:custGeom>
            <a:avLst/>
            <a:gdLst/>
            <a:ahLst/>
            <a:cxnLst/>
            <a:rect r="r" b="b" t="t" l="l"/>
            <a:pathLst>
              <a:path h="1101915" w="1188077">
                <a:moveTo>
                  <a:pt x="0" y="0"/>
                </a:moveTo>
                <a:lnTo>
                  <a:pt x="1188077" y="0"/>
                </a:lnTo>
                <a:lnTo>
                  <a:pt x="1188077" y="1101914"/>
                </a:lnTo>
                <a:lnTo>
                  <a:pt x="0" y="11019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348740" y="516446"/>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Comparative study</a:t>
            </a:r>
          </a:p>
        </p:txBody>
      </p:sp>
      <p:sp>
        <p:nvSpPr>
          <p:cNvPr name="Freeform 11" id="11"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9">
              <a:alphaModFix amt="81000"/>
            </a:blip>
            <a:stretch>
              <a:fillRect l="0" t="-70726" r="-250254" b="-357728"/>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TextBox 3" id="3"/>
          <p:cNvSpPr txBox="true"/>
          <p:nvPr/>
        </p:nvSpPr>
        <p:spPr>
          <a:xfrm rot="0">
            <a:off x="2429411" y="2330569"/>
            <a:ext cx="13429179" cy="2155699"/>
          </a:xfrm>
          <a:prstGeom prst="rect">
            <a:avLst/>
          </a:prstGeom>
        </p:spPr>
        <p:txBody>
          <a:bodyPr anchor="t" rtlCol="false" tIns="0" lIns="0" bIns="0" rIns="0">
            <a:spAutoFit/>
          </a:bodyPr>
          <a:lstStyle/>
          <a:p>
            <a:pPr algn="just">
              <a:lnSpc>
                <a:spcPts val="5616"/>
              </a:lnSpc>
            </a:pPr>
            <a:r>
              <a:rPr lang="en-US" sz="5200" spc="-31">
                <a:solidFill>
                  <a:srgbClr val="000000"/>
                </a:solidFill>
                <a:latin typeface="Arimo"/>
                <a:ea typeface="Arimo"/>
                <a:cs typeface="Arimo"/>
                <a:sym typeface="Arimo"/>
              </a:rPr>
              <a:t>So We've used Facebook Prophet to create an intuitive UI using Streamlit, that allows easy forecasting for general time series data.</a:t>
            </a:r>
          </a:p>
        </p:txBody>
      </p:sp>
      <p:sp>
        <p:nvSpPr>
          <p:cNvPr name="Freeform 4" id="4" descr="Untitled design (1)"/>
          <p:cNvSpPr/>
          <p:nvPr/>
        </p:nvSpPr>
        <p:spPr>
          <a:xfrm flipH="false" flipV="false" rot="0">
            <a:off x="3050486" y="3828468"/>
            <a:ext cx="12187027" cy="3955618"/>
          </a:xfrm>
          <a:custGeom>
            <a:avLst/>
            <a:gdLst/>
            <a:ahLst/>
            <a:cxnLst/>
            <a:rect r="r" b="b" t="t" l="l"/>
            <a:pathLst>
              <a:path h="3955618" w="12187027">
                <a:moveTo>
                  <a:pt x="0" y="0"/>
                </a:moveTo>
                <a:lnTo>
                  <a:pt x="12187028" y="0"/>
                </a:lnTo>
                <a:lnTo>
                  <a:pt x="12187028" y="3955618"/>
                </a:lnTo>
                <a:lnTo>
                  <a:pt x="0" y="3955618"/>
                </a:lnTo>
                <a:lnTo>
                  <a:pt x="0" y="0"/>
                </a:lnTo>
                <a:close/>
              </a:path>
            </a:pathLst>
          </a:custGeom>
          <a:blipFill>
            <a:blip r:embed="rId3"/>
            <a:stretch>
              <a:fillRect l="0" t="0" r="0" b="-208094"/>
            </a:stretch>
          </a:blipFill>
        </p:spPr>
      </p:sp>
      <p:sp>
        <p:nvSpPr>
          <p:cNvPr name="Freeform 5" id="5"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3">
              <a:alphaModFix amt="81000"/>
            </a:blip>
            <a:stretch>
              <a:fillRect l="0" t="-70726" r="-250254" b="-35772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sp>
        <p:nvSpPr>
          <p:cNvPr name="Freeform 3" id="3" descr="Untitled design (1)"/>
          <p:cNvSpPr/>
          <p:nvPr/>
        </p:nvSpPr>
        <p:spPr>
          <a:xfrm flipH="false" flipV="false" rot="0">
            <a:off x="4479105" y="2296240"/>
            <a:ext cx="9329789" cy="3028227"/>
          </a:xfrm>
          <a:custGeom>
            <a:avLst/>
            <a:gdLst/>
            <a:ahLst/>
            <a:cxnLst/>
            <a:rect r="r" b="b" t="t" l="l"/>
            <a:pathLst>
              <a:path h="3028227" w="9329789">
                <a:moveTo>
                  <a:pt x="0" y="0"/>
                </a:moveTo>
                <a:lnTo>
                  <a:pt x="9329790" y="0"/>
                </a:lnTo>
                <a:lnTo>
                  <a:pt x="9329790" y="3028227"/>
                </a:lnTo>
                <a:lnTo>
                  <a:pt x="0" y="3028227"/>
                </a:lnTo>
                <a:lnTo>
                  <a:pt x="0" y="0"/>
                </a:lnTo>
                <a:close/>
              </a:path>
            </a:pathLst>
          </a:custGeom>
          <a:blipFill>
            <a:blip r:embed="rId3"/>
            <a:stretch>
              <a:fillRect l="0" t="0" r="0" b="-208094"/>
            </a:stretch>
          </a:blipFill>
        </p:spPr>
      </p:sp>
      <p:sp>
        <p:nvSpPr>
          <p:cNvPr name="TextBox 4" id="4"/>
          <p:cNvSpPr txBox="true"/>
          <p:nvPr/>
        </p:nvSpPr>
        <p:spPr>
          <a:xfrm rot="0">
            <a:off x="4541059" y="5353042"/>
            <a:ext cx="9205881" cy="592607"/>
          </a:xfrm>
          <a:prstGeom prst="rect">
            <a:avLst/>
          </a:prstGeom>
        </p:spPr>
        <p:txBody>
          <a:bodyPr anchor="t" rtlCol="false" tIns="0" lIns="0" bIns="0" rIns="0">
            <a:spAutoFit/>
          </a:bodyPr>
          <a:lstStyle/>
          <a:p>
            <a:pPr algn="just">
              <a:lnSpc>
                <a:spcPts val="4449"/>
              </a:lnSpc>
            </a:pPr>
            <a:r>
              <a:rPr lang="en-US" sz="4119" spc="-25">
                <a:solidFill>
                  <a:srgbClr val="5271FF"/>
                </a:solidFill>
                <a:latin typeface="Arimo"/>
                <a:ea typeface="Arimo"/>
                <a:cs typeface="Arimo"/>
                <a:sym typeface="Arimo"/>
              </a:rPr>
              <a:t>link to website:</a:t>
            </a:r>
            <a:r>
              <a:rPr lang="en-US" sz="4119" spc="-25" u="sng">
                <a:solidFill>
                  <a:srgbClr val="5271FF"/>
                </a:solidFill>
                <a:latin typeface="Arimo"/>
                <a:ea typeface="Arimo"/>
                <a:cs typeface="Arimo"/>
                <a:sym typeface="Arimo"/>
                <a:hlinkClick r:id="rId4" tooltip="https://forecastify.streamlit.app"/>
              </a:rPr>
              <a:t>forecastify.streamlit.app</a:t>
            </a:r>
          </a:p>
        </p:txBody>
      </p:sp>
      <p:sp>
        <p:nvSpPr>
          <p:cNvPr name="Freeform 5" id="5"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3">
              <a:alphaModFix amt="81000"/>
            </a:blip>
            <a:stretch>
              <a:fillRect l="0" t="-70726" r="-250254" b="-357728"/>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0" r="0" b="0"/>
            </a:stretch>
          </a:blipFill>
        </p:spPr>
      </p:sp>
      <p:grpSp>
        <p:nvGrpSpPr>
          <p:cNvPr name="Group 3" id="3"/>
          <p:cNvGrpSpPr/>
          <p:nvPr/>
        </p:nvGrpSpPr>
        <p:grpSpPr>
          <a:xfrm rot="0">
            <a:off x="10806203" y="6291058"/>
            <a:ext cx="2322425" cy="2878603"/>
            <a:chOff x="0" y="0"/>
            <a:chExt cx="3096566" cy="3838137"/>
          </a:xfrm>
        </p:grpSpPr>
        <p:sp>
          <p:nvSpPr>
            <p:cNvPr name="Freeform 4" id="4"/>
            <p:cNvSpPr/>
            <p:nvPr/>
          </p:nvSpPr>
          <p:spPr>
            <a:xfrm flipH="false" flipV="false" rot="0">
              <a:off x="0" y="0"/>
              <a:ext cx="3096566" cy="3838137"/>
            </a:xfrm>
            <a:custGeom>
              <a:avLst/>
              <a:gdLst/>
              <a:ahLst/>
              <a:cxnLst/>
              <a:rect r="r" b="b" t="t" l="l"/>
              <a:pathLst>
                <a:path h="3838137" w="3096566">
                  <a:moveTo>
                    <a:pt x="0" y="0"/>
                  </a:moveTo>
                  <a:lnTo>
                    <a:pt x="3096566" y="0"/>
                  </a:lnTo>
                  <a:lnTo>
                    <a:pt x="3096566" y="3838137"/>
                  </a:lnTo>
                  <a:lnTo>
                    <a:pt x="0" y="3838137"/>
                  </a:lnTo>
                  <a:lnTo>
                    <a:pt x="0" y="0"/>
                  </a:lnTo>
                  <a:close/>
                </a:path>
              </a:pathLst>
            </a:custGeom>
            <a:blipFill>
              <a:blip r:embed="rId3"/>
              <a:stretch>
                <a:fillRect l="0" t="0" r="0" b="0"/>
              </a:stretch>
            </a:blipFill>
          </p:spPr>
        </p:sp>
      </p:grpSp>
      <p:grpSp>
        <p:nvGrpSpPr>
          <p:cNvPr name="Group 5" id="5"/>
          <p:cNvGrpSpPr/>
          <p:nvPr/>
        </p:nvGrpSpPr>
        <p:grpSpPr>
          <a:xfrm rot="0">
            <a:off x="3571745" y="5598500"/>
            <a:ext cx="3645781" cy="3615480"/>
            <a:chOff x="0" y="0"/>
            <a:chExt cx="4861041" cy="4820641"/>
          </a:xfrm>
        </p:grpSpPr>
        <p:sp>
          <p:nvSpPr>
            <p:cNvPr name="Freeform 6" id="6"/>
            <p:cNvSpPr/>
            <p:nvPr/>
          </p:nvSpPr>
          <p:spPr>
            <a:xfrm flipH="false" flipV="false" rot="0">
              <a:off x="0" y="0"/>
              <a:ext cx="4861041" cy="4820641"/>
            </a:xfrm>
            <a:custGeom>
              <a:avLst/>
              <a:gdLst/>
              <a:ahLst/>
              <a:cxnLst/>
              <a:rect r="r" b="b" t="t" l="l"/>
              <a:pathLst>
                <a:path h="4820641" w="4861041">
                  <a:moveTo>
                    <a:pt x="0" y="0"/>
                  </a:moveTo>
                  <a:lnTo>
                    <a:pt x="4861041" y="0"/>
                  </a:lnTo>
                  <a:lnTo>
                    <a:pt x="4861041" y="4820641"/>
                  </a:lnTo>
                  <a:lnTo>
                    <a:pt x="0" y="4820641"/>
                  </a:lnTo>
                  <a:lnTo>
                    <a:pt x="0" y="0"/>
                  </a:lnTo>
                  <a:close/>
                </a:path>
              </a:pathLst>
            </a:custGeom>
            <a:blipFill>
              <a:blip r:embed="rId4"/>
              <a:stretch>
                <a:fillRect l="0" t="0" r="0" b="0"/>
              </a:stretch>
            </a:blipFill>
          </p:spPr>
        </p:sp>
      </p:grpSp>
      <p:sp>
        <p:nvSpPr>
          <p:cNvPr name="TextBox 7" id="7"/>
          <p:cNvSpPr txBox="true"/>
          <p:nvPr/>
        </p:nvSpPr>
        <p:spPr>
          <a:xfrm rot="0">
            <a:off x="1348740" y="1077230"/>
            <a:ext cx="15590520" cy="967359"/>
          </a:xfrm>
          <a:prstGeom prst="rect">
            <a:avLst/>
          </a:prstGeom>
        </p:spPr>
        <p:txBody>
          <a:bodyPr anchor="t" rtlCol="false" tIns="0" lIns="0" bIns="0" rIns="0">
            <a:spAutoFit/>
          </a:bodyPr>
          <a:lstStyle/>
          <a:p>
            <a:pPr algn="l">
              <a:lnSpc>
                <a:spcPts val="7128"/>
              </a:lnSpc>
            </a:pPr>
            <a:r>
              <a:rPr lang="en-US" b="true" sz="6600" spc="-40">
                <a:solidFill>
                  <a:srgbClr val="000000"/>
                </a:solidFill>
                <a:latin typeface="Arimo Bold"/>
                <a:ea typeface="Arimo Bold"/>
                <a:cs typeface="Arimo Bold"/>
                <a:sym typeface="Arimo Bold"/>
              </a:rPr>
              <a:t>Objective</a:t>
            </a:r>
          </a:p>
        </p:txBody>
      </p:sp>
      <p:sp>
        <p:nvSpPr>
          <p:cNvPr name="TextBox 8" id="8"/>
          <p:cNvSpPr txBox="true"/>
          <p:nvPr/>
        </p:nvSpPr>
        <p:spPr>
          <a:xfrm rot="0">
            <a:off x="1348740" y="2440039"/>
            <a:ext cx="15727680" cy="2675992"/>
          </a:xfrm>
          <a:prstGeom prst="rect">
            <a:avLst/>
          </a:prstGeom>
        </p:spPr>
        <p:txBody>
          <a:bodyPr anchor="t" rtlCol="false" tIns="0" lIns="0" bIns="0" rIns="0">
            <a:spAutoFit/>
          </a:bodyPr>
          <a:lstStyle/>
          <a:p>
            <a:pPr algn="l">
              <a:lnSpc>
                <a:spcPts val="3499"/>
              </a:lnSpc>
            </a:pPr>
            <a:r>
              <a:rPr lang="en-US" sz="3600" spc="32">
                <a:solidFill>
                  <a:srgbClr val="000000"/>
                </a:solidFill>
                <a:latin typeface="Arimo"/>
                <a:ea typeface="Arimo"/>
                <a:cs typeface="Arimo"/>
                <a:sym typeface="Arimo"/>
              </a:rPr>
              <a:t>We already seen that FB Prophet gave the most accurate results among the forecasting methods we tried.</a:t>
            </a:r>
          </a:p>
          <a:p>
            <a:pPr algn="l">
              <a:lnSpc>
                <a:spcPts val="3499"/>
              </a:lnSpc>
            </a:pPr>
          </a:p>
          <a:p>
            <a:pPr algn="l">
              <a:lnSpc>
                <a:spcPts val="3499"/>
              </a:lnSpc>
            </a:pPr>
            <a:r>
              <a:rPr lang="en-US" sz="3600" spc="33">
                <a:solidFill>
                  <a:srgbClr val="000000"/>
                </a:solidFill>
                <a:latin typeface="Arimo"/>
                <a:ea typeface="Arimo"/>
                <a:cs typeface="Arimo"/>
                <a:sym typeface="Arimo"/>
              </a:rPr>
              <a:t>So, we built a </a:t>
            </a:r>
            <a:r>
              <a:rPr lang="en-US" b="true" sz="3600" spc="33">
                <a:solidFill>
                  <a:srgbClr val="000000"/>
                </a:solidFill>
                <a:latin typeface="Arimo Bold"/>
                <a:ea typeface="Arimo Bold"/>
                <a:cs typeface="Arimo Bold"/>
                <a:sym typeface="Arimo Bold"/>
              </a:rPr>
              <a:t>simple and user-friendly tool</a:t>
            </a:r>
            <a:r>
              <a:rPr lang="en-US" sz="3600" spc="33">
                <a:solidFill>
                  <a:srgbClr val="000000"/>
                </a:solidFill>
                <a:latin typeface="Arimo"/>
                <a:ea typeface="Arimo"/>
                <a:cs typeface="Arimo"/>
                <a:sym typeface="Arimo"/>
              </a:rPr>
              <a:t> with Streamlit to make time series forecasting easier. This tool allows anyone, even without technical knowledge, to predict future trends using different datasets.</a:t>
            </a:r>
          </a:p>
        </p:txBody>
      </p:sp>
      <p:sp>
        <p:nvSpPr>
          <p:cNvPr name="TextBox 9" id="9"/>
          <p:cNvSpPr txBox="true"/>
          <p:nvPr/>
        </p:nvSpPr>
        <p:spPr>
          <a:xfrm rot="0">
            <a:off x="10315481" y="9201150"/>
            <a:ext cx="3733623" cy="415289"/>
          </a:xfrm>
          <a:prstGeom prst="rect">
            <a:avLst/>
          </a:prstGeom>
        </p:spPr>
        <p:txBody>
          <a:bodyPr anchor="t" rtlCol="false" tIns="0" lIns="0" bIns="0" rIns="0">
            <a:spAutoFit/>
          </a:bodyPr>
          <a:lstStyle/>
          <a:p>
            <a:pPr algn="ctr">
              <a:lnSpc>
                <a:spcPts val="3360"/>
              </a:lnSpc>
            </a:pPr>
            <a:r>
              <a:rPr lang="en-US" sz="2400" b="true">
                <a:solidFill>
                  <a:srgbClr val="000000"/>
                </a:solidFill>
                <a:latin typeface="Arimo Bold"/>
                <a:ea typeface="Arimo Bold"/>
                <a:cs typeface="Arimo Bold"/>
                <a:sym typeface="Arimo Bold"/>
              </a:rPr>
              <a:t>Smartphone</a:t>
            </a:r>
          </a:p>
        </p:txBody>
      </p:sp>
      <p:sp>
        <p:nvSpPr>
          <p:cNvPr name="TextBox 10" id="10"/>
          <p:cNvSpPr txBox="true"/>
          <p:nvPr/>
        </p:nvSpPr>
        <p:spPr>
          <a:xfrm rot="0">
            <a:off x="3483903" y="9201150"/>
            <a:ext cx="3733623" cy="415289"/>
          </a:xfrm>
          <a:prstGeom prst="rect">
            <a:avLst/>
          </a:prstGeom>
        </p:spPr>
        <p:txBody>
          <a:bodyPr anchor="t" rtlCol="false" tIns="0" lIns="0" bIns="0" rIns="0">
            <a:spAutoFit/>
          </a:bodyPr>
          <a:lstStyle/>
          <a:p>
            <a:pPr algn="ctr">
              <a:lnSpc>
                <a:spcPts val="3360"/>
              </a:lnSpc>
            </a:pPr>
            <a:r>
              <a:rPr lang="en-US" sz="2400" b="true">
                <a:solidFill>
                  <a:srgbClr val="000000"/>
                </a:solidFill>
                <a:latin typeface="Arimo Bold"/>
                <a:ea typeface="Arimo Bold"/>
                <a:cs typeface="Arimo Bold"/>
                <a:sym typeface="Arimo Bold"/>
              </a:rPr>
              <a:t>Laptop</a:t>
            </a:r>
          </a:p>
        </p:txBody>
      </p:sp>
      <p:sp>
        <p:nvSpPr>
          <p:cNvPr name="Freeform 11" id="11" descr="Untitled design (1)"/>
          <p:cNvSpPr/>
          <p:nvPr/>
        </p:nvSpPr>
        <p:spPr>
          <a:xfrm flipH="false" flipV="false" rot="0">
            <a:off x="16483262" y="310943"/>
            <a:ext cx="1552076" cy="1028700"/>
          </a:xfrm>
          <a:custGeom>
            <a:avLst/>
            <a:gdLst/>
            <a:ahLst/>
            <a:cxnLst/>
            <a:rect r="r" b="b" t="t" l="l"/>
            <a:pathLst>
              <a:path h="1028700" w="1552076">
                <a:moveTo>
                  <a:pt x="0" y="0"/>
                </a:moveTo>
                <a:lnTo>
                  <a:pt x="1552076" y="0"/>
                </a:lnTo>
                <a:lnTo>
                  <a:pt x="1552076" y="1028700"/>
                </a:lnTo>
                <a:lnTo>
                  <a:pt x="0" y="1028700"/>
                </a:lnTo>
                <a:lnTo>
                  <a:pt x="0" y="0"/>
                </a:lnTo>
                <a:close/>
              </a:path>
            </a:pathLst>
          </a:custGeom>
          <a:blipFill>
            <a:blip r:embed="rId5">
              <a:alphaModFix amt="81000"/>
            </a:blip>
            <a:stretch>
              <a:fillRect l="0" t="-70726" r="-250254" b="-357728"/>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DAGOZ1HQKbE</dc:identifier>
  <dcterms:modified xsi:type="dcterms:W3CDTF">2011-08-01T06:04:30Z</dcterms:modified>
  <cp:revision>1</cp:revision>
  <dc:title>MCA-V-Sem-MID-EXAM _PresentationTemplate.pptx</dc:title>
</cp:coreProperties>
</file>