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hWy4BXht9lHvL5tXEJprLwRn1k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6F341A-F3E4-4A6F-8FC5-02D35213D73E}">
  <a:tblStyle styleId="{806F341A-F3E4-4A6F-8FC5-02D35213D7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8874ab2e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8874ab2e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897e5885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897e5885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883bbc6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883bbc6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87d43d6f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87d43d6f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883bbc68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883bbc68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883bbc68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883bbc68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8874ab2e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8874ab2e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8874ab2e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d8874ab2e4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8874ab2e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8874ab2e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883bbc6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883bbc6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883bbc68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883bbc68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9"/>
          <p:cNvSpPr txBox="1"/>
          <p:nvPr>
            <p:ph type="ctrTitle"/>
          </p:nvPr>
        </p:nvSpPr>
        <p:spPr>
          <a:xfrm>
            <a:off x="311700" y="965800"/>
            <a:ext cx="7705800" cy="79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p:txBody>
      </p:sp>
      <p:sp>
        <p:nvSpPr>
          <p:cNvPr id="11" name="Google Shape;11;p9"/>
          <p:cNvSpPr txBox="1"/>
          <p:nvPr>
            <p:ph idx="1" type="subTitle"/>
          </p:nvPr>
        </p:nvSpPr>
        <p:spPr>
          <a:xfrm>
            <a:off x="311700" y="1838650"/>
            <a:ext cx="64767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9"/>
          <p:cNvCxnSpPr/>
          <p:nvPr/>
        </p:nvCxnSpPr>
        <p:spPr>
          <a:xfrm>
            <a:off x="395025" y="1831850"/>
            <a:ext cx="7344600" cy="0"/>
          </a:xfrm>
          <a:prstGeom prst="straightConnector1">
            <a:avLst/>
          </a:prstGeom>
          <a:noFill/>
          <a:ln cap="flat" cmpd="sng" w="9525">
            <a:solidFill>
              <a:schemeClr val="lt1"/>
            </a:solidFill>
            <a:prstDash val="solid"/>
            <a:round/>
            <a:headEnd len="sm" w="sm" type="none"/>
            <a:tailEnd len="sm" w="sm" type="none"/>
          </a:ln>
        </p:spPr>
      </p:cxnSp>
      <p:pic>
        <p:nvPicPr>
          <p:cNvPr descr="style3singlecolormid.png" id="14" name="Google Shape;14;p9"/>
          <p:cNvPicPr preferRelativeResize="0"/>
          <p:nvPr/>
        </p:nvPicPr>
        <p:blipFill rotWithShape="1">
          <a:blip r:embed="rId2">
            <a:alphaModFix/>
          </a:blip>
          <a:srcRect b="0" l="0" r="0" t="0"/>
          <a:stretch/>
        </p:blipFill>
        <p:spPr>
          <a:xfrm>
            <a:off x="395025" y="4094150"/>
            <a:ext cx="4813400" cy="962675"/>
          </a:xfrm>
          <a:prstGeom prst="rect">
            <a:avLst/>
          </a:prstGeom>
          <a:noFill/>
          <a:ln>
            <a:noFill/>
          </a:ln>
        </p:spPr>
      </p:pic>
      <p:pic>
        <p:nvPicPr>
          <p:cNvPr descr="strips_white.png" id="15" name="Google Shape;15;p9"/>
          <p:cNvPicPr preferRelativeResize="0"/>
          <p:nvPr/>
        </p:nvPicPr>
        <p:blipFill rotWithShape="1">
          <a:blip r:embed="rId3">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7" name="Google Shape;5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8"/>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9"/>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F3F3F3"/>
              </a:buClr>
              <a:buSzPts val="1800"/>
              <a:buNone/>
              <a:defRPr>
                <a:solidFill>
                  <a:srgbClr val="F3F3F3"/>
                </a:solidFill>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20"/>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0"/>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 sz="12000" u="none" cap="none" strike="noStrike">
                <a:solidFill>
                  <a:srgbClr val="000000"/>
                </a:solidFill>
                <a:latin typeface="Arial"/>
                <a:ea typeface="Arial"/>
                <a:cs typeface="Arial"/>
                <a:sym typeface="Arial"/>
              </a:rPr>
              <a:t>xx%</a:t>
            </a:r>
            <a:endParaRPr b="1" i="0" sz="12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21"/>
          <p:cNvPicPr preferRelativeResize="0"/>
          <p:nvPr/>
        </p:nvPicPr>
        <p:blipFill rotWithShape="1">
          <a:blip r:embed="rId2">
            <a:alphaModFix/>
          </a:blip>
          <a:srcRect b="0" l="0" r="0" t="0"/>
          <a:stretch/>
        </p:blipFill>
        <p:spPr>
          <a:xfrm>
            <a:off x="5005450" y="951000"/>
            <a:ext cx="3711525" cy="2783651"/>
          </a:xfrm>
          <a:prstGeom prst="rect">
            <a:avLst/>
          </a:prstGeom>
          <a:noFill/>
          <a:ln>
            <a:noFill/>
          </a:ln>
        </p:spPr>
      </p:pic>
      <p:cxnSp>
        <p:nvCxnSpPr>
          <p:cNvPr id="71" name="Google Shape;71;p21"/>
          <p:cNvCxnSpPr/>
          <p:nvPr/>
        </p:nvCxnSpPr>
        <p:spPr>
          <a:xfrm>
            <a:off x="4676250" y="386475"/>
            <a:ext cx="0" cy="4286700"/>
          </a:xfrm>
          <a:prstGeom prst="straightConnector1">
            <a:avLst/>
          </a:prstGeom>
          <a:noFill/>
          <a:ln cap="flat" cmpd="sng" w="9525">
            <a:solidFill>
              <a:srgbClr val="3EADA7"/>
            </a:solidFill>
            <a:prstDash val="solid"/>
            <a:round/>
            <a:headEnd len="sm" w="sm" type="none"/>
            <a:tailEnd len="sm" w="sm" type="none"/>
          </a:ln>
        </p:spPr>
      </p:cxnSp>
      <p:sp>
        <p:nvSpPr>
          <p:cNvPr id="72" name="Google Shape;72;p21"/>
          <p:cNvSpPr txBox="1"/>
          <p:nvPr>
            <p:ph type="title"/>
          </p:nvPr>
        </p:nvSpPr>
        <p:spPr>
          <a:xfrm>
            <a:off x="658375" y="1389900"/>
            <a:ext cx="3423600" cy="5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21"/>
          <p:cNvSpPr txBox="1"/>
          <p:nvPr>
            <p:ph idx="1" type="subTitle"/>
          </p:nvPr>
        </p:nvSpPr>
        <p:spPr>
          <a:xfrm>
            <a:off x="658425" y="2574950"/>
            <a:ext cx="3423600" cy="178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10"/>
          <p:cNvSpPr txBox="1"/>
          <p:nvPr>
            <p:ph type="title"/>
          </p:nvPr>
        </p:nvSpPr>
        <p:spPr>
          <a:xfrm>
            <a:off x="311700" y="1041825"/>
            <a:ext cx="8520600" cy="8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latin typeface="Proxima Nova"/>
                <a:ea typeface="Proxima Nova"/>
                <a:cs typeface="Proxima Nova"/>
                <a:sym typeface="Proxima Nova"/>
              </a:defRPr>
            </a:lvl1pPr>
            <a:lvl2pPr lvl="1" algn="l">
              <a:lnSpc>
                <a:spcPct val="100000"/>
              </a:lnSpc>
              <a:spcBef>
                <a:spcPts val="0"/>
              </a:spcBef>
              <a:spcAft>
                <a:spcPts val="0"/>
              </a:spcAft>
              <a:buSzPts val="2800"/>
              <a:buNone/>
              <a:defRPr>
                <a:latin typeface="Proxima Nova"/>
                <a:ea typeface="Proxima Nova"/>
                <a:cs typeface="Proxima Nova"/>
                <a:sym typeface="Proxima Nova"/>
              </a:defRPr>
            </a:lvl2pPr>
            <a:lvl3pPr lvl="2" algn="l">
              <a:lnSpc>
                <a:spcPct val="100000"/>
              </a:lnSpc>
              <a:spcBef>
                <a:spcPts val="0"/>
              </a:spcBef>
              <a:spcAft>
                <a:spcPts val="0"/>
              </a:spcAft>
              <a:buSzPts val="2800"/>
              <a:buNone/>
              <a:defRPr>
                <a:latin typeface="Proxima Nova"/>
                <a:ea typeface="Proxima Nova"/>
                <a:cs typeface="Proxima Nova"/>
                <a:sym typeface="Proxima Nova"/>
              </a:defRPr>
            </a:lvl3pPr>
            <a:lvl4pPr lvl="3" algn="l">
              <a:lnSpc>
                <a:spcPct val="100000"/>
              </a:lnSpc>
              <a:spcBef>
                <a:spcPts val="0"/>
              </a:spcBef>
              <a:spcAft>
                <a:spcPts val="0"/>
              </a:spcAft>
              <a:buSzPts val="2800"/>
              <a:buNone/>
              <a:defRPr>
                <a:latin typeface="Proxima Nova"/>
                <a:ea typeface="Proxima Nova"/>
                <a:cs typeface="Proxima Nova"/>
                <a:sym typeface="Proxima Nova"/>
              </a:defRPr>
            </a:lvl4pPr>
            <a:lvl5pPr lvl="4" algn="l">
              <a:lnSpc>
                <a:spcPct val="100000"/>
              </a:lnSpc>
              <a:spcBef>
                <a:spcPts val="0"/>
              </a:spcBef>
              <a:spcAft>
                <a:spcPts val="0"/>
              </a:spcAft>
              <a:buSzPts val="2800"/>
              <a:buNone/>
              <a:defRPr>
                <a:latin typeface="Proxima Nova"/>
                <a:ea typeface="Proxima Nova"/>
                <a:cs typeface="Proxima Nova"/>
                <a:sym typeface="Proxima Nova"/>
              </a:defRPr>
            </a:lvl5pPr>
            <a:lvl6pPr lvl="5" algn="l">
              <a:lnSpc>
                <a:spcPct val="100000"/>
              </a:lnSpc>
              <a:spcBef>
                <a:spcPts val="0"/>
              </a:spcBef>
              <a:spcAft>
                <a:spcPts val="0"/>
              </a:spcAft>
              <a:buSzPts val="2800"/>
              <a:buNone/>
              <a:defRPr>
                <a:latin typeface="Proxima Nova"/>
                <a:ea typeface="Proxima Nova"/>
                <a:cs typeface="Proxima Nova"/>
                <a:sym typeface="Proxima Nova"/>
              </a:defRPr>
            </a:lvl6pPr>
            <a:lvl7pPr lvl="6" algn="l">
              <a:lnSpc>
                <a:spcPct val="100000"/>
              </a:lnSpc>
              <a:spcBef>
                <a:spcPts val="0"/>
              </a:spcBef>
              <a:spcAft>
                <a:spcPts val="0"/>
              </a:spcAft>
              <a:buSzPts val="2800"/>
              <a:buNone/>
              <a:defRPr>
                <a:latin typeface="Proxima Nova"/>
                <a:ea typeface="Proxima Nova"/>
                <a:cs typeface="Proxima Nova"/>
                <a:sym typeface="Proxima Nova"/>
              </a:defRPr>
            </a:lvl7pPr>
            <a:lvl8pPr lvl="7" algn="l">
              <a:lnSpc>
                <a:spcPct val="100000"/>
              </a:lnSpc>
              <a:spcBef>
                <a:spcPts val="0"/>
              </a:spcBef>
              <a:spcAft>
                <a:spcPts val="0"/>
              </a:spcAft>
              <a:buSzPts val="2800"/>
              <a:buNone/>
              <a:defRPr>
                <a:latin typeface="Proxima Nova"/>
                <a:ea typeface="Proxima Nova"/>
                <a:cs typeface="Proxima Nova"/>
                <a:sym typeface="Proxima Nova"/>
              </a:defRPr>
            </a:lvl8pPr>
            <a:lvl9pPr lvl="8" algn="l">
              <a:lnSpc>
                <a:spcPct val="100000"/>
              </a:lnSpc>
              <a:spcBef>
                <a:spcPts val="0"/>
              </a:spcBef>
              <a:spcAft>
                <a:spcPts val="0"/>
              </a:spcAft>
              <a:buSzPts val="2800"/>
              <a:buNone/>
              <a:defRPr>
                <a:latin typeface="Proxima Nova"/>
                <a:ea typeface="Proxima Nova"/>
                <a:cs typeface="Proxima Nova"/>
                <a:sym typeface="Proxima Nova"/>
              </a:defRPr>
            </a:lvl9pPr>
          </a:lstStyle>
          <a:p/>
        </p:txBody>
      </p:sp>
      <p:pic>
        <p:nvPicPr>
          <p:cNvPr descr="style3colormid.png" id="18" name="Google Shape;18;p10"/>
          <p:cNvPicPr preferRelativeResize="0"/>
          <p:nvPr/>
        </p:nvPicPr>
        <p:blipFill rotWithShape="1">
          <a:blip r:embed="rId2">
            <a:alphaModFix/>
          </a:blip>
          <a:srcRect b="0" l="0" r="0" t="0"/>
          <a:stretch/>
        </p:blipFill>
        <p:spPr>
          <a:xfrm>
            <a:off x="76200" y="4150625"/>
            <a:ext cx="4828025" cy="965600"/>
          </a:xfrm>
          <a:prstGeom prst="rect">
            <a:avLst/>
          </a:prstGeom>
          <a:noFill/>
          <a:ln>
            <a:noFill/>
          </a:ln>
        </p:spPr>
      </p:pic>
      <p:sp>
        <p:nvSpPr>
          <p:cNvPr id="19" name="Google Shape;19;p10"/>
          <p:cNvSpPr txBox="1"/>
          <p:nvPr>
            <p:ph idx="2" type="title"/>
          </p:nvPr>
        </p:nvSpPr>
        <p:spPr>
          <a:xfrm>
            <a:off x="311700" y="1841000"/>
            <a:ext cx="8520600" cy="8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400">
                <a:latin typeface="Proxima Nova"/>
                <a:ea typeface="Proxima Nova"/>
                <a:cs typeface="Proxima Nova"/>
                <a:sym typeface="Proxima Nova"/>
              </a:defRPr>
            </a:lvl1pPr>
            <a:lvl2pPr lvl="1" algn="l">
              <a:lnSpc>
                <a:spcPct val="100000"/>
              </a:lnSpc>
              <a:spcBef>
                <a:spcPts val="0"/>
              </a:spcBef>
              <a:spcAft>
                <a:spcPts val="0"/>
              </a:spcAft>
              <a:buSzPts val="2800"/>
              <a:buNone/>
              <a:defRPr sz="2400">
                <a:latin typeface="Proxima Nova"/>
                <a:ea typeface="Proxima Nova"/>
                <a:cs typeface="Proxima Nova"/>
                <a:sym typeface="Proxima Nova"/>
              </a:defRPr>
            </a:lvl2pPr>
            <a:lvl3pPr lvl="2" algn="l">
              <a:lnSpc>
                <a:spcPct val="100000"/>
              </a:lnSpc>
              <a:spcBef>
                <a:spcPts val="0"/>
              </a:spcBef>
              <a:spcAft>
                <a:spcPts val="0"/>
              </a:spcAft>
              <a:buSzPts val="2800"/>
              <a:buNone/>
              <a:defRPr sz="2400">
                <a:latin typeface="Proxima Nova"/>
                <a:ea typeface="Proxima Nova"/>
                <a:cs typeface="Proxima Nova"/>
                <a:sym typeface="Proxima Nova"/>
              </a:defRPr>
            </a:lvl3pPr>
            <a:lvl4pPr lvl="3" algn="l">
              <a:lnSpc>
                <a:spcPct val="100000"/>
              </a:lnSpc>
              <a:spcBef>
                <a:spcPts val="0"/>
              </a:spcBef>
              <a:spcAft>
                <a:spcPts val="0"/>
              </a:spcAft>
              <a:buSzPts val="2800"/>
              <a:buNone/>
              <a:defRPr sz="2400">
                <a:latin typeface="Proxima Nova"/>
                <a:ea typeface="Proxima Nova"/>
                <a:cs typeface="Proxima Nova"/>
                <a:sym typeface="Proxima Nova"/>
              </a:defRPr>
            </a:lvl4pPr>
            <a:lvl5pPr lvl="4" algn="l">
              <a:lnSpc>
                <a:spcPct val="100000"/>
              </a:lnSpc>
              <a:spcBef>
                <a:spcPts val="0"/>
              </a:spcBef>
              <a:spcAft>
                <a:spcPts val="0"/>
              </a:spcAft>
              <a:buSzPts val="2800"/>
              <a:buNone/>
              <a:defRPr sz="2400">
                <a:latin typeface="Proxima Nova"/>
                <a:ea typeface="Proxima Nova"/>
                <a:cs typeface="Proxima Nova"/>
                <a:sym typeface="Proxima Nova"/>
              </a:defRPr>
            </a:lvl5pPr>
            <a:lvl6pPr lvl="5" algn="l">
              <a:lnSpc>
                <a:spcPct val="100000"/>
              </a:lnSpc>
              <a:spcBef>
                <a:spcPts val="0"/>
              </a:spcBef>
              <a:spcAft>
                <a:spcPts val="0"/>
              </a:spcAft>
              <a:buSzPts val="2800"/>
              <a:buNone/>
              <a:defRPr sz="2400">
                <a:latin typeface="Proxima Nova"/>
                <a:ea typeface="Proxima Nova"/>
                <a:cs typeface="Proxima Nova"/>
                <a:sym typeface="Proxima Nova"/>
              </a:defRPr>
            </a:lvl6pPr>
            <a:lvl7pPr lvl="6" algn="l">
              <a:lnSpc>
                <a:spcPct val="100000"/>
              </a:lnSpc>
              <a:spcBef>
                <a:spcPts val="0"/>
              </a:spcBef>
              <a:spcAft>
                <a:spcPts val="0"/>
              </a:spcAft>
              <a:buSzPts val="2800"/>
              <a:buNone/>
              <a:defRPr sz="2400">
                <a:latin typeface="Proxima Nova"/>
                <a:ea typeface="Proxima Nova"/>
                <a:cs typeface="Proxima Nova"/>
                <a:sym typeface="Proxima Nova"/>
              </a:defRPr>
            </a:lvl7pPr>
            <a:lvl8pPr lvl="7" algn="l">
              <a:lnSpc>
                <a:spcPct val="100000"/>
              </a:lnSpc>
              <a:spcBef>
                <a:spcPts val="0"/>
              </a:spcBef>
              <a:spcAft>
                <a:spcPts val="0"/>
              </a:spcAft>
              <a:buSzPts val="2800"/>
              <a:buNone/>
              <a:defRPr sz="2400">
                <a:latin typeface="Proxima Nova"/>
                <a:ea typeface="Proxima Nova"/>
                <a:cs typeface="Proxima Nova"/>
                <a:sym typeface="Proxima Nova"/>
              </a:defRPr>
            </a:lvl8pPr>
            <a:lvl9pPr lvl="8" algn="l">
              <a:lnSpc>
                <a:spcPct val="100000"/>
              </a:lnSpc>
              <a:spcBef>
                <a:spcPts val="0"/>
              </a:spcBef>
              <a:spcAft>
                <a:spcPts val="0"/>
              </a:spcAft>
              <a:buSzPts val="2800"/>
              <a:buNone/>
              <a:defRPr sz="2400">
                <a:latin typeface="Proxima Nova"/>
                <a:ea typeface="Proxima Nova"/>
                <a:cs typeface="Proxima Nova"/>
                <a:sym typeface="Proxima Nova"/>
              </a:defRPr>
            </a:lvl9pPr>
          </a:lstStyle>
          <a:p/>
        </p:txBody>
      </p:sp>
      <p:cxnSp>
        <p:nvCxnSpPr>
          <p:cNvPr id="20" name="Google Shape;20;p10"/>
          <p:cNvCxnSpPr/>
          <p:nvPr/>
        </p:nvCxnSpPr>
        <p:spPr>
          <a:xfrm>
            <a:off x="380400" y="1799550"/>
            <a:ext cx="7929600" cy="43800"/>
          </a:xfrm>
          <a:prstGeom prst="straightConnector1">
            <a:avLst/>
          </a:prstGeom>
          <a:noFill/>
          <a:ln cap="flat" cmpd="sng" w="9525">
            <a:solidFill>
              <a:srgbClr val="3EADA7"/>
            </a:solidFill>
            <a:prstDash val="solid"/>
            <a:round/>
            <a:headEnd len="sm" w="sm" type="none"/>
            <a:tailEnd len="sm" w="sm" type="none"/>
          </a:ln>
        </p:spPr>
      </p:cxnSp>
      <p:pic>
        <p:nvPicPr>
          <p:cNvPr descr="strips_color.png" id="21" name="Google Shape;21;p10"/>
          <p:cNvPicPr preferRelativeResize="0"/>
          <p:nvPr/>
        </p:nvPicPr>
        <p:blipFill rotWithShape="1">
          <a:blip r:embed="rId3">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11"/>
          <p:cNvSpPr txBox="1"/>
          <p:nvPr>
            <p:ph type="title"/>
          </p:nvPr>
        </p:nvSpPr>
        <p:spPr>
          <a:xfrm>
            <a:off x="311700" y="20362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Proxima Nova"/>
              <a:buNone/>
              <a:defRPr sz="3600">
                <a:latin typeface="Proxima Nova"/>
                <a:ea typeface="Proxima Nova"/>
                <a:cs typeface="Proxima Nova"/>
                <a:sym typeface="Proxima Nova"/>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12"/>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12"/>
          <p:cNvCxnSpPr/>
          <p:nvPr/>
        </p:nvCxnSpPr>
        <p:spPr>
          <a:xfrm>
            <a:off x="248725" y="848575"/>
            <a:ext cx="8602800" cy="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3"/>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Proxima Nova"/>
              <a:buNone/>
              <a:defRPr>
                <a:latin typeface="Proxima Nova"/>
                <a:ea typeface="Proxima Nova"/>
                <a:cs typeface="Proxima Nova"/>
                <a:sym typeface="Proxima Nova"/>
              </a:defRPr>
            </a:lvl1pPr>
            <a:lvl2pPr lvl="1"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13"/>
          <p:cNvCxnSpPr/>
          <p:nvPr/>
        </p:nvCxnSpPr>
        <p:spPr>
          <a:xfrm flipH="1" rot="10800000">
            <a:off x="336500" y="848650"/>
            <a:ext cx="8412600" cy="438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14"/>
          <p:cNvSpPr txBox="1"/>
          <p:nvPr>
            <p:ph type="title"/>
          </p:nvPr>
        </p:nvSpPr>
        <p:spPr>
          <a:xfrm>
            <a:off x="311700" y="4032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Proxima Nova"/>
              <a:buNone/>
              <a:defRPr sz="2400">
                <a:latin typeface="Proxima Nova"/>
                <a:ea typeface="Proxima Nova"/>
                <a:cs typeface="Proxima Nova"/>
                <a:sym typeface="Proxima Nova"/>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lgn="l">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14"/>
          <p:cNvCxnSpPr/>
          <p:nvPr/>
        </p:nvCxnSpPr>
        <p:spPr>
          <a:xfrm>
            <a:off x="292600" y="1331375"/>
            <a:ext cx="2823600" cy="29100"/>
          </a:xfrm>
          <a:prstGeom prst="straightConnector1">
            <a:avLst/>
          </a:prstGeom>
          <a:noFill/>
          <a:ln cap="flat" cmpd="sng" w="9525">
            <a:solidFill>
              <a:srgbClr val="3EADA7"/>
            </a:solidFill>
            <a:prstDash val="solid"/>
            <a:round/>
            <a:headEnd len="sm" w="sm" type="none"/>
            <a:tailEnd len="sm" w="sm" type="none"/>
          </a:ln>
        </p:spPr>
      </p:cxnSp>
      <p:sp>
        <p:nvSpPr>
          <p:cNvPr id="39" name="Google Shape;39;p14"/>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2pPr>
            <a:lvl3pPr lvl="2"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3pPr>
            <a:lvl4pPr lvl="3"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4pPr>
            <a:lvl5pPr lvl="4"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5pPr>
            <a:lvl6pPr lvl="5"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6pPr>
            <a:lvl7pPr lvl="6"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7pPr>
            <a:lvl8pPr lvl="7"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8pPr>
            <a:lvl9pPr lvl="8"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2pPr>
            <a:lvl3pPr lvl="2"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3pPr>
            <a:lvl4pPr lvl="3"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4pPr>
            <a:lvl5pPr lvl="4"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5pPr>
            <a:lvl6pPr lvl="5"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6pPr>
            <a:lvl7pPr lvl="6"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7pPr>
            <a:lvl8pPr lvl="7"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8pPr>
            <a:lvl9pPr lvl="8"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16"/>
          <p:cNvPicPr preferRelativeResize="0"/>
          <p:nvPr/>
        </p:nvPicPr>
        <p:blipFill rotWithShape="1">
          <a:blip r:embed="rId2">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Font typeface="Proxima Nova"/>
              <a:buNone/>
              <a:defRPr sz="4200">
                <a:latin typeface="Proxima Nova"/>
                <a:ea typeface="Proxima Nova"/>
                <a:cs typeface="Proxima Nova"/>
                <a:sym typeface="Proxima Nova"/>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0" name="Google Shape;50;p1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7"/>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 name="Google Shape;54;p17"/>
          <p:cNvCxnSpPr/>
          <p:nvPr/>
        </p:nvCxnSpPr>
        <p:spPr>
          <a:xfrm flipH="1" rot="10800000">
            <a:off x="1638600" y="2691925"/>
            <a:ext cx="1302000" cy="147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ph type="ctrTitle"/>
          </p:nvPr>
        </p:nvSpPr>
        <p:spPr>
          <a:xfrm>
            <a:off x="311700" y="227050"/>
            <a:ext cx="7705800" cy="153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rPr b="0" i="1" lang="en" sz="3800"/>
              <a:t>Bank Loan status prediction using machine learning</a:t>
            </a:r>
            <a:endParaRPr b="0" i="1" sz="3800"/>
          </a:p>
        </p:txBody>
      </p:sp>
      <p:sp>
        <p:nvSpPr>
          <p:cNvPr id="79" name="Google Shape;79;p1"/>
          <p:cNvSpPr txBox="1"/>
          <p:nvPr>
            <p:ph idx="1" type="subTitle"/>
          </p:nvPr>
        </p:nvSpPr>
        <p:spPr>
          <a:xfrm>
            <a:off x="268825" y="3231700"/>
            <a:ext cx="647670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By Ankit Kumar (2028018), Arbaaz Khan (2018023) and Mayank Gupta (2018157)</a:t>
            </a:r>
            <a:endParaRPr sz="2000"/>
          </a:p>
          <a:p>
            <a:pPr indent="0" lvl="0" marL="0" rtl="0" algn="l">
              <a:lnSpc>
                <a:spcPct val="100000"/>
              </a:lnSpc>
              <a:spcBef>
                <a:spcPts val="0"/>
              </a:spcBef>
              <a:spcAft>
                <a:spcPts val="0"/>
              </a:spcAft>
              <a:buSzPts val="2800"/>
              <a:buNone/>
            </a:pPr>
            <a:r>
              <a:rPr lang="en" sz="2000"/>
              <a:t>Group 22</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d8874ab2e4_0_25"/>
          <p:cNvSpPr txBox="1"/>
          <p:nvPr>
            <p:ph type="title"/>
          </p:nvPr>
        </p:nvSpPr>
        <p:spPr>
          <a:xfrm>
            <a:off x="2893225" y="300300"/>
            <a:ext cx="2786100" cy="48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3500">
                <a:latin typeface="Times"/>
                <a:ea typeface="Times"/>
                <a:cs typeface="Times"/>
                <a:sym typeface="Times"/>
              </a:rPr>
              <a:t>Plots</a:t>
            </a:r>
            <a:endParaRPr i="1" sz="3500">
              <a:latin typeface="Times"/>
              <a:ea typeface="Times"/>
              <a:cs typeface="Times"/>
              <a:sym typeface="Times"/>
            </a:endParaRPr>
          </a:p>
          <a:p>
            <a:pPr indent="0" lvl="0" marL="0" rtl="0" algn="ctr">
              <a:spcBef>
                <a:spcPts val="0"/>
              </a:spcBef>
              <a:spcAft>
                <a:spcPts val="0"/>
              </a:spcAft>
              <a:buNone/>
            </a:pPr>
            <a:r>
              <a:t/>
            </a:r>
            <a:endParaRPr i="1" sz="3500">
              <a:latin typeface="Times"/>
              <a:ea typeface="Times"/>
              <a:cs typeface="Times"/>
              <a:sym typeface="Times"/>
            </a:endParaRPr>
          </a:p>
        </p:txBody>
      </p:sp>
      <p:pic>
        <p:nvPicPr>
          <p:cNvPr id="138" name="Google Shape;138;gd8874ab2e4_0_25"/>
          <p:cNvPicPr preferRelativeResize="0"/>
          <p:nvPr/>
        </p:nvPicPr>
        <p:blipFill>
          <a:blip r:embed="rId3">
            <a:alphaModFix/>
          </a:blip>
          <a:stretch>
            <a:fillRect/>
          </a:stretch>
        </p:blipFill>
        <p:spPr>
          <a:xfrm>
            <a:off x="342900" y="511925"/>
            <a:ext cx="3278975" cy="2151600"/>
          </a:xfrm>
          <a:prstGeom prst="rect">
            <a:avLst/>
          </a:prstGeom>
          <a:noFill/>
          <a:ln>
            <a:noFill/>
          </a:ln>
        </p:spPr>
      </p:pic>
      <p:pic>
        <p:nvPicPr>
          <p:cNvPr id="139" name="Google Shape;139;gd8874ab2e4_0_25"/>
          <p:cNvPicPr preferRelativeResize="0"/>
          <p:nvPr/>
        </p:nvPicPr>
        <p:blipFill>
          <a:blip r:embed="rId4">
            <a:alphaModFix/>
          </a:blip>
          <a:stretch>
            <a:fillRect/>
          </a:stretch>
        </p:blipFill>
        <p:spPr>
          <a:xfrm>
            <a:off x="240500" y="2937400"/>
            <a:ext cx="3483775" cy="2181250"/>
          </a:xfrm>
          <a:prstGeom prst="rect">
            <a:avLst/>
          </a:prstGeom>
          <a:noFill/>
          <a:ln>
            <a:noFill/>
          </a:ln>
        </p:spPr>
      </p:pic>
      <p:pic>
        <p:nvPicPr>
          <p:cNvPr id="140" name="Google Shape;140;gd8874ab2e4_0_25"/>
          <p:cNvPicPr preferRelativeResize="0"/>
          <p:nvPr/>
        </p:nvPicPr>
        <p:blipFill>
          <a:blip r:embed="rId5">
            <a:alphaModFix/>
          </a:blip>
          <a:stretch>
            <a:fillRect/>
          </a:stretch>
        </p:blipFill>
        <p:spPr>
          <a:xfrm>
            <a:off x="4840725" y="519775"/>
            <a:ext cx="3586526" cy="2230950"/>
          </a:xfrm>
          <a:prstGeom prst="rect">
            <a:avLst/>
          </a:prstGeom>
          <a:noFill/>
          <a:ln>
            <a:noFill/>
          </a:ln>
        </p:spPr>
      </p:pic>
      <p:pic>
        <p:nvPicPr>
          <p:cNvPr id="141" name="Google Shape;141;gd8874ab2e4_0_25"/>
          <p:cNvPicPr preferRelativeResize="0"/>
          <p:nvPr/>
        </p:nvPicPr>
        <p:blipFill rotWithShape="1">
          <a:blip r:embed="rId6">
            <a:alphaModFix/>
          </a:blip>
          <a:srcRect b="0" l="-1150" r="1150" t="0"/>
          <a:stretch/>
        </p:blipFill>
        <p:spPr>
          <a:xfrm>
            <a:off x="4651500" y="2912550"/>
            <a:ext cx="3824550" cy="2230950"/>
          </a:xfrm>
          <a:prstGeom prst="rect">
            <a:avLst/>
          </a:prstGeom>
          <a:noFill/>
          <a:ln>
            <a:noFill/>
          </a:ln>
        </p:spPr>
      </p:pic>
      <p:sp>
        <p:nvSpPr>
          <p:cNvPr id="142" name="Google Shape;142;gd8874ab2e4_0_25"/>
          <p:cNvSpPr txBox="1"/>
          <p:nvPr/>
        </p:nvSpPr>
        <p:spPr>
          <a:xfrm>
            <a:off x="867925" y="142625"/>
            <a:ext cx="202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latin typeface="Times"/>
                <a:ea typeface="Times"/>
                <a:cs typeface="Times"/>
                <a:sym typeface="Times"/>
              </a:rPr>
              <a:t>TSNE for 30000 datasets</a:t>
            </a:r>
            <a:endParaRPr b="1" i="1" sz="1200">
              <a:latin typeface="Times"/>
              <a:ea typeface="Times"/>
              <a:cs typeface="Times"/>
              <a:sym typeface="Times"/>
            </a:endParaRPr>
          </a:p>
        </p:txBody>
      </p:sp>
      <p:sp>
        <p:nvSpPr>
          <p:cNvPr id="143" name="Google Shape;143;gd8874ab2e4_0_25"/>
          <p:cNvSpPr txBox="1"/>
          <p:nvPr/>
        </p:nvSpPr>
        <p:spPr>
          <a:xfrm>
            <a:off x="5625700" y="111725"/>
            <a:ext cx="22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Times"/>
                <a:ea typeface="Times"/>
                <a:cs typeface="Times"/>
                <a:sym typeface="Times"/>
              </a:rPr>
              <a:t>For Sequential NN</a:t>
            </a:r>
            <a:endParaRPr b="1" i="1">
              <a:latin typeface="Times"/>
              <a:ea typeface="Times"/>
              <a:cs typeface="Times"/>
              <a:sym typeface="Times"/>
            </a:endParaRPr>
          </a:p>
        </p:txBody>
      </p:sp>
      <p:sp>
        <p:nvSpPr>
          <p:cNvPr id="144" name="Google Shape;144;gd8874ab2e4_0_25"/>
          <p:cNvSpPr txBox="1"/>
          <p:nvPr/>
        </p:nvSpPr>
        <p:spPr>
          <a:xfrm>
            <a:off x="1120438" y="2603900"/>
            <a:ext cx="19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Times"/>
                <a:ea typeface="Times"/>
                <a:cs typeface="Times"/>
                <a:sym typeface="Times"/>
              </a:rPr>
              <a:t>For MLP classifier</a:t>
            </a:r>
            <a:endParaRPr b="1" i="1">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d897e58858_0_6"/>
          <p:cNvSpPr txBox="1"/>
          <p:nvPr>
            <p:ph type="title"/>
          </p:nvPr>
        </p:nvSpPr>
        <p:spPr>
          <a:xfrm>
            <a:off x="43800" y="428601"/>
            <a:ext cx="8520600" cy="94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3800">
                <a:latin typeface="Times"/>
                <a:ea typeface="Times"/>
                <a:cs typeface="Times"/>
                <a:sym typeface="Times"/>
              </a:rPr>
              <a:t>Results for Different Models</a:t>
            </a:r>
            <a:endParaRPr i="1" sz="3800">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600">
              <a:latin typeface="Times"/>
              <a:ea typeface="Times"/>
              <a:cs typeface="Times"/>
              <a:sym typeface="Times"/>
            </a:endParaRPr>
          </a:p>
          <a:p>
            <a:pPr indent="0" lvl="0" marL="0" rtl="0" algn="l">
              <a:spcBef>
                <a:spcPts val="0"/>
              </a:spcBef>
              <a:spcAft>
                <a:spcPts val="0"/>
              </a:spcAft>
              <a:buClr>
                <a:schemeClr val="dk1"/>
              </a:buClr>
              <a:buSzPts val="2800"/>
              <a:buFont typeface="Arial"/>
              <a:buNone/>
            </a:pPr>
            <a:r>
              <a:t/>
            </a:r>
            <a:endParaRPr i="1" sz="3100">
              <a:latin typeface="Times"/>
              <a:ea typeface="Times"/>
              <a:cs typeface="Times"/>
              <a:sym typeface="Times"/>
            </a:endParaRPr>
          </a:p>
          <a:p>
            <a:pPr indent="0" lvl="0" marL="0" rtl="0" algn="ctr">
              <a:spcBef>
                <a:spcPts val="0"/>
              </a:spcBef>
              <a:spcAft>
                <a:spcPts val="0"/>
              </a:spcAft>
              <a:buNone/>
            </a:pPr>
            <a:r>
              <a:t/>
            </a:r>
            <a:endParaRPr/>
          </a:p>
        </p:txBody>
      </p:sp>
      <p:sp>
        <p:nvSpPr>
          <p:cNvPr id="150" name="Google Shape;150;gd897e58858_0_6"/>
          <p:cNvSpPr txBox="1"/>
          <p:nvPr/>
        </p:nvSpPr>
        <p:spPr>
          <a:xfrm>
            <a:off x="96450" y="749654"/>
            <a:ext cx="8218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 sz="1700">
                <a:solidFill>
                  <a:schemeClr val="dk1"/>
                </a:solidFill>
                <a:latin typeface="Times"/>
                <a:ea typeface="Times"/>
                <a:cs typeface="Times"/>
                <a:sym typeface="Times"/>
              </a:rPr>
              <a:t>Base model results and </a:t>
            </a:r>
            <a:r>
              <a:rPr b="1" i="1" lang="en" sz="1700">
                <a:solidFill>
                  <a:schemeClr val="dk1"/>
                </a:solidFill>
                <a:latin typeface="Times"/>
                <a:ea typeface="Times"/>
                <a:cs typeface="Times"/>
                <a:sym typeface="Times"/>
              </a:rPr>
              <a:t>Best results that we have get after Hyperparameter tuning and error analysis.</a:t>
            </a:r>
            <a:endParaRPr b="1" i="1" sz="1500">
              <a:latin typeface="Times"/>
              <a:ea typeface="Times"/>
              <a:cs typeface="Times"/>
              <a:sym typeface="Times"/>
            </a:endParaRPr>
          </a:p>
        </p:txBody>
      </p:sp>
      <p:graphicFrame>
        <p:nvGraphicFramePr>
          <p:cNvPr id="151" name="Google Shape;151;gd897e58858_0_6"/>
          <p:cNvGraphicFramePr/>
          <p:nvPr/>
        </p:nvGraphicFramePr>
        <p:xfrm>
          <a:off x="952500" y="1809750"/>
          <a:ext cx="3000000" cy="3000000"/>
        </p:xfrm>
        <a:graphic>
          <a:graphicData uri="http://schemas.openxmlformats.org/drawingml/2006/table">
            <a:tbl>
              <a:tblPr>
                <a:noFill/>
                <a:tableStyleId>{806F341A-F3E4-4A6F-8FC5-02D35213D73E}</a:tableStyleId>
              </a:tblPr>
              <a:tblGrid>
                <a:gridCol w="2417350"/>
                <a:gridCol w="992200"/>
                <a:gridCol w="863575"/>
                <a:gridCol w="756475"/>
                <a:gridCol w="1131475"/>
                <a:gridCol w="1077925"/>
              </a:tblGrid>
              <a:tr h="381000">
                <a:tc>
                  <a:txBody>
                    <a:bodyPr/>
                    <a:lstStyle/>
                    <a:p>
                      <a:pPr indent="0" lvl="0" marL="0" marR="0" rtl="0" algn="l">
                        <a:lnSpc>
                          <a:spcPct val="100000"/>
                        </a:lnSpc>
                        <a:spcBef>
                          <a:spcPts val="0"/>
                        </a:spcBef>
                        <a:spcAft>
                          <a:spcPts val="0"/>
                        </a:spcAft>
                        <a:buNone/>
                      </a:pPr>
                      <a:r>
                        <a:rPr b="1" lang="en" sz="1200">
                          <a:solidFill>
                            <a:schemeClr val="dk1"/>
                          </a:solidFill>
                          <a:latin typeface="Proxima Nova"/>
                          <a:ea typeface="Proxima Nova"/>
                          <a:cs typeface="Proxima Nova"/>
                          <a:sym typeface="Proxima Nova"/>
                        </a:rPr>
                        <a:t>Models</a:t>
                      </a:r>
                      <a:endParaRPr b="1" sz="1200" u="none" cap="none" strike="noStrike">
                        <a:solidFill>
                          <a:schemeClr val="dk1"/>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1" lang="en" sz="1200" u="none" cap="none" strike="noStrike">
                          <a:solidFill>
                            <a:schemeClr val="dk1"/>
                          </a:solidFill>
                          <a:latin typeface="Proxima Nova"/>
                          <a:ea typeface="Proxima Nova"/>
                          <a:cs typeface="Proxima Nova"/>
                          <a:sym typeface="Proxima Nova"/>
                        </a:rPr>
                        <a:t>  precision</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1" lang="en" sz="1200" u="none" cap="none" strike="noStrike">
                          <a:solidFill>
                            <a:schemeClr val="dk1"/>
                          </a:solidFill>
                          <a:latin typeface="Proxima Nova"/>
                          <a:ea typeface="Proxima Nova"/>
                          <a:cs typeface="Proxima Nova"/>
                          <a:sym typeface="Proxima Nova"/>
                        </a:rPr>
                        <a:t>recall </a:t>
                      </a:r>
                      <a:r>
                        <a:rPr lang="en" sz="1200" u="none" cap="none" strike="noStrike">
                          <a:solidFill>
                            <a:schemeClr val="dk1"/>
                          </a:solidFill>
                          <a:latin typeface="Proxima Nova"/>
                          <a:ea typeface="Proxima Nova"/>
                          <a:cs typeface="Proxima Nova"/>
                          <a:sym typeface="Proxima Nova"/>
                        </a:rPr>
                        <a:t>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1" lang="en" sz="1200" u="none" cap="none" strike="noStrike">
                          <a:solidFill>
                            <a:schemeClr val="dk1"/>
                          </a:solidFill>
                          <a:latin typeface="Proxima Nova"/>
                          <a:ea typeface="Proxima Nova"/>
                          <a:cs typeface="Proxima Nova"/>
                          <a:sym typeface="Proxima Nova"/>
                        </a:rPr>
                        <a:t>f1-score  </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1" lang="en" sz="1200">
                          <a:solidFill>
                            <a:schemeClr val="dk1"/>
                          </a:solidFill>
                          <a:latin typeface="Proxima Nova"/>
                          <a:ea typeface="Proxima Nova"/>
                          <a:cs typeface="Proxima Nova"/>
                          <a:sym typeface="Proxima Nova"/>
                        </a:rPr>
                        <a:t>AUC score </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Accuracy </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Logistic Regression</a:t>
                      </a:r>
                      <a:endParaRPr sz="1050">
                        <a:solidFill>
                          <a:schemeClr val="accent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0.67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0.76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0.71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0.6921537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0.6921560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sz="1050">
                          <a:solidFill>
                            <a:schemeClr val="accent2"/>
                          </a:solidFill>
                          <a:highlight>
                            <a:schemeClr val="lt1"/>
                          </a:highlight>
                          <a:latin typeface="Courier New"/>
                          <a:ea typeface="Courier New"/>
                          <a:cs typeface="Courier New"/>
                          <a:sym typeface="Courier New"/>
                        </a:rPr>
                        <a:t>MLP classifier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0.79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0.98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0.85960002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0.8596037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sz="1050">
                          <a:solidFill>
                            <a:schemeClr val="accent2"/>
                          </a:solidFill>
                          <a:highlight>
                            <a:schemeClr val="lt1"/>
                          </a:highlight>
                          <a:latin typeface="Courier New"/>
                          <a:ea typeface="Courier New"/>
                          <a:cs typeface="Courier New"/>
                          <a:sym typeface="Courier New"/>
                        </a:rPr>
                        <a:t>Sequential NN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0.77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0.97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0.8440862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0.8440903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sz="1050">
                          <a:solidFill>
                            <a:schemeClr val="accent2"/>
                          </a:solidFill>
                          <a:highlight>
                            <a:schemeClr val="lt1"/>
                          </a:highlight>
                          <a:latin typeface="Courier New"/>
                          <a:ea typeface="Courier New"/>
                          <a:cs typeface="Courier New"/>
                          <a:sym typeface="Courier New"/>
                        </a:rPr>
                        <a:t>Random Forest classifier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0.90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0.885650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0.8856533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sz="1050">
                          <a:solidFill>
                            <a:schemeClr val="accent2"/>
                          </a:solidFill>
                          <a:highlight>
                            <a:schemeClr val="lt1"/>
                          </a:highlight>
                          <a:latin typeface="Courier New"/>
                          <a:ea typeface="Courier New"/>
                          <a:cs typeface="Courier New"/>
                          <a:sym typeface="Courier New"/>
                        </a:rPr>
                        <a:t>XBG classifier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0.81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0.880704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0.8807084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d883bbc687_0_5"/>
          <p:cNvSpPr txBox="1"/>
          <p:nvPr>
            <p:ph type="title"/>
          </p:nvPr>
        </p:nvSpPr>
        <p:spPr>
          <a:xfrm>
            <a:off x="225975" y="812251"/>
            <a:ext cx="8520600" cy="89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3000">
                <a:latin typeface="Times"/>
                <a:ea typeface="Times"/>
                <a:cs typeface="Times"/>
                <a:sym typeface="Times"/>
              </a:rPr>
              <a:t>Results after using bagging and voting classifiers</a:t>
            </a:r>
            <a:endParaRPr i="1" sz="3000">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3000">
              <a:latin typeface="Times"/>
              <a:ea typeface="Times"/>
              <a:cs typeface="Times"/>
              <a:sym typeface="Times"/>
            </a:endParaRPr>
          </a:p>
          <a:p>
            <a:pPr indent="0" lvl="0" marL="0" rtl="0" algn="l">
              <a:spcBef>
                <a:spcPts val="0"/>
              </a:spcBef>
              <a:spcAft>
                <a:spcPts val="0"/>
              </a:spcAft>
              <a:buClr>
                <a:schemeClr val="dk1"/>
              </a:buClr>
              <a:buSzPts val="2800"/>
              <a:buFont typeface="Arial"/>
              <a:buNone/>
            </a:pPr>
            <a:r>
              <a:t/>
            </a:r>
            <a:endParaRPr i="1" sz="3000">
              <a:latin typeface="Times"/>
              <a:ea typeface="Times"/>
              <a:cs typeface="Times"/>
              <a:sym typeface="Times"/>
            </a:endParaRPr>
          </a:p>
          <a:p>
            <a:pPr indent="0" lvl="0" marL="0" rtl="0" algn="ctr">
              <a:spcBef>
                <a:spcPts val="0"/>
              </a:spcBef>
              <a:spcAft>
                <a:spcPts val="0"/>
              </a:spcAft>
              <a:buNone/>
            </a:pPr>
            <a:r>
              <a:t/>
            </a:r>
            <a:endParaRPr sz="3000"/>
          </a:p>
        </p:txBody>
      </p:sp>
      <p:graphicFrame>
        <p:nvGraphicFramePr>
          <p:cNvPr id="157" name="Google Shape;157;gd883bbc687_0_5"/>
          <p:cNvGraphicFramePr/>
          <p:nvPr/>
        </p:nvGraphicFramePr>
        <p:xfrm>
          <a:off x="588175" y="1390725"/>
          <a:ext cx="3000000" cy="3000000"/>
        </p:xfrm>
        <a:graphic>
          <a:graphicData uri="http://schemas.openxmlformats.org/drawingml/2006/table">
            <a:tbl>
              <a:tblPr>
                <a:noFill/>
                <a:tableStyleId>{806F341A-F3E4-4A6F-8FC5-02D35213D73E}</a:tableStyleId>
              </a:tblPr>
              <a:tblGrid>
                <a:gridCol w="2417350"/>
                <a:gridCol w="992200"/>
                <a:gridCol w="863575"/>
                <a:gridCol w="756475"/>
                <a:gridCol w="1131475"/>
                <a:gridCol w="1077925"/>
              </a:tblGrid>
              <a:tr h="381000">
                <a:tc>
                  <a:txBody>
                    <a:bodyPr/>
                    <a:lstStyle/>
                    <a:p>
                      <a:pPr indent="0" lvl="0" marL="0" marR="0" rtl="0" algn="l">
                        <a:lnSpc>
                          <a:spcPct val="100000"/>
                        </a:lnSpc>
                        <a:spcBef>
                          <a:spcPts val="0"/>
                        </a:spcBef>
                        <a:spcAft>
                          <a:spcPts val="0"/>
                        </a:spcAft>
                        <a:buNone/>
                      </a:pPr>
                      <a:r>
                        <a:rPr b="1" lang="en" sz="1200">
                          <a:solidFill>
                            <a:schemeClr val="dk1"/>
                          </a:solidFill>
                          <a:latin typeface="Proxima Nova"/>
                          <a:ea typeface="Proxima Nova"/>
                          <a:cs typeface="Proxima Nova"/>
                          <a:sym typeface="Proxima Nova"/>
                        </a:rPr>
                        <a:t>Models</a:t>
                      </a:r>
                      <a:endParaRPr b="1" sz="1200" u="none" cap="none" strike="noStrike">
                        <a:solidFill>
                          <a:schemeClr val="dk1"/>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1" lang="en" sz="1200" u="none" cap="none" strike="noStrike">
                          <a:solidFill>
                            <a:schemeClr val="dk1"/>
                          </a:solidFill>
                          <a:latin typeface="Proxima Nova"/>
                          <a:ea typeface="Proxima Nova"/>
                          <a:cs typeface="Proxima Nova"/>
                          <a:sym typeface="Proxima Nova"/>
                        </a:rPr>
                        <a:t>  precision</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1" lang="en" sz="1200" u="none" cap="none" strike="noStrike">
                          <a:solidFill>
                            <a:schemeClr val="dk1"/>
                          </a:solidFill>
                          <a:latin typeface="Proxima Nova"/>
                          <a:ea typeface="Proxima Nova"/>
                          <a:cs typeface="Proxima Nova"/>
                          <a:sym typeface="Proxima Nova"/>
                        </a:rPr>
                        <a:t>recall </a:t>
                      </a:r>
                      <a:r>
                        <a:rPr lang="en" sz="1200" u="none" cap="none" strike="noStrike">
                          <a:solidFill>
                            <a:schemeClr val="dk1"/>
                          </a:solidFill>
                          <a:latin typeface="Proxima Nova"/>
                          <a:ea typeface="Proxima Nova"/>
                          <a:cs typeface="Proxima Nova"/>
                          <a:sym typeface="Proxima Nova"/>
                        </a:rPr>
                        <a:t>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1" lang="en" sz="1200" u="none" cap="none" strike="noStrike">
                          <a:solidFill>
                            <a:schemeClr val="dk1"/>
                          </a:solidFill>
                          <a:latin typeface="Proxima Nova"/>
                          <a:ea typeface="Proxima Nova"/>
                          <a:cs typeface="Proxima Nova"/>
                          <a:sym typeface="Proxima Nova"/>
                        </a:rPr>
                        <a:t>f1-score  </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1" lang="en" sz="1200">
                          <a:solidFill>
                            <a:schemeClr val="dk1"/>
                          </a:solidFill>
                          <a:latin typeface="Proxima Nova"/>
                          <a:ea typeface="Proxima Nova"/>
                          <a:cs typeface="Proxima Nova"/>
                          <a:sym typeface="Proxima Nova"/>
                        </a:rPr>
                        <a:t>AUC score </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Accuracy </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sz="1050">
                          <a:solidFill>
                            <a:schemeClr val="accent2"/>
                          </a:solidFill>
                          <a:highlight>
                            <a:schemeClr val="lt1"/>
                          </a:highlight>
                          <a:latin typeface="Courier New"/>
                          <a:ea typeface="Courier New"/>
                          <a:cs typeface="Courier New"/>
                          <a:sym typeface="Courier New"/>
                        </a:rPr>
                        <a:t>MLP classifier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0.98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0.863769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0.863772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sz="1050">
                          <a:solidFill>
                            <a:schemeClr val="accent2"/>
                          </a:solidFill>
                          <a:highlight>
                            <a:schemeClr val="lt1"/>
                          </a:highlight>
                          <a:latin typeface="Courier New"/>
                          <a:ea typeface="Courier New"/>
                          <a:cs typeface="Courier New"/>
                          <a:sym typeface="Courier New"/>
                        </a:rPr>
                        <a:t>Random Forest classifier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0.99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0.90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0.8841954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0.8841989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sz="1050">
                          <a:solidFill>
                            <a:schemeClr val="accent2"/>
                          </a:solidFill>
                          <a:highlight>
                            <a:schemeClr val="lt1"/>
                          </a:highlight>
                          <a:latin typeface="Courier New"/>
                          <a:ea typeface="Courier New"/>
                          <a:cs typeface="Courier New"/>
                          <a:sym typeface="Courier New"/>
                        </a:rPr>
                        <a:t>XBG classifier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0.8804784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0.8804822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50">
                          <a:solidFill>
                            <a:schemeClr val="accent2"/>
                          </a:solidFill>
                          <a:highlight>
                            <a:schemeClr val="lt1"/>
                          </a:highlight>
                          <a:latin typeface="Courier New"/>
                          <a:ea typeface="Courier New"/>
                          <a:cs typeface="Courier New"/>
                          <a:sym typeface="Courier New"/>
                        </a:rPr>
                        <a:t>Hard Voting</a:t>
                      </a:r>
                      <a:endParaRPr sz="1050">
                        <a:solidFill>
                          <a:schemeClr val="accent2"/>
                        </a:solidFill>
                        <a:highlight>
                          <a:schemeClr val="lt1"/>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0.81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0.89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0.880737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0.8807407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50">
                          <a:solidFill>
                            <a:schemeClr val="accent2"/>
                          </a:solidFill>
                          <a:highlight>
                            <a:schemeClr val="lt1"/>
                          </a:highlight>
                          <a:latin typeface="Courier New"/>
                          <a:ea typeface="Courier New"/>
                          <a:cs typeface="Courier New"/>
                          <a:sym typeface="Courier New"/>
                        </a:rPr>
                        <a:t>Soft Voting</a:t>
                      </a:r>
                      <a:endParaRPr sz="1050">
                        <a:solidFill>
                          <a:schemeClr val="accent2"/>
                        </a:solidFill>
                        <a:highlight>
                          <a:schemeClr val="lt1"/>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0.88096330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0.8809670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d87d43d6ff_0_4"/>
          <p:cNvSpPr txBox="1"/>
          <p:nvPr>
            <p:ph type="title"/>
          </p:nvPr>
        </p:nvSpPr>
        <p:spPr>
          <a:xfrm>
            <a:off x="311700" y="514050"/>
            <a:ext cx="8520600" cy="8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0" i="1" lang="en" sz="3800">
                <a:latin typeface="Times"/>
                <a:ea typeface="Times"/>
                <a:cs typeface="Times"/>
                <a:sym typeface="Times"/>
              </a:rPr>
              <a:t>Result Analysis and conclusion</a:t>
            </a:r>
            <a:endParaRPr b="0" i="1" sz="3800">
              <a:latin typeface="Times"/>
              <a:ea typeface="Times"/>
              <a:cs typeface="Times"/>
              <a:sym typeface="Times"/>
            </a:endParaRPr>
          </a:p>
        </p:txBody>
      </p:sp>
      <p:sp>
        <p:nvSpPr>
          <p:cNvPr id="163" name="Google Shape;163;gd87d43d6ff_0_4"/>
          <p:cNvSpPr txBox="1"/>
          <p:nvPr>
            <p:ph idx="2" type="title"/>
          </p:nvPr>
        </p:nvSpPr>
        <p:spPr>
          <a:xfrm>
            <a:off x="311700" y="1841000"/>
            <a:ext cx="8520600" cy="2209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a:buChar char="●"/>
            </a:pPr>
            <a:r>
              <a:rPr i="1" lang="en" sz="1600">
                <a:latin typeface="Times"/>
                <a:ea typeface="Times"/>
                <a:cs typeface="Times"/>
                <a:sym typeface="Times"/>
              </a:rPr>
              <a:t>As we can see clearly in TSNE plot data is not linearly separable that’s why logistic regression give very bad result even after oversampling because before oversampling there is bit class imbalanced in our data.</a:t>
            </a:r>
            <a:endParaRPr i="1" sz="1600">
              <a:latin typeface="Times"/>
              <a:ea typeface="Times"/>
              <a:cs typeface="Times"/>
              <a:sym typeface="Times"/>
            </a:endParaRPr>
          </a:p>
          <a:p>
            <a:pPr indent="-330200" lvl="0" marL="457200" rtl="0" algn="l">
              <a:spcBef>
                <a:spcPts val="0"/>
              </a:spcBef>
              <a:spcAft>
                <a:spcPts val="0"/>
              </a:spcAft>
              <a:buSzPts val="1600"/>
              <a:buFont typeface="Times"/>
              <a:buChar char="●"/>
            </a:pPr>
            <a:r>
              <a:rPr i="1" lang="en" sz="1600">
                <a:latin typeface="Times"/>
                <a:ea typeface="Times"/>
                <a:cs typeface="Times"/>
                <a:sym typeface="Times"/>
              </a:rPr>
              <a:t>Our data is more balanced </a:t>
            </a:r>
            <a:r>
              <a:rPr i="1" lang="en" sz="1600">
                <a:latin typeface="Times"/>
                <a:ea typeface="Times"/>
                <a:cs typeface="Times"/>
                <a:sym typeface="Times"/>
              </a:rPr>
              <a:t>towards</a:t>
            </a:r>
            <a:r>
              <a:rPr i="1" lang="en" sz="1600">
                <a:latin typeface="Times"/>
                <a:ea typeface="Times"/>
                <a:cs typeface="Times"/>
                <a:sym typeface="Times"/>
              </a:rPr>
              <a:t> label 1 that why at first the </a:t>
            </a:r>
            <a:r>
              <a:rPr i="1" lang="en" sz="1600">
                <a:latin typeface="Times"/>
                <a:ea typeface="Times"/>
                <a:cs typeface="Times"/>
                <a:sym typeface="Times"/>
              </a:rPr>
              <a:t>results</a:t>
            </a:r>
            <a:r>
              <a:rPr i="1" lang="en" sz="1600">
                <a:latin typeface="Times"/>
                <a:ea typeface="Times"/>
                <a:cs typeface="Times"/>
                <a:sym typeface="Times"/>
              </a:rPr>
              <a:t> from every model that we get is not so good our even AUC score was 0.679 for every model.</a:t>
            </a:r>
            <a:endParaRPr i="1" sz="1600">
              <a:latin typeface="Times"/>
              <a:ea typeface="Times"/>
              <a:cs typeface="Times"/>
              <a:sym typeface="Times"/>
            </a:endParaRPr>
          </a:p>
          <a:p>
            <a:pPr indent="-330200" lvl="0" marL="457200" rtl="0" algn="l">
              <a:spcBef>
                <a:spcPts val="0"/>
              </a:spcBef>
              <a:spcAft>
                <a:spcPts val="0"/>
              </a:spcAft>
              <a:buSzPts val="1600"/>
              <a:buFont typeface="Times"/>
              <a:buChar char="●"/>
            </a:pPr>
            <a:r>
              <a:rPr i="1" lang="en" sz="1600">
                <a:latin typeface="Times"/>
                <a:ea typeface="Times"/>
                <a:cs typeface="Times"/>
                <a:sym typeface="Times"/>
              </a:rPr>
              <a:t>After preprocessing, oversampling tuning, bagging and using voting classifiers the best results that we have get is from model Random Forest and gradient Boosting maybe because both uses Decision Tree algorithms that’s  why both shows the same results.</a:t>
            </a:r>
            <a:endParaRPr i="1" sz="1600">
              <a:latin typeface="Times"/>
              <a:ea typeface="Times"/>
              <a:cs typeface="Times"/>
              <a:sym typeface="Times"/>
            </a:endParaRPr>
          </a:p>
          <a:p>
            <a:pPr indent="0" lvl="0" marL="457200" rtl="0" algn="l">
              <a:spcBef>
                <a:spcPts val="0"/>
              </a:spcBef>
              <a:spcAft>
                <a:spcPts val="0"/>
              </a:spcAft>
              <a:buNone/>
            </a:pPr>
            <a:r>
              <a:t/>
            </a:r>
            <a:endParaRPr sz="1600">
              <a:latin typeface="Times"/>
              <a:ea typeface="Times"/>
              <a:cs typeface="Times"/>
              <a:sym typeface="Time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d883bbc687_0_51"/>
          <p:cNvSpPr txBox="1"/>
          <p:nvPr>
            <p:ph type="title"/>
          </p:nvPr>
        </p:nvSpPr>
        <p:spPr>
          <a:xfrm>
            <a:off x="311700" y="514050"/>
            <a:ext cx="8520600" cy="8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0" i="1" lang="en" sz="3800">
                <a:latin typeface="Times"/>
                <a:ea typeface="Times"/>
                <a:cs typeface="Times"/>
                <a:sym typeface="Times"/>
              </a:rPr>
              <a:t>Result Analysis and conclusion</a:t>
            </a:r>
            <a:endParaRPr b="0" i="1" sz="3800">
              <a:latin typeface="Times"/>
              <a:ea typeface="Times"/>
              <a:cs typeface="Times"/>
              <a:sym typeface="Times"/>
            </a:endParaRPr>
          </a:p>
        </p:txBody>
      </p:sp>
      <p:sp>
        <p:nvSpPr>
          <p:cNvPr id="169" name="Google Shape;169;gd883bbc687_0_51"/>
          <p:cNvSpPr txBox="1"/>
          <p:nvPr>
            <p:ph idx="2" type="title"/>
          </p:nvPr>
        </p:nvSpPr>
        <p:spPr>
          <a:xfrm>
            <a:off x="311700" y="1841000"/>
            <a:ext cx="8520600" cy="1921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a:buChar char="●"/>
            </a:pPr>
            <a:r>
              <a:rPr i="1" lang="en" sz="1600">
                <a:latin typeface="Times"/>
                <a:ea typeface="Times"/>
                <a:cs typeface="Times"/>
                <a:sym typeface="Times"/>
              </a:rPr>
              <a:t>After bagging on MLP classifiers  result has increased by a bit (1%) for every metric .</a:t>
            </a:r>
            <a:endParaRPr i="1" sz="1600">
              <a:latin typeface="Times"/>
              <a:ea typeface="Times"/>
              <a:cs typeface="Times"/>
              <a:sym typeface="Times"/>
            </a:endParaRPr>
          </a:p>
          <a:p>
            <a:pPr indent="-330200" lvl="0" marL="457200" rtl="0" algn="l">
              <a:spcBef>
                <a:spcPts val="0"/>
              </a:spcBef>
              <a:spcAft>
                <a:spcPts val="0"/>
              </a:spcAft>
              <a:buSzPts val="1600"/>
              <a:buFont typeface="Times"/>
              <a:buChar char="●"/>
            </a:pPr>
            <a:r>
              <a:rPr i="1" lang="en" sz="1600">
                <a:latin typeface="Times"/>
                <a:ea typeface="Times"/>
                <a:cs typeface="Times"/>
                <a:sym typeface="Times"/>
              </a:rPr>
              <a:t>But in case of XBG and RF the result is still the same which is max that we have get maybe due to it’s already optimized enough after tuning.</a:t>
            </a:r>
            <a:endParaRPr i="1" sz="1600">
              <a:latin typeface="Times"/>
              <a:ea typeface="Times"/>
              <a:cs typeface="Times"/>
              <a:sym typeface="Times"/>
            </a:endParaRPr>
          </a:p>
          <a:p>
            <a:pPr indent="-330200" lvl="0" marL="457200" rtl="0" algn="l">
              <a:spcBef>
                <a:spcPts val="0"/>
              </a:spcBef>
              <a:spcAft>
                <a:spcPts val="0"/>
              </a:spcAft>
              <a:buSzPts val="1600"/>
              <a:buFont typeface="Times"/>
              <a:buChar char="●"/>
            </a:pPr>
            <a:r>
              <a:rPr i="1" lang="en" sz="1600">
                <a:latin typeface="Times"/>
                <a:ea typeface="Times"/>
                <a:cs typeface="Times"/>
                <a:sym typeface="Times"/>
              </a:rPr>
              <a:t>And another reason maybe Both uses decision tree algo that’s why after bagging there is not a significant difference between </a:t>
            </a:r>
            <a:r>
              <a:rPr i="1" lang="en" sz="1600">
                <a:latin typeface="Times"/>
                <a:ea typeface="Times"/>
                <a:cs typeface="Times"/>
                <a:sym typeface="Times"/>
              </a:rPr>
              <a:t>their</a:t>
            </a:r>
            <a:r>
              <a:rPr i="1" lang="en" sz="1600">
                <a:latin typeface="Times"/>
                <a:ea typeface="Times"/>
                <a:cs typeface="Times"/>
                <a:sym typeface="Times"/>
              </a:rPr>
              <a:t> results.</a:t>
            </a:r>
            <a:endParaRPr i="1" sz="1600">
              <a:latin typeface="Times"/>
              <a:ea typeface="Times"/>
              <a:cs typeface="Times"/>
              <a:sym typeface="Times"/>
            </a:endParaRPr>
          </a:p>
          <a:p>
            <a:pPr indent="-330200" lvl="0" marL="457200" rtl="0" algn="l">
              <a:spcBef>
                <a:spcPts val="0"/>
              </a:spcBef>
              <a:spcAft>
                <a:spcPts val="0"/>
              </a:spcAft>
              <a:buSzPts val="1600"/>
              <a:buFont typeface="Times"/>
              <a:buChar char="●"/>
            </a:pPr>
            <a:r>
              <a:rPr i="1" lang="en" sz="1600">
                <a:latin typeface="Times"/>
                <a:ea typeface="Times"/>
                <a:cs typeface="Times"/>
                <a:sym typeface="Times"/>
              </a:rPr>
              <a:t>Our best models are here is Random Forest and Gradient </a:t>
            </a:r>
            <a:r>
              <a:rPr i="1" lang="en" sz="1600">
                <a:latin typeface="Times"/>
                <a:ea typeface="Times"/>
                <a:cs typeface="Times"/>
                <a:sym typeface="Times"/>
              </a:rPr>
              <a:t>boating</a:t>
            </a:r>
            <a:r>
              <a:rPr i="1" lang="en" sz="1600">
                <a:latin typeface="Times"/>
                <a:ea typeface="Times"/>
                <a:cs typeface="Times"/>
                <a:sym typeface="Times"/>
              </a:rPr>
              <a:t> classifiers as they gives high </a:t>
            </a:r>
            <a:r>
              <a:rPr i="1" lang="en" sz="1600">
                <a:latin typeface="Times"/>
                <a:ea typeface="Times"/>
                <a:cs typeface="Times"/>
                <a:sym typeface="Times"/>
              </a:rPr>
              <a:t>precision: 0.82 , recall: 1, F1 score: 0.90, AUC SCORE: 0.8856 and Accuracy: 0.8856.</a:t>
            </a:r>
            <a:endParaRPr i="1" sz="1600">
              <a:latin typeface="Times"/>
              <a:ea typeface="Times"/>
              <a:cs typeface="Times"/>
              <a:sym typeface="Times"/>
            </a:endParaRPr>
          </a:p>
          <a:p>
            <a:pPr indent="0" lvl="0" marL="914400" rtl="0" algn="l">
              <a:spcBef>
                <a:spcPts val="0"/>
              </a:spcBef>
              <a:spcAft>
                <a:spcPts val="0"/>
              </a:spcAft>
              <a:buNone/>
            </a:pPr>
            <a:r>
              <a:t/>
            </a:r>
            <a:endParaRPr i="1" sz="1600">
              <a:latin typeface="Times"/>
              <a:ea typeface="Times"/>
              <a:cs typeface="Times"/>
              <a:sym typeface="Time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d883bbc687_0_61"/>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75" name="Google Shape;175;gd883bbc687_0_61"/>
          <p:cNvSpPr txBox="1"/>
          <p:nvPr/>
        </p:nvSpPr>
        <p:spPr>
          <a:xfrm>
            <a:off x="517800" y="3444850"/>
            <a:ext cx="4850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chemeClr val="lt1"/>
                </a:solidFill>
                <a:latin typeface="Proxima Nova"/>
                <a:ea typeface="Proxima Nova"/>
                <a:cs typeface="Proxima Nova"/>
                <a:sym typeface="Proxima Nova"/>
              </a:rPr>
              <a:t>Group 22</a:t>
            </a:r>
            <a:endParaRPr b="1" sz="16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title"/>
          </p:nvPr>
        </p:nvSpPr>
        <p:spPr>
          <a:xfrm>
            <a:off x="311700" y="488100"/>
            <a:ext cx="8520600" cy="81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i="1" lang="en" sz="3800">
                <a:latin typeface="Times"/>
                <a:ea typeface="Times"/>
                <a:cs typeface="Times"/>
                <a:sym typeface="Times"/>
              </a:rPr>
              <a:t>Introduction</a:t>
            </a:r>
            <a:endParaRPr b="0" i="1" sz="3800">
              <a:latin typeface="Times"/>
              <a:ea typeface="Times"/>
              <a:cs typeface="Times"/>
              <a:sym typeface="Times"/>
            </a:endParaRPr>
          </a:p>
        </p:txBody>
      </p:sp>
      <p:sp>
        <p:nvSpPr>
          <p:cNvPr id="85" name="Google Shape;85;p2"/>
          <p:cNvSpPr txBox="1"/>
          <p:nvPr>
            <p:ph idx="2" type="title"/>
          </p:nvPr>
        </p:nvSpPr>
        <p:spPr>
          <a:xfrm>
            <a:off x="311700" y="1841000"/>
            <a:ext cx="8520600" cy="222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en" sz="1600">
                <a:latin typeface="Times"/>
                <a:ea typeface="Times"/>
                <a:cs typeface="Times"/>
                <a:sym typeface="Times"/>
              </a:rPr>
              <a:t>The financial area has advanced a ton, with numerous individuals applying for loans. Approval for a loan is a vital cycle for banking associations, as advance reimbursement is a significant contributing variable in the bank's budget or financial statement.</a:t>
            </a:r>
            <a:endParaRPr i="1" sz="1600">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t/>
            </a:r>
            <a:endParaRPr i="1" sz="1600">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rPr i="1" lang="en" sz="1600">
                <a:latin typeface="Times"/>
                <a:ea typeface="Times"/>
                <a:cs typeface="Times"/>
                <a:sym typeface="Times"/>
              </a:rPr>
              <a:t>That's why we are making a Machine learning model to predict who can provide a loan or not based on property or attributes related to the finance of that particular person or user.</a:t>
            </a:r>
            <a:endParaRPr i="1" sz="1600">
              <a:latin typeface="Times"/>
              <a:ea typeface="Times"/>
              <a:cs typeface="Times"/>
              <a:sym typeface="Times"/>
            </a:endParaRPr>
          </a:p>
          <a:p>
            <a:pPr indent="0" lvl="0" marL="0" rtl="0" algn="l">
              <a:lnSpc>
                <a:spcPct val="100000"/>
              </a:lnSpc>
              <a:spcBef>
                <a:spcPts val="0"/>
              </a:spcBef>
              <a:spcAft>
                <a:spcPts val="0"/>
              </a:spcAft>
              <a:buSzPts val="2800"/>
              <a:buNone/>
            </a:pPr>
            <a:r>
              <a:t/>
            </a:r>
            <a:endParaRPr i="1" sz="1600">
              <a:latin typeface="Times"/>
              <a:ea typeface="Times"/>
              <a:cs typeface="Times"/>
              <a:sym typeface="Times"/>
            </a:endParaRPr>
          </a:p>
        </p:txBody>
      </p:sp>
      <p:pic>
        <p:nvPicPr>
          <p:cNvPr id="86" name="Google Shape;86;p2"/>
          <p:cNvPicPr preferRelativeResize="0"/>
          <p:nvPr/>
        </p:nvPicPr>
        <p:blipFill>
          <a:blip r:embed="rId3">
            <a:alphaModFix/>
          </a:blip>
          <a:stretch>
            <a:fillRect/>
          </a:stretch>
        </p:blipFill>
        <p:spPr>
          <a:xfrm>
            <a:off x="5612850" y="0"/>
            <a:ext cx="2466725" cy="173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ph type="title"/>
          </p:nvPr>
        </p:nvSpPr>
        <p:spPr>
          <a:xfrm>
            <a:off x="311700" y="752500"/>
            <a:ext cx="8520600" cy="81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0" i="1" lang="en" sz="3400">
                <a:latin typeface="Times New Roman"/>
                <a:ea typeface="Times New Roman"/>
                <a:cs typeface="Times New Roman"/>
                <a:sym typeface="Times New Roman"/>
              </a:rPr>
              <a:t>Data Set and Evaluation Metric</a:t>
            </a:r>
            <a:endParaRPr b="0" i="1" sz="34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sz="3200">
              <a:latin typeface="Times New Roman"/>
              <a:ea typeface="Times New Roman"/>
              <a:cs typeface="Times New Roman"/>
              <a:sym typeface="Times New Roman"/>
            </a:endParaRPr>
          </a:p>
        </p:txBody>
      </p:sp>
      <p:sp>
        <p:nvSpPr>
          <p:cNvPr id="92" name="Google Shape;92;p3"/>
          <p:cNvSpPr txBox="1"/>
          <p:nvPr>
            <p:ph idx="2" type="title"/>
          </p:nvPr>
        </p:nvSpPr>
        <p:spPr>
          <a:xfrm>
            <a:off x="311700" y="1841000"/>
            <a:ext cx="8520600" cy="21456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Times New Roman"/>
              <a:buChar char="●"/>
            </a:pPr>
            <a:r>
              <a:rPr i="1" lang="en" sz="1600">
                <a:latin typeface="Times New Roman"/>
                <a:ea typeface="Times New Roman"/>
                <a:cs typeface="Times New Roman"/>
                <a:sym typeface="Times New Roman"/>
              </a:rPr>
              <a:t>The used dataset is obtained from the Kaggle. The following dataset has 1,00,000 samples with 18 features initially. </a:t>
            </a:r>
            <a:endParaRPr i="1"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i="1" lang="en" sz="1600">
                <a:latin typeface="Times New Roman"/>
                <a:ea typeface="Times New Roman"/>
                <a:cs typeface="Times New Roman"/>
                <a:sym typeface="Times New Roman"/>
              </a:rPr>
              <a:t>After preprocessing and data analysis for the training set, we used 80% of the dataset for training and the other 20% is used for testing purpose. The training set is further divided into validation using 10% of the training dataset. </a:t>
            </a:r>
            <a:endParaRPr i="1"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i="1" lang="en" sz="1600">
                <a:latin typeface="Times New Roman"/>
                <a:ea typeface="Times New Roman"/>
                <a:cs typeface="Times New Roman"/>
                <a:sym typeface="Times New Roman"/>
              </a:rPr>
              <a:t>We came across some of the main features in the dataset: Credit Score, annual income, current credit balance. </a:t>
            </a:r>
            <a:endParaRPr i="1"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i="1" lang="en" sz="1600">
                <a:latin typeface="Times New Roman"/>
                <a:ea typeface="Times New Roman"/>
                <a:cs typeface="Times New Roman"/>
                <a:sym typeface="Times New Roman"/>
              </a:rPr>
              <a:t>Evaluation metric that we will use: Accuracy, AUC Score, Precision, Recall </a:t>
            </a:r>
            <a:endParaRPr i="1" sz="16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i="1" lang="en" sz="1600">
                <a:latin typeface="Times New Roman"/>
                <a:ea typeface="Times New Roman"/>
                <a:cs typeface="Times New Roman"/>
                <a:sym typeface="Times New Roman"/>
              </a:rPr>
              <a:t>and F1 Score</a:t>
            </a:r>
            <a:endParaRPr i="1" sz="16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i="1"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d8874ab2e4_0_7"/>
          <p:cNvSpPr txBox="1"/>
          <p:nvPr>
            <p:ph type="title"/>
          </p:nvPr>
        </p:nvSpPr>
        <p:spPr>
          <a:xfrm>
            <a:off x="311700" y="677500"/>
            <a:ext cx="8520600" cy="8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i="1" lang="en">
                <a:latin typeface="Times"/>
                <a:ea typeface="Times"/>
                <a:cs typeface="Times"/>
                <a:sym typeface="Times"/>
              </a:rPr>
              <a:t>Approaches</a:t>
            </a:r>
            <a:endParaRPr b="0" i="1">
              <a:latin typeface="Times"/>
              <a:ea typeface="Times"/>
              <a:cs typeface="Times"/>
              <a:sym typeface="Times"/>
            </a:endParaRPr>
          </a:p>
        </p:txBody>
      </p:sp>
      <p:sp>
        <p:nvSpPr>
          <p:cNvPr id="98" name="Google Shape;98;gd8874ab2e4_0_7"/>
          <p:cNvSpPr txBox="1"/>
          <p:nvPr>
            <p:ph idx="2" type="title"/>
          </p:nvPr>
        </p:nvSpPr>
        <p:spPr>
          <a:xfrm>
            <a:off x="311700" y="1841000"/>
            <a:ext cx="8520600" cy="2220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a:buChar char="●"/>
            </a:pPr>
            <a:r>
              <a:rPr i="1" lang="en" sz="1600">
                <a:latin typeface="Times"/>
                <a:ea typeface="Times"/>
                <a:cs typeface="Times"/>
                <a:sym typeface="Times"/>
              </a:rPr>
              <a:t>We have used Neural networks , Decision Tree , SGD and Gradient boosting </a:t>
            </a:r>
            <a:r>
              <a:rPr i="1" lang="en" sz="1600">
                <a:latin typeface="Times"/>
                <a:ea typeface="Times"/>
                <a:cs typeface="Times"/>
                <a:sym typeface="Times"/>
              </a:rPr>
              <a:t>approaches.</a:t>
            </a:r>
            <a:endParaRPr i="1" sz="1600">
              <a:latin typeface="Times"/>
              <a:ea typeface="Times"/>
              <a:cs typeface="Times"/>
              <a:sym typeface="Times"/>
            </a:endParaRPr>
          </a:p>
          <a:p>
            <a:pPr indent="-330200" lvl="0" marL="457200" rtl="0" algn="l">
              <a:spcBef>
                <a:spcPts val="0"/>
              </a:spcBef>
              <a:spcAft>
                <a:spcPts val="0"/>
              </a:spcAft>
              <a:buSzPts val="1600"/>
              <a:buFont typeface="Times"/>
              <a:buChar char="●"/>
            </a:pPr>
            <a:r>
              <a:rPr i="1" lang="en" sz="1600">
                <a:latin typeface="Times"/>
                <a:ea typeface="Times"/>
                <a:cs typeface="Times"/>
                <a:sym typeface="Times"/>
              </a:rPr>
              <a:t>Doing Hyperparameter tuning for Every Model for finding the best parameter so that we can get better results as possible.</a:t>
            </a:r>
            <a:endParaRPr i="1" sz="1600">
              <a:latin typeface="Times"/>
              <a:ea typeface="Times"/>
              <a:cs typeface="Times"/>
              <a:sym typeface="Times"/>
            </a:endParaRPr>
          </a:p>
          <a:p>
            <a:pPr indent="-330200" lvl="0" marL="457200" rtl="0" algn="l">
              <a:spcBef>
                <a:spcPts val="0"/>
              </a:spcBef>
              <a:spcAft>
                <a:spcPts val="0"/>
              </a:spcAft>
              <a:buSzPts val="1600"/>
              <a:buFont typeface="Times"/>
              <a:buChar char="●"/>
            </a:pPr>
            <a:r>
              <a:rPr i="1" lang="en" sz="1600">
                <a:latin typeface="Times"/>
                <a:ea typeface="Times"/>
                <a:cs typeface="Times"/>
                <a:sym typeface="Times"/>
              </a:rPr>
              <a:t>Using Gridsearch and Random Search For tuning.</a:t>
            </a:r>
            <a:endParaRPr i="1" sz="1600">
              <a:latin typeface="Times"/>
              <a:ea typeface="Times"/>
              <a:cs typeface="Times"/>
              <a:sym typeface="Times"/>
            </a:endParaRPr>
          </a:p>
          <a:p>
            <a:pPr indent="-330200" lvl="0" marL="457200" rtl="0" algn="l">
              <a:spcBef>
                <a:spcPts val="0"/>
              </a:spcBef>
              <a:spcAft>
                <a:spcPts val="0"/>
              </a:spcAft>
              <a:buSzPts val="1600"/>
              <a:buFont typeface="Times"/>
              <a:buChar char="●"/>
            </a:pPr>
            <a:r>
              <a:rPr i="1" lang="en" sz="1600">
                <a:latin typeface="Times"/>
                <a:ea typeface="Times"/>
                <a:cs typeface="Times"/>
                <a:sym typeface="Times"/>
              </a:rPr>
              <a:t>Using Ensemble techniques like Bagging and Voting </a:t>
            </a:r>
            <a:r>
              <a:rPr i="1" lang="en" sz="1600">
                <a:latin typeface="Times"/>
                <a:ea typeface="Times"/>
                <a:cs typeface="Times"/>
                <a:sym typeface="Times"/>
              </a:rPr>
              <a:t>classifiers</a:t>
            </a:r>
            <a:r>
              <a:rPr i="1" lang="en" sz="1600">
                <a:latin typeface="Times"/>
                <a:ea typeface="Times"/>
                <a:cs typeface="Times"/>
                <a:sym typeface="Times"/>
              </a:rPr>
              <a:t> for getting better performance from our model.</a:t>
            </a:r>
            <a:endParaRPr i="1" sz="1600">
              <a:latin typeface="Times"/>
              <a:ea typeface="Times"/>
              <a:cs typeface="Times"/>
              <a:sym typeface="Times"/>
            </a:endParaRPr>
          </a:p>
          <a:p>
            <a:pPr indent="-330200" lvl="0" marL="457200" rtl="0" algn="l">
              <a:spcBef>
                <a:spcPts val="0"/>
              </a:spcBef>
              <a:spcAft>
                <a:spcPts val="0"/>
              </a:spcAft>
              <a:buSzPts val="1600"/>
              <a:buFont typeface="Times"/>
              <a:buChar char="●"/>
            </a:pPr>
            <a:r>
              <a:rPr i="1" lang="en" sz="1600">
                <a:latin typeface="Times"/>
                <a:ea typeface="Times"/>
                <a:cs typeface="Times"/>
                <a:sym typeface="Times"/>
              </a:rPr>
              <a:t>Checking Overfitting and underfitting by making plots of </a:t>
            </a:r>
            <a:r>
              <a:rPr i="1" lang="en" sz="1600">
                <a:latin typeface="Times"/>
                <a:ea typeface="Times"/>
                <a:cs typeface="Times"/>
                <a:sym typeface="Times"/>
              </a:rPr>
              <a:t>error</a:t>
            </a:r>
            <a:r>
              <a:rPr i="1" lang="en" sz="1600">
                <a:latin typeface="Times"/>
                <a:ea typeface="Times"/>
                <a:cs typeface="Times"/>
                <a:sym typeface="Times"/>
              </a:rPr>
              <a:t> and iteration or by checking error using Kfold on test and </a:t>
            </a:r>
            <a:r>
              <a:rPr i="1" lang="en" sz="1600">
                <a:latin typeface="Times"/>
                <a:ea typeface="Times"/>
                <a:cs typeface="Times"/>
                <a:sym typeface="Times"/>
              </a:rPr>
              <a:t>training</a:t>
            </a:r>
            <a:r>
              <a:rPr i="1" lang="en" sz="1600">
                <a:latin typeface="Times"/>
                <a:ea typeface="Times"/>
                <a:cs typeface="Times"/>
                <a:sym typeface="Times"/>
              </a:rPr>
              <a:t> sets.</a:t>
            </a:r>
            <a:endParaRPr i="1" sz="1600">
              <a:latin typeface="Times"/>
              <a:ea typeface="Times"/>
              <a:cs typeface="Times"/>
              <a:sym typeface="Times"/>
            </a:endParaRPr>
          </a:p>
          <a:p>
            <a:pPr indent="0" lvl="0" marL="457200" rtl="0" algn="l">
              <a:spcBef>
                <a:spcPts val="0"/>
              </a:spcBef>
              <a:spcAft>
                <a:spcPts val="0"/>
              </a:spcAft>
              <a:buNone/>
            </a:pPr>
            <a:r>
              <a:t/>
            </a:r>
            <a:endParaRPr i="1" sz="1600">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311700" y="610800"/>
            <a:ext cx="8520600" cy="92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i="1" lang="en" sz="3200">
                <a:latin typeface="Times New Roman"/>
                <a:ea typeface="Times New Roman"/>
                <a:cs typeface="Times New Roman"/>
                <a:sym typeface="Times New Roman"/>
              </a:rPr>
              <a:t>Error </a:t>
            </a:r>
            <a:r>
              <a:rPr b="0" i="1" lang="en" sz="3200">
                <a:latin typeface="Times New Roman"/>
                <a:ea typeface="Times New Roman"/>
                <a:cs typeface="Times New Roman"/>
                <a:sym typeface="Times New Roman"/>
              </a:rPr>
              <a:t>Analysis and Progress</a:t>
            </a:r>
            <a:endParaRPr b="0" i="1" sz="3200">
              <a:latin typeface="Times New Roman"/>
              <a:ea typeface="Times New Roman"/>
              <a:cs typeface="Times New Roman"/>
              <a:sym typeface="Times New Roman"/>
            </a:endParaRPr>
          </a:p>
        </p:txBody>
      </p:sp>
      <p:sp>
        <p:nvSpPr>
          <p:cNvPr id="104" name="Google Shape;104;p4"/>
          <p:cNvSpPr txBox="1"/>
          <p:nvPr>
            <p:ph idx="2" type="title"/>
          </p:nvPr>
        </p:nvSpPr>
        <p:spPr>
          <a:xfrm>
            <a:off x="311700" y="1841000"/>
            <a:ext cx="8520600" cy="2313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E101A"/>
              </a:buClr>
              <a:buSzPts val="1600"/>
              <a:buFont typeface="Times"/>
              <a:buChar char="●"/>
            </a:pPr>
            <a:r>
              <a:rPr i="1" lang="en" sz="1600">
                <a:solidFill>
                  <a:srgbClr val="0E101A"/>
                </a:solidFill>
                <a:latin typeface="Times"/>
                <a:ea typeface="Times"/>
                <a:cs typeface="Times"/>
                <a:sym typeface="Times"/>
              </a:rPr>
              <a:t>We started with the pre-processing of the dataset. First, we have to deal with null values for every attributes one by one.</a:t>
            </a:r>
            <a:endParaRPr i="1" sz="1600">
              <a:solidFill>
                <a:srgbClr val="0E101A"/>
              </a:solidFill>
              <a:latin typeface="Times"/>
              <a:ea typeface="Times"/>
              <a:cs typeface="Times"/>
              <a:sym typeface="Times"/>
            </a:endParaRPr>
          </a:p>
          <a:p>
            <a:pPr indent="-330200" lvl="0" marL="457200" rtl="0" algn="l">
              <a:lnSpc>
                <a:spcPct val="115000"/>
              </a:lnSpc>
              <a:spcBef>
                <a:spcPts val="0"/>
              </a:spcBef>
              <a:spcAft>
                <a:spcPts val="0"/>
              </a:spcAft>
              <a:buClr>
                <a:srgbClr val="0E101A"/>
              </a:buClr>
              <a:buSzPts val="1600"/>
              <a:buFont typeface="Times"/>
              <a:buChar char="●"/>
            </a:pPr>
            <a:r>
              <a:rPr i="1" lang="en" sz="1600">
                <a:solidFill>
                  <a:srgbClr val="0E101A"/>
                </a:solidFill>
                <a:latin typeface="Times"/>
                <a:ea typeface="Times"/>
                <a:cs typeface="Times"/>
                <a:sym typeface="Times"/>
              </a:rPr>
              <a:t>Then we are Plotting a pair-plot using seaborn for data analysis.</a:t>
            </a:r>
            <a:endParaRPr i="1" sz="1600">
              <a:solidFill>
                <a:srgbClr val="0E101A"/>
              </a:solidFill>
              <a:latin typeface="Times"/>
              <a:ea typeface="Times"/>
              <a:cs typeface="Times"/>
              <a:sym typeface="Times"/>
            </a:endParaRPr>
          </a:p>
          <a:p>
            <a:pPr indent="-330200" lvl="0" marL="457200" rtl="0" algn="l">
              <a:lnSpc>
                <a:spcPct val="115000"/>
              </a:lnSpc>
              <a:spcBef>
                <a:spcPts val="0"/>
              </a:spcBef>
              <a:spcAft>
                <a:spcPts val="0"/>
              </a:spcAft>
              <a:buClr>
                <a:srgbClr val="0E101A"/>
              </a:buClr>
              <a:buSzPts val="1600"/>
              <a:buFont typeface="Times"/>
              <a:buChar char="●"/>
            </a:pPr>
            <a:r>
              <a:rPr i="1" lang="en" sz="1600">
                <a:solidFill>
                  <a:srgbClr val="0E101A"/>
                </a:solidFill>
                <a:latin typeface="Times"/>
                <a:ea typeface="Times"/>
                <a:cs typeface="Times"/>
                <a:sym typeface="Times"/>
              </a:rPr>
              <a:t>Checking Correlation between different attributes using seaborn heatmap.</a:t>
            </a:r>
            <a:endParaRPr i="1" sz="1600">
              <a:solidFill>
                <a:srgbClr val="0E101A"/>
              </a:solidFill>
              <a:latin typeface="Times"/>
              <a:ea typeface="Times"/>
              <a:cs typeface="Times"/>
              <a:sym typeface="Times"/>
            </a:endParaRPr>
          </a:p>
          <a:p>
            <a:pPr indent="-330200" lvl="0" marL="457200" rtl="0" algn="l">
              <a:lnSpc>
                <a:spcPct val="115000"/>
              </a:lnSpc>
              <a:spcBef>
                <a:spcPts val="0"/>
              </a:spcBef>
              <a:spcAft>
                <a:spcPts val="0"/>
              </a:spcAft>
              <a:buClr>
                <a:srgbClr val="0E101A"/>
              </a:buClr>
              <a:buSzPts val="1600"/>
              <a:buFont typeface="Times"/>
              <a:buChar char="●"/>
            </a:pPr>
            <a:r>
              <a:rPr i="1" lang="en" sz="1600">
                <a:solidFill>
                  <a:srgbClr val="0E101A"/>
                </a:solidFill>
                <a:latin typeface="Times"/>
                <a:ea typeface="Times"/>
                <a:cs typeface="Times"/>
                <a:sym typeface="Times"/>
              </a:rPr>
              <a:t>We started dropping the column, which is highly correlated with each other.</a:t>
            </a:r>
            <a:endParaRPr i="1" sz="1600">
              <a:solidFill>
                <a:srgbClr val="0E101A"/>
              </a:solidFill>
              <a:latin typeface="Times"/>
              <a:ea typeface="Times"/>
              <a:cs typeface="Times"/>
              <a:sym typeface="Times"/>
            </a:endParaRPr>
          </a:p>
          <a:p>
            <a:pPr indent="-330200" lvl="0" marL="457200" rtl="0" algn="l">
              <a:lnSpc>
                <a:spcPct val="115000"/>
              </a:lnSpc>
              <a:spcBef>
                <a:spcPts val="0"/>
              </a:spcBef>
              <a:spcAft>
                <a:spcPts val="0"/>
              </a:spcAft>
              <a:buClr>
                <a:srgbClr val="0E101A"/>
              </a:buClr>
              <a:buSzPts val="1600"/>
              <a:buFont typeface="Times"/>
              <a:buChar char="●"/>
            </a:pPr>
            <a:r>
              <a:rPr i="1" lang="en" sz="1600">
                <a:solidFill>
                  <a:srgbClr val="0E101A"/>
                </a:solidFill>
                <a:latin typeface="Times"/>
                <a:ea typeface="Times"/>
                <a:cs typeface="Times"/>
                <a:sym typeface="Times"/>
              </a:rPr>
              <a:t>Then we are using label encoding and One-Hotencoding for processing of string data type.</a:t>
            </a:r>
            <a:endParaRPr i="1" sz="1600">
              <a:solidFill>
                <a:srgbClr val="0E101A"/>
              </a:solidFill>
              <a:latin typeface="Times"/>
              <a:ea typeface="Times"/>
              <a:cs typeface="Times"/>
              <a:sym typeface="Times"/>
            </a:endParaRPr>
          </a:p>
          <a:p>
            <a:pPr indent="-330200" lvl="0" marL="457200" rtl="0" algn="l">
              <a:lnSpc>
                <a:spcPct val="115000"/>
              </a:lnSpc>
              <a:spcBef>
                <a:spcPts val="0"/>
              </a:spcBef>
              <a:spcAft>
                <a:spcPts val="0"/>
              </a:spcAft>
              <a:buClr>
                <a:srgbClr val="0E101A"/>
              </a:buClr>
              <a:buSzPts val="1600"/>
              <a:buFont typeface="Times"/>
              <a:buChar char="●"/>
            </a:pPr>
            <a:r>
              <a:rPr i="1" lang="en" sz="1600">
                <a:solidFill>
                  <a:srgbClr val="0E101A"/>
                </a:solidFill>
                <a:latin typeface="Times"/>
                <a:ea typeface="Times"/>
                <a:cs typeface="Times"/>
                <a:sym typeface="Times"/>
              </a:rPr>
              <a:t>Then after normalization and splitting, we have tested the logistic regression model </a:t>
            </a:r>
            <a:endParaRPr i="1" sz="1600">
              <a:solidFill>
                <a:srgbClr val="0E101A"/>
              </a:solidFill>
              <a:latin typeface="Times"/>
              <a:ea typeface="Times"/>
              <a:cs typeface="Times"/>
              <a:sym typeface="Times"/>
            </a:endParaRPr>
          </a:p>
          <a:p>
            <a:pPr indent="0" lvl="0" marL="457200" rtl="0" algn="l">
              <a:lnSpc>
                <a:spcPct val="115000"/>
              </a:lnSpc>
              <a:spcBef>
                <a:spcPts val="0"/>
              </a:spcBef>
              <a:spcAft>
                <a:spcPts val="0"/>
              </a:spcAft>
              <a:buSzPts val="2800"/>
              <a:buNone/>
            </a:pPr>
            <a:r>
              <a:rPr i="1" lang="en" sz="1600">
                <a:solidFill>
                  <a:srgbClr val="0E101A"/>
                </a:solidFill>
                <a:latin typeface="Times"/>
                <a:ea typeface="Times"/>
                <a:cs typeface="Times"/>
                <a:sym typeface="Times"/>
              </a:rPr>
              <a:t>for k-fold.</a:t>
            </a:r>
            <a:endParaRPr i="1" sz="1600">
              <a:solidFill>
                <a:srgbClr val="0E101A"/>
              </a:solidFill>
              <a:latin typeface="Times"/>
              <a:ea typeface="Times"/>
              <a:cs typeface="Times"/>
              <a:sym typeface="Times"/>
            </a:endParaRPr>
          </a:p>
          <a:p>
            <a:pPr indent="0" lvl="0" marL="457200" rtl="0" algn="l">
              <a:lnSpc>
                <a:spcPct val="100000"/>
              </a:lnSpc>
              <a:spcBef>
                <a:spcPts val="0"/>
              </a:spcBef>
              <a:spcAft>
                <a:spcPts val="0"/>
              </a:spcAft>
              <a:buSzPts val="2800"/>
              <a:buNone/>
            </a:pPr>
            <a:r>
              <a:t/>
            </a:r>
            <a:endParaRPr i="1" sz="1600">
              <a:latin typeface="Times"/>
              <a:ea typeface="Times"/>
              <a:cs typeface="Times"/>
              <a:sym typeface="Times"/>
            </a:endParaRPr>
          </a:p>
        </p:txBody>
      </p:sp>
      <p:pic>
        <p:nvPicPr>
          <p:cNvPr id="105" name="Google Shape;105;p4"/>
          <p:cNvPicPr preferRelativeResize="0"/>
          <p:nvPr/>
        </p:nvPicPr>
        <p:blipFill>
          <a:blip r:embed="rId3">
            <a:alphaModFix/>
          </a:blip>
          <a:stretch>
            <a:fillRect/>
          </a:stretch>
        </p:blipFill>
        <p:spPr>
          <a:xfrm>
            <a:off x="6728225" y="150050"/>
            <a:ext cx="1897850" cy="1573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d8874ab2e4_0_12"/>
          <p:cNvSpPr txBox="1"/>
          <p:nvPr>
            <p:ph type="title"/>
          </p:nvPr>
        </p:nvSpPr>
        <p:spPr>
          <a:xfrm>
            <a:off x="311700" y="610800"/>
            <a:ext cx="8520600" cy="92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i="1" lang="en" sz="3200">
                <a:latin typeface="Times New Roman"/>
                <a:ea typeface="Times New Roman"/>
                <a:cs typeface="Times New Roman"/>
                <a:sym typeface="Times New Roman"/>
              </a:rPr>
              <a:t>Error </a:t>
            </a:r>
            <a:r>
              <a:rPr b="0" i="1" lang="en" sz="3200">
                <a:latin typeface="Times New Roman"/>
                <a:ea typeface="Times New Roman"/>
                <a:cs typeface="Times New Roman"/>
                <a:sym typeface="Times New Roman"/>
              </a:rPr>
              <a:t>Analysis and Progress</a:t>
            </a:r>
            <a:endParaRPr b="0" i="1" sz="3200">
              <a:latin typeface="Times New Roman"/>
              <a:ea typeface="Times New Roman"/>
              <a:cs typeface="Times New Roman"/>
              <a:sym typeface="Times New Roman"/>
            </a:endParaRPr>
          </a:p>
        </p:txBody>
      </p:sp>
      <p:sp>
        <p:nvSpPr>
          <p:cNvPr id="111" name="Google Shape;111;gd8874ab2e4_0_12"/>
          <p:cNvSpPr txBox="1"/>
          <p:nvPr>
            <p:ph idx="2" type="title"/>
          </p:nvPr>
        </p:nvSpPr>
        <p:spPr>
          <a:xfrm>
            <a:off x="311700" y="1841000"/>
            <a:ext cx="8520600" cy="23139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Font typeface="Times"/>
              <a:buChar char="●"/>
            </a:pPr>
            <a:r>
              <a:rPr i="1" lang="en" sz="1700">
                <a:latin typeface="Times"/>
                <a:ea typeface="Times"/>
                <a:cs typeface="Times"/>
                <a:sym typeface="Times"/>
              </a:rPr>
              <a:t>Then we have checked the distribution of data using TSNE plot as it’s not linearly separable that’s why logistic regression give very poor result.</a:t>
            </a:r>
            <a:endParaRPr i="1" sz="1700">
              <a:latin typeface="Times"/>
              <a:ea typeface="Times"/>
              <a:cs typeface="Times"/>
              <a:sym typeface="Times"/>
            </a:endParaRPr>
          </a:p>
          <a:p>
            <a:pPr indent="-336550" lvl="0" marL="457200" rtl="0" algn="l">
              <a:lnSpc>
                <a:spcPct val="100000"/>
              </a:lnSpc>
              <a:spcBef>
                <a:spcPts val="0"/>
              </a:spcBef>
              <a:spcAft>
                <a:spcPts val="0"/>
              </a:spcAft>
              <a:buSzPts val="1700"/>
              <a:buFont typeface="Times"/>
              <a:buChar char="●"/>
            </a:pPr>
            <a:r>
              <a:rPr i="1" lang="en" sz="1700">
                <a:latin typeface="Times"/>
                <a:ea typeface="Times"/>
                <a:cs typeface="Times"/>
                <a:sym typeface="Times"/>
              </a:rPr>
              <a:t>Initially</a:t>
            </a:r>
            <a:r>
              <a:rPr i="1" lang="en" sz="1700">
                <a:latin typeface="Times"/>
                <a:ea typeface="Times"/>
                <a:cs typeface="Times"/>
                <a:sym typeface="Times"/>
              </a:rPr>
              <a:t> there was no imbalanced in our data but after </a:t>
            </a:r>
            <a:r>
              <a:rPr i="1" lang="en" sz="1700">
                <a:latin typeface="Times"/>
                <a:ea typeface="Times"/>
                <a:cs typeface="Times"/>
                <a:sym typeface="Times"/>
              </a:rPr>
              <a:t>splitting</a:t>
            </a:r>
            <a:r>
              <a:rPr i="1" lang="en" sz="1700">
                <a:latin typeface="Times"/>
                <a:ea typeface="Times"/>
                <a:cs typeface="Times"/>
                <a:sym typeface="Times"/>
              </a:rPr>
              <a:t> it become </a:t>
            </a:r>
            <a:r>
              <a:rPr i="1" lang="en" sz="1700">
                <a:latin typeface="Times"/>
                <a:ea typeface="Times"/>
                <a:cs typeface="Times"/>
                <a:sym typeface="Times"/>
              </a:rPr>
              <a:t>imbalance</a:t>
            </a:r>
            <a:r>
              <a:rPr i="1" lang="en" sz="1700">
                <a:latin typeface="Times"/>
                <a:ea typeface="Times"/>
                <a:cs typeface="Times"/>
                <a:sym typeface="Times"/>
              </a:rPr>
              <a:t> that’s why we have used oversampling and stratify during </a:t>
            </a:r>
            <a:r>
              <a:rPr i="1" lang="en" sz="1700">
                <a:latin typeface="Times"/>
                <a:ea typeface="Times"/>
                <a:cs typeface="Times"/>
                <a:sym typeface="Times"/>
              </a:rPr>
              <a:t>splitting</a:t>
            </a:r>
            <a:r>
              <a:rPr i="1" lang="en" sz="1700">
                <a:latin typeface="Times"/>
                <a:ea typeface="Times"/>
                <a:cs typeface="Times"/>
                <a:sym typeface="Times"/>
              </a:rPr>
              <a:t> for </a:t>
            </a:r>
            <a:r>
              <a:rPr i="1" lang="en" sz="1700">
                <a:latin typeface="Times"/>
                <a:ea typeface="Times"/>
                <a:cs typeface="Times"/>
                <a:sym typeface="Times"/>
              </a:rPr>
              <a:t>maintaining</a:t>
            </a:r>
            <a:r>
              <a:rPr i="1" lang="en" sz="1700">
                <a:latin typeface="Times"/>
                <a:ea typeface="Times"/>
                <a:cs typeface="Times"/>
                <a:sym typeface="Times"/>
              </a:rPr>
              <a:t> the ratio of labels.</a:t>
            </a:r>
            <a:endParaRPr i="1" sz="1700">
              <a:latin typeface="Times"/>
              <a:ea typeface="Times"/>
              <a:cs typeface="Times"/>
              <a:sym typeface="Times"/>
            </a:endParaRPr>
          </a:p>
          <a:p>
            <a:pPr indent="-336550" lvl="0" marL="457200" rtl="0" algn="l">
              <a:lnSpc>
                <a:spcPct val="100000"/>
              </a:lnSpc>
              <a:spcBef>
                <a:spcPts val="0"/>
              </a:spcBef>
              <a:spcAft>
                <a:spcPts val="0"/>
              </a:spcAft>
              <a:buSzPts val="1700"/>
              <a:buFont typeface="Times"/>
              <a:buChar char="●"/>
            </a:pPr>
            <a:r>
              <a:rPr i="1" lang="en" sz="1700">
                <a:latin typeface="Times"/>
                <a:ea typeface="Times"/>
                <a:cs typeface="Times"/>
                <a:sym typeface="Times"/>
              </a:rPr>
              <a:t>Then we have used grid search for hyperparameter tuning at every model by choosing a appropriate parameter grid according to model and dataset.</a:t>
            </a:r>
            <a:endParaRPr i="1" sz="1700">
              <a:latin typeface="Times"/>
              <a:ea typeface="Times"/>
              <a:cs typeface="Times"/>
              <a:sym typeface="Times"/>
            </a:endParaRPr>
          </a:p>
          <a:p>
            <a:pPr indent="-336550" lvl="0" marL="457200" rtl="0" algn="l">
              <a:lnSpc>
                <a:spcPct val="100000"/>
              </a:lnSpc>
              <a:spcBef>
                <a:spcPts val="0"/>
              </a:spcBef>
              <a:spcAft>
                <a:spcPts val="0"/>
              </a:spcAft>
              <a:buSzPts val="1700"/>
              <a:buFont typeface="Times"/>
              <a:buChar char="●"/>
            </a:pPr>
            <a:r>
              <a:rPr i="1" lang="en" sz="1700">
                <a:latin typeface="Times"/>
                <a:ea typeface="Times"/>
                <a:cs typeface="Times"/>
                <a:sym typeface="Times"/>
              </a:rPr>
              <a:t>After it we have used some ensemble techniques to get more better </a:t>
            </a:r>
            <a:r>
              <a:rPr i="1" lang="en" sz="1700">
                <a:latin typeface="Times"/>
                <a:ea typeface="Times"/>
                <a:cs typeface="Times"/>
                <a:sym typeface="Times"/>
              </a:rPr>
              <a:t>results</a:t>
            </a:r>
            <a:r>
              <a:rPr i="1" lang="en" sz="1700">
                <a:latin typeface="Times"/>
                <a:ea typeface="Times"/>
                <a:cs typeface="Times"/>
                <a:sym typeface="Times"/>
              </a:rPr>
              <a:t>.</a:t>
            </a:r>
            <a:endParaRPr i="1" sz="1700">
              <a:latin typeface="Times"/>
              <a:ea typeface="Times"/>
              <a:cs typeface="Times"/>
              <a:sym typeface="Times"/>
            </a:endParaRPr>
          </a:p>
        </p:txBody>
      </p:sp>
      <p:pic>
        <p:nvPicPr>
          <p:cNvPr id="112" name="Google Shape;112;gd8874ab2e4_0_12"/>
          <p:cNvPicPr preferRelativeResize="0"/>
          <p:nvPr/>
        </p:nvPicPr>
        <p:blipFill>
          <a:blip r:embed="rId3">
            <a:alphaModFix/>
          </a:blip>
          <a:stretch>
            <a:fillRect/>
          </a:stretch>
        </p:blipFill>
        <p:spPr>
          <a:xfrm>
            <a:off x="6728225" y="150050"/>
            <a:ext cx="1897850" cy="157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d8874ab2e4_0_18"/>
          <p:cNvSpPr txBox="1"/>
          <p:nvPr>
            <p:ph type="title"/>
          </p:nvPr>
        </p:nvSpPr>
        <p:spPr>
          <a:xfrm>
            <a:off x="2893225" y="300300"/>
            <a:ext cx="2786100" cy="48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3500">
                <a:latin typeface="Times"/>
                <a:ea typeface="Times"/>
                <a:cs typeface="Times"/>
                <a:sym typeface="Times"/>
              </a:rPr>
              <a:t>Plots</a:t>
            </a:r>
            <a:endParaRPr i="1" sz="3500">
              <a:latin typeface="Times"/>
              <a:ea typeface="Times"/>
              <a:cs typeface="Times"/>
              <a:sym typeface="Times"/>
            </a:endParaRPr>
          </a:p>
          <a:p>
            <a:pPr indent="0" lvl="0" marL="0" rtl="0" algn="ctr">
              <a:spcBef>
                <a:spcPts val="0"/>
              </a:spcBef>
              <a:spcAft>
                <a:spcPts val="0"/>
              </a:spcAft>
              <a:buNone/>
            </a:pPr>
            <a:r>
              <a:t/>
            </a:r>
            <a:endParaRPr i="1" sz="3500">
              <a:latin typeface="Times"/>
              <a:ea typeface="Times"/>
              <a:cs typeface="Times"/>
              <a:sym typeface="Times"/>
            </a:endParaRPr>
          </a:p>
        </p:txBody>
      </p:sp>
      <p:pic>
        <p:nvPicPr>
          <p:cNvPr id="118" name="Google Shape;118;gd8874ab2e4_0_18"/>
          <p:cNvPicPr preferRelativeResize="0"/>
          <p:nvPr/>
        </p:nvPicPr>
        <p:blipFill>
          <a:blip r:embed="rId3">
            <a:alphaModFix/>
          </a:blip>
          <a:stretch>
            <a:fillRect/>
          </a:stretch>
        </p:blipFill>
        <p:spPr>
          <a:xfrm>
            <a:off x="152400" y="664375"/>
            <a:ext cx="3886774" cy="4326724"/>
          </a:xfrm>
          <a:prstGeom prst="rect">
            <a:avLst/>
          </a:prstGeom>
          <a:noFill/>
          <a:ln>
            <a:noFill/>
          </a:ln>
        </p:spPr>
      </p:pic>
      <p:pic>
        <p:nvPicPr>
          <p:cNvPr id="119" name="Google Shape;119;gd8874ab2e4_0_18"/>
          <p:cNvPicPr preferRelativeResize="0"/>
          <p:nvPr/>
        </p:nvPicPr>
        <p:blipFill>
          <a:blip r:embed="rId4">
            <a:alphaModFix/>
          </a:blip>
          <a:stretch>
            <a:fillRect/>
          </a:stretch>
        </p:blipFill>
        <p:spPr>
          <a:xfrm>
            <a:off x="4191575" y="825100"/>
            <a:ext cx="4113625" cy="416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d883bbc687_0_0"/>
          <p:cNvSpPr txBox="1"/>
          <p:nvPr>
            <p:ph type="title"/>
          </p:nvPr>
        </p:nvSpPr>
        <p:spPr>
          <a:xfrm>
            <a:off x="236675" y="216725"/>
            <a:ext cx="8520600" cy="8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i="1" lang="en">
                <a:latin typeface="Times"/>
                <a:ea typeface="Times"/>
                <a:cs typeface="Times"/>
                <a:sym typeface="Times"/>
              </a:rPr>
              <a:t>Checking Underfit and Overfit</a:t>
            </a:r>
            <a:endParaRPr b="0" i="1">
              <a:latin typeface="Times"/>
              <a:ea typeface="Times"/>
              <a:cs typeface="Times"/>
              <a:sym typeface="Times"/>
            </a:endParaRPr>
          </a:p>
        </p:txBody>
      </p:sp>
      <p:sp>
        <p:nvSpPr>
          <p:cNvPr id="125" name="Google Shape;125;gd883bbc687_0_0"/>
          <p:cNvSpPr txBox="1"/>
          <p:nvPr>
            <p:ph idx="2" type="title"/>
          </p:nvPr>
        </p:nvSpPr>
        <p:spPr>
          <a:xfrm>
            <a:off x="311700" y="1787425"/>
            <a:ext cx="8520600" cy="2573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a:buChar char="●"/>
            </a:pPr>
            <a:r>
              <a:rPr lang="en" sz="1600">
                <a:latin typeface="Times"/>
                <a:ea typeface="Times"/>
                <a:cs typeface="Times"/>
                <a:sym typeface="Times"/>
              </a:rPr>
              <a:t>For checking Underfitting and Overfitting We have plot some graph of Loss or  accuracy vs epoch or </a:t>
            </a:r>
            <a:r>
              <a:rPr lang="en" sz="1600">
                <a:latin typeface="Times"/>
                <a:ea typeface="Times"/>
                <a:cs typeface="Times"/>
                <a:sym typeface="Times"/>
              </a:rPr>
              <a:t>iterations shown in next slide.</a:t>
            </a:r>
            <a:endParaRPr sz="1600">
              <a:latin typeface="Times"/>
              <a:ea typeface="Times"/>
              <a:cs typeface="Times"/>
              <a:sym typeface="Times"/>
            </a:endParaRPr>
          </a:p>
          <a:p>
            <a:pPr indent="-330200" lvl="0" marL="457200" rtl="0" algn="l">
              <a:spcBef>
                <a:spcPts val="0"/>
              </a:spcBef>
              <a:spcAft>
                <a:spcPts val="0"/>
              </a:spcAft>
              <a:buSzPts val="1600"/>
              <a:buFont typeface="Times"/>
              <a:buChar char="●"/>
            </a:pPr>
            <a:r>
              <a:rPr lang="en" sz="1600">
                <a:latin typeface="Times"/>
                <a:ea typeface="Times"/>
                <a:cs typeface="Times"/>
                <a:sym typeface="Times"/>
              </a:rPr>
              <a:t>We have also used cross </a:t>
            </a:r>
            <a:r>
              <a:rPr lang="en" sz="1600">
                <a:latin typeface="Times"/>
                <a:ea typeface="Times"/>
                <a:cs typeface="Times"/>
                <a:sym typeface="Times"/>
              </a:rPr>
              <a:t>validation</a:t>
            </a:r>
            <a:r>
              <a:rPr lang="en" sz="1600">
                <a:latin typeface="Times"/>
                <a:ea typeface="Times"/>
                <a:cs typeface="Times"/>
                <a:sym typeface="Times"/>
              </a:rPr>
              <a:t> </a:t>
            </a:r>
            <a:r>
              <a:rPr lang="en" sz="1600">
                <a:latin typeface="Times"/>
                <a:ea typeface="Times"/>
                <a:cs typeface="Times"/>
                <a:sym typeface="Times"/>
              </a:rPr>
              <a:t>technique</a:t>
            </a:r>
            <a:r>
              <a:rPr lang="en" sz="1600">
                <a:latin typeface="Times"/>
                <a:ea typeface="Times"/>
                <a:cs typeface="Times"/>
                <a:sym typeface="Times"/>
              </a:rPr>
              <a:t> for test and train error analysis.</a:t>
            </a:r>
            <a:endParaRPr sz="1600">
              <a:latin typeface="Times"/>
              <a:ea typeface="Times"/>
              <a:cs typeface="Times"/>
              <a:sym typeface="Times"/>
            </a:endParaRPr>
          </a:p>
          <a:p>
            <a:pPr indent="-330200" lvl="0" marL="457200" rtl="0" algn="l">
              <a:spcBef>
                <a:spcPts val="0"/>
              </a:spcBef>
              <a:spcAft>
                <a:spcPts val="0"/>
              </a:spcAft>
              <a:buSzPts val="1600"/>
              <a:buFont typeface="Times"/>
              <a:buChar char="●"/>
            </a:pPr>
            <a:r>
              <a:rPr lang="en" sz="1600">
                <a:latin typeface="Times"/>
                <a:ea typeface="Times"/>
                <a:cs typeface="Times"/>
                <a:sym typeface="Times"/>
              </a:rPr>
              <a:t>By comparing test and train accuracy on 5-fold of our data set.</a:t>
            </a:r>
            <a:endParaRPr sz="1600">
              <a:latin typeface="Times"/>
              <a:ea typeface="Times"/>
              <a:cs typeface="Times"/>
              <a:sym typeface="Times"/>
            </a:endParaRPr>
          </a:p>
          <a:p>
            <a:pPr indent="-330200" lvl="0" marL="457200" rtl="0" algn="l">
              <a:spcBef>
                <a:spcPts val="0"/>
              </a:spcBef>
              <a:spcAft>
                <a:spcPts val="0"/>
              </a:spcAft>
              <a:buSzPts val="1600"/>
              <a:buFont typeface="Times"/>
              <a:buChar char="●"/>
            </a:pPr>
            <a:r>
              <a:rPr lang="en" sz="1600">
                <a:latin typeface="Times"/>
                <a:ea typeface="Times"/>
                <a:cs typeface="Times"/>
                <a:sym typeface="Times"/>
              </a:rPr>
              <a:t>If accuracy </a:t>
            </a:r>
            <a:r>
              <a:rPr lang="en" sz="1600">
                <a:latin typeface="Times"/>
                <a:ea typeface="Times"/>
                <a:cs typeface="Times"/>
                <a:sym typeface="Times"/>
              </a:rPr>
              <a:t>difference</a:t>
            </a:r>
            <a:r>
              <a:rPr lang="en" sz="1600">
                <a:latin typeface="Times"/>
                <a:ea typeface="Times"/>
                <a:cs typeface="Times"/>
                <a:sym typeface="Times"/>
              </a:rPr>
              <a:t> between any corresponding folds between train and test is very high than it’s not a good fit.</a:t>
            </a:r>
            <a:endParaRPr sz="1600">
              <a:latin typeface="Times"/>
              <a:ea typeface="Times"/>
              <a:cs typeface="Times"/>
              <a:sym typeface="Times"/>
            </a:endParaRPr>
          </a:p>
          <a:p>
            <a:pPr indent="-330200" lvl="0" marL="457200" rtl="0" algn="l">
              <a:spcBef>
                <a:spcPts val="0"/>
              </a:spcBef>
              <a:spcAft>
                <a:spcPts val="0"/>
              </a:spcAft>
              <a:buSzPts val="1600"/>
              <a:buFont typeface="Times"/>
              <a:buChar char="●"/>
            </a:pPr>
            <a:r>
              <a:rPr lang="en" sz="1600">
                <a:latin typeface="Times"/>
                <a:ea typeface="Times"/>
                <a:cs typeface="Times"/>
                <a:sym typeface="Times"/>
              </a:rPr>
              <a:t>But we have got good </a:t>
            </a:r>
            <a:r>
              <a:rPr lang="en" sz="1600">
                <a:latin typeface="Times"/>
                <a:ea typeface="Times"/>
                <a:cs typeface="Times"/>
                <a:sym typeface="Times"/>
              </a:rPr>
              <a:t>results our test and train accuracy is nearly same for every model on 5-fold it means it’s not overfitting and underfitting.</a:t>
            </a:r>
            <a:endParaRPr sz="1600">
              <a:latin typeface="Times"/>
              <a:ea typeface="Times"/>
              <a:cs typeface="Times"/>
              <a:sym typeface="Times"/>
            </a:endParaRPr>
          </a:p>
          <a:p>
            <a:pPr indent="-330200" lvl="0" marL="457200" rtl="0" algn="l">
              <a:spcBef>
                <a:spcPts val="0"/>
              </a:spcBef>
              <a:spcAft>
                <a:spcPts val="0"/>
              </a:spcAft>
              <a:buSzPts val="1600"/>
              <a:buFont typeface="Times"/>
              <a:buChar char="●"/>
            </a:pPr>
            <a:r>
              <a:rPr lang="en" sz="1600">
                <a:latin typeface="Times"/>
                <a:ea typeface="Times"/>
                <a:cs typeface="Times"/>
                <a:sym typeface="Times"/>
              </a:rPr>
              <a:t>Even in our graph of loss vs epoch , error vs iteration,  error is decreasing smoothly it’s not increasing at any point significantly.</a:t>
            </a:r>
            <a:endParaRPr sz="1600">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d883bbc687_0_33"/>
          <p:cNvSpPr txBox="1"/>
          <p:nvPr>
            <p:ph type="title"/>
          </p:nvPr>
        </p:nvSpPr>
        <p:spPr>
          <a:xfrm>
            <a:off x="236675" y="216725"/>
            <a:ext cx="8520600" cy="8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i="1" lang="en">
                <a:latin typeface="Times"/>
                <a:ea typeface="Times"/>
                <a:cs typeface="Times"/>
                <a:sym typeface="Times"/>
              </a:rPr>
              <a:t>Checking Underfit and Overfit</a:t>
            </a:r>
            <a:endParaRPr b="0" i="1">
              <a:latin typeface="Times"/>
              <a:ea typeface="Times"/>
              <a:cs typeface="Times"/>
              <a:sym typeface="Times"/>
            </a:endParaRPr>
          </a:p>
        </p:txBody>
      </p:sp>
      <p:sp>
        <p:nvSpPr>
          <p:cNvPr id="131" name="Google Shape;131;gd883bbc687_0_33"/>
          <p:cNvSpPr txBox="1"/>
          <p:nvPr>
            <p:ph idx="2" type="title"/>
          </p:nvPr>
        </p:nvSpPr>
        <p:spPr>
          <a:xfrm>
            <a:off x="311700" y="1723125"/>
            <a:ext cx="8520600" cy="25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imes"/>
                <a:ea typeface="Times"/>
                <a:cs typeface="Times"/>
                <a:sym typeface="Times"/>
              </a:rPr>
              <a:t>For MLP classifiers: it’s good fit</a:t>
            </a:r>
            <a:r>
              <a:rPr lang="en" sz="1200">
                <a:latin typeface="Times"/>
                <a:ea typeface="Times"/>
                <a:cs typeface="Times"/>
                <a:sym typeface="Times"/>
              </a:rPr>
              <a:t> </a:t>
            </a:r>
            <a:r>
              <a:rPr lang="en" sz="1200">
                <a:solidFill>
                  <a:schemeClr val="accent2"/>
                </a:solidFill>
                <a:highlight>
                  <a:srgbClr val="FFFFFF"/>
                </a:highlight>
                <a:latin typeface="Courier New"/>
                <a:ea typeface="Courier New"/>
                <a:cs typeface="Courier New"/>
                <a:sym typeface="Courier New"/>
              </a:rPr>
              <a:t>test accuracy  [0.850383803923329, 0.8438748484984513, 0.8547380706558334, 0.8506980293576334, 0.8478182797629736]</a:t>
            </a:r>
            <a:endParaRPr sz="12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accent2"/>
                </a:solidFill>
                <a:highlight>
                  <a:srgbClr val="FFFFFF"/>
                </a:highlight>
                <a:latin typeface="Courier New"/>
                <a:ea typeface="Courier New"/>
                <a:cs typeface="Courier New"/>
                <a:sym typeface="Courier New"/>
              </a:rPr>
              <a:t>train accuracy  [0.8489456496122639, 0.8497985567912734, 0.8571717149045529, 0.8527276196033982, 0.8503164699016923]</a:t>
            </a:r>
            <a:endParaRPr sz="12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200">
                <a:latin typeface="Times"/>
                <a:ea typeface="Times"/>
                <a:cs typeface="Times"/>
                <a:sym typeface="Times"/>
              </a:rPr>
              <a:t>For RF classifiers : its overfit as training accuracy is high enough in compare to test accuracy</a:t>
            </a:r>
            <a:endParaRPr b="1" sz="1200">
              <a:latin typeface="Times"/>
              <a:ea typeface="Times"/>
              <a:cs typeface="Times"/>
              <a:sym typeface="Times"/>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test Accuracy  [0.8839161466983885, 0.8770031871436909, 0.8827490236566863, 0.881806347353773, 0.8785688633506913]</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train accuracy [1.0, 1.0, 1.0, 1.0, 1.0]</a:t>
            </a:r>
            <a:endParaRPr sz="12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latin typeface="Times"/>
                <a:ea typeface="Times"/>
                <a:cs typeface="Times"/>
                <a:sym typeface="Times"/>
              </a:rPr>
              <a:t>For XGB classifiers : it’s good fit</a:t>
            </a:r>
            <a:endParaRPr b="1" sz="12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accent2"/>
                </a:solidFill>
                <a:highlight>
                  <a:srgbClr val="FFFFFF"/>
                </a:highlight>
                <a:latin typeface="Courier New"/>
                <a:ea typeface="Courier New"/>
                <a:cs typeface="Courier New"/>
                <a:sym typeface="Courier New"/>
              </a:rPr>
              <a:t>test accuracy  [0.8783049782286664, 0.8749831664945908, 0.8781254208376352, 0.878170310185393, 0.8754713593104687]</a:t>
            </a:r>
            <a:endParaRPr sz="12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accent2"/>
                </a:solidFill>
                <a:highlight>
                  <a:srgbClr val="FFFFFF"/>
                </a:highlight>
                <a:latin typeface="Courier New"/>
                <a:ea typeface="Courier New"/>
                <a:cs typeface="Courier New"/>
                <a:sym typeface="Courier New"/>
              </a:rPr>
              <a:t>train accuracy  [0.8769569169649971, 0.8783821697509735, 0.8771701437597496, 0.8775629299606091, 0.8774071912735107]</a:t>
            </a:r>
            <a:endParaRPr sz="1200">
              <a:solidFill>
                <a:schemeClr val="accent2"/>
              </a:solidFill>
              <a:highlight>
                <a:srgbClr val="FFFFFF"/>
              </a:highlight>
              <a:latin typeface="Courier New"/>
              <a:ea typeface="Courier New"/>
              <a:cs typeface="Courier New"/>
              <a:sym typeface="Courier New"/>
            </a:endParaRPr>
          </a:p>
        </p:txBody>
      </p:sp>
      <p:sp>
        <p:nvSpPr>
          <p:cNvPr id="132" name="Google Shape;132;gd883bbc687_0_33"/>
          <p:cNvSpPr txBox="1"/>
          <p:nvPr/>
        </p:nvSpPr>
        <p:spPr>
          <a:xfrm>
            <a:off x="311700" y="1208625"/>
            <a:ext cx="5593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latin typeface="Times"/>
                <a:ea typeface="Times"/>
                <a:cs typeface="Times"/>
                <a:sym typeface="Times"/>
              </a:rPr>
              <a:t>Test and train accuracy on 5-fold for different model</a:t>
            </a:r>
            <a:endParaRPr b="1" i="1" sz="1500">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