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78A72F-3438-42E8-BC68-46107D115609}">
  <a:tblStyle styleId="{A878A72F-3438-42E8-BC68-46107D115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e3c3b0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e3c3b0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e8e69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e8e69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de3c3b0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de3c3b0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e3c3b0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e3c3b0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e3c3b0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de3c3b0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e3c3b0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e3c3b0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227050"/>
            <a:ext cx="7705800" cy="15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800"/>
              <a:t>Bank Loan status prediction using machine learning</a:t>
            </a:r>
            <a:endParaRPr b="0" i="1" sz="38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8825" y="323170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Ankit Kumar (2028018), Arbaaz Khan (2018023) and Mayank Gupta (2018157)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22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36700" y="44175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800">
                <a:latin typeface="Times"/>
                <a:ea typeface="Times"/>
                <a:cs typeface="Times"/>
                <a:sym typeface="Times"/>
              </a:rPr>
              <a:t>Introduction</a:t>
            </a:r>
            <a:endParaRPr b="0" i="1" sz="3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311700" y="1841000"/>
            <a:ext cx="85206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The financial area has advanced a ton, with numerous individuals applying for loans. Approval for a loan is a vital cycle for banking associations, as advance reimbursement is a significant contributing variable in the bank's budget or financial statement.</a:t>
            </a:r>
            <a:endParaRPr i="1"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Times"/>
                <a:ea typeface="Times"/>
                <a:cs typeface="Times"/>
                <a:sym typeface="Times"/>
              </a:rPr>
              <a:t>That's why we are making a Machine learning model to predict who can provide a loan or not based on property or attributes related to the finance of that particular person or user.</a:t>
            </a:r>
            <a:endParaRPr i="1"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7525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3800"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 b="0" i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2" type="title"/>
          </p:nvPr>
        </p:nvSpPr>
        <p:spPr>
          <a:xfrm>
            <a:off x="311700" y="1841000"/>
            <a:ext cx="8520600" cy="21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The used dataset is obtained from the Kaggle. The following dataset has 1,00,000 samples with 18 features initially.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After preprocessing and data analysis for the training set, we used 80% of the dataset for training and the other 20% is used for testing purpose. The training set is further divided into validation using 20% of the training dataset.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We came across some of the main features in the dataset: Credit Score, annual income, current credit balance.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610800"/>
            <a:ext cx="85206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200">
                <a:latin typeface="Times New Roman"/>
                <a:ea typeface="Times New Roman"/>
                <a:cs typeface="Times New Roman"/>
                <a:sym typeface="Times New Roman"/>
              </a:rPr>
              <a:t>Analysis and Progress</a:t>
            </a:r>
            <a:endParaRPr b="0" i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2" type="title"/>
          </p:nvPr>
        </p:nvSpPr>
        <p:spPr>
          <a:xfrm>
            <a:off x="311700" y="1841000"/>
            <a:ext cx="85206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"/>
              <a:buAutoNum type="arabicPeriod"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We started with the pre-processing of the dataset. First, we have to deal with null values for every attributes one by one.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"/>
              <a:buAutoNum type="arabicPeriod"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Then we are Plotting a pair-plot using seaborn for data analysis.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"/>
              <a:buAutoNum type="arabicPeriod"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Checking Correlation between different attributes using seaborn heatmap.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"/>
              <a:buAutoNum type="arabicPeriod"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We started dropping the column, which is highly correlated with each other.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"/>
              <a:buAutoNum type="arabicPeriod"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Then we are using label encoding and OneHotencoding for processing of string data type.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"/>
              <a:buAutoNum type="arabicPeriod"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Then after normalization and splitting, we have tested the logistic regression model 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E101A"/>
                </a:solidFill>
                <a:latin typeface="Times"/>
                <a:ea typeface="Times"/>
                <a:cs typeface="Times"/>
                <a:sym typeface="Times"/>
              </a:rPr>
              <a:t>for k-fold.</a:t>
            </a:r>
            <a:endParaRPr i="1" sz="1600">
              <a:solidFill>
                <a:srgbClr val="0E101A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382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800">
                <a:latin typeface="Times"/>
                <a:ea typeface="Times"/>
                <a:cs typeface="Times"/>
                <a:sym typeface="Times"/>
              </a:rPr>
              <a:t>Results and Plots</a:t>
            </a:r>
            <a:endParaRPr b="0" i="1" sz="3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39350" y="2003825"/>
            <a:ext cx="69759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Countplot of years in current job for handling null values (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Fig1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Seaborn Pair-Plot between attributes for checking data distribution(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Fig3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Correlation between attributes Seaborn Heatmap for checking highly correlated attributes(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Fig2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Heatmap of confusion Matrix and it's analysis(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Fig5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We can see these result and 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analysis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of these in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ML_Report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382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800">
                <a:latin typeface="Times"/>
                <a:ea typeface="Times"/>
                <a:cs typeface="Times"/>
                <a:sym typeface="Times"/>
              </a:rPr>
              <a:t>Results and Plots</a:t>
            </a:r>
            <a:endParaRPr b="0" i="1" sz="3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75075" y="1821675"/>
            <a:ext cx="6975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Classification Report For logistic Regression (Base model that we have used)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Accuracy using LR model: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0.8166816681668166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Mean Accuracy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using 5-cross validation on LR model: 0.8197024628078509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428650" y="2697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{A878A72F-3438-42E8-BC68-46107D115609}</a:tableStyleId>
              </a:tblPr>
              <a:tblGrid>
                <a:gridCol w="615850"/>
                <a:gridCol w="999150"/>
                <a:gridCol w="828800"/>
                <a:gridCol w="935275"/>
                <a:gridCol w="1052375"/>
                <a:gridCol w="13717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recall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f1-score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AUC_score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0.99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0.20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0.3999078943031485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0.81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1.00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0.89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0.6000921056968515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846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>
                <a:latin typeface="Times"/>
                <a:ea typeface="Times"/>
                <a:cs typeface="Times"/>
                <a:sym typeface="Times"/>
              </a:rPr>
              <a:t>Future Work</a:t>
            </a:r>
            <a:endParaRPr b="0" i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311700" y="1916000"/>
            <a:ext cx="8282100" cy="2027400"/>
          </a:xfrm>
          <a:prstGeom prst="rect">
            <a:avLst/>
          </a:prstGeom>
          <a:solidFill>
            <a:srgbClr val="F7F7F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Will use 3- advanced ML model for so that we can get some better result and then we will analyzing the result and 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compared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it with our previous one.</a:t>
            </a:r>
            <a:endParaRPr i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Model that we will used in future with gradient descent, decision tree etc approaches are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Random Forest , Neural networks and gradient boosting classification.</a:t>
            </a:r>
            <a:endParaRPr i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Then will analyze those result and will do hyperparameter tuning for 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getting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optimal parameters like loss 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function</a:t>
            </a:r>
            <a:r>
              <a:rPr i="1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n_estimators, max_depth depending on the attributes of the model.</a:t>
            </a:r>
            <a:endParaRPr i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highlight>
                  <a:srgbClr val="F7F7F7"/>
                </a:highlight>
                <a:latin typeface="Times"/>
                <a:ea typeface="Times"/>
                <a:cs typeface="Times"/>
                <a:sym typeface="Times"/>
              </a:rPr>
              <a:t>Here we will implement random search with cross validation to select the optimal hyperparameters for models.</a:t>
            </a:r>
            <a:endParaRPr i="1" sz="1400">
              <a:solidFill>
                <a:srgbClr val="000000"/>
              </a:solidFill>
              <a:highlight>
                <a:srgbClr val="F7F7F7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rgbClr val="000000"/>
              </a:solidFill>
              <a:highlight>
                <a:srgbClr val="F7F7F7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