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4"/>
  </p:sldMasterIdLst>
  <p:notesMasterIdLst>
    <p:notesMasterId r:id="rId18"/>
  </p:notesMasterIdLst>
  <p:sldIdLst>
    <p:sldId id="257" r:id="rId5"/>
    <p:sldId id="258" r:id="rId6"/>
    <p:sldId id="268" r:id="rId7"/>
    <p:sldId id="259" r:id="rId8"/>
    <p:sldId id="261" r:id="rId9"/>
    <p:sldId id="262" r:id="rId10"/>
    <p:sldId id="263" r:id="rId11"/>
    <p:sldId id="264" r:id="rId12"/>
    <p:sldId id="265" r:id="rId13"/>
    <p:sldId id="270" r:id="rId14"/>
    <p:sldId id="267" r:id="rId15"/>
    <p:sldId id="266"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D291B17-9318-49DB-B28B-6E5994AE9581}" type="datetime1">
              <a:rPr lang="en-US" smtClean="0"/>
              <a:t>7/25/2023</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A98EE3D-8CD1-4C3F-BD1C-C98C9596463C}"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74376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7/25/2023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65029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7/25/2023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74724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7/25/2023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02245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7/25/2023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088860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7/25/2023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485862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7/25/2023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886050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133246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249982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7/25/2023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1493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934716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9229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7/25/2023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752340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7/25/2023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151589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9000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9012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7/25/2023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196670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793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ED291B17-9318-49DB-B28B-6E5994AE9581}" type="datetime1">
              <a:rPr lang="en-US" smtClean="0"/>
              <a:t>7/25/2023</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30600080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2794853" y="483795"/>
            <a:ext cx="5476399" cy="855253"/>
          </a:xfrm>
        </p:spPr>
        <p:txBody>
          <a:bodyPr>
            <a:noAutofit/>
          </a:bodyPr>
          <a:lstStyle/>
          <a:p>
            <a:r>
              <a:rPr lang="en-GB" sz="6000" dirty="0"/>
              <a:t>Student Details</a:t>
            </a:r>
            <a:endParaRPr lang="en-US" sz="6000" dirty="0"/>
          </a:p>
        </p:txBody>
      </p:sp>
      <p:sp>
        <p:nvSpPr>
          <p:cNvPr id="4" name="TextBox 3">
            <a:extLst>
              <a:ext uri="{FF2B5EF4-FFF2-40B4-BE49-F238E27FC236}">
                <a16:creationId xmlns:a16="http://schemas.microsoft.com/office/drawing/2014/main" id="{4756ED39-6CCC-B062-487D-DFE320747273}"/>
              </a:ext>
            </a:extLst>
          </p:cNvPr>
          <p:cNvSpPr txBox="1"/>
          <p:nvPr/>
        </p:nvSpPr>
        <p:spPr>
          <a:xfrm>
            <a:off x="0" y="1399611"/>
            <a:ext cx="8271252" cy="3416320"/>
          </a:xfrm>
          <a:prstGeom prst="rect">
            <a:avLst/>
          </a:prstGeom>
          <a:noFill/>
        </p:spPr>
        <p:txBody>
          <a:bodyPr wrap="square" rtlCol="0">
            <a:spAutoFit/>
          </a:bodyPr>
          <a:lstStyle/>
          <a:p>
            <a:pPr algn="ctr"/>
            <a:r>
              <a:rPr lang="en-US" sz="2800" b="1" dirty="0">
                <a:latin typeface="Britannic Bold" panose="020B0903060703020204" pitchFamily="34" charset="0"/>
              </a:rPr>
              <a:t>Name:</a:t>
            </a:r>
            <a:r>
              <a:rPr lang="en-US" sz="2400" dirty="0">
                <a:latin typeface="Britannic Bold" panose="020B0903060703020204" pitchFamily="34" charset="0"/>
              </a:rPr>
              <a:t> Ankit Sharma</a:t>
            </a:r>
          </a:p>
          <a:p>
            <a:pPr algn="ctr"/>
            <a:r>
              <a:rPr lang="en-US" sz="2800" b="1" dirty="0">
                <a:latin typeface="Britannic Bold" panose="020B0903060703020204" pitchFamily="34" charset="0"/>
              </a:rPr>
              <a:t>Skill Build Email:</a:t>
            </a:r>
            <a:r>
              <a:rPr lang="en-US" sz="2400" dirty="0">
                <a:latin typeface="Britannic Bold" panose="020B0903060703020204" pitchFamily="34" charset="0"/>
              </a:rPr>
              <a:t> ankitsh1970@gmail.com</a:t>
            </a:r>
          </a:p>
          <a:p>
            <a:pPr algn="ctr"/>
            <a:r>
              <a:rPr lang="en-US" sz="2800" b="1" dirty="0">
                <a:latin typeface="Britannic Bold" panose="020B0903060703020204" pitchFamily="34" charset="0"/>
              </a:rPr>
              <a:t>College:</a:t>
            </a:r>
            <a:r>
              <a:rPr lang="en-US" sz="2400" dirty="0">
                <a:latin typeface="Britannic Bold" panose="020B0903060703020204" pitchFamily="34" charset="0"/>
              </a:rPr>
              <a:t> Swami Keshvananda Institute of Technology Management and Gramothan, Jaipur</a:t>
            </a:r>
          </a:p>
          <a:p>
            <a:pPr algn="ctr"/>
            <a:r>
              <a:rPr lang="en-US" sz="2800" b="1" dirty="0">
                <a:latin typeface="Britannic Bold" panose="020B0903060703020204" pitchFamily="34" charset="0"/>
              </a:rPr>
              <a:t>State:</a:t>
            </a:r>
            <a:r>
              <a:rPr lang="en-US" sz="2400" dirty="0">
                <a:latin typeface="Britannic Bold" panose="020B0903060703020204" pitchFamily="34" charset="0"/>
              </a:rPr>
              <a:t> Rajasthan</a:t>
            </a:r>
          </a:p>
          <a:p>
            <a:pPr algn="ctr"/>
            <a:r>
              <a:rPr lang="en-US" sz="2800" b="1" dirty="0">
                <a:latin typeface="Britannic Bold" panose="020B0903060703020204" pitchFamily="34" charset="0"/>
              </a:rPr>
              <a:t>Internship Domain:</a:t>
            </a:r>
            <a:r>
              <a:rPr lang="en-US" sz="2400" dirty="0">
                <a:latin typeface="Britannic Bold" panose="020B0903060703020204" pitchFamily="34" charset="0"/>
              </a:rPr>
              <a:t> Data Analytics</a:t>
            </a:r>
          </a:p>
          <a:p>
            <a:pPr algn="ctr"/>
            <a:r>
              <a:rPr lang="en-US" sz="2800" b="1" dirty="0">
                <a:latin typeface="Britannic Bold" panose="020B0903060703020204" pitchFamily="34" charset="0"/>
              </a:rPr>
              <a:t>Date:</a:t>
            </a:r>
            <a:r>
              <a:rPr lang="en-US" sz="2400" dirty="0">
                <a:latin typeface="Britannic Bold" panose="020B0903060703020204" pitchFamily="34" charset="0"/>
              </a:rPr>
              <a:t> 13/06/2023 to 24/7/2023</a:t>
            </a:r>
          </a:p>
          <a:p>
            <a:pPr algn="ctr"/>
            <a:endParaRPr lang="en-IN" sz="2400" dirty="0">
              <a:latin typeface="Britannic Bold" panose="020B0903060703020204" pitchFamily="34" charset="0"/>
            </a:endParaRPr>
          </a:p>
        </p:txBody>
      </p:sp>
      <p:pic>
        <p:nvPicPr>
          <p:cNvPr id="5" name="Picture 4">
            <a:extLst>
              <a:ext uri="{FF2B5EF4-FFF2-40B4-BE49-F238E27FC236}">
                <a16:creationId xmlns:a16="http://schemas.microsoft.com/office/drawing/2014/main" id="{A5825268-01A2-250E-6FF4-E9644537BB4D}"/>
              </a:ext>
            </a:extLst>
          </p:cNvPr>
          <p:cNvPicPr>
            <a:picLocks noChangeAspect="1"/>
          </p:cNvPicPr>
          <p:nvPr/>
        </p:nvPicPr>
        <p:blipFill>
          <a:blip r:embed="rId2"/>
          <a:stretch>
            <a:fillRect/>
          </a:stretch>
        </p:blipFill>
        <p:spPr>
          <a:xfrm>
            <a:off x="8143178" y="1520736"/>
            <a:ext cx="2507937" cy="26033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6AD7F-C6AC-810E-8083-8625A42F8924}"/>
              </a:ext>
            </a:extLst>
          </p:cNvPr>
          <p:cNvSpPr>
            <a:spLocks noGrp="1"/>
          </p:cNvSpPr>
          <p:nvPr>
            <p:ph type="title"/>
          </p:nvPr>
        </p:nvSpPr>
        <p:spPr>
          <a:xfrm>
            <a:off x="543666" y="312788"/>
            <a:ext cx="10396882" cy="1151965"/>
          </a:xfrm>
        </p:spPr>
        <p:txBody>
          <a:bodyPr>
            <a:normAutofit/>
          </a:bodyPr>
          <a:lstStyle/>
          <a:p>
            <a:r>
              <a:rPr lang="en-US" sz="4400" dirty="0"/>
              <a:t>Clicks from Project</a:t>
            </a:r>
            <a:endParaRPr lang="en-IN" sz="4400" dirty="0"/>
          </a:p>
        </p:txBody>
      </p:sp>
      <p:pic>
        <p:nvPicPr>
          <p:cNvPr id="13" name="Picture 12">
            <a:extLst>
              <a:ext uri="{FF2B5EF4-FFF2-40B4-BE49-F238E27FC236}">
                <a16:creationId xmlns:a16="http://schemas.microsoft.com/office/drawing/2014/main" id="{F7760B17-5B78-8F38-186D-23F1B4DECF5A}"/>
              </a:ext>
            </a:extLst>
          </p:cNvPr>
          <p:cNvPicPr>
            <a:picLocks noChangeAspect="1"/>
          </p:cNvPicPr>
          <p:nvPr/>
        </p:nvPicPr>
        <p:blipFill rotWithShape="1">
          <a:blip r:embed="rId2"/>
          <a:srcRect l="28012" t="36481" r="39007" b="19357"/>
          <a:stretch/>
        </p:blipFill>
        <p:spPr>
          <a:xfrm>
            <a:off x="245323" y="1231641"/>
            <a:ext cx="3067044" cy="1856945"/>
          </a:xfrm>
          <a:prstGeom prst="rect">
            <a:avLst/>
          </a:prstGeom>
        </p:spPr>
      </p:pic>
      <p:pic>
        <p:nvPicPr>
          <p:cNvPr id="15" name="Picture 14">
            <a:extLst>
              <a:ext uri="{FF2B5EF4-FFF2-40B4-BE49-F238E27FC236}">
                <a16:creationId xmlns:a16="http://schemas.microsoft.com/office/drawing/2014/main" id="{87EC79C6-17BA-9FCE-9529-BD78C012EDD3}"/>
              </a:ext>
            </a:extLst>
          </p:cNvPr>
          <p:cNvPicPr>
            <a:picLocks noChangeAspect="1"/>
          </p:cNvPicPr>
          <p:nvPr/>
        </p:nvPicPr>
        <p:blipFill rotWithShape="1">
          <a:blip r:embed="rId3"/>
          <a:srcRect l="28240" t="54966" r="28291" b="20816"/>
          <a:stretch/>
        </p:blipFill>
        <p:spPr>
          <a:xfrm>
            <a:off x="5892071" y="1231641"/>
            <a:ext cx="5657076" cy="1772817"/>
          </a:xfrm>
          <a:prstGeom prst="rect">
            <a:avLst/>
          </a:prstGeom>
        </p:spPr>
      </p:pic>
      <p:pic>
        <p:nvPicPr>
          <p:cNvPr id="17" name="Picture 16">
            <a:extLst>
              <a:ext uri="{FF2B5EF4-FFF2-40B4-BE49-F238E27FC236}">
                <a16:creationId xmlns:a16="http://schemas.microsoft.com/office/drawing/2014/main" id="{937749BE-78B5-D3B2-5C10-EABCCFD1153C}"/>
              </a:ext>
            </a:extLst>
          </p:cNvPr>
          <p:cNvPicPr>
            <a:picLocks noChangeAspect="1"/>
          </p:cNvPicPr>
          <p:nvPr/>
        </p:nvPicPr>
        <p:blipFill rotWithShape="1">
          <a:blip r:embed="rId4"/>
          <a:srcRect l="27780" t="31838" r="31276" b="36190"/>
          <a:stretch/>
        </p:blipFill>
        <p:spPr>
          <a:xfrm>
            <a:off x="6249360" y="3170139"/>
            <a:ext cx="5299787" cy="2327945"/>
          </a:xfrm>
          <a:prstGeom prst="rect">
            <a:avLst/>
          </a:prstGeom>
        </p:spPr>
      </p:pic>
      <p:pic>
        <p:nvPicPr>
          <p:cNvPr id="19" name="Picture 18">
            <a:extLst>
              <a:ext uri="{FF2B5EF4-FFF2-40B4-BE49-F238E27FC236}">
                <a16:creationId xmlns:a16="http://schemas.microsoft.com/office/drawing/2014/main" id="{E90F1660-1515-5AD3-3F04-1B3E4BC37787}"/>
              </a:ext>
            </a:extLst>
          </p:cNvPr>
          <p:cNvPicPr>
            <a:picLocks noChangeAspect="1"/>
          </p:cNvPicPr>
          <p:nvPr/>
        </p:nvPicPr>
        <p:blipFill rotWithShape="1">
          <a:blip r:embed="rId5"/>
          <a:srcRect l="28469" t="46463" r="43827" b="16054"/>
          <a:stretch/>
        </p:blipFill>
        <p:spPr>
          <a:xfrm>
            <a:off x="245323" y="3170139"/>
            <a:ext cx="2992399" cy="2277328"/>
          </a:xfrm>
          <a:prstGeom prst="rect">
            <a:avLst/>
          </a:prstGeom>
        </p:spPr>
      </p:pic>
      <p:pic>
        <p:nvPicPr>
          <p:cNvPr id="25" name="Picture 24">
            <a:extLst>
              <a:ext uri="{FF2B5EF4-FFF2-40B4-BE49-F238E27FC236}">
                <a16:creationId xmlns:a16="http://schemas.microsoft.com/office/drawing/2014/main" id="{9BA944EF-DC78-F7D9-5FB9-EE5903BB4114}"/>
              </a:ext>
            </a:extLst>
          </p:cNvPr>
          <p:cNvPicPr>
            <a:picLocks noChangeAspect="1"/>
          </p:cNvPicPr>
          <p:nvPr/>
        </p:nvPicPr>
        <p:blipFill>
          <a:blip r:embed="rId6"/>
          <a:stretch>
            <a:fillRect/>
          </a:stretch>
        </p:blipFill>
        <p:spPr>
          <a:xfrm>
            <a:off x="3760907" y="1241862"/>
            <a:ext cx="1879854" cy="2187138"/>
          </a:xfrm>
          <a:prstGeom prst="rect">
            <a:avLst/>
          </a:prstGeom>
        </p:spPr>
      </p:pic>
      <p:pic>
        <p:nvPicPr>
          <p:cNvPr id="27" name="Picture 26">
            <a:extLst>
              <a:ext uri="{FF2B5EF4-FFF2-40B4-BE49-F238E27FC236}">
                <a16:creationId xmlns:a16="http://schemas.microsoft.com/office/drawing/2014/main" id="{5430896B-7A3A-F040-615C-D0C8D8FB1A7A}"/>
              </a:ext>
            </a:extLst>
          </p:cNvPr>
          <p:cNvPicPr>
            <a:picLocks noChangeAspect="1"/>
          </p:cNvPicPr>
          <p:nvPr/>
        </p:nvPicPr>
        <p:blipFill>
          <a:blip r:embed="rId7"/>
          <a:stretch>
            <a:fillRect/>
          </a:stretch>
        </p:blipFill>
        <p:spPr>
          <a:xfrm>
            <a:off x="3289516" y="3687862"/>
            <a:ext cx="2908050" cy="1444880"/>
          </a:xfrm>
          <a:prstGeom prst="rect">
            <a:avLst/>
          </a:prstGeom>
        </p:spPr>
      </p:pic>
    </p:spTree>
    <p:extLst>
      <p:ext uri="{BB962C8B-B14F-4D97-AF65-F5344CB8AC3E}">
        <p14:creationId xmlns:p14="http://schemas.microsoft.com/office/powerpoint/2010/main" val="1663781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4" name="TextBox 3">
            <a:extLst>
              <a:ext uri="{FF2B5EF4-FFF2-40B4-BE49-F238E27FC236}">
                <a16:creationId xmlns:a16="http://schemas.microsoft.com/office/drawing/2014/main" id="{D9BBA901-A71A-E6D3-1372-CA1BA20498D2}"/>
              </a:ext>
            </a:extLst>
          </p:cNvPr>
          <p:cNvSpPr txBox="1"/>
          <p:nvPr/>
        </p:nvSpPr>
        <p:spPr>
          <a:xfrm>
            <a:off x="581191" y="1088172"/>
            <a:ext cx="10440955" cy="4893647"/>
          </a:xfrm>
          <a:prstGeom prst="rect">
            <a:avLst/>
          </a:prstGeom>
          <a:noFill/>
        </p:spPr>
        <p:txBody>
          <a:bodyPr wrap="square" rtlCol="0">
            <a:spAutoFit/>
          </a:bodyPr>
          <a:lstStyle/>
          <a:p>
            <a:br>
              <a:rPr lang="en-US" sz="2400" dirty="0">
                <a:latin typeface="Britannic Bold" panose="020B0903060703020204" pitchFamily="34" charset="0"/>
              </a:rPr>
            </a:br>
            <a:r>
              <a:rPr lang="en-US" sz="2400" b="0" i="0" dirty="0">
                <a:solidFill>
                  <a:srgbClr val="374151"/>
                </a:solidFill>
                <a:effectLst/>
                <a:latin typeface="Britannic Bold" panose="020B0903060703020204" pitchFamily="34" charset="0"/>
              </a:rPr>
              <a:t>The project's outcomes were driven by thorough Exploratory Data Analysis (EDA). We unveiled critical insights into top-selling products, profitable customer segments, and regional sales variations. These findings empowered data-driven decision-making, leading to optimized pricing strategies, improved inventory management, and targeted marketing efforts.</a:t>
            </a:r>
          </a:p>
          <a:p>
            <a:endParaRPr lang="en-US" sz="2400" dirty="0">
              <a:solidFill>
                <a:srgbClr val="374151"/>
              </a:solidFill>
              <a:latin typeface="Britannic Bold" panose="020B0903060703020204" pitchFamily="34" charset="0"/>
            </a:endParaRPr>
          </a:p>
          <a:p>
            <a:r>
              <a:rPr lang="en-US" sz="2400" b="0" i="0" dirty="0">
                <a:solidFill>
                  <a:srgbClr val="374151"/>
                </a:solidFill>
                <a:effectLst/>
                <a:latin typeface="Britannic Bold" panose="020B0903060703020204" pitchFamily="34" charset="0"/>
              </a:rPr>
              <a:t>Leveraging the Random Forest Regression model, we accurately predicted profits and identified key factors influencing profitability. The model achieved a satisfactory R-squared value and low Mean Squared Error, indicating its effectiveness in profit estimation.</a:t>
            </a:r>
          </a:p>
          <a:p>
            <a:endParaRPr lang="en-IN" sz="2400" dirty="0">
              <a:latin typeface="Britannic Bold" panose="020B0903060703020204" pitchFamily="34" charset="0"/>
            </a:endParaRPr>
          </a:p>
        </p:txBody>
      </p:sp>
    </p:spTree>
    <p:extLst>
      <p:ext uri="{BB962C8B-B14F-4D97-AF65-F5344CB8AC3E}">
        <p14:creationId xmlns:p14="http://schemas.microsoft.com/office/powerpoint/2010/main" val="331962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4" name="TextBox 3">
            <a:extLst>
              <a:ext uri="{FF2B5EF4-FFF2-40B4-BE49-F238E27FC236}">
                <a16:creationId xmlns:a16="http://schemas.microsoft.com/office/drawing/2014/main" id="{60168835-578B-07C0-7513-47D7D1C3BFD6}"/>
              </a:ext>
            </a:extLst>
          </p:cNvPr>
          <p:cNvSpPr txBox="1"/>
          <p:nvPr/>
        </p:nvSpPr>
        <p:spPr>
          <a:xfrm>
            <a:off x="1474237" y="2486303"/>
            <a:ext cx="8791771" cy="461665"/>
          </a:xfrm>
          <a:prstGeom prst="rect">
            <a:avLst/>
          </a:prstGeom>
          <a:noFill/>
        </p:spPr>
        <p:txBody>
          <a:bodyPr wrap="square" rtlCol="0">
            <a:spAutoFit/>
          </a:bodyPr>
          <a:lstStyle/>
          <a:p>
            <a:r>
              <a:rPr lang="en-IN" sz="2400" dirty="0"/>
              <a:t>	https://github.com/ankit1970/AICTE-Data-Analytics-Intern-2023</a:t>
            </a:r>
          </a:p>
        </p:txBody>
      </p:sp>
      <p:sp>
        <p:nvSpPr>
          <p:cNvPr id="5" name="TextBox 4">
            <a:extLst>
              <a:ext uri="{FF2B5EF4-FFF2-40B4-BE49-F238E27FC236}">
                <a16:creationId xmlns:a16="http://schemas.microsoft.com/office/drawing/2014/main" id="{C286CDCA-AC68-31B9-7139-85349AAFD326}"/>
              </a:ext>
            </a:extLst>
          </p:cNvPr>
          <p:cNvSpPr txBox="1"/>
          <p:nvPr/>
        </p:nvSpPr>
        <p:spPr>
          <a:xfrm>
            <a:off x="1474237" y="1960400"/>
            <a:ext cx="3949959" cy="461665"/>
          </a:xfrm>
          <a:prstGeom prst="rect">
            <a:avLst/>
          </a:prstGeom>
          <a:noFill/>
        </p:spPr>
        <p:txBody>
          <a:bodyPr wrap="square" rtlCol="0">
            <a:spAutoFit/>
          </a:bodyPr>
          <a:lstStyle/>
          <a:p>
            <a:r>
              <a:rPr lang="en-US" sz="2400" b="1" dirty="0">
                <a:solidFill>
                  <a:schemeClr val="accent1"/>
                </a:solidFill>
              </a:rPr>
              <a:t>1. GitHub Repository Link:</a:t>
            </a:r>
            <a:endParaRPr lang="en-IN" sz="2400" b="1" dirty="0">
              <a:solidFill>
                <a:schemeClr val="accent1"/>
              </a:solidFill>
            </a:endParaRPr>
          </a:p>
        </p:txBody>
      </p:sp>
      <p:sp>
        <p:nvSpPr>
          <p:cNvPr id="6" name="TextBox 5">
            <a:extLst>
              <a:ext uri="{FF2B5EF4-FFF2-40B4-BE49-F238E27FC236}">
                <a16:creationId xmlns:a16="http://schemas.microsoft.com/office/drawing/2014/main" id="{437623CD-DBE9-A30C-445C-B3DCA5D9FA9A}"/>
              </a:ext>
            </a:extLst>
          </p:cNvPr>
          <p:cNvSpPr txBox="1"/>
          <p:nvPr/>
        </p:nvSpPr>
        <p:spPr>
          <a:xfrm>
            <a:off x="1474236" y="3244334"/>
            <a:ext cx="3949959" cy="400110"/>
          </a:xfrm>
          <a:prstGeom prst="rect">
            <a:avLst/>
          </a:prstGeom>
          <a:noFill/>
        </p:spPr>
        <p:txBody>
          <a:bodyPr wrap="square" rtlCol="0">
            <a:spAutoFit/>
          </a:bodyPr>
          <a:lstStyle/>
          <a:p>
            <a:r>
              <a:rPr lang="en-US" sz="2000" b="1" dirty="0">
                <a:solidFill>
                  <a:schemeClr val="accent1"/>
                </a:solidFill>
              </a:rPr>
              <a:t>2. Data Set Link:</a:t>
            </a:r>
            <a:endParaRPr lang="en-IN" sz="2000" b="1" dirty="0">
              <a:solidFill>
                <a:schemeClr val="accent1"/>
              </a:solidFill>
            </a:endParaRPr>
          </a:p>
        </p:txBody>
      </p:sp>
      <p:sp>
        <p:nvSpPr>
          <p:cNvPr id="8" name="TextBox 7">
            <a:extLst>
              <a:ext uri="{FF2B5EF4-FFF2-40B4-BE49-F238E27FC236}">
                <a16:creationId xmlns:a16="http://schemas.microsoft.com/office/drawing/2014/main" id="{9C137546-347A-1AA7-3B81-3631D7FF9414}"/>
              </a:ext>
            </a:extLst>
          </p:cNvPr>
          <p:cNvSpPr txBox="1"/>
          <p:nvPr/>
        </p:nvSpPr>
        <p:spPr>
          <a:xfrm>
            <a:off x="2006082" y="3751739"/>
            <a:ext cx="8173616" cy="830997"/>
          </a:xfrm>
          <a:prstGeom prst="rect">
            <a:avLst/>
          </a:prstGeom>
          <a:noFill/>
        </p:spPr>
        <p:txBody>
          <a:bodyPr wrap="square">
            <a:spAutoFit/>
          </a:bodyPr>
          <a:lstStyle/>
          <a:p>
            <a:r>
              <a:rPr lang="en-IN" sz="2400" dirty="0"/>
              <a:t>https://www.kaggle.com/datasets/bravehart101/sample-supermarket-dataset?resource=download</a:t>
            </a:r>
          </a:p>
        </p:txBody>
      </p:sp>
    </p:spTree>
    <p:extLst>
      <p:ext uri="{BB962C8B-B14F-4D97-AF65-F5344CB8AC3E}">
        <p14:creationId xmlns:p14="http://schemas.microsoft.com/office/powerpoint/2010/main" val="95858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6DF8-8826-FF8A-8148-801DC2403D65}"/>
              </a:ext>
            </a:extLst>
          </p:cNvPr>
          <p:cNvSpPr>
            <a:spLocks noGrp="1"/>
          </p:cNvSpPr>
          <p:nvPr>
            <p:ph type="title"/>
          </p:nvPr>
        </p:nvSpPr>
        <p:spPr>
          <a:xfrm>
            <a:off x="3607059" y="2262673"/>
            <a:ext cx="4977882" cy="1366935"/>
          </a:xfrm>
        </p:spPr>
        <p:txBody>
          <a:bodyPr>
            <a:noAutofit/>
          </a:bodyPr>
          <a:lstStyle/>
          <a:p>
            <a:r>
              <a:rPr lang="en-US" sz="7200" dirty="0"/>
              <a:t>THANK YOU</a:t>
            </a:r>
            <a:endParaRPr lang="en-IN" sz="7200" dirty="0"/>
          </a:p>
        </p:txBody>
      </p:sp>
    </p:spTree>
    <p:extLst>
      <p:ext uri="{BB962C8B-B14F-4D97-AF65-F5344CB8AC3E}">
        <p14:creationId xmlns:p14="http://schemas.microsoft.com/office/powerpoint/2010/main" val="152287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fontScale="90000"/>
          </a:bodyPr>
          <a:lstStyle/>
          <a:p>
            <a:r>
              <a:rPr lang="en-GB" dirty="0"/>
              <a:t>PROJECT TITLE</a:t>
            </a:r>
            <a:br>
              <a:rPr lang="en-GB" dirty="0"/>
            </a:br>
            <a:endParaRPr lang="en-US" dirty="0"/>
          </a:p>
        </p:txBody>
      </p:sp>
      <p:sp>
        <p:nvSpPr>
          <p:cNvPr id="4" name="TextBox 3">
            <a:extLst>
              <a:ext uri="{FF2B5EF4-FFF2-40B4-BE49-F238E27FC236}">
                <a16:creationId xmlns:a16="http://schemas.microsoft.com/office/drawing/2014/main" id="{B7217B67-F67A-0A72-DC3D-93EDF292AF94}"/>
              </a:ext>
            </a:extLst>
          </p:cNvPr>
          <p:cNvSpPr txBox="1"/>
          <p:nvPr/>
        </p:nvSpPr>
        <p:spPr>
          <a:xfrm>
            <a:off x="1774364" y="2227508"/>
            <a:ext cx="8493982" cy="1754326"/>
          </a:xfrm>
          <a:prstGeom prst="rect">
            <a:avLst/>
          </a:prstGeom>
          <a:noFill/>
        </p:spPr>
        <p:txBody>
          <a:bodyPr wrap="square" rtlCol="0">
            <a:spAutoFit/>
          </a:bodyPr>
          <a:lstStyle/>
          <a:p>
            <a:pPr algn="ctr"/>
            <a:r>
              <a:rPr lang="en-US" sz="5400" dirty="0">
                <a:latin typeface="Britannic Bold" panose="020B0903060703020204" pitchFamily="34" charset="0"/>
              </a:rPr>
              <a:t>CASE STUDY: ANALYSIS OF SUPERSTORE</a:t>
            </a:r>
            <a:endParaRPr lang="en-IN" sz="5400" dirty="0">
              <a:latin typeface="Britannic Bold" panose="020B0903060703020204" pitchFamily="34"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FCCE-9399-4274-E28B-27AD421C0005}"/>
              </a:ext>
            </a:extLst>
          </p:cNvPr>
          <p:cNvSpPr>
            <a:spLocks noGrp="1"/>
          </p:cNvSpPr>
          <p:nvPr>
            <p:ph type="title"/>
          </p:nvPr>
        </p:nvSpPr>
        <p:spPr/>
        <p:txBody>
          <a:bodyPr/>
          <a:lstStyle/>
          <a:p>
            <a:r>
              <a:rPr lang="en-GB" dirty="0"/>
              <a:t>Problem Statement</a:t>
            </a:r>
            <a:endParaRPr lang="en-IN" dirty="0"/>
          </a:p>
        </p:txBody>
      </p:sp>
      <p:sp>
        <p:nvSpPr>
          <p:cNvPr id="4" name="TextBox 3">
            <a:extLst>
              <a:ext uri="{FF2B5EF4-FFF2-40B4-BE49-F238E27FC236}">
                <a16:creationId xmlns:a16="http://schemas.microsoft.com/office/drawing/2014/main" id="{48FC53FB-40CF-E5FD-EA9F-18288FCCE805}"/>
              </a:ext>
            </a:extLst>
          </p:cNvPr>
          <p:cNvSpPr txBox="1"/>
          <p:nvPr/>
        </p:nvSpPr>
        <p:spPr>
          <a:xfrm>
            <a:off x="985670" y="2274838"/>
            <a:ext cx="9797143" cy="2308324"/>
          </a:xfrm>
          <a:prstGeom prst="rect">
            <a:avLst/>
          </a:prstGeom>
          <a:noFill/>
        </p:spPr>
        <p:txBody>
          <a:bodyPr wrap="square" rtlCol="0">
            <a:spAutoFit/>
          </a:bodyPr>
          <a:lstStyle/>
          <a:p>
            <a:pPr algn="just"/>
            <a:r>
              <a:rPr lang="en-US" sz="2400" b="0" i="0" dirty="0">
                <a:solidFill>
                  <a:srgbClr val="374151"/>
                </a:solidFill>
                <a:effectLst/>
                <a:latin typeface="Britannic Bold" panose="020B0903060703020204" pitchFamily="34" charset="0"/>
              </a:rPr>
              <a:t>The project aims to perform Exploratory Data Analysis (EDA) on the Sample Superstore Dataset to uncover sales patterns, customer segments, and regional variations. Subsequently, a predictive model will be developed to estimate profit based on relevant features. The objective is to derive actionable insights that optimize profitability and inform business decisions.</a:t>
            </a:r>
            <a:endParaRPr lang="en-IN" sz="2400" dirty="0">
              <a:latin typeface="Britannic Bold" panose="020B0903060703020204" pitchFamily="34" charset="0"/>
            </a:endParaRPr>
          </a:p>
        </p:txBody>
      </p:sp>
    </p:spTree>
    <p:extLst>
      <p:ext uri="{BB962C8B-B14F-4D97-AF65-F5344CB8AC3E}">
        <p14:creationId xmlns:p14="http://schemas.microsoft.com/office/powerpoint/2010/main" val="624787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4" name="TextBox 3">
            <a:extLst>
              <a:ext uri="{FF2B5EF4-FFF2-40B4-BE49-F238E27FC236}">
                <a16:creationId xmlns:a16="http://schemas.microsoft.com/office/drawing/2014/main" id="{C69BD287-39D5-C15B-81C5-2E06C89C3D69}"/>
              </a:ext>
            </a:extLst>
          </p:cNvPr>
          <p:cNvSpPr txBox="1"/>
          <p:nvPr/>
        </p:nvSpPr>
        <p:spPr>
          <a:xfrm>
            <a:off x="345233" y="1978090"/>
            <a:ext cx="10944808" cy="3046988"/>
          </a:xfrm>
          <a:prstGeom prst="rect">
            <a:avLst/>
          </a:prstGeom>
          <a:noFill/>
        </p:spPr>
        <p:txBody>
          <a:bodyPr wrap="square" rtlCol="0">
            <a:spAutoFit/>
          </a:bodyPr>
          <a:lstStyle/>
          <a:p>
            <a:pPr algn="just"/>
            <a:r>
              <a:rPr lang="en-US" sz="2400" i="0" dirty="0">
                <a:solidFill>
                  <a:srgbClr val="374151"/>
                </a:solidFill>
                <a:effectLst/>
                <a:latin typeface="Britannic Bold" panose="020B0903060703020204" pitchFamily="34" charset="0"/>
              </a:rPr>
              <a:t>Unveiling Business Insights: Analyzing Sales Patterns and Customer Segmentation in the Sample Superstore Dataset through Comprehensive Exploratory Data Analysis (EDA). This project aims to identify top-selling products, profitable customer segments, and regional variations in sales performance. By understanding key trends and relationships, valuable recommendations will be derived to optimize pricing strategies, inventory management, and targeted marketing efforts for enhanced business profitability and customer satisfaction.</a:t>
            </a:r>
            <a:endParaRPr lang="en-IN" sz="2400" dirty="0">
              <a:latin typeface="Britannic Bold" panose="020B0903060703020204" pitchFamily="34" charset="0"/>
            </a:endParaRPr>
          </a:p>
        </p:txBody>
      </p:sp>
    </p:spTree>
    <p:extLst>
      <p:ext uri="{BB962C8B-B14F-4D97-AF65-F5344CB8AC3E}">
        <p14:creationId xmlns:p14="http://schemas.microsoft.com/office/powerpoint/2010/main" val="21168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4" name="TextBox 3">
            <a:extLst>
              <a:ext uri="{FF2B5EF4-FFF2-40B4-BE49-F238E27FC236}">
                <a16:creationId xmlns:a16="http://schemas.microsoft.com/office/drawing/2014/main" id="{27684FD1-1DA0-61D7-877C-2D1080858163}"/>
              </a:ext>
            </a:extLst>
          </p:cNvPr>
          <p:cNvSpPr txBox="1"/>
          <p:nvPr/>
        </p:nvSpPr>
        <p:spPr>
          <a:xfrm>
            <a:off x="513184" y="1744824"/>
            <a:ext cx="10739534" cy="3416320"/>
          </a:xfrm>
          <a:prstGeom prst="rect">
            <a:avLst/>
          </a:prstGeom>
          <a:noFill/>
        </p:spPr>
        <p:txBody>
          <a:bodyPr wrap="square" rtlCol="0">
            <a:spAutoFit/>
          </a:bodyPr>
          <a:lstStyle/>
          <a:p>
            <a:pPr algn="just"/>
            <a:r>
              <a:rPr lang="en-US" sz="2400" b="0" i="0" dirty="0">
                <a:solidFill>
                  <a:srgbClr val="374151"/>
                </a:solidFill>
                <a:effectLst/>
                <a:latin typeface="Britannic Bold" panose="020B0903060703020204" pitchFamily="34" charset="0"/>
              </a:rPr>
              <a:t>In this EDA project on the Sample Superstore Dataset, we aim to provide actionable insights for companies. By analyzing sales patterns, customer segmentation, and regional variations, we offer benefits such as profit maximization, customer satisfaction, and pricing optimization. Additionally, our analysis helps improve inventory management, identify growth opportunities, enhance operational efficiency, and gain a competitive advantage. By leveraging data-driven insights, businesses can make informed decisions to drive profitability, streamline operations, and achieve sustained growth in the competitive market landscape.</a:t>
            </a:r>
            <a:endParaRPr lang="en-IN" sz="2400" dirty="0">
              <a:latin typeface="Britannic Bold" panose="020B0903060703020204" pitchFamily="34" charset="0"/>
            </a:endParaRP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43205" y="237931"/>
            <a:ext cx="10396882" cy="1151965"/>
          </a:xfrm>
        </p:spPr>
        <p:txBody>
          <a:bodyPr anchor="ctr">
            <a:normAutofit/>
          </a:bodyPr>
          <a:lstStyle/>
          <a:p>
            <a:r>
              <a:rPr lang="en-US" sz="4000" dirty="0"/>
              <a:t>WHO ARE THE END USERS of this project?</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85800" y="1763486"/>
            <a:ext cx="10396883" cy="3610947"/>
          </a:xfrm>
        </p:spPr>
        <p:txBody>
          <a:bodyPr>
            <a:noAutofit/>
          </a:bodyPr>
          <a:lstStyle/>
          <a:p>
            <a:pPr algn="just">
              <a:buFont typeface="+mj-lt"/>
              <a:buAutoNum type="arabicPeriod"/>
            </a:pPr>
            <a:r>
              <a:rPr lang="en-US" sz="2400" b="0" i="0" dirty="0">
                <a:solidFill>
                  <a:srgbClr val="374151"/>
                </a:solidFill>
                <a:effectLst/>
                <a:latin typeface="Britannic Bold" panose="020B0903060703020204" pitchFamily="34" charset="0"/>
              </a:rPr>
              <a:t>Retail Managers: Optimize inventory and marketing strategies.</a:t>
            </a:r>
          </a:p>
          <a:p>
            <a:pPr algn="just">
              <a:buFont typeface="+mj-lt"/>
              <a:buAutoNum type="arabicPeriod"/>
            </a:pPr>
            <a:r>
              <a:rPr lang="en-US" sz="2400" b="0" i="0" dirty="0">
                <a:solidFill>
                  <a:srgbClr val="374151"/>
                </a:solidFill>
                <a:effectLst/>
                <a:latin typeface="Britannic Bold" panose="020B0903060703020204" pitchFamily="34" charset="0"/>
              </a:rPr>
              <a:t>Pricing Analysts: Enhance pricing decisions for profitability.</a:t>
            </a:r>
          </a:p>
          <a:p>
            <a:pPr algn="just">
              <a:buFont typeface="+mj-lt"/>
              <a:buAutoNum type="arabicPeriod"/>
            </a:pPr>
            <a:r>
              <a:rPr lang="en-US" sz="2400" b="0" i="0" dirty="0">
                <a:solidFill>
                  <a:srgbClr val="374151"/>
                </a:solidFill>
                <a:effectLst/>
                <a:latin typeface="Britannic Bold" panose="020B0903060703020204" pitchFamily="34" charset="0"/>
              </a:rPr>
              <a:t>Marketing Teams: Tailor campaigns based on customer    segmentation.</a:t>
            </a:r>
          </a:p>
          <a:p>
            <a:pPr algn="just">
              <a:buFont typeface="+mj-lt"/>
              <a:buAutoNum type="arabicPeriod"/>
            </a:pPr>
            <a:r>
              <a:rPr lang="en-US" sz="2400" b="0" i="0" dirty="0">
                <a:solidFill>
                  <a:srgbClr val="374151"/>
                </a:solidFill>
                <a:effectLst/>
                <a:latin typeface="Britannic Bold" panose="020B0903060703020204" pitchFamily="34" charset="0"/>
              </a:rPr>
              <a:t>Executives: Drive growth and competitive advantage.</a:t>
            </a:r>
          </a:p>
          <a:p>
            <a:pPr algn="just">
              <a:buFont typeface="+mj-lt"/>
              <a:buAutoNum type="arabicPeriod"/>
            </a:pPr>
            <a:r>
              <a:rPr lang="en-US" sz="2400" b="0" i="0" dirty="0">
                <a:solidFill>
                  <a:srgbClr val="374151"/>
                </a:solidFill>
                <a:effectLst/>
                <a:latin typeface="Britannic Bold" panose="020B0903060703020204" pitchFamily="34" charset="0"/>
              </a:rPr>
              <a:t>Sales Teams: Focus on high-potential markets.</a:t>
            </a:r>
          </a:p>
          <a:p>
            <a:pPr algn="just">
              <a:buFont typeface="+mj-lt"/>
              <a:buAutoNum type="arabicPeriod"/>
            </a:pPr>
            <a:r>
              <a:rPr lang="en-US" sz="2400" b="0" i="0" dirty="0">
                <a:solidFill>
                  <a:srgbClr val="374151"/>
                </a:solidFill>
                <a:effectLst/>
                <a:latin typeface="Britannic Bold" panose="020B0903060703020204" pitchFamily="34" charset="0"/>
              </a:rPr>
              <a:t>Finance Departments: Plan and budget effectively.</a:t>
            </a:r>
          </a:p>
          <a:p>
            <a:pPr marL="0" indent="0" algn="just">
              <a:buNone/>
            </a:pPr>
            <a:endParaRPr lang="en-US" sz="2400" dirty="0">
              <a:latin typeface="Britannic Bold" panose="020B0903060703020204" pitchFamily="34" charset="0"/>
            </a:endParaRP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Autofit/>
          </a:bodyPr>
          <a:lstStyle/>
          <a:p>
            <a:br>
              <a:rPr lang="en-US" sz="4400" dirty="0"/>
            </a:br>
            <a:r>
              <a:rPr lang="en-US" sz="4400" dirty="0"/>
              <a:t>YOUR SOLUTION AND ITS VALUE PROPOSITION</a:t>
            </a:r>
          </a:p>
        </p:txBody>
      </p:sp>
      <p:sp>
        <p:nvSpPr>
          <p:cNvPr id="4" name="TextBox 3">
            <a:extLst>
              <a:ext uri="{FF2B5EF4-FFF2-40B4-BE49-F238E27FC236}">
                <a16:creationId xmlns:a16="http://schemas.microsoft.com/office/drawing/2014/main" id="{2EF04B26-FCF8-B3D4-4016-E5331F71731B}"/>
              </a:ext>
            </a:extLst>
          </p:cNvPr>
          <p:cNvSpPr txBox="1"/>
          <p:nvPr/>
        </p:nvSpPr>
        <p:spPr>
          <a:xfrm>
            <a:off x="581191" y="2099388"/>
            <a:ext cx="10279642" cy="1938992"/>
          </a:xfrm>
          <a:prstGeom prst="rect">
            <a:avLst/>
          </a:prstGeom>
          <a:noFill/>
        </p:spPr>
        <p:txBody>
          <a:bodyPr wrap="square" rtlCol="0">
            <a:spAutoFit/>
          </a:bodyPr>
          <a:lstStyle/>
          <a:p>
            <a:pPr algn="just"/>
            <a:r>
              <a:rPr lang="en-US" sz="2400" b="0" i="0" dirty="0">
                <a:solidFill>
                  <a:srgbClr val="374151"/>
                </a:solidFill>
                <a:effectLst/>
                <a:latin typeface="Britannic Bold" panose="020B0903060703020204" pitchFamily="34" charset="0"/>
              </a:rPr>
              <a:t>Our solution provides a holistic EDA approach and a predictive profit model for the Sample Superstore Dataset. By leveraging these insights, businesses can optimize inventory, pricing, and marketing strategies, resulting in increased profitability, competitive advantage, and informed decision-making for sustainable growth in the dynamic market landscape.</a:t>
            </a:r>
            <a:endParaRPr lang="en-IN" sz="2400" dirty="0">
              <a:latin typeface="Britannic Bold" panose="020B0903060703020204" pitchFamily="34" charset="0"/>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Autofit/>
          </a:bodyPr>
          <a:lstStyle/>
          <a:p>
            <a:r>
              <a:rPr lang="en-US" sz="4400" dirty="0"/>
              <a:t>How did you customize the project and make it your own</a:t>
            </a:r>
          </a:p>
        </p:txBody>
      </p:sp>
      <p:sp>
        <p:nvSpPr>
          <p:cNvPr id="4" name="TextBox 3">
            <a:extLst>
              <a:ext uri="{FF2B5EF4-FFF2-40B4-BE49-F238E27FC236}">
                <a16:creationId xmlns:a16="http://schemas.microsoft.com/office/drawing/2014/main" id="{406A60A1-9058-0258-AC5F-F362C7A726B0}"/>
              </a:ext>
            </a:extLst>
          </p:cNvPr>
          <p:cNvSpPr txBox="1"/>
          <p:nvPr/>
        </p:nvSpPr>
        <p:spPr>
          <a:xfrm>
            <a:off x="581191" y="1682532"/>
            <a:ext cx="10494246" cy="3046988"/>
          </a:xfrm>
          <a:prstGeom prst="rect">
            <a:avLst/>
          </a:prstGeom>
          <a:noFill/>
        </p:spPr>
        <p:txBody>
          <a:bodyPr wrap="square" rtlCol="0">
            <a:spAutoFit/>
          </a:bodyPr>
          <a:lstStyle/>
          <a:p>
            <a:pPr algn="just"/>
            <a:br>
              <a:rPr lang="en-US" sz="2400" dirty="0">
                <a:latin typeface="Britannic Bold" panose="020B0903060703020204" pitchFamily="34" charset="0"/>
              </a:rPr>
            </a:br>
            <a:r>
              <a:rPr lang="en-US" sz="2400" b="0" i="0" dirty="0">
                <a:solidFill>
                  <a:srgbClr val="374151"/>
                </a:solidFill>
                <a:effectLst/>
                <a:latin typeface="Britannic Bold" panose="020B0903060703020204" pitchFamily="34" charset="0"/>
              </a:rPr>
              <a:t>In customizing the project, I tailored the EDA techniques to focus on specific business goals and objectives relevant to a company. Additionally, I refined the predictive model by experimenting with different algorithms, and feature engineering to suit the dataset characteristics. Our unique approach to visualizations and insights allowed us to derive actionable recommendations and strategic insights that align with our business needs, ensuring the project's relevance and value to our organization.</a:t>
            </a:r>
            <a:endParaRPr lang="en-IN" sz="2400" dirty="0">
              <a:latin typeface="Britannic Bold" panose="020B0903060703020204" pitchFamily="34" charset="0"/>
            </a:endParaRPr>
          </a:p>
        </p:txBody>
      </p:sp>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4" name="TextBox 3">
            <a:extLst>
              <a:ext uri="{FF2B5EF4-FFF2-40B4-BE49-F238E27FC236}">
                <a16:creationId xmlns:a16="http://schemas.microsoft.com/office/drawing/2014/main" id="{6B39F24C-9B6D-444B-30C9-40A389C89886}"/>
              </a:ext>
            </a:extLst>
          </p:cNvPr>
          <p:cNvSpPr txBox="1"/>
          <p:nvPr/>
        </p:nvSpPr>
        <p:spPr>
          <a:xfrm>
            <a:off x="653143" y="1912776"/>
            <a:ext cx="10189028" cy="2308324"/>
          </a:xfrm>
          <a:prstGeom prst="rect">
            <a:avLst/>
          </a:prstGeom>
          <a:noFill/>
        </p:spPr>
        <p:txBody>
          <a:bodyPr wrap="square" rtlCol="0">
            <a:spAutoFit/>
          </a:bodyPr>
          <a:lstStyle/>
          <a:p>
            <a:pPr algn="just"/>
            <a:r>
              <a:rPr lang="en-US" sz="2400" b="0" i="0" dirty="0">
                <a:solidFill>
                  <a:srgbClr val="374151"/>
                </a:solidFill>
                <a:effectLst/>
                <a:latin typeface="Britannic Bold" panose="020B0903060703020204" pitchFamily="34" charset="0"/>
              </a:rPr>
              <a:t>In the modeling phase, we employed the Random Forest Regression algorithm to predict profits based on various features. We fine-tuned hyperparameters and selected relevant features to enhance the model's accuracy and interpretability. The model's performance was evaluated using metrics like Mean Squared Error and R-squared, ensuring its suitability for profit estimation in the Sample Superstore Dataset.</a:t>
            </a:r>
            <a:endParaRPr lang="en-IN" sz="2400" dirty="0">
              <a:latin typeface="Britannic Bold" panose="020B0903060703020204" pitchFamily="34" charset="0"/>
            </a:endParaRPr>
          </a:p>
        </p:txBody>
      </p:sp>
    </p:spTree>
    <p:extLst>
      <p:ext uri="{BB962C8B-B14F-4D97-AF65-F5344CB8AC3E}">
        <p14:creationId xmlns:p14="http://schemas.microsoft.com/office/powerpoint/2010/main" val="31840815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TM04033927[[fn=Main Event]]</Template>
  <TotalTime>104</TotalTime>
  <Words>693</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Britannic Bold</vt:lpstr>
      <vt:lpstr>Calibri</vt:lpstr>
      <vt:lpstr>Impact</vt:lpstr>
      <vt:lpstr>Main Event</vt:lpstr>
      <vt:lpstr>Student Details</vt:lpstr>
      <vt:lpstr>PROJECT TITLE </vt:lpstr>
      <vt:lpstr>Problem Statement</vt:lpstr>
      <vt:lpstr>AGENDA</vt:lpstr>
      <vt:lpstr>PROJECT  OVERVIEW</vt:lpstr>
      <vt:lpstr>WHO ARE THE END USERS of this project?</vt:lpstr>
      <vt:lpstr> YOUR SOLUTION AND ITS VALUE PROPOSITION</vt:lpstr>
      <vt:lpstr>How did you customize the project and make it your own</vt:lpstr>
      <vt:lpstr>MODELLING</vt:lpstr>
      <vt:lpstr>Clicks from Project</vt:lpstr>
      <vt:lpstr>Results</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ANKIT SHARMA</cp:lastModifiedBy>
  <cp:revision>6</cp:revision>
  <dcterms:created xsi:type="dcterms:W3CDTF">2021-05-26T16:50:10Z</dcterms:created>
  <dcterms:modified xsi:type="dcterms:W3CDTF">2023-07-25T11:13:02Z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