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18"/>
  </p:notes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D4376CA-5D26-4FB8-991F-7AC08C1C0D25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8C2712-ABEC-4EDE-80DF-71F2D289C4C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3AA686-6C8E-44FC-A60A-6AD677AB800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4880C1E-C2A1-40B4-B746-17DC26E7D53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B2986EA-67CD-4736-B190-EC965F16E054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1E84A6A-7D59-443A-B6F8-B24BA514C3BE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6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BEDAC9-69C0-4324-ADF2-820A3FFC87A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5685E69-2ADC-4FEF-82C5-D47C27BBF8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D6FBEE8-AECE-4342-9809-90F7F1131D2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73366D-C134-4E98-A821-E66F602B18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C6F362-1B41-4A99-AD1A-3836B9C108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3A797C-58E2-4348-A935-A750349E60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67780E6-D3FF-48F5-B992-2BD1F3E290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DD00FCF-AE64-4FA3-A1FC-77F5B89BBA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D8B75CE-F2E0-4137-AFDC-29E2ABDD4C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88EDFBF-2D6F-4475-8BAE-2422196AB9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693EA2E-A60F-426B-8CF2-26BB4522A5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 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 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E801093-25FF-4A1E-A1CF-81C5FB765F4B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14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E0136A-6953-4AFA-958F-B93621E43C98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05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14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A6EE06-5E8C-4989-9A92-3EA70F897E68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2B5E892-00B4-423F-AE6F-205111AFE7E8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1B1EE5-2560-4CBE-8AEE-A62537555603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4010C2-A2CB-4567-9DAE-EE43471D86FB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B22992-6EF5-410A-AA99-7EAFB81C8CC5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AE7F72-52D7-45BA-B097-9C0CC170DA68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6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6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000" b="0" strike="noStrike" spc="-1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1800" b="0" strike="noStrike" spc="-1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600" b="0" strike="noStrike" spc="-1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600" b="0" strike="noStrike" spc="-1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3BE21A0-F01D-4DC8-8048-5B2A4014A003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C93F13-36B4-4D78-9FC6-7FFF8454B03D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AF6328-B475-49D6-B99B-8E59469A12C2}" type="slidenum">
              <a:rPr lang="en-US" sz="1200" b="0" strike="noStrike" spc="-1">
                <a:solidFill>
                  <a:srgbClr val="898989"/>
                </a:solidFill>
                <a:latin typeface="TradeGothic"/>
                <a:ea typeface="ＭＳ Ｐゴシック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github.com/archisman-05/Student-s-Hub" TargetMode="External"/><Relationship Id="rId4" Type="http://schemas.openxmlformats.org/officeDocument/2006/relationships/hyperlink" Target="https://github.com/ankit2061/Student_Hub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diatoday.in/education-today/news/story/93-indian-students-aware-of-just-seven-career-options-what-are-parents-doing-wrong-1446205-2019-02-04" TargetMode="External"/><Relationship Id="rId3" Type="http://schemas.openxmlformats.org/officeDocument/2006/relationships/hyperlink" Target="https://www.thehindu.com/education/the-role-of-artificial-intelligence-in-career-counselling/article68275874.ece" TargetMode="External"/><Relationship Id="rId7" Type="http://schemas.openxmlformats.org/officeDocument/2006/relationships/hyperlink" Target="https://www.linkedin.com/pulse/career-counselling-india-unlocking-success-remarkable-education/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diatoday.in/education-today/featurephilia/story/importance-of-career-counselling-for-a-smooth-transition-in-digital-age-2546071-2024-05-31" TargetMode="External"/><Relationship Id="rId11" Type="http://schemas.openxmlformats.org/officeDocument/2006/relationships/hyperlink" Target="https://economictimes.indiatimes.com/jobs/nearly-85-of-higher-education-candidates-not-equipped-to-take-career-decisions-survey/articleshow/62636443.cms?from=mdr" TargetMode="External"/><Relationship Id="rId5" Type="http://schemas.openxmlformats.org/officeDocument/2006/relationships/hyperlink" Target="https://pin.it/eFXFVh70A" TargetMode="External"/><Relationship Id="rId10" Type="http://schemas.openxmlformats.org/officeDocument/2006/relationships/hyperlink" Target="https://www.indiatoday.in/education-today/featurephilia/story/are-wrong-career-choices-to-blame-for-the-low-happiness-index-in-india-2291127-2022-10-30" TargetMode="External"/><Relationship Id="rId4" Type="http://schemas.openxmlformats.org/officeDocument/2006/relationships/hyperlink" Target="https://www.educationtimes.com/article/campus-beat-college-life/99734241/career-counselling-can-help-stop-student-suicides-in-india" TargetMode="External"/><Relationship Id="rId9" Type="http://schemas.openxmlformats.org/officeDocument/2006/relationships/hyperlink" Target="https://www.hindustantimes.com/health-and-fitness/do-what-you-love-career-choices-made-early-in-life-impact-health-later/story-OOenID4pRR6oMNEKjn2Ut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ＭＳ Ｐゴシック"/>
            </a:endParaRPr>
          </a:p>
        </p:txBody>
      </p:sp>
      <p:sp>
        <p:nvSpPr>
          <p:cNvPr id="73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8240" cy="5154480"/>
          </a:xfrm>
          <a:custGeom>
            <a:avLst/>
            <a:gdLst>
              <a:gd name="textAreaLeft" fmla="*/ 0 w 4638240"/>
              <a:gd name="textAreaRight" fmla="*/ 4638600 w 4638240"/>
              <a:gd name="textAreaTop" fmla="*/ 0 h 5154480"/>
              <a:gd name="textAreaBottom" fmla="*/ 5154840 h 5154480"/>
            </a:gdLst>
            <a:ahLst/>
            <a:cxn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ＭＳ Ｐゴシック"/>
            </a:endParaRPr>
          </a:p>
        </p:txBody>
      </p:sp>
      <p:pic>
        <p:nvPicPr>
          <p:cNvPr id="74" name="Picture 4"/>
          <p:cNvPicPr/>
          <p:nvPr/>
        </p:nvPicPr>
        <p:blipFill>
          <a:blip r:embed="rId2"/>
          <a:srcRect r="59916"/>
          <a:stretch/>
        </p:blipFill>
        <p:spPr>
          <a:xfrm>
            <a:off x="6854760" y="1715760"/>
            <a:ext cx="3203280" cy="342576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321785" y="194535"/>
            <a:ext cx="8505630" cy="158841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Basic Details of the Team and Problem Statement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52680" y="-534600"/>
            <a:ext cx="10362960" cy="2076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chemeClr val="dk2"/>
                </a:solidFill>
                <a:latin typeface="Garamond"/>
                <a:ea typeface="ＭＳ Ｐゴシック"/>
              </a:rPr>
              <a:t>SMART INDIA HACKATHON 2024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TextBox 9"/>
          <p:cNvSpPr/>
          <p:nvPr/>
        </p:nvSpPr>
        <p:spPr>
          <a:xfrm>
            <a:off x="331200" y="1454040"/>
            <a:ext cx="6150600" cy="512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Problem Statement ID –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1666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Problem Statement Title- </a:t>
            </a:r>
            <a:r>
              <a:rPr lang="en-IN" sz="18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Calibri"/>
              </a:rPr>
              <a:t>Develop Effective Career Counselling and Guidance Programs in Schools to Enhance Student Career Choices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Theme- 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SMART</a:t>
            </a: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EDUCATION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PS Category- 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Software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Team ID- </a:t>
            </a:r>
            <a:r>
              <a:rPr lang="en-US" sz="2000" b="0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38586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Team Name (Registered on portal): </a:t>
            </a:r>
            <a:r>
              <a:rPr lang="en-US" sz="2000" b="0" strike="noStrike" spc="-1" dirty="0" err="1">
                <a:solidFill>
                  <a:schemeClr val="dk1"/>
                </a:solidFill>
                <a:latin typeface="Times New Roman"/>
                <a:ea typeface="ＭＳ Ｐゴシック"/>
              </a:rPr>
              <a:t>InnoVenturee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Google Shape;93;p2"/>
          <p:cNvPicPr/>
          <p:nvPr/>
        </p:nvPicPr>
        <p:blipFill>
          <a:blip r:embed="rId3"/>
          <a:stretch/>
        </p:blipFill>
        <p:spPr>
          <a:xfrm>
            <a:off x="9892440" y="0"/>
            <a:ext cx="2246040" cy="114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8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97360" y="-20304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br>
              <a:rPr sz="3600" dirty="0"/>
            </a:br>
            <a:r>
              <a:rPr lang="en-US" sz="3600" b="1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Students’ Hub</a:t>
            </a:r>
            <a:endParaRPr lang="en-US" sz="36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TextBox 8"/>
          <p:cNvSpPr/>
          <p:nvPr/>
        </p:nvSpPr>
        <p:spPr>
          <a:xfrm>
            <a:off x="28800" y="864540"/>
            <a:ext cx="12191760" cy="609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000" b="1" u="sng" strike="noStrike" spc="-1" dirty="0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Proposed Solution: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3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135B39-7B03-4631-AEC9-5074D2BC1FDF}" type="slidenum">
              <a:rPr lang="en-US" sz="1200" b="1" strike="noStrike" spc="-1">
                <a:solidFill>
                  <a:schemeClr val="lt1"/>
                </a:solidFill>
                <a:latin typeface="TradeGothic"/>
                <a:ea typeface="ＭＳ Ｐゴシック"/>
              </a:rPr>
              <a:t>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38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TradeGothic"/>
              </a:rPr>
              <a:t>@SIH Idea submission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Google Shape;93;p2"/>
          <p:cNvPicPr/>
          <p:nvPr/>
        </p:nvPicPr>
        <p:blipFill>
          <a:blip r:embed="rId3"/>
          <a:stretch/>
        </p:blipFill>
        <p:spPr>
          <a:xfrm>
            <a:off x="9945360" y="2664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85" name="Rectangle: Rounded Corners 2"/>
          <p:cNvSpPr/>
          <p:nvPr/>
        </p:nvSpPr>
        <p:spPr>
          <a:xfrm>
            <a:off x="70200" y="1245240"/>
            <a:ext cx="4008240" cy="5071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2700000"/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de-DE" sz="14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FOR STUDENTS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05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*</a:t>
            </a:r>
            <a:r>
              <a:rPr lang="en-US" sz="1050" b="1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STUDENTS are the highest priority of the app.  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AI will be able to determine students' interests, strengths, and personality qualities through </a:t>
            </a: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psychometric tests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 providing tailored career suggestions based on these assessment results. 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The app will inform the learner about the future career features of the suggested path of career</a:t>
            </a:r>
            <a:r>
              <a:rPr lang="en-US" sz="1100" spc="-1" dirty="0">
                <a:solidFill>
                  <a:schemeClr val="dk1"/>
                </a:solidFill>
                <a:latin typeface="Times New Roman"/>
                <a:ea typeface="Arial Unicode MS"/>
              </a:rPr>
              <a:t>, 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both in </a:t>
            </a:r>
            <a:r>
              <a:rPr lang="en-US" sz="1100" b="1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academics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 as well as </a:t>
            </a:r>
            <a:r>
              <a:rPr lang="en-US" sz="1100" b="1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non-academics 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(</a:t>
            </a:r>
            <a:r>
              <a:rPr lang="en-US" sz="1100" b="1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sports, fine arts, etc</a:t>
            </a:r>
            <a:r>
              <a:rPr lang="en-US" sz="1100" b="0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.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) also the admission tests required to succeed in that field. (Students will be better prepared if they have early knowledge of future aspects.) 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There will be a library connecting to the webpage, offering links to books, articles, and other materials to support students on their chosen route and develop their strength along it. 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Students can use the app starting in eighth grade. 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FOR TEACHERS</a:t>
            </a:r>
            <a:r>
              <a:rPr lang="en-US" sz="1400" b="0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Teachers may organize workshops and seminars to assist students in making career decisions.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Connect with mentors for offline seminars for career counselling. 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FOR MENTORS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</a:t>
            </a: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One-to-one connection with Parents and Students.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1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	Can conduct offline seminars for schools.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: Rounded Corners 4"/>
          <p:cNvSpPr/>
          <p:nvPr/>
        </p:nvSpPr>
        <p:spPr>
          <a:xfrm>
            <a:off x="4149720" y="1245240"/>
            <a:ext cx="3949920" cy="5071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path path="circle">
              <a:fillToRect l="50000" t="50000" r="50000" b="50000"/>
            </a:path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000" b="1" strike="noStrike" spc="299" dirty="0">
                <a:solidFill>
                  <a:schemeClr val="dk1"/>
                </a:solidFill>
                <a:latin typeface="Times New Roman"/>
                <a:ea typeface="ＭＳ Ｐゴシック"/>
              </a:rPr>
              <a:t>ISSUES FACED BY STUDENTS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Lack of Self-Awareness: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It can be challenging for many students to select a job path that fits their personality and aspirations since they are unaware about their interests, abilities, and weaknesses.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Lack of Information: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Making smart selections can be challenging for students when they lack access to sufficient or correct information about various career routes, school options, or the job market.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1" i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Our app mainly focuses on providing clarity to students on the above aspects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: Rounded Corners 9"/>
          <p:cNvSpPr/>
          <p:nvPr/>
        </p:nvSpPr>
        <p:spPr>
          <a:xfrm>
            <a:off x="8170920" y="1245240"/>
            <a:ext cx="3949920" cy="5071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8100000"/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000" b="1" strike="noStrike" spc="299">
                <a:solidFill>
                  <a:schemeClr val="dk1"/>
                </a:solidFill>
                <a:latin typeface="Times New Roman"/>
                <a:ea typeface="ＭＳ Ｐゴシック"/>
              </a:rPr>
              <a:t>WHY US?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200" b="1" i="1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We aim to maximize each person's potential and offer professional possibilities in all major professions, including academics, sports, the arts, and other areas of study, so they can secure a bright future.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1" u="sng" strike="noStrike" spc="299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Gamified Skill Development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Introduction to gamification elements where students can earn points and badges for completing skill-building activities, attending workshops, or participating in career-related challenges. This can make learning more engaging.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1" u="sng" strike="noStrike" spc="299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Community Forums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Creating a space for students to discuss career-related topics, share experiences, and ask questions. This can foster a sense of community and support among users.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1" u="sng" strike="noStrike" spc="299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Career Goal Tracker: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A goal-setting app specifically for career aspirations. Students can set short-term and long-term goals, track their progress, and receive reminders and motivational content to stay on track.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val 12"/>
          <p:cNvSpPr/>
          <p:nvPr/>
        </p:nvSpPr>
        <p:spPr>
          <a:xfrm>
            <a:off x="141480" y="106920"/>
            <a:ext cx="25898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Bodoni MT Black"/>
                <a:ea typeface="ＭＳ Ｐゴシック"/>
              </a:rPr>
              <a:t>InnoVenturee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C9A40-FAD1-9E49-90A0-F148EE9FDCF3}"/>
              </a:ext>
            </a:extLst>
          </p:cNvPr>
          <p:cNvSpPr txBox="1"/>
          <p:nvPr/>
        </p:nvSpPr>
        <p:spPr>
          <a:xfrm>
            <a:off x="7290810" y="390820"/>
            <a:ext cx="262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Empowered Students, Brighter Futures.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TECH STACK </a:t>
            </a:r>
            <a:endParaRPr lang="en-US" sz="36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TextBox 8"/>
          <p:cNvSpPr/>
          <p:nvPr/>
        </p:nvSpPr>
        <p:spPr>
          <a:xfrm>
            <a:off x="609480" y="955080"/>
            <a:ext cx="8999640" cy="1075764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Programming Languages</a:t>
            </a:r>
            <a:r>
              <a:rPr lang="en-US" sz="1600" b="0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: Python, Java, XML and JS,CSS,HTML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Framework:</a:t>
            </a:r>
            <a:r>
              <a:rPr lang="en-US" sz="1600" b="0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Arial"/>
                <a:ea typeface="ＭＳ Ｐゴシック"/>
              </a:rPr>
              <a:t>ExpressJS</a:t>
            </a:r>
            <a:r>
              <a:rPr lang="en-US" sz="1600" b="0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, MongoDB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Database</a:t>
            </a:r>
            <a:r>
              <a:rPr lang="en-US" sz="1600" b="0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: MySQL, Firebase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chemeClr val="dk1"/>
                </a:solidFill>
                <a:latin typeface="Arial"/>
                <a:ea typeface="ＭＳ Ｐゴシック"/>
              </a:rPr>
              <a:t>Methodology and process for implementation: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3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21638C-FB2F-47C1-AA66-85B2C24BC8B0}" type="slidenum">
              <a:rPr lang="en-US" sz="1200" b="1" strike="noStrike" spc="-1">
                <a:solidFill>
                  <a:schemeClr val="lt1"/>
                </a:solidFill>
                <a:latin typeface="TradeGothic"/>
                <a:ea typeface="ＭＳ Ｐゴシック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40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TradeGothic"/>
              </a:rPr>
              <a:t>@SIH Idea submission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Google Shape;93;p2"/>
          <p:cNvPicPr/>
          <p:nvPr/>
        </p:nvPicPr>
        <p:blipFill>
          <a:blip r:embed="rId3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95" name="Rectangle: Rounded Corners 22"/>
          <p:cNvSpPr/>
          <p:nvPr/>
        </p:nvSpPr>
        <p:spPr>
          <a:xfrm>
            <a:off x="474840" y="2262600"/>
            <a:ext cx="1987560" cy="37756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800" b="0" strike="noStrike" spc="-1">
              <a:solidFill>
                <a:schemeClr val="dk1"/>
              </a:solidFill>
              <a:latin typeface="Calibri"/>
              <a:ea typeface="ＭＳ Ｐゴシック"/>
            </a:endParaRPr>
          </a:p>
        </p:txBody>
      </p:sp>
      <p:sp>
        <p:nvSpPr>
          <p:cNvPr id="96" name="Rectangle: Rounded Corners 34"/>
          <p:cNvSpPr/>
          <p:nvPr/>
        </p:nvSpPr>
        <p:spPr>
          <a:xfrm>
            <a:off x="4932960" y="1939320"/>
            <a:ext cx="7259040" cy="441540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en-US" sz="1400" b="1" u="sng" strike="noStrike" spc="-1" dirty="0">
              <a:solidFill>
                <a:schemeClr val="dk1"/>
              </a:solidFill>
              <a:uFillTx/>
              <a:latin typeface="Times New Roman"/>
              <a:ea typeface="ＭＳ Ｐゴシック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en-US" sz="1400" b="1" u="sng" spc="-1" dirty="0">
              <a:solidFill>
                <a:schemeClr val="dk1"/>
              </a:solidFill>
              <a:latin typeface="Times New Roman"/>
              <a:ea typeface="ＭＳ Ｐゴシック"/>
            </a:endParaRPr>
          </a:p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en-US" sz="1400" b="1" u="sng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Source code of prototype:</a:t>
            </a:r>
          </a:p>
          <a:p>
            <a:pPr marL="742950" lvl="1" indent="-285750" defTabSz="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2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Android Application</a:t>
            </a:r>
            <a:r>
              <a:rPr lang="en-US" sz="1200" b="1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:</a:t>
            </a:r>
            <a:r>
              <a:rPr lang="en-US" sz="12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 </a:t>
            </a:r>
            <a:r>
              <a:rPr lang="en-US" sz="12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  <a:hlinkClick r:id="rId4"/>
              </a:rPr>
              <a:t>https://github.com/ankit2061/Student_Hubs</a:t>
            </a:r>
            <a:endParaRPr lang="en-US" sz="1200" b="1" u="sng" strike="noStrike" spc="-1" dirty="0">
              <a:solidFill>
                <a:schemeClr val="dk1"/>
              </a:solidFill>
              <a:uFillTx/>
              <a:latin typeface="Times New Roman"/>
              <a:ea typeface="ＭＳ Ｐゴシック"/>
            </a:endParaRPr>
          </a:p>
          <a:p>
            <a:pPr marL="742950" lvl="1" indent="-285750" defTabSz="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200" b="1" u="sng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Website</a:t>
            </a:r>
            <a:r>
              <a:rPr lang="en-US" sz="1200" b="1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: </a:t>
            </a:r>
            <a:r>
              <a:rPr lang="en-US" sz="1200" b="1" u="sng" spc="-1" dirty="0">
                <a:solidFill>
                  <a:schemeClr val="dk1"/>
                </a:solidFill>
                <a:latin typeface="Times New Roman"/>
                <a:ea typeface="ＭＳ Ｐゴシック"/>
                <a:hlinkClick r:id="rId5"/>
              </a:rPr>
              <a:t>https://github.com/archisman-05/Student-s-Hub</a:t>
            </a:r>
            <a:endParaRPr lang="en-US" sz="1200" b="1" u="sng" spc="-1" dirty="0">
              <a:solidFill>
                <a:schemeClr val="dk1"/>
              </a:solidFill>
              <a:latin typeface="Times New Roman"/>
              <a:ea typeface="ＭＳ Ｐゴシック"/>
            </a:endParaRPr>
          </a:p>
          <a:p>
            <a:pPr defTabSz="457200">
              <a:lnSpc>
                <a:spcPct val="100000"/>
              </a:lnSpc>
              <a:buClr>
                <a:srgbClr val="000000"/>
              </a:buClr>
            </a:pPr>
            <a:endParaRPr lang="en-US" sz="1400" b="1" u="sng" strike="noStrike" spc="-1" dirty="0">
              <a:solidFill>
                <a:schemeClr val="dk1"/>
              </a:solidFill>
              <a:uFillTx/>
              <a:latin typeface="Times New Roman"/>
              <a:ea typeface="ＭＳ Ｐゴシック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4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Technology Stack Selection Backend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: We will be utilizing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Python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libraries like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TensorFlow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, or </a:t>
            </a:r>
            <a:r>
              <a:rPr lang="en-US" sz="1400" b="1" strike="noStrike" spc="-1" dirty="0" err="1">
                <a:solidFill>
                  <a:schemeClr val="dk1"/>
                </a:solidFill>
                <a:latin typeface="Times New Roman"/>
                <a:ea typeface="ＭＳ Ｐゴシック"/>
              </a:rPr>
              <a:t>PyTorch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building the AI model capable of analyzing user data and providing personalized career recommendations. Employing </a:t>
            </a:r>
            <a:r>
              <a:rPr lang="en-US" sz="1400" b="1" strike="noStrike" spc="-1" dirty="0" err="1">
                <a:solidFill>
                  <a:schemeClr val="dk1"/>
                </a:solidFill>
                <a:latin typeface="Times New Roman"/>
                <a:ea typeface="ＭＳ Ｐゴシック"/>
              </a:rPr>
              <a:t>ExpressJS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developing a robust and scalable backend framework, handling API requests, data management, and integration with other components. We will be using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Java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and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JS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backend of  android application and website respectively.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4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Frontend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: We will be creating an intuitive and visually appealing user interface using these web technologies using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HTML, CSS </a:t>
            </a:r>
            <a:r>
              <a:rPr lang="en-US" sz="140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for website and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XML</a:t>
            </a:r>
            <a:r>
              <a:rPr lang="en-US" sz="140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UI design of the android application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. Also using a frontend framework like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React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or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Angular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enhanced development efficiency and component-based architecture.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4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Backend Development: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4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API Design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: Defining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REST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ful APIs to handle user interactions, personality test submissions, career recommendations, and connections to mentors and libraries.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4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Database integration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: We would implement a suitable database (e.g.,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MySQL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,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PostgreSQL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) to store user data, test results, and recommendation history. Also we will be using </a:t>
            </a:r>
            <a:r>
              <a:rPr lang="en-US" sz="14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Firebase</a:t>
            </a: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for authentication, hosting and performance monitoring.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val 36"/>
          <p:cNvSpPr/>
          <p:nvPr/>
        </p:nvSpPr>
        <p:spPr>
          <a:xfrm>
            <a:off x="141480" y="106920"/>
            <a:ext cx="25898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Bodoni MT Black"/>
                <a:ea typeface="ＭＳ Ｐゴシック"/>
              </a:rPr>
              <a:t>InnoVenturee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6"/>
          <a:srcRect t="231" b="7"/>
          <a:stretch/>
        </p:blipFill>
        <p:spPr>
          <a:xfrm>
            <a:off x="3125520" y="2160000"/>
            <a:ext cx="1914480" cy="41119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8"/>
          <p:cNvPicPr/>
          <p:nvPr/>
        </p:nvPicPr>
        <p:blipFill>
          <a:blip r:embed="rId7"/>
          <a:stretch/>
        </p:blipFill>
        <p:spPr>
          <a:xfrm>
            <a:off x="720000" y="2160000"/>
            <a:ext cx="1980000" cy="41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7880" y="-67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FEASIBILITY AND VIABILITY</a:t>
            </a:r>
            <a:endParaRPr lang="en-US" sz="36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81C49F3-31EA-4FE3-81D8-45A7B8A5D617}" type="slidenum">
              <a: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rPr>
              <a:t>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42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radeGothic"/>
              </a:rPr>
              <a:t>@SIH Idea submission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Google Shape;93;p2"/>
          <p:cNvPicPr/>
          <p:nvPr/>
        </p:nvPicPr>
        <p:blipFill>
          <a:blip r:embed="rId3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: Rounded Corners 22"/>
          <p:cNvSpPr/>
          <p:nvPr/>
        </p:nvSpPr>
        <p:spPr>
          <a:xfrm>
            <a:off x="114480" y="914400"/>
            <a:ext cx="3949920" cy="543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89F"/>
              </a:gs>
              <a:gs pos="50000">
                <a:srgbClr val="FFE5C5"/>
              </a:gs>
              <a:gs pos="100000">
                <a:srgbClr val="FFF2E2"/>
              </a:gs>
            </a:gsLst>
            <a:lin ang="0"/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b="0" strike="noStrike" spc="299" dirty="0">
                <a:solidFill>
                  <a:srgbClr val="000000"/>
                </a:solidFill>
                <a:latin typeface="Times New Roman"/>
                <a:ea typeface="Arial Unicode MS"/>
              </a:rPr>
              <a:t>A.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b="1" u="sng" strike="noStrike" spc="599" dirty="0">
                <a:solidFill>
                  <a:srgbClr val="000000"/>
                </a:solidFill>
                <a:uFillTx/>
                <a:latin typeface="Times New Roman"/>
                <a:ea typeface="Arial Unicode MS"/>
              </a:rPr>
              <a:t>Market Analysis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2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MARKET NEEDS</a:t>
            </a:r>
            <a:r>
              <a:rPr lang="en-US" sz="1200" b="1" strike="noStrike" spc="299" dirty="0">
                <a:solidFill>
                  <a:schemeClr val="dk1"/>
                </a:solidFill>
                <a:latin typeface="Franklin Gothic Heavy"/>
                <a:ea typeface="Arial Unicode MS"/>
              </a:rPr>
              <a:t>: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Growing Demand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There is a definite need for individualized, easily available career counselling because students are under more and more pressure to select the best professional pathways other than only academics.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Gap in Current Solutions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Many of the platforms that are now in use are either overly broad, pricey, or concentrate more on job finding in only academic sector rather than exploring other fields(</a:t>
            </a:r>
            <a:r>
              <a:rPr lang="en-US" sz="1050" b="0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including </a:t>
            </a:r>
            <a:r>
              <a:rPr lang="en-US" sz="1050" b="1" i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non-academics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). An app that covers every sector efficiently might reduce this gap.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2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CORE FEATURES: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Career Assessment Tools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Assessments of personality, interests, and skills that might point students in the direction of appropriate career paths.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Personalized Recommendations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Using AI or algorithms to suggest career paths, educational courses, and extracurricular activities based on individual assessments.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Mentorship Opportunities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Connecting students with professionals or alumni for mentorship and real-world advice through frequent workshops in schools.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Resource Library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Articles, videos, and other resources to help students explore different careers.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1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Goal Tracking</a:t>
            </a:r>
            <a:r>
              <a:rPr lang="en-US" sz="105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: Features that allow students to set and track career-related goals, like internships or skill development.</a:t>
            </a: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: Rounded Corners 23"/>
          <p:cNvSpPr/>
          <p:nvPr/>
        </p:nvSpPr>
        <p:spPr>
          <a:xfrm>
            <a:off x="4149720" y="1380960"/>
            <a:ext cx="3949920" cy="490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79700"/>
              </a:gs>
              <a:gs pos="50000">
                <a:srgbClr val="D6D600"/>
              </a:gs>
              <a:gs pos="100000">
                <a:srgbClr val="FFFF00"/>
              </a:gs>
            </a:gsLst>
            <a:lin ang="10800000"/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800" b="1" strike="noStrike" spc="599">
                <a:solidFill>
                  <a:schemeClr val="dk1"/>
                </a:solidFill>
                <a:latin typeface="Times New Roman"/>
                <a:ea typeface="Arial Unicode MS"/>
              </a:rPr>
              <a:t>B.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800" b="1" u="sng" strike="noStrike" spc="599">
                <a:solidFill>
                  <a:schemeClr val="dk1"/>
                </a:solidFill>
                <a:uFillTx/>
                <a:latin typeface="Times New Roman"/>
                <a:ea typeface="Arial Unicode MS"/>
              </a:rPr>
              <a:t>Potential Risks and Challenge</a:t>
            </a:r>
            <a:r>
              <a:rPr lang="en-US" sz="1800" b="1" u="sng" strike="noStrike" spc="-1">
                <a:solidFill>
                  <a:schemeClr val="dk1"/>
                </a:solidFill>
                <a:uFillTx/>
                <a:latin typeface="Times New Roman"/>
                <a:ea typeface="Arial Unicode MS"/>
              </a:rPr>
              <a:t>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1" strike="noStrike" spc="299">
                <a:solidFill>
                  <a:schemeClr val="dk1"/>
                </a:solidFill>
                <a:latin typeface="Times New Roman"/>
                <a:ea typeface="Arial Unicode MS"/>
              </a:rPr>
              <a:t>CHALLENGES: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 Unicode MS"/>
              </a:rPr>
              <a:t>Ensuring the app is technically robust, with minimal downtime and bugs.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 Unicode MS"/>
              </a:rPr>
              <a:t>Securing funding and maintaining the app's financial viability over time.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1" strike="noStrike" spc="299">
                <a:solidFill>
                  <a:schemeClr val="dk1"/>
                </a:solidFill>
                <a:latin typeface="Times New Roman"/>
                <a:ea typeface="Arial Unicode MS"/>
              </a:rPr>
              <a:t>RISKS:</a:t>
            </a:r>
            <a:r>
              <a:rPr lang="en-US" sz="1400" b="0" strike="noStrike" spc="299">
                <a:solidFill>
                  <a:schemeClr val="dk1"/>
                </a:solidFill>
                <a:latin typeface="Times New Roman"/>
                <a:ea typeface="Arial Unicode MS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 Unicode MS"/>
              </a:rPr>
              <a:t>Technical failures could disrupt services, leading to frustration and a lack of trust in the app.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 Unicode MS"/>
              </a:rPr>
              <a:t>The app may not be sustainable if costs outweigh benefits or if funding sources dry up.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: Rounded Corners 24"/>
          <p:cNvSpPr/>
          <p:nvPr/>
        </p:nvSpPr>
        <p:spPr>
          <a:xfrm>
            <a:off x="8184960" y="2514600"/>
            <a:ext cx="3949920" cy="382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A6B6B"/>
              </a:gs>
              <a:gs pos="50000">
                <a:srgbClr val="C49898"/>
              </a:gs>
              <a:gs pos="100000">
                <a:srgbClr val="E8B5B4"/>
              </a:gs>
            </a:gsLst>
            <a:lin ang="10800000"/>
          </a:gradFill>
          <a:ln>
            <a:solidFill>
              <a:srgbClr val="F5924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2000" b="1" strike="noStrike" spc="299" dirty="0">
                <a:solidFill>
                  <a:schemeClr val="dk1"/>
                </a:solidFill>
                <a:latin typeface="Times New Roman"/>
                <a:ea typeface="Arial Unicode MS"/>
              </a:rPr>
              <a:t>C.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 </a:t>
            </a:r>
            <a:r>
              <a:rPr lang="en-US" sz="2000" b="1" u="sng" strike="noStrike" spc="599" dirty="0">
                <a:solidFill>
                  <a:schemeClr val="dk1"/>
                </a:solidFill>
                <a:uFillTx/>
                <a:latin typeface="Times New Roman"/>
                <a:ea typeface="Arial Unicode MS"/>
              </a:rPr>
              <a:t>Strategies for Overcoming These Challenges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We aim to provide regular updates, thorough testing, and a responsive technical support system.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spc="-1" dirty="0">
                <a:solidFill>
                  <a:schemeClr val="dk1"/>
                </a:solidFill>
                <a:latin typeface="Times New Roman"/>
                <a:ea typeface="Arial Unicode MS"/>
              </a:rPr>
              <a:t>We are d</a:t>
            </a:r>
            <a:r>
              <a:rPr lang="en-US" sz="1600" b="0" strike="noStrike" spc="-1" dirty="0">
                <a:solidFill>
                  <a:schemeClr val="dk1"/>
                </a:solidFill>
                <a:latin typeface="Times New Roman"/>
                <a:ea typeface="Arial Unicode MS"/>
              </a:rPr>
              <a:t>eveloping a clear business model, exploring various funding sources, and considering cost-sharing with educational institutions.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val 25"/>
          <p:cNvSpPr/>
          <p:nvPr/>
        </p:nvSpPr>
        <p:spPr>
          <a:xfrm>
            <a:off x="114480" y="62640"/>
            <a:ext cx="25898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Bodoni MT Black"/>
                <a:ea typeface="ＭＳ Ｐゴシック"/>
              </a:rPr>
              <a:t>InnoVenturee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IMPACT AND BENEFITS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4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4F09780-494E-4ABD-B4B7-8F62F768F83B}" type="slidenum">
              <a: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rPr>
              <a:t>5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44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radeGothic"/>
              </a:rPr>
              <a:t>@SIH Idea submission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Google Shape;93;p2"/>
          <p:cNvPicPr/>
          <p:nvPr/>
        </p:nvPicPr>
        <p:blipFill>
          <a:blip r:embed="rId3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14" name="Oval 1"/>
          <p:cNvSpPr/>
          <p:nvPr/>
        </p:nvSpPr>
        <p:spPr>
          <a:xfrm>
            <a:off x="141480" y="106920"/>
            <a:ext cx="25898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Bodoni MT Black"/>
                <a:ea typeface="ＭＳ Ｐゴシック"/>
              </a:rPr>
              <a:t>InnoVenturee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rrow: Pentagon 2"/>
          <p:cNvSpPr/>
          <p:nvPr/>
        </p:nvSpPr>
        <p:spPr>
          <a:xfrm>
            <a:off x="0" y="955800"/>
            <a:ext cx="6590880" cy="36158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10800000"/>
          </a:gradFill>
          <a:ln>
            <a:solidFill>
              <a:srgbClr val="BE4B4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A. </a:t>
            </a:r>
            <a:r>
              <a:rPr lang="en-US" sz="1800" b="1" u="sng" strike="noStrike" spc="-1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POTENTIAL IMPACT ON THE TARGET AUDIENCE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1. Increased Access to Resources:</a:t>
            </a:r>
            <a:r>
              <a:rPr lang="en-US" sz="18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Students have access to an extensive array of tools, including career evaluations(including both</a:t>
            </a:r>
            <a:r>
              <a:rPr lang="en-US" sz="1800" b="1" i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academics </a:t>
            </a:r>
            <a:r>
              <a:rPr lang="en-US" sz="180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and</a:t>
            </a:r>
            <a:r>
              <a:rPr lang="en-US" sz="1800" b="1" i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non-academics</a:t>
            </a:r>
            <a:r>
              <a:rPr lang="en-US" sz="18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), skill-building activities, and job market trends, all of which contribute to the career planning process.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2. Early Exposure: </a:t>
            </a:r>
            <a:r>
              <a:rPr lang="en-US" sz="18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Early career exploration in various fields enables students to better prepare for the job market</a:t>
            </a:r>
            <a:r>
              <a:rPr lang="en-US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in both </a:t>
            </a:r>
            <a:r>
              <a:rPr lang="en-US" b="1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academic</a:t>
            </a:r>
            <a:r>
              <a:rPr lang="en-US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and </a:t>
            </a:r>
            <a:r>
              <a:rPr lang="en-US" b="1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non-academic</a:t>
            </a:r>
            <a:r>
              <a:rPr lang="en-US" sz="18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by enabling them to match their interests with their career aspirations.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Arrow: Pentagon 3"/>
          <p:cNvSpPr/>
          <p:nvPr/>
        </p:nvSpPr>
        <p:spPr>
          <a:xfrm rot="10800000">
            <a:off x="4991760" y="2805120"/>
            <a:ext cx="7200360" cy="34876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979700"/>
              </a:gs>
              <a:gs pos="50000">
                <a:srgbClr val="D6D600"/>
              </a:gs>
              <a:gs pos="100000">
                <a:srgbClr val="FFFF00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2">
                  <a:lumMod val="75000"/>
                </a:schemeClr>
              </a:solidFill>
              <a:latin typeface="Calibri"/>
              <a:ea typeface="ＭＳ Ｐゴシック"/>
            </a:endParaRPr>
          </a:p>
        </p:txBody>
      </p:sp>
      <p:sp>
        <p:nvSpPr>
          <p:cNvPr id="117" name="TextBox 10"/>
          <p:cNvSpPr/>
          <p:nvPr/>
        </p:nvSpPr>
        <p:spPr>
          <a:xfrm>
            <a:off x="6660000" y="2846520"/>
            <a:ext cx="5600520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B. BENEFITS OF THE SOLUTION (SOCIAL, ECONOMIC, ENVIRONMENTAL, ETC.)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1. Social Benefits: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	Equal Access to Opportunities: The app can lessen inequality by leveling the playing field for students from various backgrounds by offering tools and guidance.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2. Economic Benefits: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	Education Cost Savings: Students can save time and money by making well-informed judgments regarding their career and avoiding pointless courses or degrees.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3. Economic Growth: </a:t>
            </a:r>
            <a:r>
              <a:rPr lang="en-US" sz="1600" b="0" strike="noStrike" spc="-1" dirty="0">
                <a:solidFill>
                  <a:schemeClr val="dk1"/>
                </a:solidFill>
                <a:latin typeface="Times New Roman"/>
                <a:ea typeface="ＭＳ Ｐゴシック"/>
              </a:rPr>
              <a:t>A well-guided workforce is more efficient and innovative, contributing to overall economic growth.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Times New Roman"/>
                <a:ea typeface="ＭＳ Ｐゴシック"/>
              </a:rPr>
              <a:t>RESEARCH  AND REFERENCES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1285497" y="1359000"/>
            <a:ext cx="9384840" cy="5082182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defTabSz="4572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"/>
              <a:tabLst>
                <a:tab pos="457200" algn="l"/>
              </a:tabLst>
            </a:pPr>
            <a:r>
              <a:rPr lang="en-US" sz="2400" b="0" strike="noStrike" spc="-1" dirty="0">
                <a:solidFill>
                  <a:schemeClr val="dk1"/>
                </a:solidFill>
                <a:latin typeface="Times New Roman"/>
                <a:ea typeface="Aptos"/>
              </a:rPr>
              <a:t>DETAILS / LINKS OF THE REFERENCE AND RESEARCH WORK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US" sz="1600" b="0" strike="noStrike" spc="-1" dirty="0">
                <a:solidFill>
                  <a:srgbClr val="0000FF"/>
                </a:solidFill>
                <a:latin typeface="Times New Roman"/>
                <a:ea typeface="ＭＳ Ｐゴシック"/>
                <a:hlinkClick r:id="rId3"/>
              </a:rPr>
              <a:t>https://www.thehindu.com/education/the-role-of-artificial-intelligence-in-career-counselling/article68275874.ece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US" sz="1600" b="0" strike="noStrike" spc="-1" dirty="0">
                <a:solidFill>
                  <a:srgbClr val="0000FF"/>
                </a:solidFill>
                <a:latin typeface="Times New Roman"/>
                <a:ea typeface="ＭＳ Ｐゴシック"/>
                <a:hlinkClick r:id="rId4"/>
              </a:rPr>
              <a:t>https://www.educationtimes.com/article/campus-beat-college-life/99734241/career-counselling-can-help-stop-student-suicides-in-india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US" sz="1600" b="0" strike="noStrike" spc="-1" dirty="0">
                <a:solidFill>
                  <a:srgbClr val="0000FF"/>
                </a:solidFill>
                <a:latin typeface="Times New Roman"/>
                <a:ea typeface="ＭＳ Ｐゴシック"/>
                <a:hlinkClick r:id="rId5"/>
              </a:rPr>
              <a:t>https://pin.it/eFXFVh70A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US" sz="1600" b="0" strike="noStrike" spc="-1" dirty="0">
                <a:solidFill>
                  <a:srgbClr val="0000FF"/>
                </a:solidFill>
                <a:latin typeface="Times New Roman"/>
                <a:ea typeface="ＭＳ Ｐゴシック"/>
                <a:hlinkClick r:id="rId6"/>
              </a:rPr>
              <a:t>https://www.indiatoday.in/education-today/featurephilia/story/importance-of-career-counselling-for-a-smooth-transition-in-digital-age-2546071-2024-05-31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US" sz="1600" b="0" strike="noStrike" spc="-1" dirty="0">
                <a:solidFill>
                  <a:srgbClr val="0000FF"/>
                </a:solidFill>
                <a:latin typeface="Times New Roman"/>
                <a:ea typeface="ＭＳ Ｐゴシック"/>
                <a:hlinkClick r:id="rId7"/>
              </a:rPr>
              <a:t>https://www.linkedin.com/pulse/career-counselling-india-unlocking-success-remarkable-education/</a:t>
            </a:r>
            <a:endParaRPr lang="en-US" sz="1600" b="0" strike="noStrike" spc="-1" dirty="0">
              <a:solidFill>
                <a:srgbClr val="0000FF"/>
              </a:solidFill>
              <a:latin typeface="Times New Roman"/>
              <a:ea typeface="ＭＳ Ｐゴシック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https://www.indiatoday.in/education-today/news/story/93-indian-students-aware-of-just-seven-career-options-what-are-parents-doing-wrong-1446205-2019-02-04</a:t>
            </a:r>
            <a:endParaRPr lang="en-US" sz="1600" spc="-1" dirty="0">
              <a:solidFill>
                <a:srgbClr val="0000FF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IN" sz="1600" b="0" i="0" u="sng" dirty="0">
                <a:solidFill>
                  <a:srgbClr val="1967D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https://www.hindustantimes.com/health-and-fitness/do-what-you-love-career-choices-made-early-in-life-impact-health-later/story-OOenID4pRR6oMNEKjn2UtI.html</a:t>
            </a:r>
            <a:endParaRPr lang="en-IN" sz="1600" b="0" i="0" u="sng" dirty="0">
              <a:solidFill>
                <a:srgbClr val="1967D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IN" sz="1600" b="0" i="0" u="sng" dirty="0">
                <a:solidFill>
                  <a:srgbClr val="1967D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https://www.indiatoday.in/education-today/featurephilia/story/are-wrong-career-choices-to-blame-for-the-low-happiness-index-in-india-2291127-2022-10-30</a:t>
            </a:r>
            <a:endParaRPr lang="en-IN" sz="1600" u="sng" dirty="0">
              <a:solidFill>
                <a:srgbClr val="1967D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457200" algn="l"/>
              </a:tabLst>
            </a:pPr>
            <a:r>
              <a:rPr lang="en-IN" sz="1600" b="0" i="0" u="sng" dirty="0">
                <a:solidFill>
                  <a:srgbClr val="1967D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https://economictimes.indiatimes.com/jobs/nearly-85-of-higher-education-candidates-not-equipped-to-take-career-decisions-survey/articleshow/62636443.cms?from=mdr</a:t>
            </a:r>
            <a:endParaRPr lang="en-IN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 defTabSz="457200">
              <a:lnSpc>
                <a:spcPct val="100000"/>
              </a:lnSpc>
              <a:tabLst>
                <a:tab pos="45720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45720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4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66204D0-1AFD-46D0-92D5-EA2DBAD4E43F}" type="slidenum">
              <a:rPr lang="en-US" sz="1200" b="1" strike="noStrike" spc="-1">
                <a:solidFill>
                  <a:srgbClr val="FFFFFF"/>
                </a:solidFill>
                <a:latin typeface="TradeGothic"/>
                <a:ea typeface="ＭＳ Ｐゴシック"/>
              </a:rPr>
              <a:t>6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46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FFFFFF"/>
                </a:solidFill>
                <a:latin typeface="TradeGothic"/>
              </a:rPr>
              <a:t>@SIH Idea submission</a:t>
            </a:r>
            <a:endParaRPr lang="en-IN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3" name="Google Shape;93;p2"/>
          <p:cNvPicPr/>
          <p:nvPr/>
        </p:nvPicPr>
        <p:blipFill>
          <a:blip r:embed="rId12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24" name="Oval 2"/>
          <p:cNvSpPr/>
          <p:nvPr/>
        </p:nvSpPr>
        <p:spPr>
          <a:xfrm>
            <a:off x="0" y="120240"/>
            <a:ext cx="25898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Bodoni MT Black"/>
                <a:ea typeface="ＭＳ Ｐゴシック"/>
              </a:rPr>
              <a:t>InnoVenturee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1425</Words>
  <Application>Microsoft Office PowerPoint</Application>
  <PresentationFormat>Widescreen</PresentationFormat>
  <Paragraphs>143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26" baseType="lpstr">
      <vt:lpstr>Arial</vt:lpstr>
      <vt:lpstr>Bodoni MT Black</vt:lpstr>
      <vt:lpstr>Calibri</vt:lpstr>
      <vt:lpstr>Franklin Gothic Heavy</vt:lpstr>
      <vt:lpstr>Garamond</vt:lpstr>
      <vt:lpstr>Symbol</vt:lpstr>
      <vt:lpstr>Times New Roman</vt:lpstr>
      <vt:lpstr>TradeGothic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SMART INDIA HACKATHON 2024</vt:lpstr>
      <vt:lpstr> Students’ Hub</vt:lpstr>
      <vt:lpstr>TECH STACK 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dc:description/>
  <cp:lastModifiedBy>Ankit Talukder</cp:lastModifiedBy>
  <cp:revision>12</cp:revision>
  <dcterms:created xsi:type="dcterms:W3CDTF">2013-12-12T18:46:50Z</dcterms:created>
  <dcterms:modified xsi:type="dcterms:W3CDTF">2024-09-26T14:43:44Z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